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8" r:id="rId3"/>
    <p:sldId id="325" r:id="rId5"/>
    <p:sldId id="326" r:id="rId6"/>
    <p:sldId id="327" r:id="rId7"/>
    <p:sldId id="328" r:id="rId8"/>
    <p:sldId id="329" r:id="rId9"/>
    <p:sldId id="330" r:id="rId10"/>
    <p:sldId id="354" r:id="rId11"/>
    <p:sldId id="355" r:id="rId12"/>
    <p:sldId id="331" r:id="rId13"/>
    <p:sldId id="332" r:id="rId14"/>
    <p:sldId id="333" r:id="rId15"/>
    <p:sldId id="334" r:id="rId16"/>
    <p:sldId id="344" r:id="rId17"/>
    <p:sldId id="335" r:id="rId18"/>
    <p:sldId id="336" r:id="rId19"/>
    <p:sldId id="337" r:id="rId20"/>
    <p:sldId id="356" r:id="rId21"/>
    <p:sldId id="338" r:id="rId22"/>
    <p:sldId id="357" r:id="rId23"/>
    <p:sldId id="358" r:id="rId24"/>
    <p:sldId id="359" r:id="rId25"/>
    <p:sldId id="339" r:id="rId26"/>
    <p:sldId id="340" r:id="rId27"/>
    <p:sldId id="341" r:id="rId28"/>
    <p:sldId id="342" r:id="rId29"/>
    <p:sldId id="343"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108" d="100"/>
          <a:sy n="108" d="100"/>
        </p:scale>
        <p:origin x="138" y="204"/>
      </p:cViewPr>
      <p:guideLst/>
    </p:cSldViewPr>
  </p:slideViewPr>
  <p:notesTextViewPr>
    <p:cViewPr>
      <p:scale>
        <a:sx n="3" d="2"/>
        <a:sy n="3" d="2"/>
      </p:scale>
      <p:origin x="0" y="0"/>
    </p:cViewPr>
  </p:notesTextViewPr>
  <p:sorterViewPr>
    <p:cViewPr>
      <p:scale>
        <a:sx n="75" d="100"/>
        <a:sy n="75" d="100"/>
      </p:scale>
      <p:origin x="0" y="-112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一作</a:t>
            </a:r>
            <a:r>
              <a:rPr lang="en-US" altLang="zh-CN"/>
              <a:t> </a:t>
            </a:r>
            <a:r>
              <a:rPr lang="zh-CN" altLang="en-US"/>
              <a:t>博士生</a:t>
            </a:r>
            <a:r>
              <a:rPr lang="en-US" altLang="zh-CN"/>
              <a:t> </a:t>
            </a:r>
            <a:r>
              <a:rPr lang="zh-CN" altLang="en-US"/>
              <a:t>苏黎世联邦理工学院</a:t>
            </a:r>
            <a:r>
              <a:rPr lang="en-US" altLang="zh-CN"/>
              <a:t> </a:t>
            </a:r>
            <a:r>
              <a:rPr lang="zh-CN" altLang="en-US"/>
              <a:t>网络安全</a:t>
            </a:r>
            <a:endParaRPr lang="zh-CN" altLang="en-US"/>
          </a:p>
          <a:p>
            <a:r>
              <a:rPr lang="zh-CN" altLang="en-US"/>
              <a:t>二作</a:t>
            </a:r>
            <a:r>
              <a:rPr lang="en-US" altLang="zh-CN"/>
              <a:t> 三星技术院 高丽大学</a:t>
            </a:r>
            <a:endParaRPr lang="en-US" altLang="zh-CN"/>
          </a:p>
          <a:p>
            <a:r>
              <a:rPr lang="zh-CN" altLang="en-US"/>
              <a:t>三作</a:t>
            </a:r>
            <a:r>
              <a:rPr lang="en-US" altLang="zh-CN"/>
              <a:t> </a:t>
            </a:r>
            <a:r>
              <a:rPr lang="zh-CN" altLang="en-US"/>
              <a:t>高丽大学</a:t>
            </a:r>
            <a:r>
              <a:rPr lang="en-US" altLang="zh-CN"/>
              <a:t> </a:t>
            </a:r>
            <a:r>
              <a:rPr lang="zh-CN" altLang="en-US"/>
              <a:t>网络安全</a:t>
            </a:r>
            <a:r>
              <a:rPr lang="en-US" altLang="zh-CN"/>
              <a:t> </a:t>
            </a:r>
            <a:r>
              <a:rPr lang="zh-CN" altLang="en-US"/>
              <a:t>隐私保护</a:t>
            </a:r>
            <a:endParaRPr lang="zh-CN" altLang="en-US"/>
          </a:p>
          <a:p>
            <a:r>
              <a:rPr lang="zh-CN" altLang="en-US"/>
              <a:t>四作</a:t>
            </a:r>
            <a:r>
              <a:rPr lang="en-US" altLang="zh-CN"/>
              <a:t> </a:t>
            </a:r>
            <a:r>
              <a:rPr lang="zh-CN" altLang="en-US"/>
              <a:t>教授</a:t>
            </a:r>
            <a:r>
              <a:rPr lang="en-US" altLang="zh-CN"/>
              <a:t> 安全互联网架构</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每13分钟</a:t>
            </a:r>
            <a:r>
              <a:rPr lang="zh-CN" altLang="en-US"/>
              <a:t>监视服务器大约检查时间服务器</a:t>
            </a:r>
            <a:endParaRPr lang="zh-CN" altLang="en-US"/>
          </a:p>
          <a:p>
            <a:r>
              <a:rPr lang="zh-CN" altLang="en-US"/>
              <a:t>每个计时服务器的得分在20到-100之间</a:t>
            </a:r>
            <a:endParaRPr lang="zh-CN" altLang="en-US"/>
          </a:p>
          <a:p>
            <a:endParaRPr lang="zh-CN" altLang="en-US"/>
          </a:p>
          <a:p>
            <a:r>
              <a:rPr lang="zh-CN" altLang="en-US"/>
              <a:t>服务器被分类为活动、非活动和 移除</a:t>
            </a:r>
            <a:r>
              <a:rPr lang="zh-CN" altLang="en-US"/>
              <a:t>状态</a:t>
            </a:r>
            <a:endParaRPr lang="zh-CN" altLang="en-US"/>
          </a:p>
          <a:p>
            <a:r>
              <a:rPr lang="zh-CN" altLang="en-US"/>
              <a:t>服务器将不再从 DNS 响应</a:t>
            </a:r>
            <a:r>
              <a:rPr lang="en-US" altLang="zh-CN"/>
              <a:t> </a:t>
            </a:r>
            <a:r>
              <a:rPr lang="zh-CN" altLang="en-US"/>
              <a:t>从池中删除时间服务器</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在实际场景中</a:t>
            </a:r>
            <a:r>
              <a:rPr lang="en-US" altLang="zh-CN"/>
              <a:t> </a:t>
            </a:r>
            <a:r>
              <a:rPr lang="zh-CN" altLang="en-US"/>
              <a:t>管理服务器提供一个</a:t>
            </a:r>
            <a:r>
              <a:rPr lang="en-US" altLang="zh-CN"/>
              <a:t>API</a:t>
            </a:r>
            <a:r>
              <a:rPr lang="zh-CN" altLang="en-US"/>
              <a:t>接口</a:t>
            </a:r>
            <a:r>
              <a:rPr lang="zh-CN" altLang="en-US">
                <a:sym typeface="+mn-ea"/>
              </a:rPr>
              <a:t>可以下载查看</a:t>
            </a:r>
            <a:r>
              <a:rPr lang="en-US" altLang="zh-CN"/>
              <a:t>CSV</a:t>
            </a:r>
            <a:r>
              <a:rPr lang="zh-CN" altLang="en-US"/>
              <a:t>日志文件</a:t>
            </a:r>
            <a:r>
              <a:rPr lang="en-US" altLang="zh-CN"/>
              <a:t> </a:t>
            </a:r>
            <a:endParaRPr lang="en-US" altLang="zh-CN"/>
          </a:p>
          <a:p>
            <a:r>
              <a:rPr lang="zh-CN" altLang="en-US"/>
              <a:t>监控结果是公开的，该图显示了时间服务器的监控结果</a:t>
            </a:r>
            <a:endParaRPr lang="zh-CN" altLang="en-US"/>
          </a:p>
          <a:p>
            <a:r>
              <a:rPr lang="zh-CN" altLang="en-US"/>
              <a:t>小点 表示测量的偏移量，蓝线显示服务器分数变化的轨迹</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监控服务器不断更新DNS表，反映了池中时间服务器的最新状态</a:t>
            </a:r>
            <a:endParaRPr lang="zh-CN" altLang="en-US"/>
          </a:p>
          <a:p>
            <a:endParaRPr lang="zh-CN" altLang="en-US"/>
          </a:p>
          <a:p>
            <a:r>
              <a:rPr lang="zh-CN" altLang="en-US"/>
              <a:t>客户端查询</a:t>
            </a:r>
            <a:r>
              <a:rPr lang="en-US" altLang="zh-CN"/>
              <a:t>DNS </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监控服务器不断与外部参考时间服务器同步，并运行健全性检查，</a:t>
            </a:r>
            <a:endParaRPr lang="zh-CN" altLang="en-US"/>
          </a:p>
          <a:p>
            <a:r>
              <a:rPr lang="zh-CN" altLang="en-US"/>
              <a:t>这确保监控服务器时间准确</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操纵</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攻击者需要影响分配给客户端的</a:t>
            </a:r>
            <a:r>
              <a:rPr lang="zh-CN" altLang="en-US">
                <a:sym typeface="+mn-ea"/>
              </a:rPr>
              <a:t>许多</a:t>
            </a:r>
            <a:r>
              <a:rPr lang="zh-CN" altLang="en-US">
                <a:sym typeface="+mn-ea"/>
              </a:rPr>
              <a:t>时间</a:t>
            </a:r>
            <a:r>
              <a:rPr lang="zh-CN" altLang="en-US">
                <a:sym typeface="+mn-ea"/>
              </a:rPr>
              <a:t>服务器</a:t>
            </a:r>
            <a:endParaRPr lang="zh-CN" altLang="en-US">
              <a:sym typeface="+mn-ea"/>
            </a:endParaRPr>
          </a:p>
          <a:p>
            <a:endParaRPr lang="zh-CN" altLang="en-US"/>
          </a:p>
          <a:p>
            <a:r>
              <a:rPr lang="zh-CN" altLang="en-US"/>
              <a:t>NTP池是一个大型的、分布式的NTP服务器集合，由全球范围内的志愿者维护</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利用NTP池监控系统</a:t>
            </a:r>
            <a:endParaRPr lang="zh-CN" altLang="en-US"/>
          </a:p>
          <a:p>
            <a:r>
              <a:rPr lang="zh-CN" altLang="en-US"/>
              <a:t>从NTP池操作中排除合法的时间服务器</a:t>
            </a:r>
            <a:endParaRPr lang="zh-CN" altLang="en-US"/>
          </a:p>
          <a:p>
            <a:r>
              <a:rPr lang="zh-CN" altLang="en-US"/>
              <a:t>静默攻击:目标时间服务器直接变为非活动状态</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使用ntp池监控系统来减少合法时间服务器的数量而不是增加恶意服务器的数量，</a:t>
            </a:r>
            <a:endParaRPr lang="zh-CN" altLang="en-US"/>
          </a:p>
          <a:p>
            <a:r>
              <a:rPr lang="zh-CN" altLang="en-US"/>
              <a:t>所以更准确地说，故意降低合法时间服务器的分数，从而使它们被排除掉</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攻击者能力</a:t>
            </a:r>
            <a:endParaRPr lang="zh-CN" altLang="en-US"/>
          </a:p>
          <a:p>
            <a:r>
              <a:rPr lang="zh-CN" altLang="en-US"/>
              <a:t>假设前提：假定NTP池的管理和监控服务器基础设施是良性的</a:t>
            </a:r>
            <a:endParaRPr lang="zh-CN" altLang="en-US"/>
          </a:p>
          <a:p>
            <a:r>
              <a:rPr lang="zh-CN" altLang="en-US"/>
              <a:t>攻击控制范围：攻击者控制目标区域的一部分时间服务器。被对手控制的时间服务器能够区分普通NTP客户端和NTP池的监控服务器</a:t>
            </a:r>
            <a:endParaRPr lang="zh-CN" altLang="en-US"/>
          </a:p>
          <a:p>
            <a:r>
              <a:rPr lang="zh-CN" altLang="en-US"/>
              <a:t>攻击行为：恶意时间服务器会向监控服务器报告准确的时钟读数，而向NTP客户端提供不正确的时间值。</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攻击者理想地将自己定位在监控服务器之间的通信路径上，</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在流行的NTP服务器</a:t>
            </a:r>
            <a:r>
              <a:rPr lang="zh-CN" altLang="en-US"/>
              <a:t>响应日益增长的资源消耗</a:t>
            </a:r>
            <a:endParaRPr lang="zh-CN" altLang="en-US"/>
          </a:p>
          <a:p>
            <a:endParaRPr lang="zh-CN" altLang="en-US"/>
          </a:p>
          <a:p>
            <a:r>
              <a:rPr lang="zh-CN" altLang="en-US"/>
              <a:t>ntp 池成为最大的池 ntp生态系统，拥有超过4,600 个公共时间服务器</a:t>
            </a:r>
            <a:endParaRPr lang="zh-CN" altLang="en-US"/>
          </a:p>
          <a:p>
            <a:r>
              <a:rPr lang="zh-CN" altLang="en-US"/>
              <a:t>一些网络设备，如路由器和交换机以及 Android设备和物联网设备数亿客户端现在依赖ntp 池</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时间偏移误差：</a:t>
            </a:r>
            <a:endParaRPr lang="zh-CN" altLang="en-US"/>
          </a:p>
          <a:p>
            <a:r>
              <a:rPr lang="zh-CN" altLang="en-US"/>
              <a:t>非对称延迟攻击通过在NTP通信过程中人为地增加延迟，使得客户端接收到的时间信息出现偏差。这种偏差会导致客户端计算的往返时间和时间偏移量不准确，进而使客户端的本地时钟发生错误调整。</a:t>
            </a:r>
            <a:endParaRPr lang="zh-CN" altLang="en-US"/>
          </a:p>
          <a:p>
            <a:r>
              <a:rPr lang="zh-CN" altLang="en-US"/>
              <a:t>分布式数据库：</a:t>
            </a:r>
            <a:endParaRPr lang="zh-CN" altLang="en-US"/>
          </a:p>
          <a:p>
            <a:r>
              <a:rPr lang="zh-CN" altLang="en-US"/>
              <a:t>分布式数据库系统依赖同步时间来确保数据一致性。如果时间同步失准，可能导致数据写入顺序错误、数据丢失或冲突，影响数据的完整性和一致性。</a:t>
            </a:r>
            <a:endParaRPr lang="zh-CN" altLang="en-US"/>
          </a:p>
          <a:p>
            <a:r>
              <a:rPr lang="zh-CN" altLang="en-US"/>
              <a:t>金融交易系统：</a:t>
            </a:r>
            <a:endParaRPr lang="zh-CN" altLang="en-US"/>
          </a:p>
          <a:p>
            <a:r>
              <a:rPr lang="zh-CN" altLang="en-US"/>
              <a:t>金融交易系统依赖精确的时间戳来记录交易时间。如果交易时间出现错误，可能导致交易排序错误、市场数据混乱，甚至是欺诈行为的发生。</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时间戳交换：</a:t>
            </a:r>
            <a:endParaRPr lang="zh-CN" altLang="en-US">
              <a:sym typeface="+mn-ea"/>
            </a:endParaRPr>
          </a:p>
          <a:p>
            <a:r>
              <a:rPr lang="zh-CN" altLang="en-US">
                <a:sym typeface="+mn-ea"/>
              </a:rPr>
              <a:t>NTP客户端向NTP服务器发送请求，并记录发送时间（T</a:t>
            </a:r>
            <a:r>
              <a:rPr lang="en-US" altLang="zh-CN">
                <a:sym typeface="+mn-ea"/>
              </a:rPr>
              <a:t>0</a:t>
            </a:r>
            <a:r>
              <a:rPr lang="zh-CN" altLang="en-US">
                <a:sym typeface="+mn-ea"/>
              </a:rPr>
              <a:t>）。</a:t>
            </a:r>
            <a:endParaRPr lang="zh-CN" altLang="en-US">
              <a:sym typeface="+mn-ea"/>
            </a:endParaRPr>
          </a:p>
          <a:p>
            <a:r>
              <a:rPr lang="zh-CN" altLang="en-US">
                <a:sym typeface="+mn-ea"/>
              </a:rPr>
              <a:t>服务器接收到请求后，记录接收时间（</a:t>
            </a:r>
            <a:r>
              <a:rPr lang="zh-CN" altLang="en-US">
                <a:sym typeface="+mn-ea"/>
              </a:rPr>
              <a:t>T</a:t>
            </a:r>
            <a:r>
              <a:rPr lang="en-US" altLang="zh-CN">
                <a:sym typeface="+mn-ea"/>
              </a:rPr>
              <a:t>1</a:t>
            </a:r>
            <a:r>
              <a:rPr lang="zh-CN" altLang="en-US">
                <a:sym typeface="+mn-ea"/>
              </a:rPr>
              <a:t>），然后将服务器的当前时间（T</a:t>
            </a:r>
            <a:r>
              <a:rPr lang="en-US" altLang="zh-CN">
                <a:sym typeface="+mn-ea"/>
              </a:rPr>
              <a:t>2</a:t>
            </a:r>
            <a:r>
              <a:rPr lang="zh-CN" altLang="en-US">
                <a:sym typeface="+mn-ea"/>
              </a:rPr>
              <a:t>）发送回客户端。</a:t>
            </a:r>
            <a:endParaRPr lang="zh-CN" altLang="en-US">
              <a:sym typeface="+mn-ea"/>
            </a:endParaRPr>
          </a:p>
          <a:p>
            <a:r>
              <a:rPr lang="zh-CN" altLang="en-US">
                <a:sym typeface="+mn-ea"/>
              </a:rPr>
              <a:t>客户端接收到回复后，记录接收时间（T</a:t>
            </a:r>
            <a:r>
              <a:rPr lang="en-US" altLang="zh-CN">
                <a:sym typeface="+mn-ea"/>
              </a:rPr>
              <a:t>3</a:t>
            </a:r>
            <a:r>
              <a:rPr lang="zh-CN" altLang="en-US">
                <a:sym typeface="+mn-ea"/>
              </a:rPr>
              <a:t>）。</a:t>
            </a:r>
            <a:endParaRPr lang="zh-CN" altLang="en-US">
              <a:sym typeface="+mn-ea"/>
            </a:endParaRPr>
          </a:p>
          <a:p>
            <a:endParaRPr lang="zh-CN" altLang="en-US">
              <a:sym typeface="+mn-ea"/>
            </a:endParaRPr>
          </a:p>
          <a:p>
            <a:r>
              <a:rPr lang="zh-CN" altLang="en-US">
                <a:sym typeface="+mn-ea"/>
              </a:rPr>
              <a:t>时间偏移计算：</a:t>
            </a:r>
            <a:endParaRPr lang="zh-CN" altLang="en-US">
              <a:sym typeface="+mn-ea"/>
            </a:endParaRPr>
          </a:p>
          <a:p>
            <a:r>
              <a:rPr lang="zh-CN" altLang="en-US">
                <a:sym typeface="+mn-ea"/>
              </a:rPr>
              <a:t>时间偏移：Offset = </a:t>
            </a:r>
            <a:r>
              <a:rPr lang="zh-CN" altLang="en-US">
                <a:sym typeface="+mn-ea"/>
              </a:rPr>
              <a:t>((T</a:t>
            </a:r>
            <a:r>
              <a:rPr lang="en-US" altLang="zh-CN">
                <a:sym typeface="+mn-ea"/>
              </a:rPr>
              <a:t>1</a:t>
            </a:r>
            <a:r>
              <a:rPr lang="zh-CN" altLang="en-US">
                <a:sym typeface="+mn-ea"/>
              </a:rPr>
              <a:t>-T</a:t>
            </a:r>
            <a:r>
              <a:rPr lang="en-US" altLang="zh-CN">
                <a:sym typeface="+mn-ea"/>
              </a:rPr>
              <a:t>0</a:t>
            </a:r>
            <a:r>
              <a:rPr lang="zh-CN" altLang="en-US">
                <a:sym typeface="+mn-ea"/>
              </a:rPr>
              <a:t>) + (T</a:t>
            </a:r>
            <a:r>
              <a:rPr lang="en-US" altLang="zh-CN">
                <a:sym typeface="+mn-ea"/>
              </a:rPr>
              <a:t>2</a:t>
            </a:r>
            <a:r>
              <a:rPr lang="zh-CN" altLang="en-US">
                <a:sym typeface="+mn-ea"/>
              </a:rPr>
              <a:t>-T</a:t>
            </a:r>
            <a:r>
              <a:rPr lang="en-US" altLang="zh-CN">
                <a:sym typeface="+mn-ea"/>
              </a:rPr>
              <a:t>3</a:t>
            </a:r>
            <a:r>
              <a:rPr lang="zh-CN" altLang="en-US">
                <a:sym typeface="+mn-ea"/>
              </a:rPr>
              <a:t>)) / 2</a:t>
            </a:r>
            <a:endParaRPr lang="zh-CN" altLang="en-US"/>
          </a:p>
          <a:p>
            <a:r>
              <a:rPr lang="zh-CN" altLang="en-US">
                <a:sym typeface="+mn-ea"/>
              </a:rPr>
              <a:t>通过这些计算，客户端可以调整其本地时钟，使之与服务器时钟同步。</a:t>
            </a:r>
            <a:endParaRPr lang="zh-CN" altLang="en-US">
              <a:sym typeface="+mn-ea"/>
            </a:endParaRPr>
          </a:p>
          <a:p>
            <a:endParaRPr lang="zh-CN" altLang="en-US">
              <a:sym typeface="+mn-ea"/>
            </a:endParaRPr>
          </a:p>
          <a:p>
            <a:endParaRPr lang="zh-CN" altLang="en-US">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当攻击者引入延迟时，会影响上述时间戳和计算，具体如下：</a:t>
            </a:r>
            <a:endParaRPr lang="zh-CN" altLang="en-US">
              <a:sym typeface="+mn-ea"/>
            </a:endParaRPr>
          </a:p>
          <a:p>
            <a:endParaRPr lang="zh-CN" altLang="en-US">
              <a:sym typeface="+mn-ea"/>
            </a:endParaRPr>
          </a:p>
          <a:p>
            <a:r>
              <a:rPr lang="zh-CN" altLang="en-US">
                <a:sym typeface="+mn-ea"/>
              </a:rPr>
              <a:t>固定延迟：</a:t>
            </a:r>
            <a:endParaRPr lang="zh-CN" altLang="en-US">
              <a:sym typeface="+mn-ea"/>
            </a:endParaRPr>
          </a:p>
          <a:p>
            <a:endParaRPr lang="zh-CN" altLang="en-US">
              <a:sym typeface="+mn-ea"/>
            </a:endParaRPr>
          </a:p>
          <a:p>
            <a:r>
              <a:rPr lang="zh-CN" altLang="en-US">
                <a:sym typeface="+mn-ea"/>
              </a:rPr>
              <a:t>如果攻击者在向客户端发送时间信息时引入固定延迟，客户端会误以为从服务器到客户端的时间戳（T3到T4）比实际情况长。</a:t>
            </a:r>
            <a:endParaRPr lang="zh-CN" altLang="en-US">
              <a:sym typeface="+mn-ea"/>
            </a:endParaRPr>
          </a:p>
          <a:p>
            <a:r>
              <a:rPr lang="zh-CN" altLang="en-US">
                <a:sym typeface="+mn-ea"/>
              </a:rPr>
              <a:t>这会导致客户端计算的往返延迟（RTT）和时间偏移（Offset）出现偏差，进而调整其本地时间，使之逐步与服务器时间不同步。</a:t>
            </a:r>
            <a:endParaRPr lang="zh-CN" altLang="en-US">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过去</a:t>
            </a:r>
            <a:r>
              <a:rPr lang="en-US" altLang="zh-CN">
                <a:sym typeface="+mn-ea"/>
              </a:rPr>
              <a:t> </a:t>
            </a:r>
            <a:r>
              <a:rPr lang="zh-CN" altLang="en-US">
                <a:sym typeface="+mn-ea"/>
              </a:rPr>
              <a:t>中间人攻击</a:t>
            </a:r>
            <a:endParaRPr lang="zh-CN" altLang="en-US">
              <a:sym typeface="+mn-ea"/>
            </a:endParaRPr>
          </a:p>
          <a:p>
            <a:endParaRPr lang="zh-CN" altLang="en-US">
              <a:sym typeface="+mn-ea"/>
            </a:endParaRPr>
          </a:p>
          <a:p>
            <a:r>
              <a:rPr lang="zh-CN" altLang="en-US">
                <a:sym typeface="+mn-ea"/>
              </a:rPr>
              <a:t>指攻击者通过发布错误的BGP（边界网关协议，Border Gateway Protocol）路由信息</a:t>
            </a:r>
            <a:endParaRPr lang="zh-CN" altLang="en-US">
              <a:sym typeface="+mn-ea"/>
            </a:endParaRPr>
          </a:p>
          <a:p>
            <a:r>
              <a:rPr lang="zh-CN" altLang="en-US">
                <a:sym typeface="+mn-ea"/>
              </a:rPr>
              <a:t>劫持监控服务器的Ip前缀</a:t>
            </a:r>
            <a:endParaRPr lang="zh-CN" altLang="en-US"/>
          </a:p>
          <a:p>
            <a:r>
              <a:rPr lang="zh-CN" altLang="en-US"/>
              <a:t>使用 bgp 劫持来执行旁路攻击</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向时间服务器发送NTP请求</a:t>
            </a:r>
            <a:endParaRPr lang="zh-CN" altLang="en-US"/>
          </a:p>
          <a:p>
            <a:r>
              <a:rPr lang="zh-CN" altLang="en-US">
                <a:sym typeface="+mn-ea"/>
              </a:rPr>
              <a:t>通过攻击者的网络重新路由NTP应答</a:t>
            </a:r>
            <a:endParaRPr lang="zh-CN" altLang="en-US">
              <a:sym typeface="+mn-ea"/>
            </a:endParaRPr>
          </a:p>
          <a:p>
            <a:endParaRPr lang="zh-CN" altLang="en-US"/>
          </a:p>
          <a:p>
            <a:r>
              <a:rPr lang="zh-CN" altLang="en-US"/>
              <a:t>非对称延迟攻击可以在每次测量中引入较大的偏移量，</a:t>
            </a:r>
            <a:endParaRPr lang="zh-CN" altLang="en-US"/>
          </a:p>
          <a:p>
            <a:r>
              <a:rPr lang="zh-CN" altLang="en-US"/>
              <a:t>从而迅速降低目标时间服务器的评分</a:t>
            </a:r>
            <a:endParaRPr lang="zh-CN" altLang="en-US"/>
          </a:p>
          <a:p>
            <a:r>
              <a:rPr lang="zh-CN" altLang="en-US"/>
              <a:t>从而影响NTP客户端的时间同步</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计算并注入额外的延迟</a:t>
            </a:r>
            <a:endParaRPr lang="zh-CN" altLang="en-US"/>
          </a:p>
          <a:p>
            <a:endParaRPr lang="zh-CN" altLang="en-US"/>
          </a:p>
          <a:p>
            <a:r>
              <a:rPr lang="zh-CN" altLang="en-US"/>
              <a:t>- **α 表示由于 BGP 劫持导致的额外网络延迟（取决于数据包在劫持路径中的额外路由延迟）**</a:t>
            </a:r>
            <a:endParaRPr lang="zh-CN" altLang="en-US"/>
          </a:p>
          <a:p>
            <a:r>
              <a:rPr lang="zh-CN" altLang="en-US"/>
              <a:t> β 用于补偿网络中的实际延迟变化，确保攻击者能够精确控制总的网络延迟</a:t>
            </a:r>
            <a:endParaRPr lang="zh-CN" altLang="en-US"/>
          </a:p>
          <a:p>
            <a:endParaRPr lang="zh-CN" altLang="en-US"/>
          </a:p>
          <a:p>
            <a:endParaRPr lang="zh-CN" altLang="en-US"/>
          </a:p>
          <a:p>
            <a:r>
              <a:rPr lang="zh-CN" altLang="en-US"/>
              <a:t>α是监控服务器与管理服务器之间通信时，监控服务器报告给管理服务器的测量时间偏移量（offset）。</a:t>
            </a:r>
            <a:endParaRPr lang="zh-CN" altLang="en-US"/>
          </a:p>
          <a:p>
            <a:r>
              <a:rPr lang="zh-CN" altLang="en-US"/>
              <a:t>β是攻击者从管理服务器获取监控日志或其他数据时计算出的需要添加的延迟值。</a:t>
            </a:r>
            <a:endParaRPr lang="zh-CN" altLang="en-US"/>
          </a:p>
          <a:p>
            <a:endParaRPr lang="zh-CN" altLang="en-US"/>
          </a:p>
          <a:p>
            <a:r>
              <a:rPr lang="zh-CN" altLang="en-US"/>
              <a:t>非对称延迟攻击通过在NTP通信过程中人为地增加延迟，使得客户端接收到的时间信息出现偏差。</a:t>
            </a:r>
            <a:endParaRPr lang="zh-CN" altLang="en-US"/>
          </a:p>
          <a:p>
            <a:r>
              <a:rPr lang="zh-CN" altLang="en-US"/>
              <a:t>这种偏差会导致客户端计算的往返时间和时间偏移量不准确，进而使客户端的本地时钟发生错误调整。</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文章详细介绍了如何通过非对称延迟攻击来操控监控服务器的测量结果，这是一个复杂且创新的方法</a:t>
            </a:r>
            <a:endParaRPr lang="zh-CN" altLang="en-US"/>
          </a:p>
          <a:p>
            <a:r>
              <a:rPr lang="zh-CN" altLang="en-US"/>
              <a:t>分析了评分算法的敏感性，尤其是评分下降快但恢复慢的特点，提出了利用这一点进行攻击的方法</a:t>
            </a:r>
            <a:endParaRPr lang="zh-CN" altLang="en-US"/>
          </a:p>
          <a:p>
            <a:r>
              <a:rPr lang="zh-CN" altLang="en-US"/>
              <a:t>通过将时间服务器的评分维持在灰色区域，避免立即触发管理员的警报。</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1. 系统性分析NTP池监控系统的漏洞</a:t>
            </a:r>
            <a:endParaRPr lang="zh-CN" altLang="en-US"/>
          </a:p>
          <a:p>
            <a:r>
              <a:rPr lang="zh-CN" altLang="en-US"/>
              <a:t>全面的漏洞分析：文章系统性地分析了NTP池监控系统中的多种漏洞，包括自检机制、评分算法、通知系统等，揭示了当前系统的安全薄弱点。</a:t>
            </a:r>
            <a:endParaRPr lang="zh-CN" altLang="en-US"/>
          </a:p>
          <a:p>
            <a:r>
              <a:rPr lang="zh-CN" altLang="en-US"/>
              <a:t>2. 引入新型攻击方法</a:t>
            </a:r>
            <a:endParaRPr lang="zh-CN" altLang="en-US"/>
          </a:p>
          <a:p>
            <a:r>
              <a:rPr lang="zh-CN" altLang="en-US"/>
              <a:t>非对称延迟攻击：提出并验证了非对称延迟攻击，这是一种通过操控网络延迟来影响监控结果的新型攻击方法。</a:t>
            </a:r>
            <a:endParaRPr lang="zh-CN" altLang="en-US"/>
          </a:p>
          <a:p>
            <a:r>
              <a:t>3. 实际实验验证</a:t>
            </a:r>
          </a:p>
          <a:p>
            <a:r>
              <a:t>量化攻击影响：通过实验数据量化了不同攻击方法的影响，使得攻击效果更加具体和直观。</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通过 DNS 查询，客户端获得最合适的时间服务器的 IP 地址，他们可以与之同步</a:t>
            </a:r>
            <a:endParaRPr lang="zh-CN" altLang="en-US"/>
          </a:p>
          <a:p>
            <a:r>
              <a:rPr lang="zh-CN" altLang="en-US"/>
              <a:t>NTP服务器通常以域名形式提供，如pool.ntp.org</a:t>
            </a:r>
            <a:endParaRPr lang="zh-CN" altLang="en-US"/>
          </a:p>
          <a:p>
            <a:r>
              <a:rPr lang="zh-CN" altLang="en-US"/>
              <a:t>DNS负责将这些域名解析为具体的IP地址，使得客户端能够与NTP服务器建立连接并同步时间</a:t>
            </a:r>
            <a:endParaRPr lang="zh-CN" altLang="en-US"/>
          </a:p>
          <a:p>
            <a:r>
              <a:rPr lang="zh-CN" altLang="en-US"/>
              <a:t>右边是</a:t>
            </a:r>
            <a:r>
              <a:rPr lang="en-US" altLang="zh-CN"/>
              <a:t>NTP池中的服务器列表</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地理位置接近，随后他们与该时间服务器执行时间同步</a:t>
            </a:r>
            <a:endParaRPr lang="zh-CN" altLang="en-US"/>
          </a:p>
          <a:p>
            <a:endParaRPr lang="zh-CN" altLang="en-US"/>
          </a:p>
          <a:p>
            <a:r>
              <a:rPr lang="zh-CN" altLang="en-US"/>
              <a:t>时间同步过程中，NTP客户端从多个NTP服务器获取时间，通过算法选择最可靠的时间源进行校准。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那么这些时间服务器的准确性如何管理</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公共服务器的时间准确性和可靠性由 ntp 池的监控服务器保证</a:t>
            </a:r>
            <a:endParaRPr lang="zh-CN" altLang="en-US"/>
          </a:p>
          <a:p>
            <a:r>
              <a:rPr lang="zh-CN" altLang="en-US"/>
              <a:t>NTP池通过一套监控系统定期检查时间服务器的健康状态，包括响应时间、时间精度和可用性。</a:t>
            </a:r>
            <a:endParaRPr lang="zh-CN" altLang="en-US"/>
          </a:p>
          <a:p>
            <a:endParaRPr lang="zh-CN" altLang="en-US"/>
          </a:p>
          <a:p>
            <a:r>
              <a:rPr lang="zh-CN" altLang="en-US"/>
              <a:t>监控系统负责检查池中时间服务器的运行状况，并计算时间服务器的时间偏移到监控服务器的本地时间(准确性)。</a:t>
            </a:r>
            <a:endParaRPr lang="zh-CN" altLang="en-US"/>
          </a:p>
          <a:p>
            <a:r>
              <a:rPr lang="zh-CN" altLang="en-US">
                <a:sym typeface="+mn-ea"/>
              </a:rPr>
              <a:t>监控服务器</a:t>
            </a:r>
            <a:r>
              <a:rPr lang="zh-CN" altLang="en-US"/>
              <a:t>测量时间偏移，即</a:t>
            </a:r>
            <a:r>
              <a:rPr lang="zh-CN" altLang="en-US">
                <a:sym typeface="+mn-ea"/>
              </a:rPr>
              <a:t>监控服务器</a:t>
            </a:r>
            <a:r>
              <a:rPr lang="zh-CN" altLang="en-US"/>
              <a:t>与目标时间服务器之间的时间差</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监控系统根据时间服务器的表现给其评分，并将低评分或不可靠的服务器移出池。</a:t>
            </a:r>
            <a:endParaRPr lang="zh-CN" altLang="en-US">
              <a:sym typeface="+mn-ea"/>
            </a:endParaRPr>
          </a:p>
          <a:p>
            <a:endParaRPr lang="zh-CN" altLang="en-US"/>
          </a:p>
          <a:p>
            <a:r>
              <a:rPr lang="zh-CN" altLang="en-US"/>
              <a:t>每个服务器分数在每次检查后都会被更新</a:t>
            </a:r>
            <a:r>
              <a:rPr lang="zh-CN" altLang="en-US">
                <a:sym typeface="+mn-ea"/>
              </a:rPr>
              <a:t>评分</a:t>
            </a:r>
            <a:r>
              <a:rPr lang="zh-CN" altLang="en-US"/>
              <a:t>，</a:t>
            </a:r>
            <a:endParaRPr lang="zh-CN" altLang="en-US"/>
          </a:p>
          <a:p>
            <a:r>
              <a:rPr lang="zh-CN" altLang="en-US"/>
              <a:t>监控服务器与目标时间服务器之间的时间差新分数的决定因素</a:t>
            </a:r>
            <a:endParaRPr lang="zh-CN" altLang="en-US"/>
          </a:p>
          <a:p>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 **评分逻辑**：根据时间服务器的响应，监控服务器给每个时间服务器一个分数。这些分数的计算通常基于以下几个因素：</a:t>
            </a:r>
            <a:endParaRPr lang="zh-CN" altLang="en-US"/>
          </a:p>
          <a:p>
            <a:r>
              <a:rPr lang="zh-CN" altLang="en-US"/>
              <a:t>    - **偏移量（Offset）**：这是时间服务器返回的时间与监控服务器本地时间之间的差异。偏移量越小，说明时间服务器越准确。</a:t>
            </a:r>
            <a:endParaRPr lang="zh-CN" altLang="en-US"/>
          </a:p>
          <a:p>
            <a:r>
              <a:rPr lang="zh-CN" altLang="en-US"/>
              <a:t>    - **延迟（Delay）**：这是NTP请求从监控服务器到时间服务器再返回的总时间。延迟越小，说明时间服务器响应越快。</a:t>
            </a:r>
            <a:endParaRPr lang="zh-CN" altLang="en-US"/>
          </a:p>
          <a:p>
            <a:r>
              <a:rPr lang="zh-CN" altLang="en-US"/>
              <a:t>    - **稳定性（Stability）**：时间服务器在多次检查中的表现是否一致。如果时间服务器的偏移量和延迟变化较大，评分会受到影响。</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4. **评分计算**：具体的评分算法可能如下：</a:t>
            </a:r>
            <a:endParaRPr lang="zh-CN" altLang="en-US"/>
          </a:p>
          <a:p>
            <a:r>
              <a:rPr lang="zh-CN" altLang="en-US"/>
              <a:t>    - 初始分数：每个时间服务器的初始分数设置为一个默认值（例如10分）。</a:t>
            </a:r>
            <a:endParaRPr lang="zh-CN" altLang="en-US"/>
          </a:p>
          <a:p>
            <a:r>
              <a:rPr lang="zh-CN" altLang="en-US"/>
              <a:t>    - 偏移量调整：如果偏移量超出某个阈值，分数会被减少。例如，偏移量超过3.5秒，分数减少。</a:t>
            </a:r>
            <a:endParaRPr lang="zh-CN" altLang="en-US"/>
          </a:p>
          <a:p>
            <a:r>
              <a:rPr lang="zh-CN" altLang="en-US"/>
              <a:t>    - 延迟调整：如果延迟超过某个阈值，分数也会减少。例如，延迟超过</a:t>
            </a:r>
            <a:r>
              <a:rPr lang="en-US" altLang="zh-CN"/>
              <a:t>500</a:t>
            </a:r>
            <a:r>
              <a:rPr lang="zh-CN" altLang="en-US"/>
              <a:t>毫秒，分数减少。</a:t>
            </a:r>
            <a:endParaRPr lang="zh-CN" altLang="en-US"/>
          </a:p>
          <a:p>
            <a:r>
              <a:rPr lang="zh-CN" altLang="en-US"/>
              <a:t>    - 稳定性调整：如果时间服务器在多次检查中的偏移量和延迟变化较大，分数也会被减少。</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4" name="AutoShape 3"/>
          <p:cNvSpPr>
            <a:spLocks noChangeAspect="1" noChangeArrowheads="1" noTextEdit="1"/>
          </p:cNvSpPr>
          <p:nvPr userDrawn="1"/>
        </p:nvSpPr>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 name="Rectangle 5"/>
          <p:cNvSpPr>
            <a:spLocks noChangeArrowheads="1"/>
          </p:cNvSpPr>
          <p:nvPr userDrawn="1"/>
        </p:nvSpPr>
        <p:spPr bwMode="auto">
          <a:xfrm>
            <a:off x="3176" y="1588"/>
            <a:ext cx="12188825" cy="685800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6" name="Rectangle 6"/>
          <p:cNvSpPr>
            <a:spLocks noChangeArrowheads="1"/>
          </p:cNvSpPr>
          <p:nvPr userDrawn="1"/>
        </p:nvSpPr>
        <p:spPr bwMode="auto">
          <a:xfrm>
            <a:off x="3176" y="1588"/>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Freeform 5"/>
          <p:cNvSpPr/>
          <p:nvPr userDrawn="1"/>
        </p:nvSpPr>
        <p:spPr bwMode="auto">
          <a:xfrm>
            <a:off x="1588" y="4062413"/>
            <a:ext cx="12192000" cy="2797175"/>
          </a:xfrm>
          <a:custGeom>
            <a:avLst/>
            <a:gdLst>
              <a:gd name="T0" fmla="*/ 7680 w 7680"/>
              <a:gd name="T1" fmla="*/ 0 h 1760"/>
              <a:gd name="T2" fmla="*/ 6804 w 7680"/>
              <a:gd name="T3" fmla="*/ 477 h 1760"/>
              <a:gd name="T4" fmla="*/ 6397 w 7680"/>
              <a:gd name="T5" fmla="*/ 611 h 1760"/>
              <a:gd name="T6" fmla="*/ 6064 w 7680"/>
              <a:gd name="T7" fmla="*/ 417 h 1760"/>
              <a:gd name="T8" fmla="*/ 5855 w 7680"/>
              <a:gd name="T9" fmla="*/ 339 h 1760"/>
              <a:gd name="T10" fmla="*/ 5689 w 7680"/>
              <a:gd name="T11" fmla="*/ 408 h 1760"/>
              <a:gd name="T12" fmla="*/ 5034 w 7680"/>
              <a:gd name="T13" fmla="*/ 1131 h 1760"/>
              <a:gd name="T14" fmla="*/ 5008 w 7680"/>
              <a:gd name="T15" fmla="*/ 1123 h 1760"/>
              <a:gd name="T16" fmla="*/ 3899 w 7680"/>
              <a:gd name="T17" fmla="*/ 1003 h 1760"/>
              <a:gd name="T18" fmla="*/ 3834 w 7680"/>
              <a:gd name="T19" fmla="*/ 1004 h 1760"/>
              <a:gd name="T20" fmla="*/ 2751 w 7680"/>
              <a:gd name="T21" fmla="*/ 1113 h 1760"/>
              <a:gd name="T22" fmla="*/ 2277 w 7680"/>
              <a:gd name="T23" fmla="*/ 1021 h 1760"/>
              <a:gd name="T24" fmla="*/ 1635 w 7680"/>
              <a:gd name="T25" fmla="*/ 710 h 1760"/>
              <a:gd name="T26" fmla="*/ 1519 w 7680"/>
              <a:gd name="T27" fmla="*/ 723 h 1760"/>
              <a:gd name="T28" fmla="*/ 840 w 7680"/>
              <a:gd name="T29" fmla="*/ 974 h 1760"/>
              <a:gd name="T30" fmla="*/ 770 w 7680"/>
              <a:gd name="T31" fmla="*/ 970 h 1760"/>
              <a:gd name="T32" fmla="*/ 0 w 7680"/>
              <a:gd name="T33" fmla="*/ 408 h 1760"/>
              <a:gd name="T34" fmla="*/ 0 w 7680"/>
              <a:gd name="T35" fmla="*/ 1760 h 1760"/>
              <a:gd name="T36" fmla="*/ 7680 w 7680"/>
              <a:gd name="T37" fmla="*/ 1760 h 1760"/>
              <a:gd name="T38" fmla="*/ 7680 w 7680"/>
              <a:gd name="T39" fmla="*/ 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80" h="1760">
                <a:moveTo>
                  <a:pt x="7680" y="0"/>
                </a:moveTo>
                <a:cubicBezTo>
                  <a:pt x="7509" y="102"/>
                  <a:pt x="7165" y="302"/>
                  <a:pt x="6804" y="477"/>
                </a:cubicBezTo>
                <a:cubicBezTo>
                  <a:pt x="6604" y="573"/>
                  <a:pt x="6483" y="611"/>
                  <a:pt x="6397" y="611"/>
                </a:cubicBezTo>
                <a:cubicBezTo>
                  <a:pt x="6262" y="611"/>
                  <a:pt x="6209" y="520"/>
                  <a:pt x="6064" y="417"/>
                </a:cubicBezTo>
                <a:cubicBezTo>
                  <a:pt x="5982" y="358"/>
                  <a:pt x="5912" y="339"/>
                  <a:pt x="5855" y="339"/>
                </a:cubicBezTo>
                <a:cubicBezTo>
                  <a:pt x="5748" y="339"/>
                  <a:pt x="5689" y="408"/>
                  <a:pt x="5689" y="408"/>
                </a:cubicBezTo>
                <a:cubicBezTo>
                  <a:pt x="5689" y="408"/>
                  <a:pt x="5203" y="1131"/>
                  <a:pt x="5034" y="1131"/>
                </a:cubicBezTo>
                <a:cubicBezTo>
                  <a:pt x="5025" y="1131"/>
                  <a:pt x="5016" y="1128"/>
                  <a:pt x="5008" y="1123"/>
                </a:cubicBezTo>
                <a:cubicBezTo>
                  <a:pt x="4886" y="1039"/>
                  <a:pt x="4154" y="1003"/>
                  <a:pt x="3899" y="1003"/>
                </a:cubicBezTo>
                <a:cubicBezTo>
                  <a:pt x="3871" y="1003"/>
                  <a:pt x="3849" y="1003"/>
                  <a:pt x="3834" y="1004"/>
                </a:cubicBezTo>
                <a:cubicBezTo>
                  <a:pt x="3730" y="1010"/>
                  <a:pt x="3181" y="1113"/>
                  <a:pt x="2751" y="1113"/>
                </a:cubicBezTo>
                <a:cubicBezTo>
                  <a:pt x="2546" y="1113"/>
                  <a:pt x="2367" y="1090"/>
                  <a:pt x="2277" y="1021"/>
                </a:cubicBezTo>
                <a:cubicBezTo>
                  <a:pt x="2039" y="841"/>
                  <a:pt x="1844" y="710"/>
                  <a:pt x="1635" y="710"/>
                </a:cubicBezTo>
                <a:cubicBezTo>
                  <a:pt x="1597" y="710"/>
                  <a:pt x="1558" y="714"/>
                  <a:pt x="1519" y="723"/>
                </a:cubicBezTo>
                <a:cubicBezTo>
                  <a:pt x="1282" y="779"/>
                  <a:pt x="1133" y="974"/>
                  <a:pt x="840" y="974"/>
                </a:cubicBezTo>
                <a:cubicBezTo>
                  <a:pt x="817" y="974"/>
                  <a:pt x="794" y="973"/>
                  <a:pt x="770" y="970"/>
                </a:cubicBezTo>
                <a:cubicBezTo>
                  <a:pt x="512" y="944"/>
                  <a:pt x="157" y="582"/>
                  <a:pt x="0" y="408"/>
                </a:cubicBezTo>
                <a:cubicBezTo>
                  <a:pt x="0" y="1760"/>
                  <a:pt x="0" y="1760"/>
                  <a:pt x="0" y="1760"/>
                </a:cubicBezTo>
                <a:cubicBezTo>
                  <a:pt x="7680" y="1760"/>
                  <a:pt x="7680" y="1760"/>
                  <a:pt x="7680" y="1760"/>
                </a:cubicBezTo>
                <a:cubicBezTo>
                  <a:pt x="7680" y="0"/>
                  <a:pt x="7680" y="0"/>
                  <a:pt x="7680" y="0"/>
                </a:cubicBezTo>
              </a:path>
            </a:pathLst>
          </a:custGeom>
          <a:gradFill>
            <a:gsLst>
              <a:gs pos="100000">
                <a:schemeClr val="accent2">
                  <a:lumMod val="50000"/>
                  <a:alpha val="9000"/>
                </a:schemeClr>
              </a:gs>
              <a:gs pos="12000">
                <a:schemeClr val="accent2"/>
              </a:gs>
            </a:gsLst>
            <a:lin ang="5400000" scaled="1"/>
          </a:gradFill>
          <a:ln>
            <a:noFill/>
          </a:ln>
        </p:spPr>
        <p:txBody>
          <a:bodyPr vert="horz" wrap="square" lIns="91440" tIns="45720" rIns="91440" bIns="45720" numCol="1" anchor="t" anchorCtr="0" compatLnSpc="1"/>
          <a:lstStyle/>
          <a:p>
            <a:endParaRPr lang="zh-CN" altLang="en-US"/>
          </a:p>
        </p:txBody>
      </p:sp>
      <p:sp>
        <p:nvSpPr>
          <p:cNvPr id="8" name="Freeform 8"/>
          <p:cNvSpPr>
            <a:spLocks noEditPoints="1"/>
          </p:cNvSpPr>
          <p:nvPr userDrawn="1"/>
        </p:nvSpPr>
        <p:spPr bwMode="auto">
          <a:xfrm>
            <a:off x="687388" y="4419600"/>
            <a:ext cx="9983788" cy="1441450"/>
          </a:xfrm>
          <a:custGeom>
            <a:avLst/>
            <a:gdLst>
              <a:gd name="T0" fmla="*/ 254 w 6291"/>
              <a:gd name="T1" fmla="*/ 149 h 908"/>
              <a:gd name="T2" fmla="*/ 158 w 6291"/>
              <a:gd name="T3" fmla="*/ 240 h 908"/>
              <a:gd name="T4" fmla="*/ 0 w 6291"/>
              <a:gd name="T5" fmla="*/ 587 h 908"/>
              <a:gd name="T6" fmla="*/ 339 w 6291"/>
              <a:gd name="T7" fmla="*/ 747 h 908"/>
              <a:gd name="T8" fmla="*/ 409 w 6291"/>
              <a:gd name="T9" fmla="*/ 751 h 908"/>
              <a:gd name="T10" fmla="*/ 1088 w 6291"/>
              <a:gd name="T11" fmla="*/ 500 h 908"/>
              <a:gd name="T12" fmla="*/ 1204 w 6291"/>
              <a:gd name="T13" fmla="*/ 487 h 908"/>
              <a:gd name="T14" fmla="*/ 1846 w 6291"/>
              <a:gd name="T15" fmla="*/ 798 h 908"/>
              <a:gd name="T16" fmla="*/ 2320 w 6291"/>
              <a:gd name="T17" fmla="*/ 890 h 908"/>
              <a:gd name="T18" fmla="*/ 3403 w 6291"/>
              <a:gd name="T19" fmla="*/ 781 h 908"/>
              <a:gd name="T20" fmla="*/ 3468 w 6291"/>
              <a:gd name="T21" fmla="*/ 780 h 908"/>
              <a:gd name="T22" fmla="*/ 4577 w 6291"/>
              <a:gd name="T23" fmla="*/ 900 h 908"/>
              <a:gd name="T24" fmla="*/ 4603 w 6291"/>
              <a:gd name="T25" fmla="*/ 908 h 908"/>
              <a:gd name="T26" fmla="*/ 5009 w 6291"/>
              <a:gd name="T27" fmla="*/ 528 h 908"/>
              <a:gd name="T28" fmla="*/ 4880 w 6291"/>
              <a:gd name="T29" fmla="*/ 524 h 908"/>
              <a:gd name="T30" fmla="*/ 4649 w 6291"/>
              <a:gd name="T31" fmla="*/ 519 h 908"/>
              <a:gd name="T32" fmla="*/ 4334 w 6291"/>
              <a:gd name="T33" fmla="*/ 560 h 908"/>
              <a:gd name="T34" fmla="*/ 3910 w 6291"/>
              <a:gd name="T35" fmla="*/ 625 h 908"/>
              <a:gd name="T36" fmla="*/ 3476 w 6291"/>
              <a:gd name="T37" fmla="*/ 586 h 908"/>
              <a:gd name="T38" fmla="*/ 3036 w 6291"/>
              <a:gd name="T39" fmla="*/ 521 h 908"/>
              <a:gd name="T40" fmla="*/ 2584 w 6291"/>
              <a:gd name="T41" fmla="*/ 603 h 908"/>
              <a:gd name="T42" fmla="*/ 2333 w 6291"/>
              <a:gd name="T43" fmla="*/ 652 h 908"/>
              <a:gd name="T44" fmla="*/ 1647 w 6291"/>
              <a:gd name="T45" fmla="*/ 385 h 908"/>
              <a:gd name="T46" fmla="*/ 1222 w 6291"/>
              <a:gd name="T47" fmla="*/ 283 h 908"/>
              <a:gd name="T48" fmla="*/ 920 w 6291"/>
              <a:gd name="T49" fmla="*/ 415 h 908"/>
              <a:gd name="T50" fmla="*/ 633 w 6291"/>
              <a:gd name="T51" fmla="*/ 549 h 908"/>
              <a:gd name="T52" fmla="*/ 431 w 6291"/>
              <a:gd name="T53" fmla="*/ 367 h 908"/>
              <a:gd name="T54" fmla="*/ 254 w 6291"/>
              <a:gd name="T55" fmla="*/ 149 h 908"/>
              <a:gd name="T56" fmla="*/ 6009 w 6291"/>
              <a:gd name="T57" fmla="*/ 0 h 908"/>
              <a:gd name="T58" fmla="*/ 5743 w 6291"/>
              <a:gd name="T59" fmla="*/ 271 h 908"/>
              <a:gd name="T60" fmla="*/ 5738 w 6291"/>
              <a:gd name="T61" fmla="*/ 277 h 908"/>
              <a:gd name="T62" fmla="*/ 5966 w 6291"/>
              <a:gd name="T63" fmla="*/ 388 h 908"/>
              <a:gd name="T64" fmla="*/ 6291 w 6291"/>
              <a:gd name="T65" fmla="*/ 292 h 908"/>
              <a:gd name="T66" fmla="*/ 6189 w 6291"/>
              <a:gd name="T67" fmla="*/ 128 h 908"/>
              <a:gd name="T68" fmla="*/ 6009 w 6291"/>
              <a:gd name="T6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91" h="908">
                <a:moveTo>
                  <a:pt x="254" y="149"/>
                </a:moveTo>
                <a:cubicBezTo>
                  <a:pt x="214" y="149"/>
                  <a:pt x="181" y="185"/>
                  <a:pt x="158" y="240"/>
                </a:cubicBezTo>
                <a:cubicBezTo>
                  <a:pt x="123" y="326"/>
                  <a:pt x="95" y="436"/>
                  <a:pt x="0" y="587"/>
                </a:cubicBezTo>
                <a:cubicBezTo>
                  <a:pt x="116" y="672"/>
                  <a:pt x="236" y="737"/>
                  <a:pt x="339" y="747"/>
                </a:cubicBezTo>
                <a:cubicBezTo>
                  <a:pt x="363" y="750"/>
                  <a:pt x="386" y="751"/>
                  <a:pt x="409" y="751"/>
                </a:cubicBezTo>
                <a:cubicBezTo>
                  <a:pt x="702" y="751"/>
                  <a:pt x="851" y="556"/>
                  <a:pt x="1088" y="500"/>
                </a:cubicBezTo>
                <a:cubicBezTo>
                  <a:pt x="1127" y="491"/>
                  <a:pt x="1166" y="487"/>
                  <a:pt x="1204" y="487"/>
                </a:cubicBezTo>
                <a:cubicBezTo>
                  <a:pt x="1413" y="487"/>
                  <a:pt x="1608" y="618"/>
                  <a:pt x="1846" y="798"/>
                </a:cubicBezTo>
                <a:cubicBezTo>
                  <a:pt x="1936" y="867"/>
                  <a:pt x="2115" y="890"/>
                  <a:pt x="2320" y="890"/>
                </a:cubicBezTo>
                <a:cubicBezTo>
                  <a:pt x="2750" y="890"/>
                  <a:pt x="3299" y="787"/>
                  <a:pt x="3403" y="781"/>
                </a:cubicBezTo>
                <a:cubicBezTo>
                  <a:pt x="3418" y="780"/>
                  <a:pt x="3440" y="780"/>
                  <a:pt x="3468" y="780"/>
                </a:cubicBezTo>
                <a:cubicBezTo>
                  <a:pt x="3723" y="780"/>
                  <a:pt x="4455" y="816"/>
                  <a:pt x="4577" y="900"/>
                </a:cubicBezTo>
                <a:cubicBezTo>
                  <a:pt x="4585" y="905"/>
                  <a:pt x="4594" y="908"/>
                  <a:pt x="4603" y="908"/>
                </a:cubicBezTo>
                <a:cubicBezTo>
                  <a:pt x="4690" y="908"/>
                  <a:pt x="4863" y="714"/>
                  <a:pt x="5009" y="528"/>
                </a:cubicBezTo>
                <a:cubicBezTo>
                  <a:pt x="4967" y="527"/>
                  <a:pt x="4924" y="525"/>
                  <a:pt x="4880" y="524"/>
                </a:cubicBezTo>
                <a:cubicBezTo>
                  <a:pt x="4803" y="521"/>
                  <a:pt x="4724" y="519"/>
                  <a:pt x="4649" y="519"/>
                </a:cubicBezTo>
                <a:cubicBezTo>
                  <a:pt x="4514" y="519"/>
                  <a:pt x="4395" y="527"/>
                  <a:pt x="4334" y="560"/>
                </a:cubicBezTo>
                <a:cubicBezTo>
                  <a:pt x="4245" y="606"/>
                  <a:pt x="4083" y="625"/>
                  <a:pt x="3910" y="625"/>
                </a:cubicBezTo>
                <a:cubicBezTo>
                  <a:pt x="3759" y="625"/>
                  <a:pt x="3599" y="610"/>
                  <a:pt x="3476" y="586"/>
                </a:cubicBezTo>
                <a:cubicBezTo>
                  <a:pt x="3328" y="556"/>
                  <a:pt x="3197" y="521"/>
                  <a:pt x="3036" y="521"/>
                </a:cubicBezTo>
                <a:cubicBezTo>
                  <a:pt x="2910" y="521"/>
                  <a:pt x="2767" y="542"/>
                  <a:pt x="2584" y="603"/>
                </a:cubicBezTo>
                <a:cubicBezTo>
                  <a:pt x="2482" y="637"/>
                  <a:pt x="2402" y="652"/>
                  <a:pt x="2333" y="652"/>
                </a:cubicBezTo>
                <a:cubicBezTo>
                  <a:pt x="2117" y="652"/>
                  <a:pt x="2005" y="511"/>
                  <a:pt x="1647" y="385"/>
                </a:cubicBezTo>
                <a:cubicBezTo>
                  <a:pt x="1443" y="313"/>
                  <a:pt x="1316" y="283"/>
                  <a:pt x="1222" y="283"/>
                </a:cubicBezTo>
                <a:cubicBezTo>
                  <a:pt x="1097" y="283"/>
                  <a:pt x="1030" y="336"/>
                  <a:pt x="920" y="415"/>
                </a:cubicBezTo>
                <a:cubicBezTo>
                  <a:pt x="819" y="489"/>
                  <a:pt x="721" y="549"/>
                  <a:pt x="633" y="549"/>
                </a:cubicBezTo>
                <a:cubicBezTo>
                  <a:pt x="555" y="549"/>
                  <a:pt x="485" y="500"/>
                  <a:pt x="431" y="367"/>
                </a:cubicBezTo>
                <a:cubicBezTo>
                  <a:pt x="367" y="209"/>
                  <a:pt x="305" y="149"/>
                  <a:pt x="254" y="149"/>
                </a:cubicBezTo>
                <a:moveTo>
                  <a:pt x="6009" y="0"/>
                </a:moveTo>
                <a:cubicBezTo>
                  <a:pt x="5890" y="0"/>
                  <a:pt x="5810" y="185"/>
                  <a:pt x="5743" y="271"/>
                </a:cubicBezTo>
                <a:cubicBezTo>
                  <a:pt x="5741" y="273"/>
                  <a:pt x="5739" y="275"/>
                  <a:pt x="5738" y="277"/>
                </a:cubicBezTo>
                <a:cubicBezTo>
                  <a:pt x="5814" y="342"/>
                  <a:pt x="5869" y="388"/>
                  <a:pt x="5966" y="388"/>
                </a:cubicBezTo>
                <a:cubicBezTo>
                  <a:pt x="6040" y="388"/>
                  <a:pt x="6139" y="361"/>
                  <a:pt x="6291" y="292"/>
                </a:cubicBezTo>
                <a:cubicBezTo>
                  <a:pt x="6258" y="232"/>
                  <a:pt x="6224" y="176"/>
                  <a:pt x="6189" y="128"/>
                </a:cubicBezTo>
                <a:cubicBezTo>
                  <a:pt x="6120" y="35"/>
                  <a:pt x="6061" y="0"/>
                  <a:pt x="6009" y="0"/>
                </a:cubicBezTo>
              </a:path>
            </a:pathLst>
          </a:custGeom>
          <a:gradFill>
            <a:gsLst>
              <a:gs pos="89000">
                <a:schemeClr val="accent3">
                  <a:lumMod val="60000"/>
                  <a:lumOff val="40000"/>
                  <a:alpha val="13000"/>
                </a:schemeClr>
              </a:gs>
              <a:gs pos="47000">
                <a:schemeClr val="accent3">
                  <a:lumMod val="40000"/>
                  <a:lumOff val="60000"/>
                  <a:alpha val="31000"/>
                </a:schemeClr>
              </a:gs>
            </a:gsLst>
            <a:lin ang="5400000" scaled="1"/>
          </a:gradFill>
          <a:ln>
            <a:noFill/>
          </a:ln>
        </p:spPr>
        <p:txBody>
          <a:bodyPr vert="horz" wrap="square" lIns="91440" tIns="45720" rIns="91440" bIns="45720" numCol="1" anchor="t" anchorCtr="0" compatLnSpc="1"/>
          <a:lstStyle/>
          <a:p>
            <a:pPr lvl="0"/>
            <a:endParaRPr lang="zh-CN" altLang="en-US"/>
          </a:p>
        </p:txBody>
      </p:sp>
      <p:sp>
        <p:nvSpPr>
          <p:cNvPr id="9" name="Freeform 9"/>
          <p:cNvSpPr/>
          <p:nvPr userDrawn="1"/>
        </p:nvSpPr>
        <p:spPr bwMode="auto">
          <a:xfrm>
            <a:off x="3176" y="4859338"/>
            <a:ext cx="12188825" cy="2000250"/>
          </a:xfrm>
          <a:custGeom>
            <a:avLst/>
            <a:gdLst>
              <a:gd name="T0" fmla="*/ 6169 w 7680"/>
              <a:gd name="T1" fmla="*/ 0 h 1260"/>
              <a:gd name="T2" fmla="*/ 5719 w 7680"/>
              <a:gd name="T3" fmla="*/ 239 h 1260"/>
              <a:gd name="T4" fmla="*/ 5532 w 7680"/>
              <a:gd name="T5" fmla="*/ 252 h 1260"/>
              <a:gd name="T6" fmla="*/ 5440 w 7680"/>
              <a:gd name="T7" fmla="*/ 251 h 1260"/>
              <a:gd name="T8" fmla="*/ 5034 w 7680"/>
              <a:gd name="T9" fmla="*/ 631 h 1260"/>
              <a:gd name="T10" fmla="*/ 5008 w 7680"/>
              <a:gd name="T11" fmla="*/ 623 h 1260"/>
              <a:gd name="T12" fmla="*/ 3899 w 7680"/>
              <a:gd name="T13" fmla="*/ 503 h 1260"/>
              <a:gd name="T14" fmla="*/ 3834 w 7680"/>
              <a:gd name="T15" fmla="*/ 504 h 1260"/>
              <a:gd name="T16" fmla="*/ 2751 w 7680"/>
              <a:gd name="T17" fmla="*/ 613 h 1260"/>
              <a:gd name="T18" fmla="*/ 2277 w 7680"/>
              <a:gd name="T19" fmla="*/ 521 h 1260"/>
              <a:gd name="T20" fmla="*/ 1635 w 7680"/>
              <a:gd name="T21" fmla="*/ 210 h 1260"/>
              <a:gd name="T22" fmla="*/ 1519 w 7680"/>
              <a:gd name="T23" fmla="*/ 223 h 1260"/>
              <a:gd name="T24" fmla="*/ 840 w 7680"/>
              <a:gd name="T25" fmla="*/ 474 h 1260"/>
              <a:gd name="T26" fmla="*/ 770 w 7680"/>
              <a:gd name="T27" fmla="*/ 470 h 1260"/>
              <a:gd name="T28" fmla="*/ 431 w 7680"/>
              <a:gd name="T29" fmla="*/ 310 h 1260"/>
              <a:gd name="T30" fmla="*/ 333 w 7680"/>
              <a:gd name="T31" fmla="*/ 449 h 1260"/>
              <a:gd name="T32" fmla="*/ 202 w 7680"/>
              <a:gd name="T33" fmla="*/ 516 h 1260"/>
              <a:gd name="T34" fmla="*/ 0 w 7680"/>
              <a:gd name="T35" fmla="*/ 435 h 1260"/>
              <a:gd name="T36" fmla="*/ 0 w 7680"/>
              <a:gd name="T37" fmla="*/ 1260 h 1260"/>
              <a:gd name="T38" fmla="*/ 7680 w 7680"/>
              <a:gd name="T39" fmla="*/ 1260 h 1260"/>
              <a:gd name="T40" fmla="*/ 7680 w 7680"/>
              <a:gd name="T41" fmla="*/ 835 h 1260"/>
              <a:gd name="T42" fmla="*/ 7469 w 7680"/>
              <a:gd name="T43" fmla="*/ 816 h 1260"/>
              <a:gd name="T44" fmla="*/ 6722 w 7680"/>
              <a:gd name="T45" fmla="*/ 15 h 1260"/>
              <a:gd name="T46" fmla="*/ 6397 w 7680"/>
              <a:gd name="T47" fmla="*/ 111 h 1260"/>
              <a:gd name="T48" fmla="*/ 6169 w 7680"/>
              <a:gd name="T49" fmla="*/ 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80" h="1260">
                <a:moveTo>
                  <a:pt x="6169" y="0"/>
                </a:moveTo>
                <a:cubicBezTo>
                  <a:pt x="6072" y="119"/>
                  <a:pt x="5917" y="196"/>
                  <a:pt x="5719" y="239"/>
                </a:cubicBezTo>
                <a:cubicBezTo>
                  <a:pt x="5673" y="249"/>
                  <a:pt x="5608" y="252"/>
                  <a:pt x="5532" y="252"/>
                </a:cubicBezTo>
                <a:cubicBezTo>
                  <a:pt x="5503" y="252"/>
                  <a:pt x="5472" y="252"/>
                  <a:pt x="5440" y="251"/>
                </a:cubicBezTo>
                <a:cubicBezTo>
                  <a:pt x="5294" y="437"/>
                  <a:pt x="5121" y="631"/>
                  <a:pt x="5034" y="631"/>
                </a:cubicBezTo>
                <a:cubicBezTo>
                  <a:pt x="5025" y="631"/>
                  <a:pt x="5016" y="628"/>
                  <a:pt x="5008" y="623"/>
                </a:cubicBezTo>
                <a:cubicBezTo>
                  <a:pt x="4886" y="539"/>
                  <a:pt x="4154" y="503"/>
                  <a:pt x="3899" y="503"/>
                </a:cubicBezTo>
                <a:cubicBezTo>
                  <a:pt x="3871" y="503"/>
                  <a:pt x="3849" y="503"/>
                  <a:pt x="3834" y="504"/>
                </a:cubicBezTo>
                <a:cubicBezTo>
                  <a:pt x="3730" y="510"/>
                  <a:pt x="3181" y="613"/>
                  <a:pt x="2751" y="613"/>
                </a:cubicBezTo>
                <a:cubicBezTo>
                  <a:pt x="2546" y="613"/>
                  <a:pt x="2367" y="590"/>
                  <a:pt x="2277" y="521"/>
                </a:cubicBezTo>
                <a:cubicBezTo>
                  <a:pt x="2039" y="341"/>
                  <a:pt x="1844" y="210"/>
                  <a:pt x="1635" y="210"/>
                </a:cubicBezTo>
                <a:cubicBezTo>
                  <a:pt x="1597" y="210"/>
                  <a:pt x="1558" y="214"/>
                  <a:pt x="1519" y="223"/>
                </a:cubicBezTo>
                <a:cubicBezTo>
                  <a:pt x="1282" y="279"/>
                  <a:pt x="1133" y="474"/>
                  <a:pt x="840" y="474"/>
                </a:cubicBezTo>
                <a:cubicBezTo>
                  <a:pt x="817" y="474"/>
                  <a:pt x="794" y="473"/>
                  <a:pt x="770" y="470"/>
                </a:cubicBezTo>
                <a:cubicBezTo>
                  <a:pt x="667" y="460"/>
                  <a:pt x="547" y="395"/>
                  <a:pt x="431" y="310"/>
                </a:cubicBezTo>
                <a:cubicBezTo>
                  <a:pt x="404" y="353"/>
                  <a:pt x="372" y="399"/>
                  <a:pt x="333" y="449"/>
                </a:cubicBezTo>
                <a:cubicBezTo>
                  <a:pt x="295" y="497"/>
                  <a:pt x="250" y="516"/>
                  <a:pt x="202" y="516"/>
                </a:cubicBezTo>
                <a:cubicBezTo>
                  <a:pt x="137" y="516"/>
                  <a:pt x="66" y="482"/>
                  <a:pt x="0" y="435"/>
                </a:cubicBezTo>
                <a:cubicBezTo>
                  <a:pt x="0" y="1260"/>
                  <a:pt x="0" y="1260"/>
                  <a:pt x="0" y="1260"/>
                </a:cubicBezTo>
                <a:cubicBezTo>
                  <a:pt x="7680" y="1260"/>
                  <a:pt x="7680" y="1260"/>
                  <a:pt x="7680" y="1260"/>
                </a:cubicBezTo>
                <a:cubicBezTo>
                  <a:pt x="7680" y="835"/>
                  <a:pt x="7680" y="835"/>
                  <a:pt x="7680" y="835"/>
                </a:cubicBezTo>
                <a:cubicBezTo>
                  <a:pt x="7618" y="827"/>
                  <a:pt x="7548" y="821"/>
                  <a:pt x="7469" y="816"/>
                </a:cubicBezTo>
                <a:cubicBezTo>
                  <a:pt x="7063" y="794"/>
                  <a:pt x="6900" y="340"/>
                  <a:pt x="6722" y="15"/>
                </a:cubicBezTo>
                <a:cubicBezTo>
                  <a:pt x="6570" y="84"/>
                  <a:pt x="6471" y="111"/>
                  <a:pt x="6397" y="111"/>
                </a:cubicBezTo>
                <a:cubicBezTo>
                  <a:pt x="6300" y="111"/>
                  <a:pt x="6245" y="65"/>
                  <a:pt x="6169" y="0"/>
                </a:cubicBezTo>
              </a:path>
            </a:pathLst>
          </a:custGeom>
          <a:gradFill>
            <a:gsLst>
              <a:gs pos="89000">
                <a:schemeClr val="accent3">
                  <a:lumMod val="60000"/>
                  <a:lumOff val="40000"/>
                  <a:alpha val="13000"/>
                </a:schemeClr>
              </a:gs>
              <a:gs pos="47000">
                <a:schemeClr val="accent3">
                  <a:lumMod val="40000"/>
                  <a:lumOff val="60000"/>
                  <a:alpha val="31000"/>
                </a:schemeClr>
              </a:gs>
            </a:gsLst>
            <a:lin ang="5400000" scaled="1"/>
          </a:gradFill>
          <a:ln>
            <a:noFill/>
          </a:ln>
        </p:spPr>
        <p:txBody>
          <a:bodyPr vert="horz" wrap="square" lIns="91440" tIns="45720" rIns="91440" bIns="45720" numCol="1" anchor="t" anchorCtr="0" compatLnSpc="1"/>
          <a:lstStyle/>
          <a:p>
            <a:endParaRPr lang="zh-CN" altLang="en-US"/>
          </a:p>
        </p:txBody>
      </p:sp>
      <p:sp>
        <p:nvSpPr>
          <p:cNvPr id="11" name="Freeform 11"/>
          <p:cNvSpPr/>
          <p:nvPr userDrawn="1"/>
        </p:nvSpPr>
        <p:spPr bwMode="auto">
          <a:xfrm>
            <a:off x="3176" y="4387850"/>
            <a:ext cx="12188825" cy="1828800"/>
          </a:xfrm>
          <a:custGeom>
            <a:avLst/>
            <a:gdLst>
              <a:gd name="T0" fmla="*/ 7680 w 7680"/>
              <a:gd name="T1" fmla="*/ 1112 h 1152"/>
              <a:gd name="T2" fmla="*/ 7470 w 7680"/>
              <a:gd name="T3" fmla="*/ 1093 h 1152"/>
              <a:gd name="T4" fmla="*/ 7077 w 7680"/>
              <a:gd name="T5" fmla="*/ 880 h 1152"/>
              <a:gd name="T6" fmla="*/ 6818 w 7680"/>
              <a:gd name="T7" fmla="*/ 453 h 1152"/>
              <a:gd name="T8" fmla="*/ 6636 w 7680"/>
              <a:gd name="T9" fmla="*/ 136 h 1152"/>
              <a:gd name="T10" fmla="*/ 6440 w 7680"/>
              <a:gd name="T11" fmla="*/ 0 h 1152"/>
              <a:gd name="T12" fmla="*/ 6435 w 7680"/>
              <a:gd name="T13" fmla="*/ 0 h 1152"/>
              <a:gd name="T14" fmla="*/ 6209 w 7680"/>
              <a:gd name="T15" fmla="*/ 204 h 1152"/>
              <a:gd name="T16" fmla="*/ 6158 w 7680"/>
              <a:gd name="T17" fmla="*/ 279 h 1152"/>
              <a:gd name="T18" fmla="*/ 5714 w 7680"/>
              <a:gd name="T19" fmla="*/ 516 h 1152"/>
              <a:gd name="T20" fmla="*/ 5317 w 7680"/>
              <a:gd name="T21" fmla="*/ 524 h 1152"/>
              <a:gd name="T22" fmla="*/ 4756 w 7680"/>
              <a:gd name="T23" fmla="*/ 562 h 1152"/>
              <a:gd name="T24" fmla="*/ 3911 w 7680"/>
              <a:gd name="T25" fmla="*/ 586 h 1152"/>
              <a:gd name="T26" fmla="*/ 3833 w 7680"/>
              <a:gd name="T27" fmla="*/ 570 h 1152"/>
              <a:gd name="T28" fmla="*/ 3008 w 7680"/>
              <a:gd name="T29" fmla="*/ 604 h 1152"/>
              <a:gd name="T30" fmla="*/ 2436 w 7680"/>
              <a:gd name="T31" fmla="*/ 543 h 1152"/>
              <a:gd name="T32" fmla="*/ 2085 w 7680"/>
              <a:gd name="T33" fmla="*/ 386 h 1152"/>
              <a:gd name="T34" fmla="*/ 1614 w 7680"/>
              <a:gd name="T35" fmla="*/ 285 h 1152"/>
              <a:gd name="T36" fmla="*/ 1352 w 7680"/>
              <a:gd name="T37" fmla="*/ 410 h 1152"/>
              <a:gd name="T38" fmla="*/ 1340 w 7680"/>
              <a:gd name="T39" fmla="*/ 419 h 1152"/>
              <a:gd name="T40" fmla="*/ 1023 w 7680"/>
              <a:gd name="T41" fmla="*/ 544 h 1152"/>
              <a:gd name="T42" fmla="*/ 880 w 7680"/>
              <a:gd name="T43" fmla="*/ 380 h 1152"/>
              <a:gd name="T44" fmla="*/ 685 w 7680"/>
              <a:gd name="T45" fmla="*/ 149 h 1152"/>
              <a:gd name="T46" fmla="*/ 685 w 7680"/>
              <a:gd name="T47" fmla="*/ 149 h 1152"/>
              <a:gd name="T48" fmla="*/ 571 w 7680"/>
              <a:gd name="T49" fmla="*/ 252 h 1152"/>
              <a:gd name="T50" fmla="*/ 545 w 7680"/>
              <a:gd name="T51" fmla="*/ 319 h 1152"/>
              <a:gd name="T52" fmla="*/ 317 w 7680"/>
              <a:gd name="T53" fmla="*/ 734 h 1152"/>
              <a:gd name="T54" fmla="*/ 202 w 7680"/>
              <a:gd name="T55" fmla="*/ 793 h 1152"/>
              <a:gd name="T56" fmla="*/ 201 w 7680"/>
              <a:gd name="T57" fmla="*/ 793 h 1152"/>
              <a:gd name="T58" fmla="*/ 0 w 7680"/>
              <a:gd name="T59" fmla="*/ 707 h 1152"/>
              <a:gd name="T60" fmla="*/ 0 w 7680"/>
              <a:gd name="T61" fmla="*/ 756 h 1152"/>
              <a:gd name="T62" fmla="*/ 201 w 7680"/>
              <a:gd name="T63" fmla="*/ 833 h 1152"/>
              <a:gd name="T64" fmla="*/ 202 w 7680"/>
              <a:gd name="T65" fmla="*/ 833 h 1152"/>
              <a:gd name="T66" fmla="*/ 348 w 7680"/>
              <a:gd name="T67" fmla="*/ 759 h 1152"/>
              <a:gd name="T68" fmla="*/ 583 w 7680"/>
              <a:gd name="T69" fmla="*/ 333 h 1152"/>
              <a:gd name="T70" fmla="*/ 608 w 7680"/>
              <a:gd name="T71" fmla="*/ 267 h 1152"/>
              <a:gd name="T72" fmla="*/ 685 w 7680"/>
              <a:gd name="T73" fmla="*/ 189 h 1152"/>
              <a:gd name="T74" fmla="*/ 685 w 7680"/>
              <a:gd name="T75" fmla="*/ 189 h 1152"/>
              <a:gd name="T76" fmla="*/ 843 w 7680"/>
              <a:gd name="T77" fmla="*/ 395 h 1152"/>
              <a:gd name="T78" fmla="*/ 1012 w 7680"/>
              <a:gd name="T79" fmla="*/ 582 h 1152"/>
              <a:gd name="T80" fmla="*/ 1363 w 7680"/>
              <a:gd name="T81" fmla="*/ 451 h 1152"/>
              <a:gd name="T82" fmla="*/ 1375 w 7680"/>
              <a:gd name="T83" fmla="*/ 443 h 1152"/>
              <a:gd name="T84" fmla="*/ 1618 w 7680"/>
              <a:gd name="T85" fmla="*/ 325 h 1152"/>
              <a:gd name="T86" fmla="*/ 2072 w 7680"/>
              <a:gd name="T87" fmla="*/ 424 h 1152"/>
              <a:gd name="T88" fmla="*/ 2418 w 7680"/>
              <a:gd name="T89" fmla="*/ 579 h 1152"/>
              <a:gd name="T90" fmla="*/ 2763 w 7680"/>
              <a:gd name="T91" fmla="*/ 692 h 1152"/>
              <a:gd name="T92" fmla="*/ 3021 w 7680"/>
              <a:gd name="T93" fmla="*/ 642 h 1152"/>
              <a:gd name="T94" fmla="*/ 3825 w 7680"/>
              <a:gd name="T95" fmla="*/ 609 h 1152"/>
              <a:gd name="T96" fmla="*/ 3903 w 7680"/>
              <a:gd name="T97" fmla="*/ 626 h 1152"/>
              <a:gd name="T98" fmla="*/ 4372 w 7680"/>
              <a:gd name="T99" fmla="*/ 665 h 1152"/>
              <a:gd name="T100" fmla="*/ 4774 w 7680"/>
              <a:gd name="T101" fmla="*/ 597 h 1152"/>
              <a:gd name="T102" fmla="*/ 5316 w 7680"/>
              <a:gd name="T103" fmla="*/ 564 h 1152"/>
              <a:gd name="T104" fmla="*/ 5723 w 7680"/>
              <a:gd name="T105" fmla="*/ 555 h 1152"/>
              <a:gd name="T106" fmla="*/ 6189 w 7680"/>
              <a:gd name="T107" fmla="*/ 303 h 1152"/>
              <a:gd name="T108" fmla="*/ 6242 w 7680"/>
              <a:gd name="T109" fmla="*/ 225 h 1152"/>
              <a:gd name="T110" fmla="*/ 6437 w 7680"/>
              <a:gd name="T111" fmla="*/ 40 h 1152"/>
              <a:gd name="T112" fmla="*/ 6604 w 7680"/>
              <a:gd name="T113" fmla="*/ 160 h 1152"/>
              <a:gd name="T114" fmla="*/ 6783 w 7680"/>
              <a:gd name="T115" fmla="*/ 471 h 1152"/>
              <a:gd name="T116" fmla="*/ 7468 w 7680"/>
              <a:gd name="T117" fmla="*/ 1133 h 1152"/>
              <a:gd name="T118" fmla="*/ 7680 w 7680"/>
              <a:gd name="T119" fmla="*/ 1152 h 1152"/>
              <a:gd name="T120" fmla="*/ 7680 w 7680"/>
              <a:gd name="T121" fmla="*/ 111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80" h="1152">
                <a:moveTo>
                  <a:pt x="7680" y="1112"/>
                </a:moveTo>
                <a:cubicBezTo>
                  <a:pt x="7618" y="1104"/>
                  <a:pt x="7548" y="1098"/>
                  <a:pt x="7470" y="1093"/>
                </a:cubicBezTo>
                <a:cubicBezTo>
                  <a:pt x="7321" y="1085"/>
                  <a:pt x="7193" y="1016"/>
                  <a:pt x="7077" y="880"/>
                </a:cubicBezTo>
                <a:cubicBezTo>
                  <a:pt x="6974" y="759"/>
                  <a:pt x="6895" y="604"/>
                  <a:pt x="6818" y="453"/>
                </a:cubicBezTo>
                <a:cubicBezTo>
                  <a:pt x="6758" y="335"/>
                  <a:pt x="6701" y="223"/>
                  <a:pt x="6636" y="136"/>
                </a:cubicBezTo>
                <a:cubicBezTo>
                  <a:pt x="6568" y="45"/>
                  <a:pt x="6504" y="0"/>
                  <a:pt x="6440" y="0"/>
                </a:cubicBezTo>
                <a:cubicBezTo>
                  <a:pt x="6439" y="0"/>
                  <a:pt x="6437" y="0"/>
                  <a:pt x="6435" y="0"/>
                </a:cubicBezTo>
                <a:cubicBezTo>
                  <a:pt x="6337" y="4"/>
                  <a:pt x="6266" y="115"/>
                  <a:pt x="6209" y="204"/>
                </a:cubicBezTo>
                <a:cubicBezTo>
                  <a:pt x="6191" y="232"/>
                  <a:pt x="6174" y="258"/>
                  <a:pt x="6158" y="279"/>
                </a:cubicBezTo>
                <a:cubicBezTo>
                  <a:pt x="6069" y="392"/>
                  <a:pt x="5920" y="472"/>
                  <a:pt x="5714" y="516"/>
                </a:cubicBezTo>
                <a:cubicBezTo>
                  <a:pt x="5632" y="534"/>
                  <a:pt x="5479" y="529"/>
                  <a:pt x="5317" y="524"/>
                </a:cubicBezTo>
                <a:cubicBezTo>
                  <a:pt x="5090" y="517"/>
                  <a:pt x="4856" y="509"/>
                  <a:pt x="4756" y="562"/>
                </a:cubicBezTo>
                <a:cubicBezTo>
                  <a:pt x="4599" y="644"/>
                  <a:pt x="4185" y="641"/>
                  <a:pt x="3911" y="586"/>
                </a:cubicBezTo>
                <a:cubicBezTo>
                  <a:pt x="3885" y="581"/>
                  <a:pt x="3859" y="575"/>
                  <a:pt x="3833" y="570"/>
                </a:cubicBezTo>
                <a:cubicBezTo>
                  <a:pt x="3606" y="522"/>
                  <a:pt x="3391" y="477"/>
                  <a:pt x="3008" y="604"/>
                </a:cubicBezTo>
                <a:cubicBezTo>
                  <a:pt x="2731" y="697"/>
                  <a:pt x="2626" y="642"/>
                  <a:pt x="2436" y="543"/>
                </a:cubicBezTo>
                <a:cubicBezTo>
                  <a:pt x="2348" y="497"/>
                  <a:pt x="2238" y="440"/>
                  <a:pt x="2085" y="386"/>
                </a:cubicBezTo>
                <a:cubicBezTo>
                  <a:pt x="1853" y="305"/>
                  <a:pt x="1717" y="275"/>
                  <a:pt x="1614" y="285"/>
                </a:cubicBezTo>
                <a:cubicBezTo>
                  <a:pt x="1511" y="294"/>
                  <a:pt x="1444" y="343"/>
                  <a:pt x="1352" y="410"/>
                </a:cubicBezTo>
                <a:cubicBezTo>
                  <a:pt x="1340" y="419"/>
                  <a:pt x="1340" y="419"/>
                  <a:pt x="1340" y="419"/>
                </a:cubicBezTo>
                <a:cubicBezTo>
                  <a:pt x="1229" y="499"/>
                  <a:pt x="1115" y="570"/>
                  <a:pt x="1023" y="544"/>
                </a:cubicBezTo>
                <a:cubicBezTo>
                  <a:pt x="965" y="527"/>
                  <a:pt x="919" y="473"/>
                  <a:pt x="880" y="380"/>
                </a:cubicBezTo>
                <a:cubicBezTo>
                  <a:pt x="818" y="227"/>
                  <a:pt x="753" y="149"/>
                  <a:pt x="685" y="149"/>
                </a:cubicBezTo>
                <a:cubicBezTo>
                  <a:pt x="685" y="149"/>
                  <a:pt x="685" y="149"/>
                  <a:pt x="685" y="149"/>
                </a:cubicBezTo>
                <a:cubicBezTo>
                  <a:pt x="639" y="149"/>
                  <a:pt x="599" y="186"/>
                  <a:pt x="571" y="252"/>
                </a:cubicBezTo>
                <a:cubicBezTo>
                  <a:pt x="562" y="273"/>
                  <a:pt x="554" y="295"/>
                  <a:pt x="545" y="319"/>
                </a:cubicBezTo>
                <a:cubicBezTo>
                  <a:pt x="507" y="423"/>
                  <a:pt x="459" y="553"/>
                  <a:pt x="317" y="734"/>
                </a:cubicBezTo>
                <a:cubicBezTo>
                  <a:pt x="286" y="774"/>
                  <a:pt x="248" y="793"/>
                  <a:pt x="202" y="793"/>
                </a:cubicBezTo>
                <a:cubicBezTo>
                  <a:pt x="201" y="793"/>
                  <a:pt x="201" y="793"/>
                  <a:pt x="201" y="793"/>
                </a:cubicBezTo>
                <a:cubicBezTo>
                  <a:pt x="137" y="793"/>
                  <a:pt x="66" y="756"/>
                  <a:pt x="0" y="707"/>
                </a:cubicBezTo>
                <a:cubicBezTo>
                  <a:pt x="0" y="756"/>
                  <a:pt x="0" y="756"/>
                  <a:pt x="0" y="756"/>
                </a:cubicBezTo>
                <a:cubicBezTo>
                  <a:pt x="66" y="801"/>
                  <a:pt x="136" y="833"/>
                  <a:pt x="201" y="833"/>
                </a:cubicBezTo>
                <a:cubicBezTo>
                  <a:pt x="202" y="833"/>
                  <a:pt x="202" y="833"/>
                  <a:pt x="202" y="833"/>
                </a:cubicBezTo>
                <a:cubicBezTo>
                  <a:pt x="260" y="833"/>
                  <a:pt x="310" y="808"/>
                  <a:pt x="348" y="759"/>
                </a:cubicBezTo>
                <a:cubicBezTo>
                  <a:pt x="495" y="573"/>
                  <a:pt x="546" y="434"/>
                  <a:pt x="583" y="333"/>
                </a:cubicBezTo>
                <a:cubicBezTo>
                  <a:pt x="592" y="310"/>
                  <a:pt x="600" y="288"/>
                  <a:pt x="608" y="267"/>
                </a:cubicBezTo>
                <a:cubicBezTo>
                  <a:pt x="629" y="218"/>
                  <a:pt x="657" y="189"/>
                  <a:pt x="685" y="189"/>
                </a:cubicBezTo>
                <a:cubicBezTo>
                  <a:pt x="685" y="189"/>
                  <a:pt x="685" y="189"/>
                  <a:pt x="685" y="189"/>
                </a:cubicBezTo>
                <a:cubicBezTo>
                  <a:pt x="707" y="189"/>
                  <a:pt x="768" y="209"/>
                  <a:pt x="843" y="395"/>
                </a:cubicBezTo>
                <a:cubicBezTo>
                  <a:pt x="886" y="501"/>
                  <a:pt x="942" y="562"/>
                  <a:pt x="1012" y="582"/>
                </a:cubicBezTo>
                <a:cubicBezTo>
                  <a:pt x="1120" y="613"/>
                  <a:pt x="1245" y="538"/>
                  <a:pt x="1363" y="451"/>
                </a:cubicBezTo>
                <a:cubicBezTo>
                  <a:pt x="1375" y="443"/>
                  <a:pt x="1375" y="443"/>
                  <a:pt x="1375" y="443"/>
                </a:cubicBezTo>
                <a:cubicBezTo>
                  <a:pt x="1466" y="377"/>
                  <a:pt x="1526" y="333"/>
                  <a:pt x="1618" y="325"/>
                </a:cubicBezTo>
                <a:cubicBezTo>
                  <a:pt x="1715" y="316"/>
                  <a:pt x="1846" y="345"/>
                  <a:pt x="2072" y="424"/>
                </a:cubicBezTo>
                <a:cubicBezTo>
                  <a:pt x="2222" y="477"/>
                  <a:pt x="2331" y="533"/>
                  <a:pt x="2418" y="579"/>
                </a:cubicBezTo>
                <a:cubicBezTo>
                  <a:pt x="2542" y="644"/>
                  <a:pt x="2635" y="692"/>
                  <a:pt x="2763" y="692"/>
                </a:cubicBezTo>
                <a:cubicBezTo>
                  <a:pt x="2834" y="692"/>
                  <a:pt x="2917" y="677"/>
                  <a:pt x="3021" y="642"/>
                </a:cubicBezTo>
                <a:cubicBezTo>
                  <a:pt x="3393" y="518"/>
                  <a:pt x="3593" y="560"/>
                  <a:pt x="3825" y="609"/>
                </a:cubicBezTo>
                <a:cubicBezTo>
                  <a:pt x="3850" y="615"/>
                  <a:pt x="3877" y="620"/>
                  <a:pt x="3903" y="626"/>
                </a:cubicBezTo>
                <a:cubicBezTo>
                  <a:pt x="4039" y="653"/>
                  <a:pt x="4214" y="667"/>
                  <a:pt x="4372" y="665"/>
                </a:cubicBezTo>
                <a:cubicBezTo>
                  <a:pt x="4500" y="664"/>
                  <a:pt x="4673" y="650"/>
                  <a:pt x="4774" y="597"/>
                </a:cubicBezTo>
                <a:cubicBezTo>
                  <a:pt x="4865" y="549"/>
                  <a:pt x="5105" y="557"/>
                  <a:pt x="5316" y="564"/>
                </a:cubicBezTo>
                <a:cubicBezTo>
                  <a:pt x="5480" y="569"/>
                  <a:pt x="5635" y="575"/>
                  <a:pt x="5723" y="555"/>
                </a:cubicBezTo>
                <a:cubicBezTo>
                  <a:pt x="5938" y="509"/>
                  <a:pt x="6095" y="424"/>
                  <a:pt x="6189" y="303"/>
                </a:cubicBezTo>
                <a:cubicBezTo>
                  <a:pt x="6206" y="282"/>
                  <a:pt x="6224" y="254"/>
                  <a:pt x="6242" y="225"/>
                </a:cubicBezTo>
                <a:cubicBezTo>
                  <a:pt x="6294" y="144"/>
                  <a:pt x="6359" y="43"/>
                  <a:pt x="6437" y="40"/>
                </a:cubicBezTo>
                <a:cubicBezTo>
                  <a:pt x="6488" y="39"/>
                  <a:pt x="6544" y="79"/>
                  <a:pt x="6604" y="160"/>
                </a:cubicBezTo>
                <a:cubicBezTo>
                  <a:pt x="6667" y="244"/>
                  <a:pt x="6723" y="355"/>
                  <a:pt x="6783" y="471"/>
                </a:cubicBezTo>
                <a:cubicBezTo>
                  <a:pt x="6936" y="773"/>
                  <a:pt x="7110" y="1114"/>
                  <a:pt x="7468" y="1133"/>
                </a:cubicBezTo>
                <a:cubicBezTo>
                  <a:pt x="7547" y="1138"/>
                  <a:pt x="7618" y="1144"/>
                  <a:pt x="7680" y="1152"/>
                </a:cubicBezTo>
                <a:lnTo>
                  <a:pt x="7680" y="1112"/>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4" name="Freeform 12"/>
          <p:cNvSpPr/>
          <p:nvPr userDrawn="1"/>
        </p:nvSpPr>
        <p:spPr bwMode="auto">
          <a:xfrm>
            <a:off x="3176" y="4035425"/>
            <a:ext cx="12188825" cy="1952625"/>
          </a:xfrm>
          <a:custGeom>
            <a:avLst/>
            <a:gdLst>
              <a:gd name="T0" fmla="*/ 7680 w 7680"/>
              <a:gd name="T1" fmla="*/ 0 h 1230"/>
              <a:gd name="T2" fmla="*/ 6797 w 7680"/>
              <a:gd name="T3" fmla="*/ 481 h 1230"/>
              <a:gd name="T4" fmla="*/ 6384 w 7680"/>
              <a:gd name="T5" fmla="*/ 614 h 1230"/>
              <a:gd name="T6" fmla="*/ 6181 w 7680"/>
              <a:gd name="T7" fmla="*/ 508 h 1230"/>
              <a:gd name="T8" fmla="*/ 6073 w 7680"/>
              <a:gd name="T9" fmla="*/ 423 h 1230"/>
              <a:gd name="T10" fmla="*/ 5783 w 7680"/>
              <a:gd name="T11" fmla="*/ 353 h 1230"/>
              <a:gd name="T12" fmla="*/ 5677 w 7680"/>
              <a:gd name="T13" fmla="*/ 417 h 1230"/>
              <a:gd name="T14" fmla="*/ 5676 w 7680"/>
              <a:gd name="T15" fmla="*/ 418 h 1230"/>
              <a:gd name="T16" fmla="*/ 5423 w 7680"/>
              <a:gd name="T17" fmla="*/ 765 h 1230"/>
              <a:gd name="T18" fmla="*/ 5044 w 7680"/>
              <a:gd name="T19" fmla="*/ 1133 h 1230"/>
              <a:gd name="T20" fmla="*/ 5018 w 7680"/>
              <a:gd name="T21" fmla="*/ 1129 h 1230"/>
              <a:gd name="T22" fmla="*/ 4429 w 7680"/>
              <a:gd name="T23" fmla="*/ 1028 h 1230"/>
              <a:gd name="T24" fmla="*/ 3833 w 7680"/>
              <a:gd name="T25" fmla="*/ 1007 h 1230"/>
              <a:gd name="T26" fmla="*/ 3654 w 7680"/>
              <a:gd name="T27" fmla="*/ 1030 h 1230"/>
              <a:gd name="T28" fmla="*/ 2913 w 7680"/>
              <a:gd name="T29" fmla="*/ 1112 h 1230"/>
              <a:gd name="T30" fmla="*/ 2286 w 7680"/>
              <a:gd name="T31" fmla="*/ 1027 h 1230"/>
              <a:gd name="T32" fmla="*/ 1515 w 7680"/>
              <a:gd name="T33" fmla="*/ 727 h 1230"/>
              <a:gd name="T34" fmla="*/ 1250 w 7680"/>
              <a:gd name="T35" fmla="*/ 843 h 1230"/>
              <a:gd name="T36" fmla="*/ 772 w 7680"/>
              <a:gd name="T37" fmla="*/ 973 h 1230"/>
              <a:gd name="T38" fmla="*/ 0 w 7680"/>
              <a:gd name="T39" fmla="*/ 402 h 1230"/>
              <a:gd name="T40" fmla="*/ 0 w 7680"/>
              <a:gd name="T41" fmla="*/ 450 h 1230"/>
              <a:gd name="T42" fmla="*/ 206 w 7680"/>
              <a:gd name="T43" fmla="*/ 660 h 1230"/>
              <a:gd name="T44" fmla="*/ 769 w 7680"/>
              <a:gd name="T45" fmla="*/ 1005 h 1230"/>
              <a:gd name="T46" fmla="*/ 1265 w 7680"/>
              <a:gd name="T47" fmla="*/ 871 h 1230"/>
              <a:gd name="T48" fmla="*/ 1523 w 7680"/>
              <a:gd name="T49" fmla="*/ 758 h 1230"/>
              <a:gd name="T50" fmla="*/ 1882 w 7680"/>
              <a:gd name="T51" fmla="*/ 804 h 1230"/>
              <a:gd name="T52" fmla="*/ 2267 w 7680"/>
              <a:gd name="T53" fmla="*/ 1053 h 1230"/>
              <a:gd name="T54" fmla="*/ 3659 w 7680"/>
              <a:gd name="T55" fmla="*/ 1062 h 1230"/>
              <a:gd name="T56" fmla="*/ 3835 w 7680"/>
              <a:gd name="T57" fmla="*/ 1039 h 1230"/>
              <a:gd name="T58" fmla="*/ 4999 w 7680"/>
              <a:gd name="T59" fmla="*/ 1155 h 1230"/>
              <a:gd name="T60" fmla="*/ 5034 w 7680"/>
              <a:gd name="T61" fmla="*/ 1166 h 1230"/>
              <a:gd name="T62" fmla="*/ 5050 w 7680"/>
              <a:gd name="T63" fmla="*/ 1164 h 1230"/>
              <a:gd name="T64" fmla="*/ 5448 w 7680"/>
              <a:gd name="T65" fmla="*/ 785 h 1230"/>
              <a:gd name="T66" fmla="*/ 5702 w 7680"/>
              <a:gd name="T67" fmla="*/ 437 h 1230"/>
              <a:gd name="T68" fmla="*/ 5793 w 7680"/>
              <a:gd name="T69" fmla="*/ 383 h 1230"/>
              <a:gd name="T70" fmla="*/ 6054 w 7680"/>
              <a:gd name="T71" fmla="*/ 449 h 1230"/>
              <a:gd name="T72" fmla="*/ 6160 w 7680"/>
              <a:gd name="T73" fmla="*/ 532 h 1230"/>
              <a:gd name="T74" fmla="*/ 6811 w 7680"/>
              <a:gd name="T75" fmla="*/ 510 h 1230"/>
              <a:gd name="T76" fmla="*/ 7680 w 7680"/>
              <a:gd name="T77" fmla="*/ 37 h 1230"/>
              <a:gd name="T78" fmla="*/ 7680 w 7680"/>
              <a:gd name="T79" fmla="*/ 0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80" h="1230">
                <a:moveTo>
                  <a:pt x="7680" y="0"/>
                </a:moveTo>
                <a:cubicBezTo>
                  <a:pt x="7512" y="101"/>
                  <a:pt x="7162" y="305"/>
                  <a:pt x="6797" y="481"/>
                </a:cubicBezTo>
                <a:cubicBezTo>
                  <a:pt x="6596" y="578"/>
                  <a:pt x="6473" y="618"/>
                  <a:pt x="6384" y="614"/>
                </a:cubicBezTo>
                <a:cubicBezTo>
                  <a:pt x="6302" y="610"/>
                  <a:pt x="6251" y="567"/>
                  <a:pt x="6181" y="508"/>
                </a:cubicBezTo>
                <a:cubicBezTo>
                  <a:pt x="6150" y="482"/>
                  <a:pt x="6115" y="453"/>
                  <a:pt x="6073" y="423"/>
                </a:cubicBezTo>
                <a:cubicBezTo>
                  <a:pt x="5945" y="331"/>
                  <a:pt x="5844" y="334"/>
                  <a:pt x="5783" y="353"/>
                </a:cubicBezTo>
                <a:cubicBezTo>
                  <a:pt x="5715" y="373"/>
                  <a:pt x="5679" y="415"/>
                  <a:pt x="5677" y="417"/>
                </a:cubicBezTo>
                <a:cubicBezTo>
                  <a:pt x="5676" y="418"/>
                  <a:pt x="5676" y="418"/>
                  <a:pt x="5676" y="418"/>
                </a:cubicBezTo>
                <a:cubicBezTo>
                  <a:pt x="5675" y="420"/>
                  <a:pt x="5559" y="592"/>
                  <a:pt x="5423" y="765"/>
                </a:cubicBezTo>
                <a:cubicBezTo>
                  <a:pt x="5299" y="924"/>
                  <a:pt x="5132" y="1116"/>
                  <a:pt x="5044" y="1133"/>
                </a:cubicBezTo>
                <a:cubicBezTo>
                  <a:pt x="5033" y="1135"/>
                  <a:pt x="5024" y="1134"/>
                  <a:pt x="5018" y="1129"/>
                </a:cubicBezTo>
                <a:cubicBezTo>
                  <a:pt x="4941" y="1076"/>
                  <a:pt x="4655" y="1045"/>
                  <a:pt x="4429" y="1028"/>
                </a:cubicBezTo>
                <a:cubicBezTo>
                  <a:pt x="4159" y="1008"/>
                  <a:pt x="3906" y="1003"/>
                  <a:pt x="3833" y="1007"/>
                </a:cubicBezTo>
                <a:cubicBezTo>
                  <a:pt x="3804" y="1009"/>
                  <a:pt x="3741" y="1018"/>
                  <a:pt x="3654" y="1030"/>
                </a:cubicBezTo>
                <a:cubicBezTo>
                  <a:pt x="3466" y="1058"/>
                  <a:pt x="3182" y="1099"/>
                  <a:pt x="2913" y="1112"/>
                </a:cubicBezTo>
                <a:cubicBezTo>
                  <a:pt x="2592" y="1128"/>
                  <a:pt x="2381" y="1099"/>
                  <a:pt x="2286" y="1027"/>
                </a:cubicBezTo>
                <a:cubicBezTo>
                  <a:pt x="2011" y="819"/>
                  <a:pt x="1780" y="665"/>
                  <a:pt x="1515" y="727"/>
                </a:cubicBezTo>
                <a:cubicBezTo>
                  <a:pt x="1417" y="750"/>
                  <a:pt x="1332" y="797"/>
                  <a:pt x="1250" y="843"/>
                </a:cubicBezTo>
                <a:cubicBezTo>
                  <a:pt x="1116" y="917"/>
                  <a:pt x="978" y="994"/>
                  <a:pt x="772" y="973"/>
                </a:cubicBezTo>
                <a:cubicBezTo>
                  <a:pt x="514" y="947"/>
                  <a:pt x="150" y="570"/>
                  <a:pt x="0" y="402"/>
                </a:cubicBezTo>
                <a:cubicBezTo>
                  <a:pt x="0" y="450"/>
                  <a:pt x="0" y="450"/>
                  <a:pt x="0" y="450"/>
                </a:cubicBezTo>
                <a:cubicBezTo>
                  <a:pt x="53" y="509"/>
                  <a:pt x="125" y="584"/>
                  <a:pt x="206" y="660"/>
                </a:cubicBezTo>
                <a:cubicBezTo>
                  <a:pt x="435" y="875"/>
                  <a:pt x="624" y="991"/>
                  <a:pt x="769" y="1005"/>
                </a:cubicBezTo>
                <a:cubicBezTo>
                  <a:pt x="985" y="1027"/>
                  <a:pt x="1128" y="947"/>
                  <a:pt x="1265" y="871"/>
                </a:cubicBezTo>
                <a:cubicBezTo>
                  <a:pt x="1349" y="824"/>
                  <a:pt x="1428" y="780"/>
                  <a:pt x="1523" y="758"/>
                </a:cubicBezTo>
                <a:cubicBezTo>
                  <a:pt x="1639" y="731"/>
                  <a:pt x="1753" y="745"/>
                  <a:pt x="1882" y="804"/>
                </a:cubicBezTo>
                <a:cubicBezTo>
                  <a:pt x="1998" y="856"/>
                  <a:pt x="2115" y="938"/>
                  <a:pt x="2267" y="1053"/>
                </a:cubicBezTo>
                <a:cubicBezTo>
                  <a:pt x="2500" y="1230"/>
                  <a:pt x="3283" y="1117"/>
                  <a:pt x="3659" y="1062"/>
                </a:cubicBezTo>
                <a:cubicBezTo>
                  <a:pt x="3745" y="1050"/>
                  <a:pt x="3807" y="1041"/>
                  <a:pt x="3835" y="1039"/>
                </a:cubicBezTo>
                <a:cubicBezTo>
                  <a:pt x="4004" y="1030"/>
                  <a:pt x="4871" y="1067"/>
                  <a:pt x="4999" y="1155"/>
                </a:cubicBezTo>
                <a:cubicBezTo>
                  <a:pt x="5009" y="1162"/>
                  <a:pt x="5021" y="1166"/>
                  <a:pt x="5034" y="1166"/>
                </a:cubicBezTo>
                <a:cubicBezTo>
                  <a:pt x="5039" y="1166"/>
                  <a:pt x="5045" y="1165"/>
                  <a:pt x="5050" y="1164"/>
                </a:cubicBezTo>
                <a:cubicBezTo>
                  <a:pt x="5129" y="1149"/>
                  <a:pt x="5262" y="1022"/>
                  <a:pt x="5448" y="785"/>
                </a:cubicBezTo>
                <a:cubicBezTo>
                  <a:pt x="5580" y="617"/>
                  <a:pt x="5693" y="451"/>
                  <a:pt x="5702" y="437"/>
                </a:cubicBezTo>
                <a:cubicBezTo>
                  <a:pt x="5706" y="433"/>
                  <a:pt x="5738" y="399"/>
                  <a:pt x="5793" y="383"/>
                </a:cubicBezTo>
                <a:cubicBezTo>
                  <a:pt x="5873" y="360"/>
                  <a:pt x="5961" y="382"/>
                  <a:pt x="6054" y="449"/>
                </a:cubicBezTo>
                <a:cubicBezTo>
                  <a:pt x="6096" y="478"/>
                  <a:pt x="6130" y="507"/>
                  <a:pt x="6160" y="532"/>
                </a:cubicBezTo>
                <a:cubicBezTo>
                  <a:pt x="6307" y="656"/>
                  <a:pt x="6380" y="718"/>
                  <a:pt x="6811" y="510"/>
                </a:cubicBezTo>
                <a:cubicBezTo>
                  <a:pt x="7165" y="339"/>
                  <a:pt x="7506" y="141"/>
                  <a:pt x="7680" y="37"/>
                </a:cubicBezTo>
                <a:lnTo>
                  <a:pt x="768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5" name="Oval 13"/>
          <p:cNvSpPr>
            <a:spLocks noChangeArrowheads="1"/>
          </p:cNvSpPr>
          <p:nvPr userDrawn="1"/>
        </p:nvSpPr>
        <p:spPr bwMode="auto">
          <a:xfrm>
            <a:off x="993776" y="4543425"/>
            <a:ext cx="207963" cy="207963"/>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6" name="Oval 14"/>
          <p:cNvSpPr>
            <a:spLocks noChangeArrowheads="1"/>
          </p:cNvSpPr>
          <p:nvPr userDrawn="1"/>
        </p:nvSpPr>
        <p:spPr bwMode="auto">
          <a:xfrm>
            <a:off x="11382376" y="4356100"/>
            <a:ext cx="207963" cy="209550"/>
          </a:xfrm>
          <a:prstGeom prst="ellipse">
            <a:avLst/>
          </a:prstGeom>
          <a:solidFill>
            <a:schemeClr val="accent2">
              <a:lumMod val="75000"/>
            </a:schemeClr>
          </a:solidFill>
          <a:ln>
            <a:noFill/>
          </a:ln>
        </p:spPr>
        <p:txBody>
          <a:bodyPr vert="horz" wrap="square" lIns="91440" tIns="45720" rIns="91440" bIns="45720" numCol="1" anchor="t" anchorCtr="0" compatLnSpc="1"/>
          <a:lstStyle/>
          <a:p>
            <a:endParaRPr lang="zh-CN" altLang="en-US"/>
          </a:p>
        </p:txBody>
      </p:sp>
      <p:grpSp>
        <p:nvGrpSpPr>
          <p:cNvPr id="25" name="组合 24"/>
          <p:cNvGrpSpPr/>
          <p:nvPr userDrawn="1"/>
        </p:nvGrpSpPr>
        <p:grpSpPr>
          <a:xfrm>
            <a:off x="2796382" y="2779872"/>
            <a:ext cx="6599237" cy="4079716"/>
            <a:chOff x="2532063" y="2451100"/>
            <a:chExt cx="7131050" cy="4408488"/>
          </a:xfrm>
        </p:grpSpPr>
        <p:sp>
          <p:nvSpPr>
            <p:cNvPr id="17" name="Freeform 15"/>
            <p:cNvSpPr/>
            <p:nvPr userDrawn="1"/>
          </p:nvSpPr>
          <p:spPr bwMode="auto">
            <a:xfrm>
              <a:off x="2532063" y="2451100"/>
              <a:ext cx="7131050" cy="690563"/>
            </a:xfrm>
            <a:custGeom>
              <a:avLst/>
              <a:gdLst>
                <a:gd name="T0" fmla="*/ 4386 w 4494"/>
                <a:gd name="T1" fmla="*/ 435 h 435"/>
                <a:gd name="T2" fmla="*/ 108 w 4494"/>
                <a:gd name="T3" fmla="*/ 435 h 435"/>
                <a:gd name="T4" fmla="*/ 0 w 4494"/>
                <a:gd name="T5" fmla="*/ 327 h 435"/>
                <a:gd name="T6" fmla="*/ 0 w 4494"/>
                <a:gd name="T7" fmla="*/ 108 h 435"/>
                <a:gd name="T8" fmla="*/ 108 w 4494"/>
                <a:gd name="T9" fmla="*/ 0 h 435"/>
                <a:gd name="T10" fmla="*/ 4386 w 4494"/>
                <a:gd name="T11" fmla="*/ 0 h 435"/>
                <a:gd name="T12" fmla="*/ 4494 w 4494"/>
                <a:gd name="T13" fmla="*/ 108 h 435"/>
                <a:gd name="T14" fmla="*/ 4494 w 4494"/>
                <a:gd name="T15" fmla="*/ 327 h 435"/>
                <a:gd name="T16" fmla="*/ 4386 w 4494"/>
                <a:gd name="T17"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4" h="435">
                  <a:moveTo>
                    <a:pt x="4386" y="435"/>
                  </a:moveTo>
                  <a:cubicBezTo>
                    <a:pt x="108" y="435"/>
                    <a:pt x="108" y="435"/>
                    <a:pt x="108" y="435"/>
                  </a:cubicBezTo>
                  <a:cubicBezTo>
                    <a:pt x="48" y="435"/>
                    <a:pt x="0" y="387"/>
                    <a:pt x="0" y="327"/>
                  </a:cubicBezTo>
                  <a:cubicBezTo>
                    <a:pt x="0" y="108"/>
                    <a:pt x="0" y="108"/>
                    <a:pt x="0" y="108"/>
                  </a:cubicBezTo>
                  <a:cubicBezTo>
                    <a:pt x="0" y="48"/>
                    <a:pt x="48" y="0"/>
                    <a:pt x="108" y="0"/>
                  </a:cubicBezTo>
                  <a:cubicBezTo>
                    <a:pt x="4386" y="0"/>
                    <a:pt x="4386" y="0"/>
                    <a:pt x="4386" y="0"/>
                  </a:cubicBezTo>
                  <a:cubicBezTo>
                    <a:pt x="4445" y="0"/>
                    <a:pt x="4494" y="48"/>
                    <a:pt x="4494" y="108"/>
                  </a:cubicBezTo>
                  <a:cubicBezTo>
                    <a:pt x="4494" y="327"/>
                    <a:pt x="4494" y="327"/>
                    <a:pt x="4494" y="327"/>
                  </a:cubicBezTo>
                  <a:cubicBezTo>
                    <a:pt x="4494" y="387"/>
                    <a:pt x="4445" y="435"/>
                    <a:pt x="4386" y="435"/>
                  </a:cubicBezTo>
                  <a:close/>
                </a:path>
              </a:pathLst>
            </a:custGeom>
            <a:solidFill>
              <a:schemeClr val="accent1">
                <a:lumMod val="60000"/>
                <a:lumOff val="40000"/>
                <a:alpha val="25000"/>
              </a:schemeClr>
            </a:solidFill>
            <a:ln>
              <a:noFill/>
            </a:ln>
          </p:spPr>
          <p:txBody>
            <a:bodyPr vert="horz" wrap="square" lIns="91440" tIns="45720" rIns="91440" bIns="45720" numCol="1" anchor="t" anchorCtr="0" compatLnSpc="1"/>
            <a:lstStyle/>
            <a:p>
              <a:endParaRPr lang="zh-CN" altLang="en-US"/>
            </a:p>
          </p:txBody>
        </p:sp>
        <p:sp>
          <p:nvSpPr>
            <p:cNvPr id="18" name="Rectangle 16"/>
            <p:cNvSpPr>
              <a:spLocks noChangeArrowheads="1"/>
            </p:cNvSpPr>
            <p:nvPr userDrawn="1"/>
          </p:nvSpPr>
          <p:spPr bwMode="auto">
            <a:xfrm>
              <a:off x="2532063" y="2787650"/>
              <a:ext cx="7131050" cy="4071938"/>
            </a:xfrm>
            <a:prstGeom prst="rect">
              <a:avLst/>
            </a:prstGeom>
            <a:blipFill>
              <a:blip r:embed="rId2"/>
              <a:srcRect/>
              <a:stretch>
                <a:fillRect t="376" b="-31266"/>
              </a:stretch>
            </a:blipFill>
            <a:ln>
              <a:noFill/>
            </a:ln>
          </p:spPr>
          <p:txBody>
            <a:bodyPr vert="horz" wrap="square" lIns="91440" tIns="45720" rIns="91440" bIns="45720" numCol="1" anchor="t" anchorCtr="0" compatLnSpc="1"/>
            <a:lstStyle/>
            <a:p>
              <a:endParaRPr lang="zh-CN" altLang="en-US"/>
            </a:p>
          </p:txBody>
        </p:sp>
        <p:sp>
          <p:nvSpPr>
            <p:cNvPr id="19" name="Oval 17"/>
            <p:cNvSpPr>
              <a:spLocks noChangeArrowheads="1"/>
            </p:cNvSpPr>
            <p:nvPr userDrawn="1"/>
          </p:nvSpPr>
          <p:spPr bwMode="auto">
            <a:xfrm>
              <a:off x="8909051" y="2582863"/>
              <a:ext cx="96838" cy="96838"/>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0" name="Oval 18"/>
            <p:cNvSpPr>
              <a:spLocks noChangeArrowheads="1"/>
            </p:cNvSpPr>
            <p:nvPr userDrawn="1"/>
          </p:nvSpPr>
          <p:spPr bwMode="auto">
            <a:xfrm>
              <a:off x="9118601" y="2582863"/>
              <a:ext cx="96838" cy="96838"/>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Oval 19"/>
            <p:cNvSpPr>
              <a:spLocks noChangeArrowheads="1"/>
            </p:cNvSpPr>
            <p:nvPr userDrawn="1"/>
          </p:nvSpPr>
          <p:spPr bwMode="auto">
            <a:xfrm>
              <a:off x="9324976" y="2582863"/>
              <a:ext cx="96838" cy="96838"/>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grpSp>
      <p:sp>
        <p:nvSpPr>
          <p:cNvPr id="9802" name="标题 1"/>
          <p:cNvSpPr>
            <a:spLocks noGrp="1"/>
          </p:cNvSpPr>
          <p:nvPr userDrawn="1">
            <p:ph type="ctrTitle"/>
          </p:nvPr>
        </p:nvSpPr>
        <p:spPr>
          <a:xfrm>
            <a:off x="669925" y="1253240"/>
            <a:ext cx="10850563" cy="698591"/>
          </a:xfrm>
        </p:spPr>
        <p:txBody>
          <a:bodyPr anchor="ctr">
            <a:normAutofit/>
          </a:bodyPr>
          <a:lstStyle>
            <a:lvl1pPr algn="ctr">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5" y="3843682"/>
            <a:ext cx="10850563" cy="296271"/>
          </a:xfrm>
        </p:spPr>
        <p:txBody>
          <a:bodyPr vert="horz" anchor="ctr">
            <a:noAutofit/>
          </a:bodyPr>
          <a:lstStyle>
            <a:lvl1pPr marL="0" indent="0" algn="ct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669925" y="4139953"/>
            <a:ext cx="10850563" cy="296271"/>
          </a:xfrm>
        </p:spPr>
        <p:txBody>
          <a:bodyPr vert="horz" anchor="ctr">
            <a:noAutofit/>
          </a:bodyPr>
          <a:lstStyle>
            <a:lvl1pPr marL="0" indent="0" algn="ct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23" name="副标题 2"/>
          <p:cNvSpPr>
            <a:spLocks noGrp="1"/>
          </p:cNvSpPr>
          <p:nvPr>
            <p:ph type="subTitle" idx="1"/>
          </p:nvPr>
        </p:nvSpPr>
        <p:spPr>
          <a:xfrm>
            <a:off x="4827588" y="1951831"/>
            <a:ext cx="2536825" cy="558799"/>
          </a:xfrm>
          <a:prstGeom prst="roundRect">
            <a:avLst>
              <a:gd name="adj" fmla="val 50000"/>
            </a:avLst>
          </a:prstGeom>
          <a:solidFill>
            <a:schemeClr val="accent2"/>
          </a:solidFill>
        </p:spPr>
        <p:txBody>
          <a:bodyPr anchor="ct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3386408" y="2521139"/>
            <a:ext cx="5419185" cy="895350"/>
          </a:xfrm>
        </p:spPr>
        <p:txBody>
          <a:bodyPr anchor="b">
            <a:normAutofit/>
          </a:bodyPr>
          <a:lstStyle>
            <a:lvl1pPr algn="ctr">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3386408" y="3416489"/>
            <a:ext cx="5419185" cy="1015623"/>
          </a:xfrm>
        </p:spPr>
        <p:txBody>
          <a:bodyPr anchor="t">
            <a:normAutofit/>
          </a:bodyPr>
          <a:lstStyle>
            <a:lvl1pPr marL="0" indent="0" algn="ctr">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
        <p:nvSpPr>
          <p:cNvPr id="15" name="Freeform 8"/>
          <p:cNvSpPr>
            <a:spLocks noEditPoints="1"/>
          </p:cNvSpPr>
          <p:nvPr userDrawn="1"/>
        </p:nvSpPr>
        <p:spPr bwMode="auto">
          <a:xfrm>
            <a:off x="687388" y="4419600"/>
            <a:ext cx="9983788" cy="1441450"/>
          </a:xfrm>
          <a:custGeom>
            <a:avLst/>
            <a:gdLst>
              <a:gd name="T0" fmla="*/ 254 w 6291"/>
              <a:gd name="T1" fmla="*/ 149 h 908"/>
              <a:gd name="T2" fmla="*/ 158 w 6291"/>
              <a:gd name="T3" fmla="*/ 240 h 908"/>
              <a:gd name="T4" fmla="*/ 0 w 6291"/>
              <a:gd name="T5" fmla="*/ 587 h 908"/>
              <a:gd name="T6" fmla="*/ 339 w 6291"/>
              <a:gd name="T7" fmla="*/ 747 h 908"/>
              <a:gd name="T8" fmla="*/ 409 w 6291"/>
              <a:gd name="T9" fmla="*/ 751 h 908"/>
              <a:gd name="T10" fmla="*/ 1088 w 6291"/>
              <a:gd name="T11" fmla="*/ 500 h 908"/>
              <a:gd name="T12" fmla="*/ 1204 w 6291"/>
              <a:gd name="T13" fmla="*/ 487 h 908"/>
              <a:gd name="T14" fmla="*/ 1846 w 6291"/>
              <a:gd name="T15" fmla="*/ 798 h 908"/>
              <a:gd name="T16" fmla="*/ 2320 w 6291"/>
              <a:gd name="T17" fmla="*/ 890 h 908"/>
              <a:gd name="T18" fmla="*/ 3403 w 6291"/>
              <a:gd name="T19" fmla="*/ 781 h 908"/>
              <a:gd name="T20" fmla="*/ 3468 w 6291"/>
              <a:gd name="T21" fmla="*/ 780 h 908"/>
              <a:gd name="T22" fmla="*/ 4577 w 6291"/>
              <a:gd name="T23" fmla="*/ 900 h 908"/>
              <a:gd name="T24" fmla="*/ 4603 w 6291"/>
              <a:gd name="T25" fmla="*/ 908 h 908"/>
              <a:gd name="T26" fmla="*/ 5009 w 6291"/>
              <a:gd name="T27" fmla="*/ 528 h 908"/>
              <a:gd name="T28" fmla="*/ 4880 w 6291"/>
              <a:gd name="T29" fmla="*/ 524 h 908"/>
              <a:gd name="T30" fmla="*/ 4649 w 6291"/>
              <a:gd name="T31" fmla="*/ 519 h 908"/>
              <a:gd name="T32" fmla="*/ 4334 w 6291"/>
              <a:gd name="T33" fmla="*/ 560 h 908"/>
              <a:gd name="T34" fmla="*/ 3910 w 6291"/>
              <a:gd name="T35" fmla="*/ 625 h 908"/>
              <a:gd name="T36" fmla="*/ 3476 w 6291"/>
              <a:gd name="T37" fmla="*/ 586 h 908"/>
              <a:gd name="T38" fmla="*/ 3036 w 6291"/>
              <a:gd name="T39" fmla="*/ 521 h 908"/>
              <a:gd name="T40" fmla="*/ 2584 w 6291"/>
              <a:gd name="T41" fmla="*/ 603 h 908"/>
              <a:gd name="T42" fmla="*/ 2333 w 6291"/>
              <a:gd name="T43" fmla="*/ 652 h 908"/>
              <a:gd name="T44" fmla="*/ 1647 w 6291"/>
              <a:gd name="T45" fmla="*/ 385 h 908"/>
              <a:gd name="T46" fmla="*/ 1222 w 6291"/>
              <a:gd name="T47" fmla="*/ 283 h 908"/>
              <a:gd name="T48" fmla="*/ 920 w 6291"/>
              <a:gd name="T49" fmla="*/ 415 h 908"/>
              <a:gd name="T50" fmla="*/ 633 w 6291"/>
              <a:gd name="T51" fmla="*/ 549 h 908"/>
              <a:gd name="T52" fmla="*/ 431 w 6291"/>
              <a:gd name="T53" fmla="*/ 367 h 908"/>
              <a:gd name="T54" fmla="*/ 254 w 6291"/>
              <a:gd name="T55" fmla="*/ 149 h 908"/>
              <a:gd name="T56" fmla="*/ 6009 w 6291"/>
              <a:gd name="T57" fmla="*/ 0 h 908"/>
              <a:gd name="T58" fmla="*/ 5743 w 6291"/>
              <a:gd name="T59" fmla="*/ 271 h 908"/>
              <a:gd name="T60" fmla="*/ 5738 w 6291"/>
              <a:gd name="T61" fmla="*/ 277 h 908"/>
              <a:gd name="T62" fmla="*/ 5966 w 6291"/>
              <a:gd name="T63" fmla="*/ 388 h 908"/>
              <a:gd name="T64" fmla="*/ 6291 w 6291"/>
              <a:gd name="T65" fmla="*/ 292 h 908"/>
              <a:gd name="T66" fmla="*/ 6189 w 6291"/>
              <a:gd name="T67" fmla="*/ 128 h 908"/>
              <a:gd name="T68" fmla="*/ 6009 w 6291"/>
              <a:gd name="T6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91" h="908">
                <a:moveTo>
                  <a:pt x="254" y="149"/>
                </a:moveTo>
                <a:cubicBezTo>
                  <a:pt x="214" y="149"/>
                  <a:pt x="181" y="185"/>
                  <a:pt x="158" y="240"/>
                </a:cubicBezTo>
                <a:cubicBezTo>
                  <a:pt x="123" y="326"/>
                  <a:pt x="95" y="436"/>
                  <a:pt x="0" y="587"/>
                </a:cubicBezTo>
                <a:cubicBezTo>
                  <a:pt x="116" y="672"/>
                  <a:pt x="236" y="737"/>
                  <a:pt x="339" y="747"/>
                </a:cubicBezTo>
                <a:cubicBezTo>
                  <a:pt x="363" y="750"/>
                  <a:pt x="386" y="751"/>
                  <a:pt x="409" y="751"/>
                </a:cubicBezTo>
                <a:cubicBezTo>
                  <a:pt x="702" y="751"/>
                  <a:pt x="851" y="556"/>
                  <a:pt x="1088" y="500"/>
                </a:cubicBezTo>
                <a:cubicBezTo>
                  <a:pt x="1127" y="491"/>
                  <a:pt x="1166" y="487"/>
                  <a:pt x="1204" y="487"/>
                </a:cubicBezTo>
                <a:cubicBezTo>
                  <a:pt x="1413" y="487"/>
                  <a:pt x="1608" y="618"/>
                  <a:pt x="1846" y="798"/>
                </a:cubicBezTo>
                <a:cubicBezTo>
                  <a:pt x="1936" y="867"/>
                  <a:pt x="2115" y="890"/>
                  <a:pt x="2320" y="890"/>
                </a:cubicBezTo>
                <a:cubicBezTo>
                  <a:pt x="2750" y="890"/>
                  <a:pt x="3299" y="787"/>
                  <a:pt x="3403" y="781"/>
                </a:cubicBezTo>
                <a:cubicBezTo>
                  <a:pt x="3418" y="780"/>
                  <a:pt x="3440" y="780"/>
                  <a:pt x="3468" y="780"/>
                </a:cubicBezTo>
                <a:cubicBezTo>
                  <a:pt x="3723" y="780"/>
                  <a:pt x="4455" y="816"/>
                  <a:pt x="4577" y="900"/>
                </a:cubicBezTo>
                <a:cubicBezTo>
                  <a:pt x="4585" y="905"/>
                  <a:pt x="4594" y="908"/>
                  <a:pt x="4603" y="908"/>
                </a:cubicBezTo>
                <a:cubicBezTo>
                  <a:pt x="4690" y="908"/>
                  <a:pt x="4863" y="714"/>
                  <a:pt x="5009" y="528"/>
                </a:cubicBezTo>
                <a:cubicBezTo>
                  <a:pt x="4967" y="527"/>
                  <a:pt x="4924" y="525"/>
                  <a:pt x="4880" y="524"/>
                </a:cubicBezTo>
                <a:cubicBezTo>
                  <a:pt x="4803" y="521"/>
                  <a:pt x="4724" y="519"/>
                  <a:pt x="4649" y="519"/>
                </a:cubicBezTo>
                <a:cubicBezTo>
                  <a:pt x="4514" y="519"/>
                  <a:pt x="4395" y="527"/>
                  <a:pt x="4334" y="560"/>
                </a:cubicBezTo>
                <a:cubicBezTo>
                  <a:pt x="4245" y="606"/>
                  <a:pt x="4083" y="625"/>
                  <a:pt x="3910" y="625"/>
                </a:cubicBezTo>
                <a:cubicBezTo>
                  <a:pt x="3759" y="625"/>
                  <a:pt x="3599" y="610"/>
                  <a:pt x="3476" y="586"/>
                </a:cubicBezTo>
                <a:cubicBezTo>
                  <a:pt x="3328" y="556"/>
                  <a:pt x="3197" y="521"/>
                  <a:pt x="3036" y="521"/>
                </a:cubicBezTo>
                <a:cubicBezTo>
                  <a:pt x="2910" y="521"/>
                  <a:pt x="2767" y="542"/>
                  <a:pt x="2584" y="603"/>
                </a:cubicBezTo>
                <a:cubicBezTo>
                  <a:pt x="2482" y="637"/>
                  <a:pt x="2402" y="652"/>
                  <a:pt x="2333" y="652"/>
                </a:cubicBezTo>
                <a:cubicBezTo>
                  <a:pt x="2117" y="652"/>
                  <a:pt x="2005" y="511"/>
                  <a:pt x="1647" y="385"/>
                </a:cubicBezTo>
                <a:cubicBezTo>
                  <a:pt x="1443" y="313"/>
                  <a:pt x="1316" y="283"/>
                  <a:pt x="1222" y="283"/>
                </a:cubicBezTo>
                <a:cubicBezTo>
                  <a:pt x="1097" y="283"/>
                  <a:pt x="1030" y="336"/>
                  <a:pt x="920" y="415"/>
                </a:cubicBezTo>
                <a:cubicBezTo>
                  <a:pt x="819" y="489"/>
                  <a:pt x="721" y="549"/>
                  <a:pt x="633" y="549"/>
                </a:cubicBezTo>
                <a:cubicBezTo>
                  <a:pt x="555" y="549"/>
                  <a:pt x="485" y="500"/>
                  <a:pt x="431" y="367"/>
                </a:cubicBezTo>
                <a:cubicBezTo>
                  <a:pt x="367" y="209"/>
                  <a:pt x="305" y="149"/>
                  <a:pt x="254" y="149"/>
                </a:cubicBezTo>
                <a:moveTo>
                  <a:pt x="6009" y="0"/>
                </a:moveTo>
                <a:cubicBezTo>
                  <a:pt x="5890" y="0"/>
                  <a:pt x="5810" y="185"/>
                  <a:pt x="5743" y="271"/>
                </a:cubicBezTo>
                <a:cubicBezTo>
                  <a:pt x="5741" y="273"/>
                  <a:pt x="5739" y="275"/>
                  <a:pt x="5738" y="277"/>
                </a:cubicBezTo>
                <a:cubicBezTo>
                  <a:pt x="5814" y="342"/>
                  <a:pt x="5869" y="388"/>
                  <a:pt x="5966" y="388"/>
                </a:cubicBezTo>
                <a:cubicBezTo>
                  <a:pt x="6040" y="388"/>
                  <a:pt x="6139" y="361"/>
                  <a:pt x="6291" y="292"/>
                </a:cubicBezTo>
                <a:cubicBezTo>
                  <a:pt x="6258" y="232"/>
                  <a:pt x="6224" y="176"/>
                  <a:pt x="6189" y="128"/>
                </a:cubicBezTo>
                <a:cubicBezTo>
                  <a:pt x="6120" y="35"/>
                  <a:pt x="6061" y="0"/>
                  <a:pt x="6009" y="0"/>
                </a:cubicBezTo>
              </a:path>
            </a:pathLst>
          </a:custGeom>
          <a:gradFill>
            <a:gsLst>
              <a:gs pos="89000">
                <a:schemeClr val="accent3">
                  <a:lumMod val="60000"/>
                  <a:lumOff val="40000"/>
                  <a:alpha val="13000"/>
                </a:schemeClr>
              </a:gs>
              <a:gs pos="47000">
                <a:schemeClr val="accent3">
                  <a:lumMod val="40000"/>
                  <a:lumOff val="60000"/>
                  <a:alpha val="31000"/>
                </a:schemeClr>
              </a:gs>
            </a:gsLst>
            <a:lin ang="5400000" scaled="1"/>
          </a:gradFill>
          <a:ln>
            <a:noFill/>
          </a:ln>
        </p:spPr>
        <p:txBody>
          <a:bodyPr vert="horz" wrap="square" lIns="91440" tIns="45720" rIns="91440" bIns="45720" numCol="1" anchor="t" anchorCtr="0" compatLnSpc="1"/>
          <a:lstStyle/>
          <a:p>
            <a:pPr lvl="0"/>
            <a:endParaRPr lang="zh-CN" altLang="en-US"/>
          </a:p>
        </p:txBody>
      </p:sp>
      <p:sp>
        <p:nvSpPr>
          <p:cNvPr id="16" name="Freeform 9"/>
          <p:cNvSpPr/>
          <p:nvPr userDrawn="1"/>
        </p:nvSpPr>
        <p:spPr bwMode="auto">
          <a:xfrm>
            <a:off x="3176" y="4859338"/>
            <a:ext cx="12188825" cy="2000250"/>
          </a:xfrm>
          <a:custGeom>
            <a:avLst/>
            <a:gdLst>
              <a:gd name="T0" fmla="*/ 6169 w 7680"/>
              <a:gd name="T1" fmla="*/ 0 h 1260"/>
              <a:gd name="T2" fmla="*/ 5719 w 7680"/>
              <a:gd name="T3" fmla="*/ 239 h 1260"/>
              <a:gd name="T4" fmla="*/ 5532 w 7680"/>
              <a:gd name="T5" fmla="*/ 252 h 1260"/>
              <a:gd name="T6" fmla="*/ 5440 w 7680"/>
              <a:gd name="T7" fmla="*/ 251 h 1260"/>
              <a:gd name="T8" fmla="*/ 5034 w 7680"/>
              <a:gd name="T9" fmla="*/ 631 h 1260"/>
              <a:gd name="T10" fmla="*/ 5008 w 7680"/>
              <a:gd name="T11" fmla="*/ 623 h 1260"/>
              <a:gd name="T12" fmla="*/ 3899 w 7680"/>
              <a:gd name="T13" fmla="*/ 503 h 1260"/>
              <a:gd name="T14" fmla="*/ 3834 w 7680"/>
              <a:gd name="T15" fmla="*/ 504 h 1260"/>
              <a:gd name="T16" fmla="*/ 2751 w 7680"/>
              <a:gd name="T17" fmla="*/ 613 h 1260"/>
              <a:gd name="T18" fmla="*/ 2277 w 7680"/>
              <a:gd name="T19" fmla="*/ 521 h 1260"/>
              <a:gd name="T20" fmla="*/ 1635 w 7680"/>
              <a:gd name="T21" fmla="*/ 210 h 1260"/>
              <a:gd name="T22" fmla="*/ 1519 w 7680"/>
              <a:gd name="T23" fmla="*/ 223 h 1260"/>
              <a:gd name="T24" fmla="*/ 840 w 7680"/>
              <a:gd name="T25" fmla="*/ 474 h 1260"/>
              <a:gd name="T26" fmla="*/ 770 w 7680"/>
              <a:gd name="T27" fmla="*/ 470 h 1260"/>
              <a:gd name="T28" fmla="*/ 431 w 7680"/>
              <a:gd name="T29" fmla="*/ 310 h 1260"/>
              <a:gd name="T30" fmla="*/ 333 w 7680"/>
              <a:gd name="T31" fmla="*/ 449 h 1260"/>
              <a:gd name="T32" fmla="*/ 202 w 7680"/>
              <a:gd name="T33" fmla="*/ 516 h 1260"/>
              <a:gd name="T34" fmla="*/ 0 w 7680"/>
              <a:gd name="T35" fmla="*/ 435 h 1260"/>
              <a:gd name="T36" fmla="*/ 0 w 7680"/>
              <a:gd name="T37" fmla="*/ 1260 h 1260"/>
              <a:gd name="T38" fmla="*/ 7680 w 7680"/>
              <a:gd name="T39" fmla="*/ 1260 h 1260"/>
              <a:gd name="T40" fmla="*/ 7680 w 7680"/>
              <a:gd name="T41" fmla="*/ 835 h 1260"/>
              <a:gd name="T42" fmla="*/ 7469 w 7680"/>
              <a:gd name="T43" fmla="*/ 816 h 1260"/>
              <a:gd name="T44" fmla="*/ 6722 w 7680"/>
              <a:gd name="T45" fmla="*/ 15 h 1260"/>
              <a:gd name="T46" fmla="*/ 6397 w 7680"/>
              <a:gd name="T47" fmla="*/ 111 h 1260"/>
              <a:gd name="T48" fmla="*/ 6169 w 7680"/>
              <a:gd name="T49" fmla="*/ 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80" h="1260">
                <a:moveTo>
                  <a:pt x="6169" y="0"/>
                </a:moveTo>
                <a:cubicBezTo>
                  <a:pt x="6072" y="119"/>
                  <a:pt x="5917" y="196"/>
                  <a:pt x="5719" y="239"/>
                </a:cubicBezTo>
                <a:cubicBezTo>
                  <a:pt x="5673" y="249"/>
                  <a:pt x="5608" y="252"/>
                  <a:pt x="5532" y="252"/>
                </a:cubicBezTo>
                <a:cubicBezTo>
                  <a:pt x="5503" y="252"/>
                  <a:pt x="5472" y="252"/>
                  <a:pt x="5440" y="251"/>
                </a:cubicBezTo>
                <a:cubicBezTo>
                  <a:pt x="5294" y="437"/>
                  <a:pt x="5121" y="631"/>
                  <a:pt x="5034" y="631"/>
                </a:cubicBezTo>
                <a:cubicBezTo>
                  <a:pt x="5025" y="631"/>
                  <a:pt x="5016" y="628"/>
                  <a:pt x="5008" y="623"/>
                </a:cubicBezTo>
                <a:cubicBezTo>
                  <a:pt x="4886" y="539"/>
                  <a:pt x="4154" y="503"/>
                  <a:pt x="3899" y="503"/>
                </a:cubicBezTo>
                <a:cubicBezTo>
                  <a:pt x="3871" y="503"/>
                  <a:pt x="3849" y="503"/>
                  <a:pt x="3834" y="504"/>
                </a:cubicBezTo>
                <a:cubicBezTo>
                  <a:pt x="3730" y="510"/>
                  <a:pt x="3181" y="613"/>
                  <a:pt x="2751" y="613"/>
                </a:cubicBezTo>
                <a:cubicBezTo>
                  <a:pt x="2546" y="613"/>
                  <a:pt x="2367" y="590"/>
                  <a:pt x="2277" y="521"/>
                </a:cubicBezTo>
                <a:cubicBezTo>
                  <a:pt x="2039" y="341"/>
                  <a:pt x="1844" y="210"/>
                  <a:pt x="1635" y="210"/>
                </a:cubicBezTo>
                <a:cubicBezTo>
                  <a:pt x="1597" y="210"/>
                  <a:pt x="1558" y="214"/>
                  <a:pt x="1519" y="223"/>
                </a:cubicBezTo>
                <a:cubicBezTo>
                  <a:pt x="1282" y="279"/>
                  <a:pt x="1133" y="474"/>
                  <a:pt x="840" y="474"/>
                </a:cubicBezTo>
                <a:cubicBezTo>
                  <a:pt x="817" y="474"/>
                  <a:pt x="794" y="473"/>
                  <a:pt x="770" y="470"/>
                </a:cubicBezTo>
                <a:cubicBezTo>
                  <a:pt x="667" y="460"/>
                  <a:pt x="547" y="395"/>
                  <a:pt x="431" y="310"/>
                </a:cubicBezTo>
                <a:cubicBezTo>
                  <a:pt x="404" y="353"/>
                  <a:pt x="372" y="399"/>
                  <a:pt x="333" y="449"/>
                </a:cubicBezTo>
                <a:cubicBezTo>
                  <a:pt x="295" y="497"/>
                  <a:pt x="250" y="516"/>
                  <a:pt x="202" y="516"/>
                </a:cubicBezTo>
                <a:cubicBezTo>
                  <a:pt x="137" y="516"/>
                  <a:pt x="66" y="482"/>
                  <a:pt x="0" y="435"/>
                </a:cubicBezTo>
                <a:cubicBezTo>
                  <a:pt x="0" y="1260"/>
                  <a:pt x="0" y="1260"/>
                  <a:pt x="0" y="1260"/>
                </a:cubicBezTo>
                <a:cubicBezTo>
                  <a:pt x="7680" y="1260"/>
                  <a:pt x="7680" y="1260"/>
                  <a:pt x="7680" y="1260"/>
                </a:cubicBezTo>
                <a:cubicBezTo>
                  <a:pt x="7680" y="835"/>
                  <a:pt x="7680" y="835"/>
                  <a:pt x="7680" y="835"/>
                </a:cubicBezTo>
                <a:cubicBezTo>
                  <a:pt x="7618" y="827"/>
                  <a:pt x="7548" y="821"/>
                  <a:pt x="7469" y="816"/>
                </a:cubicBezTo>
                <a:cubicBezTo>
                  <a:pt x="7063" y="794"/>
                  <a:pt x="6900" y="340"/>
                  <a:pt x="6722" y="15"/>
                </a:cubicBezTo>
                <a:cubicBezTo>
                  <a:pt x="6570" y="84"/>
                  <a:pt x="6471" y="111"/>
                  <a:pt x="6397" y="111"/>
                </a:cubicBezTo>
                <a:cubicBezTo>
                  <a:pt x="6300" y="111"/>
                  <a:pt x="6245" y="65"/>
                  <a:pt x="6169" y="0"/>
                </a:cubicBezTo>
              </a:path>
            </a:pathLst>
          </a:custGeom>
          <a:gradFill>
            <a:gsLst>
              <a:gs pos="89000">
                <a:schemeClr val="accent3">
                  <a:lumMod val="60000"/>
                  <a:lumOff val="40000"/>
                  <a:alpha val="13000"/>
                </a:schemeClr>
              </a:gs>
              <a:gs pos="47000">
                <a:schemeClr val="accent3">
                  <a:lumMod val="40000"/>
                  <a:lumOff val="60000"/>
                  <a:alpha val="31000"/>
                </a:schemeClr>
              </a:gs>
            </a:gsLst>
            <a:lin ang="5400000" scaled="1"/>
          </a:gradFill>
          <a:ln>
            <a:noFill/>
          </a:ln>
        </p:spPr>
        <p:txBody>
          <a:bodyPr vert="horz" wrap="square" lIns="91440" tIns="45720" rIns="91440" bIns="45720" numCol="1" anchor="t" anchorCtr="0" compatLnSpc="1"/>
          <a:lstStyle/>
          <a:p>
            <a:endParaRPr lang="zh-CN" altLang="en-US"/>
          </a:p>
        </p:txBody>
      </p:sp>
      <p:sp>
        <p:nvSpPr>
          <p:cNvPr id="17" name="Freeform 11"/>
          <p:cNvSpPr/>
          <p:nvPr userDrawn="1"/>
        </p:nvSpPr>
        <p:spPr bwMode="auto">
          <a:xfrm>
            <a:off x="3176" y="4387850"/>
            <a:ext cx="12188825" cy="1828800"/>
          </a:xfrm>
          <a:custGeom>
            <a:avLst/>
            <a:gdLst>
              <a:gd name="T0" fmla="*/ 7680 w 7680"/>
              <a:gd name="T1" fmla="*/ 1112 h 1152"/>
              <a:gd name="T2" fmla="*/ 7470 w 7680"/>
              <a:gd name="T3" fmla="*/ 1093 h 1152"/>
              <a:gd name="T4" fmla="*/ 7077 w 7680"/>
              <a:gd name="T5" fmla="*/ 880 h 1152"/>
              <a:gd name="T6" fmla="*/ 6818 w 7680"/>
              <a:gd name="T7" fmla="*/ 453 h 1152"/>
              <a:gd name="T8" fmla="*/ 6636 w 7680"/>
              <a:gd name="T9" fmla="*/ 136 h 1152"/>
              <a:gd name="T10" fmla="*/ 6440 w 7680"/>
              <a:gd name="T11" fmla="*/ 0 h 1152"/>
              <a:gd name="T12" fmla="*/ 6435 w 7680"/>
              <a:gd name="T13" fmla="*/ 0 h 1152"/>
              <a:gd name="T14" fmla="*/ 6209 w 7680"/>
              <a:gd name="T15" fmla="*/ 204 h 1152"/>
              <a:gd name="T16" fmla="*/ 6158 w 7680"/>
              <a:gd name="T17" fmla="*/ 279 h 1152"/>
              <a:gd name="T18" fmla="*/ 5714 w 7680"/>
              <a:gd name="T19" fmla="*/ 516 h 1152"/>
              <a:gd name="T20" fmla="*/ 5317 w 7680"/>
              <a:gd name="T21" fmla="*/ 524 h 1152"/>
              <a:gd name="T22" fmla="*/ 4756 w 7680"/>
              <a:gd name="T23" fmla="*/ 562 h 1152"/>
              <a:gd name="T24" fmla="*/ 3911 w 7680"/>
              <a:gd name="T25" fmla="*/ 586 h 1152"/>
              <a:gd name="T26" fmla="*/ 3833 w 7680"/>
              <a:gd name="T27" fmla="*/ 570 h 1152"/>
              <a:gd name="T28" fmla="*/ 3008 w 7680"/>
              <a:gd name="T29" fmla="*/ 604 h 1152"/>
              <a:gd name="T30" fmla="*/ 2436 w 7680"/>
              <a:gd name="T31" fmla="*/ 543 h 1152"/>
              <a:gd name="T32" fmla="*/ 2085 w 7680"/>
              <a:gd name="T33" fmla="*/ 386 h 1152"/>
              <a:gd name="T34" fmla="*/ 1614 w 7680"/>
              <a:gd name="T35" fmla="*/ 285 h 1152"/>
              <a:gd name="T36" fmla="*/ 1352 w 7680"/>
              <a:gd name="T37" fmla="*/ 410 h 1152"/>
              <a:gd name="T38" fmla="*/ 1340 w 7680"/>
              <a:gd name="T39" fmla="*/ 419 h 1152"/>
              <a:gd name="T40" fmla="*/ 1023 w 7680"/>
              <a:gd name="T41" fmla="*/ 544 h 1152"/>
              <a:gd name="T42" fmla="*/ 880 w 7680"/>
              <a:gd name="T43" fmla="*/ 380 h 1152"/>
              <a:gd name="T44" fmla="*/ 685 w 7680"/>
              <a:gd name="T45" fmla="*/ 149 h 1152"/>
              <a:gd name="T46" fmla="*/ 685 w 7680"/>
              <a:gd name="T47" fmla="*/ 149 h 1152"/>
              <a:gd name="T48" fmla="*/ 571 w 7680"/>
              <a:gd name="T49" fmla="*/ 252 h 1152"/>
              <a:gd name="T50" fmla="*/ 545 w 7680"/>
              <a:gd name="T51" fmla="*/ 319 h 1152"/>
              <a:gd name="T52" fmla="*/ 317 w 7680"/>
              <a:gd name="T53" fmla="*/ 734 h 1152"/>
              <a:gd name="T54" fmla="*/ 202 w 7680"/>
              <a:gd name="T55" fmla="*/ 793 h 1152"/>
              <a:gd name="T56" fmla="*/ 201 w 7680"/>
              <a:gd name="T57" fmla="*/ 793 h 1152"/>
              <a:gd name="T58" fmla="*/ 0 w 7680"/>
              <a:gd name="T59" fmla="*/ 707 h 1152"/>
              <a:gd name="T60" fmla="*/ 0 w 7680"/>
              <a:gd name="T61" fmla="*/ 756 h 1152"/>
              <a:gd name="T62" fmla="*/ 201 w 7680"/>
              <a:gd name="T63" fmla="*/ 833 h 1152"/>
              <a:gd name="T64" fmla="*/ 202 w 7680"/>
              <a:gd name="T65" fmla="*/ 833 h 1152"/>
              <a:gd name="T66" fmla="*/ 348 w 7680"/>
              <a:gd name="T67" fmla="*/ 759 h 1152"/>
              <a:gd name="T68" fmla="*/ 583 w 7680"/>
              <a:gd name="T69" fmla="*/ 333 h 1152"/>
              <a:gd name="T70" fmla="*/ 608 w 7680"/>
              <a:gd name="T71" fmla="*/ 267 h 1152"/>
              <a:gd name="T72" fmla="*/ 685 w 7680"/>
              <a:gd name="T73" fmla="*/ 189 h 1152"/>
              <a:gd name="T74" fmla="*/ 685 w 7680"/>
              <a:gd name="T75" fmla="*/ 189 h 1152"/>
              <a:gd name="T76" fmla="*/ 843 w 7680"/>
              <a:gd name="T77" fmla="*/ 395 h 1152"/>
              <a:gd name="T78" fmla="*/ 1012 w 7680"/>
              <a:gd name="T79" fmla="*/ 582 h 1152"/>
              <a:gd name="T80" fmla="*/ 1363 w 7680"/>
              <a:gd name="T81" fmla="*/ 451 h 1152"/>
              <a:gd name="T82" fmla="*/ 1375 w 7680"/>
              <a:gd name="T83" fmla="*/ 443 h 1152"/>
              <a:gd name="T84" fmla="*/ 1618 w 7680"/>
              <a:gd name="T85" fmla="*/ 325 h 1152"/>
              <a:gd name="T86" fmla="*/ 2072 w 7680"/>
              <a:gd name="T87" fmla="*/ 424 h 1152"/>
              <a:gd name="T88" fmla="*/ 2418 w 7680"/>
              <a:gd name="T89" fmla="*/ 579 h 1152"/>
              <a:gd name="T90" fmla="*/ 2763 w 7680"/>
              <a:gd name="T91" fmla="*/ 692 h 1152"/>
              <a:gd name="T92" fmla="*/ 3021 w 7680"/>
              <a:gd name="T93" fmla="*/ 642 h 1152"/>
              <a:gd name="T94" fmla="*/ 3825 w 7680"/>
              <a:gd name="T95" fmla="*/ 609 h 1152"/>
              <a:gd name="T96" fmla="*/ 3903 w 7680"/>
              <a:gd name="T97" fmla="*/ 626 h 1152"/>
              <a:gd name="T98" fmla="*/ 4372 w 7680"/>
              <a:gd name="T99" fmla="*/ 665 h 1152"/>
              <a:gd name="T100" fmla="*/ 4774 w 7680"/>
              <a:gd name="T101" fmla="*/ 597 h 1152"/>
              <a:gd name="T102" fmla="*/ 5316 w 7680"/>
              <a:gd name="T103" fmla="*/ 564 h 1152"/>
              <a:gd name="T104" fmla="*/ 5723 w 7680"/>
              <a:gd name="T105" fmla="*/ 555 h 1152"/>
              <a:gd name="T106" fmla="*/ 6189 w 7680"/>
              <a:gd name="T107" fmla="*/ 303 h 1152"/>
              <a:gd name="T108" fmla="*/ 6242 w 7680"/>
              <a:gd name="T109" fmla="*/ 225 h 1152"/>
              <a:gd name="T110" fmla="*/ 6437 w 7680"/>
              <a:gd name="T111" fmla="*/ 40 h 1152"/>
              <a:gd name="T112" fmla="*/ 6604 w 7680"/>
              <a:gd name="T113" fmla="*/ 160 h 1152"/>
              <a:gd name="T114" fmla="*/ 6783 w 7680"/>
              <a:gd name="T115" fmla="*/ 471 h 1152"/>
              <a:gd name="T116" fmla="*/ 7468 w 7680"/>
              <a:gd name="T117" fmla="*/ 1133 h 1152"/>
              <a:gd name="T118" fmla="*/ 7680 w 7680"/>
              <a:gd name="T119" fmla="*/ 1152 h 1152"/>
              <a:gd name="T120" fmla="*/ 7680 w 7680"/>
              <a:gd name="T121" fmla="*/ 111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80" h="1152">
                <a:moveTo>
                  <a:pt x="7680" y="1112"/>
                </a:moveTo>
                <a:cubicBezTo>
                  <a:pt x="7618" y="1104"/>
                  <a:pt x="7548" y="1098"/>
                  <a:pt x="7470" y="1093"/>
                </a:cubicBezTo>
                <a:cubicBezTo>
                  <a:pt x="7321" y="1085"/>
                  <a:pt x="7193" y="1016"/>
                  <a:pt x="7077" y="880"/>
                </a:cubicBezTo>
                <a:cubicBezTo>
                  <a:pt x="6974" y="759"/>
                  <a:pt x="6895" y="604"/>
                  <a:pt x="6818" y="453"/>
                </a:cubicBezTo>
                <a:cubicBezTo>
                  <a:pt x="6758" y="335"/>
                  <a:pt x="6701" y="223"/>
                  <a:pt x="6636" y="136"/>
                </a:cubicBezTo>
                <a:cubicBezTo>
                  <a:pt x="6568" y="45"/>
                  <a:pt x="6504" y="0"/>
                  <a:pt x="6440" y="0"/>
                </a:cubicBezTo>
                <a:cubicBezTo>
                  <a:pt x="6439" y="0"/>
                  <a:pt x="6437" y="0"/>
                  <a:pt x="6435" y="0"/>
                </a:cubicBezTo>
                <a:cubicBezTo>
                  <a:pt x="6337" y="4"/>
                  <a:pt x="6266" y="115"/>
                  <a:pt x="6209" y="204"/>
                </a:cubicBezTo>
                <a:cubicBezTo>
                  <a:pt x="6191" y="232"/>
                  <a:pt x="6174" y="258"/>
                  <a:pt x="6158" y="279"/>
                </a:cubicBezTo>
                <a:cubicBezTo>
                  <a:pt x="6069" y="392"/>
                  <a:pt x="5920" y="472"/>
                  <a:pt x="5714" y="516"/>
                </a:cubicBezTo>
                <a:cubicBezTo>
                  <a:pt x="5632" y="534"/>
                  <a:pt x="5479" y="529"/>
                  <a:pt x="5317" y="524"/>
                </a:cubicBezTo>
                <a:cubicBezTo>
                  <a:pt x="5090" y="517"/>
                  <a:pt x="4856" y="509"/>
                  <a:pt x="4756" y="562"/>
                </a:cubicBezTo>
                <a:cubicBezTo>
                  <a:pt x="4599" y="644"/>
                  <a:pt x="4185" y="641"/>
                  <a:pt x="3911" y="586"/>
                </a:cubicBezTo>
                <a:cubicBezTo>
                  <a:pt x="3885" y="581"/>
                  <a:pt x="3859" y="575"/>
                  <a:pt x="3833" y="570"/>
                </a:cubicBezTo>
                <a:cubicBezTo>
                  <a:pt x="3606" y="522"/>
                  <a:pt x="3391" y="477"/>
                  <a:pt x="3008" y="604"/>
                </a:cubicBezTo>
                <a:cubicBezTo>
                  <a:pt x="2731" y="697"/>
                  <a:pt x="2626" y="642"/>
                  <a:pt x="2436" y="543"/>
                </a:cubicBezTo>
                <a:cubicBezTo>
                  <a:pt x="2348" y="497"/>
                  <a:pt x="2238" y="440"/>
                  <a:pt x="2085" y="386"/>
                </a:cubicBezTo>
                <a:cubicBezTo>
                  <a:pt x="1853" y="305"/>
                  <a:pt x="1717" y="275"/>
                  <a:pt x="1614" y="285"/>
                </a:cubicBezTo>
                <a:cubicBezTo>
                  <a:pt x="1511" y="294"/>
                  <a:pt x="1444" y="343"/>
                  <a:pt x="1352" y="410"/>
                </a:cubicBezTo>
                <a:cubicBezTo>
                  <a:pt x="1340" y="419"/>
                  <a:pt x="1340" y="419"/>
                  <a:pt x="1340" y="419"/>
                </a:cubicBezTo>
                <a:cubicBezTo>
                  <a:pt x="1229" y="499"/>
                  <a:pt x="1115" y="570"/>
                  <a:pt x="1023" y="544"/>
                </a:cubicBezTo>
                <a:cubicBezTo>
                  <a:pt x="965" y="527"/>
                  <a:pt x="919" y="473"/>
                  <a:pt x="880" y="380"/>
                </a:cubicBezTo>
                <a:cubicBezTo>
                  <a:pt x="818" y="227"/>
                  <a:pt x="753" y="149"/>
                  <a:pt x="685" y="149"/>
                </a:cubicBezTo>
                <a:cubicBezTo>
                  <a:pt x="685" y="149"/>
                  <a:pt x="685" y="149"/>
                  <a:pt x="685" y="149"/>
                </a:cubicBezTo>
                <a:cubicBezTo>
                  <a:pt x="639" y="149"/>
                  <a:pt x="599" y="186"/>
                  <a:pt x="571" y="252"/>
                </a:cubicBezTo>
                <a:cubicBezTo>
                  <a:pt x="562" y="273"/>
                  <a:pt x="554" y="295"/>
                  <a:pt x="545" y="319"/>
                </a:cubicBezTo>
                <a:cubicBezTo>
                  <a:pt x="507" y="423"/>
                  <a:pt x="459" y="553"/>
                  <a:pt x="317" y="734"/>
                </a:cubicBezTo>
                <a:cubicBezTo>
                  <a:pt x="286" y="774"/>
                  <a:pt x="248" y="793"/>
                  <a:pt x="202" y="793"/>
                </a:cubicBezTo>
                <a:cubicBezTo>
                  <a:pt x="201" y="793"/>
                  <a:pt x="201" y="793"/>
                  <a:pt x="201" y="793"/>
                </a:cubicBezTo>
                <a:cubicBezTo>
                  <a:pt x="137" y="793"/>
                  <a:pt x="66" y="756"/>
                  <a:pt x="0" y="707"/>
                </a:cubicBezTo>
                <a:cubicBezTo>
                  <a:pt x="0" y="756"/>
                  <a:pt x="0" y="756"/>
                  <a:pt x="0" y="756"/>
                </a:cubicBezTo>
                <a:cubicBezTo>
                  <a:pt x="66" y="801"/>
                  <a:pt x="136" y="833"/>
                  <a:pt x="201" y="833"/>
                </a:cubicBezTo>
                <a:cubicBezTo>
                  <a:pt x="202" y="833"/>
                  <a:pt x="202" y="833"/>
                  <a:pt x="202" y="833"/>
                </a:cubicBezTo>
                <a:cubicBezTo>
                  <a:pt x="260" y="833"/>
                  <a:pt x="310" y="808"/>
                  <a:pt x="348" y="759"/>
                </a:cubicBezTo>
                <a:cubicBezTo>
                  <a:pt x="495" y="573"/>
                  <a:pt x="546" y="434"/>
                  <a:pt x="583" y="333"/>
                </a:cubicBezTo>
                <a:cubicBezTo>
                  <a:pt x="592" y="310"/>
                  <a:pt x="600" y="288"/>
                  <a:pt x="608" y="267"/>
                </a:cubicBezTo>
                <a:cubicBezTo>
                  <a:pt x="629" y="218"/>
                  <a:pt x="657" y="189"/>
                  <a:pt x="685" y="189"/>
                </a:cubicBezTo>
                <a:cubicBezTo>
                  <a:pt x="685" y="189"/>
                  <a:pt x="685" y="189"/>
                  <a:pt x="685" y="189"/>
                </a:cubicBezTo>
                <a:cubicBezTo>
                  <a:pt x="707" y="189"/>
                  <a:pt x="768" y="209"/>
                  <a:pt x="843" y="395"/>
                </a:cubicBezTo>
                <a:cubicBezTo>
                  <a:pt x="886" y="501"/>
                  <a:pt x="942" y="562"/>
                  <a:pt x="1012" y="582"/>
                </a:cubicBezTo>
                <a:cubicBezTo>
                  <a:pt x="1120" y="613"/>
                  <a:pt x="1245" y="538"/>
                  <a:pt x="1363" y="451"/>
                </a:cubicBezTo>
                <a:cubicBezTo>
                  <a:pt x="1375" y="443"/>
                  <a:pt x="1375" y="443"/>
                  <a:pt x="1375" y="443"/>
                </a:cubicBezTo>
                <a:cubicBezTo>
                  <a:pt x="1466" y="377"/>
                  <a:pt x="1526" y="333"/>
                  <a:pt x="1618" y="325"/>
                </a:cubicBezTo>
                <a:cubicBezTo>
                  <a:pt x="1715" y="316"/>
                  <a:pt x="1846" y="345"/>
                  <a:pt x="2072" y="424"/>
                </a:cubicBezTo>
                <a:cubicBezTo>
                  <a:pt x="2222" y="477"/>
                  <a:pt x="2331" y="533"/>
                  <a:pt x="2418" y="579"/>
                </a:cubicBezTo>
                <a:cubicBezTo>
                  <a:pt x="2542" y="644"/>
                  <a:pt x="2635" y="692"/>
                  <a:pt x="2763" y="692"/>
                </a:cubicBezTo>
                <a:cubicBezTo>
                  <a:pt x="2834" y="692"/>
                  <a:pt x="2917" y="677"/>
                  <a:pt x="3021" y="642"/>
                </a:cubicBezTo>
                <a:cubicBezTo>
                  <a:pt x="3393" y="518"/>
                  <a:pt x="3593" y="560"/>
                  <a:pt x="3825" y="609"/>
                </a:cubicBezTo>
                <a:cubicBezTo>
                  <a:pt x="3850" y="615"/>
                  <a:pt x="3877" y="620"/>
                  <a:pt x="3903" y="626"/>
                </a:cubicBezTo>
                <a:cubicBezTo>
                  <a:pt x="4039" y="653"/>
                  <a:pt x="4214" y="667"/>
                  <a:pt x="4372" y="665"/>
                </a:cubicBezTo>
                <a:cubicBezTo>
                  <a:pt x="4500" y="664"/>
                  <a:pt x="4673" y="650"/>
                  <a:pt x="4774" y="597"/>
                </a:cubicBezTo>
                <a:cubicBezTo>
                  <a:pt x="4865" y="549"/>
                  <a:pt x="5105" y="557"/>
                  <a:pt x="5316" y="564"/>
                </a:cubicBezTo>
                <a:cubicBezTo>
                  <a:pt x="5480" y="569"/>
                  <a:pt x="5635" y="575"/>
                  <a:pt x="5723" y="555"/>
                </a:cubicBezTo>
                <a:cubicBezTo>
                  <a:pt x="5938" y="509"/>
                  <a:pt x="6095" y="424"/>
                  <a:pt x="6189" y="303"/>
                </a:cubicBezTo>
                <a:cubicBezTo>
                  <a:pt x="6206" y="282"/>
                  <a:pt x="6224" y="254"/>
                  <a:pt x="6242" y="225"/>
                </a:cubicBezTo>
                <a:cubicBezTo>
                  <a:pt x="6294" y="144"/>
                  <a:pt x="6359" y="43"/>
                  <a:pt x="6437" y="40"/>
                </a:cubicBezTo>
                <a:cubicBezTo>
                  <a:pt x="6488" y="39"/>
                  <a:pt x="6544" y="79"/>
                  <a:pt x="6604" y="160"/>
                </a:cubicBezTo>
                <a:cubicBezTo>
                  <a:pt x="6667" y="244"/>
                  <a:pt x="6723" y="355"/>
                  <a:pt x="6783" y="471"/>
                </a:cubicBezTo>
                <a:cubicBezTo>
                  <a:pt x="6936" y="773"/>
                  <a:pt x="7110" y="1114"/>
                  <a:pt x="7468" y="1133"/>
                </a:cubicBezTo>
                <a:cubicBezTo>
                  <a:pt x="7547" y="1138"/>
                  <a:pt x="7618" y="1144"/>
                  <a:pt x="7680" y="1152"/>
                </a:cubicBezTo>
                <a:lnTo>
                  <a:pt x="7680" y="1112"/>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8" name="Freeform 12"/>
          <p:cNvSpPr/>
          <p:nvPr userDrawn="1"/>
        </p:nvSpPr>
        <p:spPr bwMode="auto">
          <a:xfrm>
            <a:off x="3176" y="4035425"/>
            <a:ext cx="12188825" cy="1952625"/>
          </a:xfrm>
          <a:custGeom>
            <a:avLst/>
            <a:gdLst>
              <a:gd name="T0" fmla="*/ 7680 w 7680"/>
              <a:gd name="T1" fmla="*/ 0 h 1230"/>
              <a:gd name="T2" fmla="*/ 6797 w 7680"/>
              <a:gd name="T3" fmla="*/ 481 h 1230"/>
              <a:gd name="T4" fmla="*/ 6384 w 7680"/>
              <a:gd name="T5" fmla="*/ 614 h 1230"/>
              <a:gd name="T6" fmla="*/ 6181 w 7680"/>
              <a:gd name="T7" fmla="*/ 508 h 1230"/>
              <a:gd name="T8" fmla="*/ 6073 w 7680"/>
              <a:gd name="T9" fmla="*/ 423 h 1230"/>
              <a:gd name="T10" fmla="*/ 5783 w 7680"/>
              <a:gd name="T11" fmla="*/ 353 h 1230"/>
              <a:gd name="T12" fmla="*/ 5677 w 7680"/>
              <a:gd name="T13" fmla="*/ 417 h 1230"/>
              <a:gd name="T14" fmla="*/ 5676 w 7680"/>
              <a:gd name="T15" fmla="*/ 418 h 1230"/>
              <a:gd name="T16" fmla="*/ 5423 w 7680"/>
              <a:gd name="T17" fmla="*/ 765 h 1230"/>
              <a:gd name="T18" fmla="*/ 5044 w 7680"/>
              <a:gd name="T19" fmla="*/ 1133 h 1230"/>
              <a:gd name="T20" fmla="*/ 5018 w 7680"/>
              <a:gd name="T21" fmla="*/ 1129 h 1230"/>
              <a:gd name="T22" fmla="*/ 4429 w 7680"/>
              <a:gd name="T23" fmla="*/ 1028 h 1230"/>
              <a:gd name="T24" fmla="*/ 3833 w 7680"/>
              <a:gd name="T25" fmla="*/ 1007 h 1230"/>
              <a:gd name="T26" fmla="*/ 3654 w 7680"/>
              <a:gd name="T27" fmla="*/ 1030 h 1230"/>
              <a:gd name="T28" fmla="*/ 2913 w 7680"/>
              <a:gd name="T29" fmla="*/ 1112 h 1230"/>
              <a:gd name="T30" fmla="*/ 2286 w 7680"/>
              <a:gd name="T31" fmla="*/ 1027 h 1230"/>
              <a:gd name="T32" fmla="*/ 1515 w 7680"/>
              <a:gd name="T33" fmla="*/ 727 h 1230"/>
              <a:gd name="T34" fmla="*/ 1250 w 7680"/>
              <a:gd name="T35" fmla="*/ 843 h 1230"/>
              <a:gd name="T36" fmla="*/ 772 w 7680"/>
              <a:gd name="T37" fmla="*/ 973 h 1230"/>
              <a:gd name="T38" fmla="*/ 0 w 7680"/>
              <a:gd name="T39" fmla="*/ 402 h 1230"/>
              <a:gd name="T40" fmla="*/ 0 w 7680"/>
              <a:gd name="T41" fmla="*/ 450 h 1230"/>
              <a:gd name="T42" fmla="*/ 206 w 7680"/>
              <a:gd name="T43" fmla="*/ 660 h 1230"/>
              <a:gd name="T44" fmla="*/ 769 w 7680"/>
              <a:gd name="T45" fmla="*/ 1005 h 1230"/>
              <a:gd name="T46" fmla="*/ 1265 w 7680"/>
              <a:gd name="T47" fmla="*/ 871 h 1230"/>
              <a:gd name="T48" fmla="*/ 1523 w 7680"/>
              <a:gd name="T49" fmla="*/ 758 h 1230"/>
              <a:gd name="T50" fmla="*/ 1882 w 7680"/>
              <a:gd name="T51" fmla="*/ 804 h 1230"/>
              <a:gd name="T52" fmla="*/ 2267 w 7680"/>
              <a:gd name="T53" fmla="*/ 1053 h 1230"/>
              <a:gd name="T54" fmla="*/ 3659 w 7680"/>
              <a:gd name="T55" fmla="*/ 1062 h 1230"/>
              <a:gd name="T56" fmla="*/ 3835 w 7680"/>
              <a:gd name="T57" fmla="*/ 1039 h 1230"/>
              <a:gd name="T58" fmla="*/ 4999 w 7680"/>
              <a:gd name="T59" fmla="*/ 1155 h 1230"/>
              <a:gd name="T60" fmla="*/ 5034 w 7680"/>
              <a:gd name="T61" fmla="*/ 1166 h 1230"/>
              <a:gd name="T62" fmla="*/ 5050 w 7680"/>
              <a:gd name="T63" fmla="*/ 1164 h 1230"/>
              <a:gd name="T64" fmla="*/ 5448 w 7680"/>
              <a:gd name="T65" fmla="*/ 785 h 1230"/>
              <a:gd name="T66" fmla="*/ 5702 w 7680"/>
              <a:gd name="T67" fmla="*/ 437 h 1230"/>
              <a:gd name="T68" fmla="*/ 5793 w 7680"/>
              <a:gd name="T69" fmla="*/ 383 h 1230"/>
              <a:gd name="T70" fmla="*/ 6054 w 7680"/>
              <a:gd name="T71" fmla="*/ 449 h 1230"/>
              <a:gd name="T72" fmla="*/ 6160 w 7680"/>
              <a:gd name="T73" fmla="*/ 532 h 1230"/>
              <a:gd name="T74" fmla="*/ 6811 w 7680"/>
              <a:gd name="T75" fmla="*/ 510 h 1230"/>
              <a:gd name="T76" fmla="*/ 7680 w 7680"/>
              <a:gd name="T77" fmla="*/ 37 h 1230"/>
              <a:gd name="T78" fmla="*/ 7680 w 7680"/>
              <a:gd name="T79" fmla="*/ 0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80" h="1230">
                <a:moveTo>
                  <a:pt x="7680" y="0"/>
                </a:moveTo>
                <a:cubicBezTo>
                  <a:pt x="7512" y="101"/>
                  <a:pt x="7162" y="305"/>
                  <a:pt x="6797" y="481"/>
                </a:cubicBezTo>
                <a:cubicBezTo>
                  <a:pt x="6596" y="578"/>
                  <a:pt x="6473" y="618"/>
                  <a:pt x="6384" y="614"/>
                </a:cubicBezTo>
                <a:cubicBezTo>
                  <a:pt x="6302" y="610"/>
                  <a:pt x="6251" y="567"/>
                  <a:pt x="6181" y="508"/>
                </a:cubicBezTo>
                <a:cubicBezTo>
                  <a:pt x="6150" y="482"/>
                  <a:pt x="6115" y="453"/>
                  <a:pt x="6073" y="423"/>
                </a:cubicBezTo>
                <a:cubicBezTo>
                  <a:pt x="5945" y="331"/>
                  <a:pt x="5844" y="334"/>
                  <a:pt x="5783" y="353"/>
                </a:cubicBezTo>
                <a:cubicBezTo>
                  <a:pt x="5715" y="373"/>
                  <a:pt x="5679" y="415"/>
                  <a:pt x="5677" y="417"/>
                </a:cubicBezTo>
                <a:cubicBezTo>
                  <a:pt x="5676" y="418"/>
                  <a:pt x="5676" y="418"/>
                  <a:pt x="5676" y="418"/>
                </a:cubicBezTo>
                <a:cubicBezTo>
                  <a:pt x="5675" y="420"/>
                  <a:pt x="5559" y="592"/>
                  <a:pt x="5423" y="765"/>
                </a:cubicBezTo>
                <a:cubicBezTo>
                  <a:pt x="5299" y="924"/>
                  <a:pt x="5132" y="1116"/>
                  <a:pt x="5044" y="1133"/>
                </a:cubicBezTo>
                <a:cubicBezTo>
                  <a:pt x="5033" y="1135"/>
                  <a:pt x="5024" y="1134"/>
                  <a:pt x="5018" y="1129"/>
                </a:cubicBezTo>
                <a:cubicBezTo>
                  <a:pt x="4941" y="1076"/>
                  <a:pt x="4655" y="1045"/>
                  <a:pt x="4429" y="1028"/>
                </a:cubicBezTo>
                <a:cubicBezTo>
                  <a:pt x="4159" y="1008"/>
                  <a:pt x="3906" y="1003"/>
                  <a:pt x="3833" y="1007"/>
                </a:cubicBezTo>
                <a:cubicBezTo>
                  <a:pt x="3804" y="1009"/>
                  <a:pt x="3741" y="1018"/>
                  <a:pt x="3654" y="1030"/>
                </a:cubicBezTo>
                <a:cubicBezTo>
                  <a:pt x="3466" y="1058"/>
                  <a:pt x="3182" y="1099"/>
                  <a:pt x="2913" y="1112"/>
                </a:cubicBezTo>
                <a:cubicBezTo>
                  <a:pt x="2592" y="1128"/>
                  <a:pt x="2381" y="1099"/>
                  <a:pt x="2286" y="1027"/>
                </a:cubicBezTo>
                <a:cubicBezTo>
                  <a:pt x="2011" y="819"/>
                  <a:pt x="1780" y="665"/>
                  <a:pt x="1515" y="727"/>
                </a:cubicBezTo>
                <a:cubicBezTo>
                  <a:pt x="1417" y="750"/>
                  <a:pt x="1332" y="797"/>
                  <a:pt x="1250" y="843"/>
                </a:cubicBezTo>
                <a:cubicBezTo>
                  <a:pt x="1116" y="917"/>
                  <a:pt x="978" y="994"/>
                  <a:pt x="772" y="973"/>
                </a:cubicBezTo>
                <a:cubicBezTo>
                  <a:pt x="514" y="947"/>
                  <a:pt x="150" y="570"/>
                  <a:pt x="0" y="402"/>
                </a:cubicBezTo>
                <a:cubicBezTo>
                  <a:pt x="0" y="450"/>
                  <a:pt x="0" y="450"/>
                  <a:pt x="0" y="450"/>
                </a:cubicBezTo>
                <a:cubicBezTo>
                  <a:pt x="53" y="509"/>
                  <a:pt x="125" y="584"/>
                  <a:pt x="206" y="660"/>
                </a:cubicBezTo>
                <a:cubicBezTo>
                  <a:pt x="435" y="875"/>
                  <a:pt x="624" y="991"/>
                  <a:pt x="769" y="1005"/>
                </a:cubicBezTo>
                <a:cubicBezTo>
                  <a:pt x="985" y="1027"/>
                  <a:pt x="1128" y="947"/>
                  <a:pt x="1265" y="871"/>
                </a:cubicBezTo>
                <a:cubicBezTo>
                  <a:pt x="1349" y="824"/>
                  <a:pt x="1428" y="780"/>
                  <a:pt x="1523" y="758"/>
                </a:cubicBezTo>
                <a:cubicBezTo>
                  <a:pt x="1639" y="731"/>
                  <a:pt x="1753" y="745"/>
                  <a:pt x="1882" y="804"/>
                </a:cubicBezTo>
                <a:cubicBezTo>
                  <a:pt x="1998" y="856"/>
                  <a:pt x="2115" y="938"/>
                  <a:pt x="2267" y="1053"/>
                </a:cubicBezTo>
                <a:cubicBezTo>
                  <a:pt x="2500" y="1230"/>
                  <a:pt x="3283" y="1117"/>
                  <a:pt x="3659" y="1062"/>
                </a:cubicBezTo>
                <a:cubicBezTo>
                  <a:pt x="3745" y="1050"/>
                  <a:pt x="3807" y="1041"/>
                  <a:pt x="3835" y="1039"/>
                </a:cubicBezTo>
                <a:cubicBezTo>
                  <a:pt x="4004" y="1030"/>
                  <a:pt x="4871" y="1067"/>
                  <a:pt x="4999" y="1155"/>
                </a:cubicBezTo>
                <a:cubicBezTo>
                  <a:pt x="5009" y="1162"/>
                  <a:pt x="5021" y="1166"/>
                  <a:pt x="5034" y="1166"/>
                </a:cubicBezTo>
                <a:cubicBezTo>
                  <a:pt x="5039" y="1166"/>
                  <a:pt x="5045" y="1165"/>
                  <a:pt x="5050" y="1164"/>
                </a:cubicBezTo>
                <a:cubicBezTo>
                  <a:pt x="5129" y="1149"/>
                  <a:pt x="5262" y="1022"/>
                  <a:pt x="5448" y="785"/>
                </a:cubicBezTo>
                <a:cubicBezTo>
                  <a:pt x="5580" y="617"/>
                  <a:pt x="5693" y="451"/>
                  <a:pt x="5702" y="437"/>
                </a:cubicBezTo>
                <a:cubicBezTo>
                  <a:pt x="5706" y="433"/>
                  <a:pt x="5738" y="399"/>
                  <a:pt x="5793" y="383"/>
                </a:cubicBezTo>
                <a:cubicBezTo>
                  <a:pt x="5873" y="360"/>
                  <a:pt x="5961" y="382"/>
                  <a:pt x="6054" y="449"/>
                </a:cubicBezTo>
                <a:cubicBezTo>
                  <a:pt x="6096" y="478"/>
                  <a:pt x="6130" y="507"/>
                  <a:pt x="6160" y="532"/>
                </a:cubicBezTo>
                <a:cubicBezTo>
                  <a:pt x="6307" y="656"/>
                  <a:pt x="6380" y="718"/>
                  <a:pt x="6811" y="510"/>
                </a:cubicBezTo>
                <a:cubicBezTo>
                  <a:pt x="7165" y="339"/>
                  <a:pt x="7506" y="141"/>
                  <a:pt x="7680" y="37"/>
                </a:cubicBezTo>
                <a:lnTo>
                  <a:pt x="768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 name="Oval 13"/>
          <p:cNvSpPr>
            <a:spLocks noChangeArrowheads="1"/>
          </p:cNvSpPr>
          <p:nvPr userDrawn="1"/>
        </p:nvSpPr>
        <p:spPr bwMode="auto">
          <a:xfrm>
            <a:off x="993776" y="4543425"/>
            <a:ext cx="207963" cy="207963"/>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22" name="Freeform 5"/>
          <p:cNvSpPr/>
          <p:nvPr userDrawn="1"/>
        </p:nvSpPr>
        <p:spPr bwMode="auto">
          <a:xfrm>
            <a:off x="1588" y="4062413"/>
            <a:ext cx="12192000" cy="2797175"/>
          </a:xfrm>
          <a:custGeom>
            <a:avLst/>
            <a:gdLst>
              <a:gd name="T0" fmla="*/ 7680 w 7680"/>
              <a:gd name="T1" fmla="*/ 0 h 1760"/>
              <a:gd name="T2" fmla="*/ 6804 w 7680"/>
              <a:gd name="T3" fmla="*/ 477 h 1760"/>
              <a:gd name="T4" fmla="*/ 6397 w 7680"/>
              <a:gd name="T5" fmla="*/ 611 h 1760"/>
              <a:gd name="T6" fmla="*/ 6064 w 7680"/>
              <a:gd name="T7" fmla="*/ 417 h 1760"/>
              <a:gd name="T8" fmla="*/ 5855 w 7680"/>
              <a:gd name="T9" fmla="*/ 339 h 1760"/>
              <a:gd name="T10" fmla="*/ 5689 w 7680"/>
              <a:gd name="T11" fmla="*/ 408 h 1760"/>
              <a:gd name="T12" fmla="*/ 5034 w 7680"/>
              <a:gd name="T13" fmla="*/ 1131 h 1760"/>
              <a:gd name="T14" fmla="*/ 5008 w 7680"/>
              <a:gd name="T15" fmla="*/ 1123 h 1760"/>
              <a:gd name="T16" fmla="*/ 3899 w 7680"/>
              <a:gd name="T17" fmla="*/ 1003 h 1760"/>
              <a:gd name="T18" fmla="*/ 3834 w 7680"/>
              <a:gd name="T19" fmla="*/ 1004 h 1760"/>
              <a:gd name="T20" fmla="*/ 2751 w 7680"/>
              <a:gd name="T21" fmla="*/ 1113 h 1760"/>
              <a:gd name="T22" fmla="*/ 2277 w 7680"/>
              <a:gd name="T23" fmla="*/ 1021 h 1760"/>
              <a:gd name="T24" fmla="*/ 1635 w 7680"/>
              <a:gd name="T25" fmla="*/ 710 h 1760"/>
              <a:gd name="T26" fmla="*/ 1519 w 7680"/>
              <a:gd name="T27" fmla="*/ 723 h 1760"/>
              <a:gd name="T28" fmla="*/ 840 w 7680"/>
              <a:gd name="T29" fmla="*/ 974 h 1760"/>
              <a:gd name="T30" fmla="*/ 770 w 7680"/>
              <a:gd name="T31" fmla="*/ 970 h 1760"/>
              <a:gd name="T32" fmla="*/ 0 w 7680"/>
              <a:gd name="T33" fmla="*/ 408 h 1760"/>
              <a:gd name="T34" fmla="*/ 0 w 7680"/>
              <a:gd name="T35" fmla="*/ 1760 h 1760"/>
              <a:gd name="T36" fmla="*/ 7680 w 7680"/>
              <a:gd name="T37" fmla="*/ 1760 h 1760"/>
              <a:gd name="T38" fmla="*/ 7680 w 7680"/>
              <a:gd name="T39" fmla="*/ 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80" h="1760">
                <a:moveTo>
                  <a:pt x="7680" y="0"/>
                </a:moveTo>
                <a:cubicBezTo>
                  <a:pt x="7509" y="102"/>
                  <a:pt x="7165" y="302"/>
                  <a:pt x="6804" y="477"/>
                </a:cubicBezTo>
                <a:cubicBezTo>
                  <a:pt x="6604" y="573"/>
                  <a:pt x="6483" y="611"/>
                  <a:pt x="6397" y="611"/>
                </a:cubicBezTo>
                <a:cubicBezTo>
                  <a:pt x="6262" y="611"/>
                  <a:pt x="6209" y="520"/>
                  <a:pt x="6064" y="417"/>
                </a:cubicBezTo>
                <a:cubicBezTo>
                  <a:pt x="5982" y="358"/>
                  <a:pt x="5912" y="339"/>
                  <a:pt x="5855" y="339"/>
                </a:cubicBezTo>
                <a:cubicBezTo>
                  <a:pt x="5748" y="339"/>
                  <a:pt x="5689" y="408"/>
                  <a:pt x="5689" y="408"/>
                </a:cubicBezTo>
                <a:cubicBezTo>
                  <a:pt x="5689" y="408"/>
                  <a:pt x="5203" y="1131"/>
                  <a:pt x="5034" y="1131"/>
                </a:cubicBezTo>
                <a:cubicBezTo>
                  <a:pt x="5025" y="1131"/>
                  <a:pt x="5016" y="1128"/>
                  <a:pt x="5008" y="1123"/>
                </a:cubicBezTo>
                <a:cubicBezTo>
                  <a:pt x="4886" y="1039"/>
                  <a:pt x="4154" y="1003"/>
                  <a:pt x="3899" y="1003"/>
                </a:cubicBezTo>
                <a:cubicBezTo>
                  <a:pt x="3871" y="1003"/>
                  <a:pt x="3849" y="1003"/>
                  <a:pt x="3834" y="1004"/>
                </a:cubicBezTo>
                <a:cubicBezTo>
                  <a:pt x="3730" y="1010"/>
                  <a:pt x="3181" y="1113"/>
                  <a:pt x="2751" y="1113"/>
                </a:cubicBezTo>
                <a:cubicBezTo>
                  <a:pt x="2546" y="1113"/>
                  <a:pt x="2367" y="1090"/>
                  <a:pt x="2277" y="1021"/>
                </a:cubicBezTo>
                <a:cubicBezTo>
                  <a:pt x="2039" y="841"/>
                  <a:pt x="1844" y="710"/>
                  <a:pt x="1635" y="710"/>
                </a:cubicBezTo>
                <a:cubicBezTo>
                  <a:pt x="1597" y="710"/>
                  <a:pt x="1558" y="714"/>
                  <a:pt x="1519" y="723"/>
                </a:cubicBezTo>
                <a:cubicBezTo>
                  <a:pt x="1282" y="779"/>
                  <a:pt x="1133" y="974"/>
                  <a:pt x="840" y="974"/>
                </a:cubicBezTo>
                <a:cubicBezTo>
                  <a:pt x="817" y="974"/>
                  <a:pt x="794" y="973"/>
                  <a:pt x="770" y="970"/>
                </a:cubicBezTo>
                <a:cubicBezTo>
                  <a:pt x="512" y="944"/>
                  <a:pt x="157" y="582"/>
                  <a:pt x="0" y="408"/>
                </a:cubicBezTo>
                <a:cubicBezTo>
                  <a:pt x="0" y="1760"/>
                  <a:pt x="0" y="1760"/>
                  <a:pt x="0" y="1760"/>
                </a:cubicBezTo>
                <a:cubicBezTo>
                  <a:pt x="7680" y="1760"/>
                  <a:pt x="7680" y="1760"/>
                  <a:pt x="7680" y="1760"/>
                </a:cubicBezTo>
                <a:cubicBezTo>
                  <a:pt x="7680" y="0"/>
                  <a:pt x="7680" y="0"/>
                  <a:pt x="7680" y="0"/>
                </a:cubicBezTo>
              </a:path>
            </a:pathLst>
          </a:custGeom>
          <a:gradFill>
            <a:gsLst>
              <a:gs pos="100000">
                <a:schemeClr val="accent2">
                  <a:lumMod val="50000"/>
                  <a:alpha val="9000"/>
                </a:schemeClr>
              </a:gs>
              <a:gs pos="12000">
                <a:schemeClr val="accent2"/>
              </a:gs>
            </a:gsLst>
            <a:lin ang="5400000" scaled="1"/>
          </a:gradFill>
          <a:ln>
            <a:noFill/>
          </a:ln>
        </p:spPr>
        <p:txBody>
          <a:bodyPr vert="horz" wrap="square" lIns="91440" tIns="45720" rIns="91440" bIns="45720" numCol="1" anchor="t" anchorCtr="0" compatLnSpc="1"/>
          <a:lstStyle/>
          <a:p>
            <a:endParaRPr lang="zh-CN" altLang="en-US"/>
          </a:p>
        </p:txBody>
      </p:sp>
      <p:sp>
        <p:nvSpPr>
          <p:cNvPr id="23" name="Oval 14"/>
          <p:cNvSpPr>
            <a:spLocks noChangeArrowheads="1"/>
          </p:cNvSpPr>
          <p:nvPr userDrawn="1"/>
        </p:nvSpPr>
        <p:spPr bwMode="auto">
          <a:xfrm>
            <a:off x="11382376" y="4356100"/>
            <a:ext cx="207963" cy="209550"/>
          </a:xfrm>
          <a:prstGeom prst="ellipse">
            <a:avLst/>
          </a:pr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21" name="Rectangle 5"/>
          <p:cNvSpPr>
            <a:spLocks noChangeArrowheads="1"/>
          </p:cNvSpPr>
          <p:nvPr userDrawn="1"/>
        </p:nvSpPr>
        <p:spPr bwMode="auto">
          <a:xfrm>
            <a:off x="3176" y="1588"/>
            <a:ext cx="12188825" cy="685800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3" name="标题 1"/>
          <p:cNvSpPr>
            <a:spLocks noGrp="1"/>
          </p:cNvSpPr>
          <p:nvPr userDrawn="1">
            <p:ph type="ctrTitle" hasCustomPrompt="1"/>
          </p:nvPr>
        </p:nvSpPr>
        <p:spPr>
          <a:xfrm>
            <a:off x="3382962" y="2579688"/>
            <a:ext cx="5426076" cy="1621509"/>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382962" y="4885924"/>
            <a:ext cx="5426076"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文本占位符 13"/>
          <p:cNvSpPr>
            <a:spLocks noGrp="1"/>
          </p:cNvSpPr>
          <p:nvPr>
            <p:ph type="body" sz="quarter" idx="10" hasCustomPrompt="1"/>
          </p:nvPr>
        </p:nvSpPr>
        <p:spPr>
          <a:xfrm>
            <a:off x="3382962" y="4589653"/>
            <a:ext cx="5426076" cy="296271"/>
          </a:xfrm>
        </p:spPr>
        <p:txBody>
          <a:bodyPr vert="horz" anchor="ctr">
            <a:noAutofit/>
          </a:bodyPr>
          <a:lstStyle>
            <a:lvl1pPr marL="0" indent="0" algn="ct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grpSp>
        <p:nvGrpSpPr>
          <p:cNvPr id="2" name="组合 1"/>
          <p:cNvGrpSpPr/>
          <p:nvPr userDrawn="1"/>
        </p:nvGrpSpPr>
        <p:grpSpPr>
          <a:xfrm flipV="1">
            <a:off x="1588" y="0"/>
            <a:ext cx="12192000" cy="2824163"/>
            <a:chOff x="1588" y="4035425"/>
            <a:chExt cx="12192000" cy="2824163"/>
          </a:xfrm>
        </p:grpSpPr>
        <p:sp>
          <p:nvSpPr>
            <p:cNvPr id="12" name="Freeform 8"/>
            <p:cNvSpPr>
              <a:spLocks noEditPoints="1"/>
            </p:cNvSpPr>
            <p:nvPr userDrawn="1"/>
          </p:nvSpPr>
          <p:spPr bwMode="auto">
            <a:xfrm>
              <a:off x="687388" y="4419600"/>
              <a:ext cx="9983788" cy="1441450"/>
            </a:xfrm>
            <a:custGeom>
              <a:avLst/>
              <a:gdLst>
                <a:gd name="T0" fmla="*/ 254 w 6291"/>
                <a:gd name="T1" fmla="*/ 149 h 908"/>
                <a:gd name="T2" fmla="*/ 158 w 6291"/>
                <a:gd name="T3" fmla="*/ 240 h 908"/>
                <a:gd name="T4" fmla="*/ 0 w 6291"/>
                <a:gd name="T5" fmla="*/ 587 h 908"/>
                <a:gd name="T6" fmla="*/ 339 w 6291"/>
                <a:gd name="T7" fmla="*/ 747 h 908"/>
                <a:gd name="T8" fmla="*/ 409 w 6291"/>
                <a:gd name="T9" fmla="*/ 751 h 908"/>
                <a:gd name="T10" fmla="*/ 1088 w 6291"/>
                <a:gd name="T11" fmla="*/ 500 h 908"/>
                <a:gd name="T12" fmla="*/ 1204 w 6291"/>
                <a:gd name="T13" fmla="*/ 487 h 908"/>
                <a:gd name="T14" fmla="*/ 1846 w 6291"/>
                <a:gd name="T15" fmla="*/ 798 h 908"/>
                <a:gd name="T16" fmla="*/ 2320 w 6291"/>
                <a:gd name="T17" fmla="*/ 890 h 908"/>
                <a:gd name="T18" fmla="*/ 3403 w 6291"/>
                <a:gd name="T19" fmla="*/ 781 h 908"/>
                <a:gd name="T20" fmla="*/ 3468 w 6291"/>
                <a:gd name="T21" fmla="*/ 780 h 908"/>
                <a:gd name="T22" fmla="*/ 4577 w 6291"/>
                <a:gd name="T23" fmla="*/ 900 h 908"/>
                <a:gd name="T24" fmla="*/ 4603 w 6291"/>
                <a:gd name="T25" fmla="*/ 908 h 908"/>
                <a:gd name="T26" fmla="*/ 5009 w 6291"/>
                <a:gd name="T27" fmla="*/ 528 h 908"/>
                <a:gd name="T28" fmla="*/ 4880 w 6291"/>
                <a:gd name="T29" fmla="*/ 524 h 908"/>
                <a:gd name="T30" fmla="*/ 4649 w 6291"/>
                <a:gd name="T31" fmla="*/ 519 h 908"/>
                <a:gd name="T32" fmla="*/ 4334 w 6291"/>
                <a:gd name="T33" fmla="*/ 560 h 908"/>
                <a:gd name="T34" fmla="*/ 3910 w 6291"/>
                <a:gd name="T35" fmla="*/ 625 h 908"/>
                <a:gd name="T36" fmla="*/ 3476 w 6291"/>
                <a:gd name="T37" fmla="*/ 586 h 908"/>
                <a:gd name="T38" fmla="*/ 3036 w 6291"/>
                <a:gd name="T39" fmla="*/ 521 h 908"/>
                <a:gd name="T40" fmla="*/ 2584 w 6291"/>
                <a:gd name="T41" fmla="*/ 603 h 908"/>
                <a:gd name="T42" fmla="*/ 2333 w 6291"/>
                <a:gd name="T43" fmla="*/ 652 h 908"/>
                <a:gd name="T44" fmla="*/ 1647 w 6291"/>
                <a:gd name="T45" fmla="*/ 385 h 908"/>
                <a:gd name="T46" fmla="*/ 1222 w 6291"/>
                <a:gd name="T47" fmla="*/ 283 h 908"/>
                <a:gd name="T48" fmla="*/ 920 w 6291"/>
                <a:gd name="T49" fmla="*/ 415 h 908"/>
                <a:gd name="T50" fmla="*/ 633 w 6291"/>
                <a:gd name="T51" fmla="*/ 549 h 908"/>
                <a:gd name="T52" fmla="*/ 431 w 6291"/>
                <a:gd name="T53" fmla="*/ 367 h 908"/>
                <a:gd name="T54" fmla="*/ 254 w 6291"/>
                <a:gd name="T55" fmla="*/ 149 h 908"/>
                <a:gd name="T56" fmla="*/ 6009 w 6291"/>
                <a:gd name="T57" fmla="*/ 0 h 908"/>
                <a:gd name="T58" fmla="*/ 5743 w 6291"/>
                <a:gd name="T59" fmla="*/ 271 h 908"/>
                <a:gd name="T60" fmla="*/ 5738 w 6291"/>
                <a:gd name="T61" fmla="*/ 277 h 908"/>
                <a:gd name="T62" fmla="*/ 5966 w 6291"/>
                <a:gd name="T63" fmla="*/ 388 h 908"/>
                <a:gd name="T64" fmla="*/ 6291 w 6291"/>
                <a:gd name="T65" fmla="*/ 292 h 908"/>
                <a:gd name="T66" fmla="*/ 6189 w 6291"/>
                <a:gd name="T67" fmla="*/ 128 h 908"/>
                <a:gd name="T68" fmla="*/ 6009 w 6291"/>
                <a:gd name="T6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91" h="908">
                  <a:moveTo>
                    <a:pt x="254" y="149"/>
                  </a:moveTo>
                  <a:cubicBezTo>
                    <a:pt x="214" y="149"/>
                    <a:pt x="181" y="185"/>
                    <a:pt x="158" y="240"/>
                  </a:cubicBezTo>
                  <a:cubicBezTo>
                    <a:pt x="123" y="326"/>
                    <a:pt x="95" y="436"/>
                    <a:pt x="0" y="587"/>
                  </a:cubicBezTo>
                  <a:cubicBezTo>
                    <a:pt x="116" y="672"/>
                    <a:pt x="236" y="737"/>
                    <a:pt x="339" y="747"/>
                  </a:cubicBezTo>
                  <a:cubicBezTo>
                    <a:pt x="363" y="750"/>
                    <a:pt x="386" y="751"/>
                    <a:pt x="409" y="751"/>
                  </a:cubicBezTo>
                  <a:cubicBezTo>
                    <a:pt x="702" y="751"/>
                    <a:pt x="851" y="556"/>
                    <a:pt x="1088" y="500"/>
                  </a:cubicBezTo>
                  <a:cubicBezTo>
                    <a:pt x="1127" y="491"/>
                    <a:pt x="1166" y="487"/>
                    <a:pt x="1204" y="487"/>
                  </a:cubicBezTo>
                  <a:cubicBezTo>
                    <a:pt x="1413" y="487"/>
                    <a:pt x="1608" y="618"/>
                    <a:pt x="1846" y="798"/>
                  </a:cubicBezTo>
                  <a:cubicBezTo>
                    <a:pt x="1936" y="867"/>
                    <a:pt x="2115" y="890"/>
                    <a:pt x="2320" y="890"/>
                  </a:cubicBezTo>
                  <a:cubicBezTo>
                    <a:pt x="2750" y="890"/>
                    <a:pt x="3299" y="787"/>
                    <a:pt x="3403" y="781"/>
                  </a:cubicBezTo>
                  <a:cubicBezTo>
                    <a:pt x="3418" y="780"/>
                    <a:pt x="3440" y="780"/>
                    <a:pt x="3468" y="780"/>
                  </a:cubicBezTo>
                  <a:cubicBezTo>
                    <a:pt x="3723" y="780"/>
                    <a:pt x="4455" y="816"/>
                    <a:pt x="4577" y="900"/>
                  </a:cubicBezTo>
                  <a:cubicBezTo>
                    <a:pt x="4585" y="905"/>
                    <a:pt x="4594" y="908"/>
                    <a:pt x="4603" y="908"/>
                  </a:cubicBezTo>
                  <a:cubicBezTo>
                    <a:pt x="4690" y="908"/>
                    <a:pt x="4863" y="714"/>
                    <a:pt x="5009" y="528"/>
                  </a:cubicBezTo>
                  <a:cubicBezTo>
                    <a:pt x="4967" y="527"/>
                    <a:pt x="4924" y="525"/>
                    <a:pt x="4880" y="524"/>
                  </a:cubicBezTo>
                  <a:cubicBezTo>
                    <a:pt x="4803" y="521"/>
                    <a:pt x="4724" y="519"/>
                    <a:pt x="4649" y="519"/>
                  </a:cubicBezTo>
                  <a:cubicBezTo>
                    <a:pt x="4514" y="519"/>
                    <a:pt x="4395" y="527"/>
                    <a:pt x="4334" y="560"/>
                  </a:cubicBezTo>
                  <a:cubicBezTo>
                    <a:pt x="4245" y="606"/>
                    <a:pt x="4083" y="625"/>
                    <a:pt x="3910" y="625"/>
                  </a:cubicBezTo>
                  <a:cubicBezTo>
                    <a:pt x="3759" y="625"/>
                    <a:pt x="3599" y="610"/>
                    <a:pt x="3476" y="586"/>
                  </a:cubicBezTo>
                  <a:cubicBezTo>
                    <a:pt x="3328" y="556"/>
                    <a:pt x="3197" y="521"/>
                    <a:pt x="3036" y="521"/>
                  </a:cubicBezTo>
                  <a:cubicBezTo>
                    <a:pt x="2910" y="521"/>
                    <a:pt x="2767" y="542"/>
                    <a:pt x="2584" y="603"/>
                  </a:cubicBezTo>
                  <a:cubicBezTo>
                    <a:pt x="2482" y="637"/>
                    <a:pt x="2402" y="652"/>
                    <a:pt x="2333" y="652"/>
                  </a:cubicBezTo>
                  <a:cubicBezTo>
                    <a:pt x="2117" y="652"/>
                    <a:pt x="2005" y="511"/>
                    <a:pt x="1647" y="385"/>
                  </a:cubicBezTo>
                  <a:cubicBezTo>
                    <a:pt x="1443" y="313"/>
                    <a:pt x="1316" y="283"/>
                    <a:pt x="1222" y="283"/>
                  </a:cubicBezTo>
                  <a:cubicBezTo>
                    <a:pt x="1097" y="283"/>
                    <a:pt x="1030" y="336"/>
                    <a:pt x="920" y="415"/>
                  </a:cubicBezTo>
                  <a:cubicBezTo>
                    <a:pt x="819" y="489"/>
                    <a:pt x="721" y="549"/>
                    <a:pt x="633" y="549"/>
                  </a:cubicBezTo>
                  <a:cubicBezTo>
                    <a:pt x="555" y="549"/>
                    <a:pt x="485" y="500"/>
                    <a:pt x="431" y="367"/>
                  </a:cubicBezTo>
                  <a:cubicBezTo>
                    <a:pt x="367" y="209"/>
                    <a:pt x="305" y="149"/>
                    <a:pt x="254" y="149"/>
                  </a:cubicBezTo>
                  <a:moveTo>
                    <a:pt x="6009" y="0"/>
                  </a:moveTo>
                  <a:cubicBezTo>
                    <a:pt x="5890" y="0"/>
                    <a:pt x="5810" y="185"/>
                    <a:pt x="5743" y="271"/>
                  </a:cubicBezTo>
                  <a:cubicBezTo>
                    <a:pt x="5741" y="273"/>
                    <a:pt x="5739" y="275"/>
                    <a:pt x="5738" y="277"/>
                  </a:cubicBezTo>
                  <a:cubicBezTo>
                    <a:pt x="5814" y="342"/>
                    <a:pt x="5869" y="388"/>
                    <a:pt x="5966" y="388"/>
                  </a:cubicBezTo>
                  <a:cubicBezTo>
                    <a:pt x="6040" y="388"/>
                    <a:pt x="6139" y="361"/>
                    <a:pt x="6291" y="292"/>
                  </a:cubicBezTo>
                  <a:cubicBezTo>
                    <a:pt x="6258" y="232"/>
                    <a:pt x="6224" y="176"/>
                    <a:pt x="6189" y="128"/>
                  </a:cubicBezTo>
                  <a:cubicBezTo>
                    <a:pt x="6120" y="35"/>
                    <a:pt x="6061" y="0"/>
                    <a:pt x="6009" y="0"/>
                  </a:cubicBezTo>
                </a:path>
              </a:pathLst>
            </a:custGeom>
            <a:gradFill>
              <a:gsLst>
                <a:gs pos="89000">
                  <a:schemeClr val="accent3">
                    <a:lumMod val="60000"/>
                    <a:lumOff val="40000"/>
                    <a:alpha val="13000"/>
                  </a:schemeClr>
                </a:gs>
                <a:gs pos="47000">
                  <a:schemeClr val="accent3">
                    <a:lumMod val="40000"/>
                    <a:lumOff val="60000"/>
                    <a:alpha val="31000"/>
                  </a:schemeClr>
                </a:gs>
              </a:gsLst>
              <a:lin ang="5400000" scaled="1"/>
            </a:gradFill>
            <a:ln>
              <a:noFill/>
            </a:ln>
          </p:spPr>
          <p:txBody>
            <a:bodyPr vert="horz" wrap="square" lIns="91440" tIns="45720" rIns="91440" bIns="45720" numCol="1" anchor="t" anchorCtr="0" compatLnSpc="1"/>
            <a:lstStyle/>
            <a:p>
              <a:pPr lvl="0"/>
              <a:endParaRPr lang="zh-CN" altLang="en-US"/>
            </a:p>
          </p:txBody>
        </p:sp>
        <p:sp>
          <p:nvSpPr>
            <p:cNvPr id="14" name="Freeform 9"/>
            <p:cNvSpPr/>
            <p:nvPr userDrawn="1"/>
          </p:nvSpPr>
          <p:spPr bwMode="auto">
            <a:xfrm>
              <a:off x="3176" y="4859338"/>
              <a:ext cx="12188825" cy="2000250"/>
            </a:xfrm>
            <a:custGeom>
              <a:avLst/>
              <a:gdLst>
                <a:gd name="T0" fmla="*/ 6169 w 7680"/>
                <a:gd name="T1" fmla="*/ 0 h 1260"/>
                <a:gd name="T2" fmla="*/ 5719 w 7680"/>
                <a:gd name="T3" fmla="*/ 239 h 1260"/>
                <a:gd name="T4" fmla="*/ 5532 w 7680"/>
                <a:gd name="T5" fmla="*/ 252 h 1260"/>
                <a:gd name="T6" fmla="*/ 5440 w 7680"/>
                <a:gd name="T7" fmla="*/ 251 h 1260"/>
                <a:gd name="T8" fmla="*/ 5034 w 7680"/>
                <a:gd name="T9" fmla="*/ 631 h 1260"/>
                <a:gd name="T10" fmla="*/ 5008 w 7680"/>
                <a:gd name="T11" fmla="*/ 623 h 1260"/>
                <a:gd name="T12" fmla="*/ 3899 w 7680"/>
                <a:gd name="T13" fmla="*/ 503 h 1260"/>
                <a:gd name="T14" fmla="*/ 3834 w 7680"/>
                <a:gd name="T15" fmla="*/ 504 h 1260"/>
                <a:gd name="T16" fmla="*/ 2751 w 7680"/>
                <a:gd name="T17" fmla="*/ 613 h 1260"/>
                <a:gd name="T18" fmla="*/ 2277 w 7680"/>
                <a:gd name="T19" fmla="*/ 521 h 1260"/>
                <a:gd name="T20" fmla="*/ 1635 w 7680"/>
                <a:gd name="T21" fmla="*/ 210 h 1260"/>
                <a:gd name="T22" fmla="*/ 1519 w 7680"/>
                <a:gd name="T23" fmla="*/ 223 h 1260"/>
                <a:gd name="T24" fmla="*/ 840 w 7680"/>
                <a:gd name="T25" fmla="*/ 474 h 1260"/>
                <a:gd name="T26" fmla="*/ 770 w 7680"/>
                <a:gd name="T27" fmla="*/ 470 h 1260"/>
                <a:gd name="T28" fmla="*/ 431 w 7680"/>
                <a:gd name="T29" fmla="*/ 310 h 1260"/>
                <a:gd name="T30" fmla="*/ 333 w 7680"/>
                <a:gd name="T31" fmla="*/ 449 h 1260"/>
                <a:gd name="T32" fmla="*/ 202 w 7680"/>
                <a:gd name="T33" fmla="*/ 516 h 1260"/>
                <a:gd name="T34" fmla="*/ 0 w 7680"/>
                <a:gd name="T35" fmla="*/ 435 h 1260"/>
                <a:gd name="T36" fmla="*/ 0 w 7680"/>
                <a:gd name="T37" fmla="*/ 1260 h 1260"/>
                <a:gd name="T38" fmla="*/ 7680 w 7680"/>
                <a:gd name="T39" fmla="*/ 1260 h 1260"/>
                <a:gd name="T40" fmla="*/ 7680 w 7680"/>
                <a:gd name="T41" fmla="*/ 835 h 1260"/>
                <a:gd name="T42" fmla="*/ 7469 w 7680"/>
                <a:gd name="T43" fmla="*/ 816 h 1260"/>
                <a:gd name="T44" fmla="*/ 6722 w 7680"/>
                <a:gd name="T45" fmla="*/ 15 h 1260"/>
                <a:gd name="T46" fmla="*/ 6397 w 7680"/>
                <a:gd name="T47" fmla="*/ 111 h 1260"/>
                <a:gd name="T48" fmla="*/ 6169 w 7680"/>
                <a:gd name="T49" fmla="*/ 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80" h="1260">
                  <a:moveTo>
                    <a:pt x="6169" y="0"/>
                  </a:moveTo>
                  <a:cubicBezTo>
                    <a:pt x="6072" y="119"/>
                    <a:pt x="5917" y="196"/>
                    <a:pt x="5719" y="239"/>
                  </a:cubicBezTo>
                  <a:cubicBezTo>
                    <a:pt x="5673" y="249"/>
                    <a:pt x="5608" y="252"/>
                    <a:pt x="5532" y="252"/>
                  </a:cubicBezTo>
                  <a:cubicBezTo>
                    <a:pt x="5503" y="252"/>
                    <a:pt x="5472" y="252"/>
                    <a:pt x="5440" y="251"/>
                  </a:cubicBezTo>
                  <a:cubicBezTo>
                    <a:pt x="5294" y="437"/>
                    <a:pt x="5121" y="631"/>
                    <a:pt x="5034" y="631"/>
                  </a:cubicBezTo>
                  <a:cubicBezTo>
                    <a:pt x="5025" y="631"/>
                    <a:pt x="5016" y="628"/>
                    <a:pt x="5008" y="623"/>
                  </a:cubicBezTo>
                  <a:cubicBezTo>
                    <a:pt x="4886" y="539"/>
                    <a:pt x="4154" y="503"/>
                    <a:pt x="3899" y="503"/>
                  </a:cubicBezTo>
                  <a:cubicBezTo>
                    <a:pt x="3871" y="503"/>
                    <a:pt x="3849" y="503"/>
                    <a:pt x="3834" y="504"/>
                  </a:cubicBezTo>
                  <a:cubicBezTo>
                    <a:pt x="3730" y="510"/>
                    <a:pt x="3181" y="613"/>
                    <a:pt x="2751" y="613"/>
                  </a:cubicBezTo>
                  <a:cubicBezTo>
                    <a:pt x="2546" y="613"/>
                    <a:pt x="2367" y="590"/>
                    <a:pt x="2277" y="521"/>
                  </a:cubicBezTo>
                  <a:cubicBezTo>
                    <a:pt x="2039" y="341"/>
                    <a:pt x="1844" y="210"/>
                    <a:pt x="1635" y="210"/>
                  </a:cubicBezTo>
                  <a:cubicBezTo>
                    <a:pt x="1597" y="210"/>
                    <a:pt x="1558" y="214"/>
                    <a:pt x="1519" y="223"/>
                  </a:cubicBezTo>
                  <a:cubicBezTo>
                    <a:pt x="1282" y="279"/>
                    <a:pt x="1133" y="474"/>
                    <a:pt x="840" y="474"/>
                  </a:cubicBezTo>
                  <a:cubicBezTo>
                    <a:pt x="817" y="474"/>
                    <a:pt x="794" y="473"/>
                    <a:pt x="770" y="470"/>
                  </a:cubicBezTo>
                  <a:cubicBezTo>
                    <a:pt x="667" y="460"/>
                    <a:pt x="547" y="395"/>
                    <a:pt x="431" y="310"/>
                  </a:cubicBezTo>
                  <a:cubicBezTo>
                    <a:pt x="404" y="353"/>
                    <a:pt x="372" y="399"/>
                    <a:pt x="333" y="449"/>
                  </a:cubicBezTo>
                  <a:cubicBezTo>
                    <a:pt x="295" y="497"/>
                    <a:pt x="250" y="516"/>
                    <a:pt x="202" y="516"/>
                  </a:cubicBezTo>
                  <a:cubicBezTo>
                    <a:pt x="137" y="516"/>
                    <a:pt x="66" y="482"/>
                    <a:pt x="0" y="435"/>
                  </a:cubicBezTo>
                  <a:cubicBezTo>
                    <a:pt x="0" y="1260"/>
                    <a:pt x="0" y="1260"/>
                    <a:pt x="0" y="1260"/>
                  </a:cubicBezTo>
                  <a:cubicBezTo>
                    <a:pt x="7680" y="1260"/>
                    <a:pt x="7680" y="1260"/>
                    <a:pt x="7680" y="1260"/>
                  </a:cubicBezTo>
                  <a:cubicBezTo>
                    <a:pt x="7680" y="835"/>
                    <a:pt x="7680" y="835"/>
                    <a:pt x="7680" y="835"/>
                  </a:cubicBezTo>
                  <a:cubicBezTo>
                    <a:pt x="7618" y="827"/>
                    <a:pt x="7548" y="821"/>
                    <a:pt x="7469" y="816"/>
                  </a:cubicBezTo>
                  <a:cubicBezTo>
                    <a:pt x="7063" y="794"/>
                    <a:pt x="6900" y="340"/>
                    <a:pt x="6722" y="15"/>
                  </a:cubicBezTo>
                  <a:cubicBezTo>
                    <a:pt x="6570" y="84"/>
                    <a:pt x="6471" y="111"/>
                    <a:pt x="6397" y="111"/>
                  </a:cubicBezTo>
                  <a:cubicBezTo>
                    <a:pt x="6300" y="111"/>
                    <a:pt x="6245" y="65"/>
                    <a:pt x="6169" y="0"/>
                  </a:cubicBezTo>
                </a:path>
              </a:pathLst>
            </a:custGeom>
            <a:gradFill>
              <a:gsLst>
                <a:gs pos="89000">
                  <a:schemeClr val="accent3">
                    <a:lumMod val="60000"/>
                    <a:lumOff val="40000"/>
                    <a:alpha val="13000"/>
                  </a:schemeClr>
                </a:gs>
                <a:gs pos="47000">
                  <a:schemeClr val="accent3">
                    <a:lumMod val="40000"/>
                    <a:lumOff val="60000"/>
                    <a:alpha val="31000"/>
                  </a:schemeClr>
                </a:gs>
              </a:gsLst>
              <a:lin ang="5400000" scaled="1"/>
            </a:gradFill>
            <a:ln>
              <a:noFill/>
            </a:ln>
          </p:spPr>
          <p:txBody>
            <a:bodyPr vert="horz" wrap="square" lIns="91440" tIns="45720" rIns="91440" bIns="45720" numCol="1" anchor="t" anchorCtr="0" compatLnSpc="1"/>
            <a:lstStyle/>
            <a:p>
              <a:endParaRPr lang="zh-CN" altLang="en-US"/>
            </a:p>
          </p:txBody>
        </p:sp>
        <p:sp>
          <p:nvSpPr>
            <p:cNvPr id="16" name="Freeform 11"/>
            <p:cNvSpPr/>
            <p:nvPr userDrawn="1"/>
          </p:nvSpPr>
          <p:spPr bwMode="auto">
            <a:xfrm>
              <a:off x="3176" y="4387850"/>
              <a:ext cx="12188825" cy="1828800"/>
            </a:xfrm>
            <a:custGeom>
              <a:avLst/>
              <a:gdLst>
                <a:gd name="T0" fmla="*/ 7680 w 7680"/>
                <a:gd name="T1" fmla="*/ 1112 h 1152"/>
                <a:gd name="T2" fmla="*/ 7470 w 7680"/>
                <a:gd name="T3" fmla="*/ 1093 h 1152"/>
                <a:gd name="T4" fmla="*/ 7077 w 7680"/>
                <a:gd name="T5" fmla="*/ 880 h 1152"/>
                <a:gd name="T6" fmla="*/ 6818 w 7680"/>
                <a:gd name="T7" fmla="*/ 453 h 1152"/>
                <a:gd name="T8" fmla="*/ 6636 w 7680"/>
                <a:gd name="T9" fmla="*/ 136 h 1152"/>
                <a:gd name="T10" fmla="*/ 6440 w 7680"/>
                <a:gd name="T11" fmla="*/ 0 h 1152"/>
                <a:gd name="T12" fmla="*/ 6435 w 7680"/>
                <a:gd name="T13" fmla="*/ 0 h 1152"/>
                <a:gd name="T14" fmla="*/ 6209 w 7680"/>
                <a:gd name="T15" fmla="*/ 204 h 1152"/>
                <a:gd name="T16" fmla="*/ 6158 w 7680"/>
                <a:gd name="T17" fmla="*/ 279 h 1152"/>
                <a:gd name="T18" fmla="*/ 5714 w 7680"/>
                <a:gd name="T19" fmla="*/ 516 h 1152"/>
                <a:gd name="T20" fmla="*/ 5317 w 7680"/>
                <a:gd name="T21" fmla="*/ 524 h 1152"/>
                <a:gd name="T22" fmla="*/ 4756 w 7680"/>
                <a:gd name="T23" fmla="*/ 562 h 1152"/>
                <a:gd name="T24" fmla="*/ 3911 w 7680"/>
                <a:gd name="T25" fmla="*/ 586 h 1152"/>
                <a:gd name="T26" fmla="*/ 3833 w 7680"/>
                <a:gd name="T27" fmla="*/ 570 h 1152"/>
                <a:gd name="T28" fmla="*/ 3008 w 7680"/>
                <a:gd name="T29" fmla="*/ 604 h 1152"/>
                <a:gd name="T30" fmla="*/ 2436 w 7680"/>
                <a:gd name="T31" fmla="*/ 543 h 1152"/>
                <a:gd name="T32" fmla="*/ 2085 w 7680"/>
                <a:gd name="T33" fmla="*/ 386 h 1152"/>
                <a:gd name="T34" fmla="*/ 1614 w 7680"/>
                <a:gd name="T35" fmla="*/ 285 h 1152"/>
                <a:gd name="T36" fmla="*/ 1352 w 7680"/>
                <a:gd name="T37" fmla="*/ 410 h 1152"/>
                <a:gd name="T38" fmla="*/ 1340 w 7680"/>
                <a:gd name="T39" fmla="*/ 419 h 1152"/>
                <a:gd name="T40" fmla="*/ 1023 w 7680"/>
                <a:gd name="T41" fmla="*/ 544 h 1152"/>
                <a:gd name="T42" fmla="*/ 880 w 7680"/>
                <a:gd name="T43" fmla="*/ 380 h 1152"/>
                <a:gd name="T44" fmla="*/ 685 w 7680"/>
                <a:gd name="T45" fmla="*/ 149 h 1152"/>
                <a:gd name="T46" fmla="*/ 685 w 7680"/>
                <a:gd name="T47" fmla="*/ 149 h 1152"/>
                <a:gd name="T48" fmla="*/ 571 w 7680"/>
                <a:gd name="T49" fmla="*/ 252 h 1152"/>
                <a:gd name="T50" fmla="*/ 545 w 7680"/>
                <a:gd name="T51" fmla="*/ 319 h 1152"/>
                <a:gd name="T52" fmla="*/ 317 w 7680"/>
                <a:gd name="T53" fmla="*/ 734 h 1152"/>
                <a:gd name="T54" fmla="*/ 202 w 7680"/>
                <a:gd name="T55" fmla="*/ 793 h 1152"/>
                <a:gd name="T56" fmla="*/ 201 w 7680"/>
                <a:gd name="T57" fmla="*/ 793 h 1152"/>
                <a:gd name="T58" fmla="*/ 0 w 7680"/>
                <a:gd name="T59" fmla="*/ 707 h 1152"/>
                <a:gd name="T60" fmla="*/ 0 w 7680"/>
                <a:gd name="T61" fmla="*/ 756 h 1152"/>
                <a:gd name="T62" fmla="*/ 201 w 7680"/>
                <a:gd name="T63" fmla="*/ 833 h 1152"/>
                <a:gd name="T64" fmla="*/ 202 w 7680"/>
                <a:gd name="T65" fmla="*/ 833 h 1152"/>
                <a:gd name="T66" fmla="*/ 348 w 7680"/>
                <a:gd name="T67" fmla="*/ 759 h 1152"/>
                <a:gd name="T68" fmla="*/ 583 w 7680"/>
                <a:gd name="T69" fmla="*/ 333 h 1152"/>
                <a:gd name="T70" fmla="*/ 608 w 7680"/>
                <a:gd name="T71" fmla="*/ 267 h 1152"/>
                <a:gd name="T72" fmla="*/ 685 w 7680"/>
                <a:gd name="T73" fmla="*/ 189 h 1152"/>
                <a:gd name="T74" fmla="*/ 685 w 7680"/>
                <a:gd name="T75" fmla="*/ 189 h 1152"/>
                <a:gd name="T76" fmla="*/ 843 w 7680"/>
                <a:gd name="T77" fmla="*/ 395 h 1152"/>
                <a:gd name="T78" fmla="*/ 1012 w 7680"/>
                <a:gd name="T79" fmla="*/ 582 h 1152"/>
                <a:gd name="T80" fmla="*/ 1363 w 7680"/>
                <a:gd name="T81" fmla="*/ 451 h 1152"/>
                <a:gd name="T82" fmla="*/ 1375 w 7680"/>
                <a:gd name="T83" fmla="*/ 443 h 1152"/>
                <a:gd name="T84" fmla="*/ 1618 w 7680"/>
                <a:gd name="T85" fmla="*/ 325 h 1152"/>
                <a:gd name="T86" fmla="*/ 2072 w 7680"/>
                <a:gd name="T87" fmla="*/ 424 h 1152"/>
                <a:gd name="T88" fmla="*/ 2418 w 7680"/>
                <a:gd name="T89" fmla="*/ 579 h 1152"/>
                <a:gd name="T90" fmla="*/ 2763 w 7680"/>
                <a:gd name="T91" fmla="*/ 692 h 1152"/>
                <a:gd name="T92" fmla="*/ 3021 w 7680"/>
                <a:gd name="T93" fmla="*/ 642 h 1152"/>
                <a:gd name="T94" fmla="*/ 3825 w 7680"/>
                <a:gd name="T95" fmla="*/ 609 h 1152"/>
                <a:gd name="T96" fmla="*/ 3903 w 7680"/>
                <a:gd name="T97" fmla="*/ 626 h 1152"/>
                <a:gd name="T98" fmla="*/ 4372 w 7680"/>
                <a:gd name="T99" fmla="*/ 665 h 1152"/>
                <a:gd name="T100" fmla="*/ 4774 w 7680"/>
                <a:gd name="T101" fmla="*/ 597 h 1152"/>
                <a:gd name="T102" fmla="*/ 5316 w 7680"/>
                <a:gd name="T103" fmla="*/ 564 h 1152"/>
                <a:gd name="T104" fmla="*/ 5723 w 7680"/>
                <a:gd name="T105" fmla="*/ 555 h 1152"/>
                <a:gd name="T106" fmla="*/ 6189 w 7680"/>
                <a:gd name="T107" fmla="*/ 303 h 1152"/>
                <a:gd name="T108" fmla="*/ 6242 w 7680"/>
                <a:gd name="T109" fmla="*/ 225 h 1152"/>
                <a:gd name="T110" fmla="*/ 6437 w 7680"/>
                <a:gd name="T111" fmla="*/ 40 h 1152"/>
                <a:gd name="T112" fmla="*/ 6604 w 7680"/>
                <a:gd name="T113" fmla="*/ 160 h 1152"/>
                <a:gd name="T114" fmla="*/ 6783 w 7680"/>
                <a:gd name="T115" fmla="*/ 471 h 1152"/>
                <a:gd name="T116" fmla="*/ 7468 w 7680"/>
                <a:gd name="T117" fmla="*/ 1133 h 1152"/>
                <a:gd name="T118" fmla="*/ 7680 w 7680"/>
                <a:gd name="T119" fmla="*/ 1152 h 1152"/>
                <a:gd name="T120" fmla="*/ 7680 w 7680"/>
                <a:gd name="T121" fmla="*/ 111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80" h="1152">
                  <a:moveTo>
                    <a:pt x="7680" y="1112"/>
                  </a:moveTo>
                  <a:cubicBezTo>
                    <a:pt x="7618" y="1104"/>
                    <a:pt x="7548" y="1098"/>
                    <a:pt x="7470" y="1093"/>
                  </a:cubicBezTo>
                  <a:cubicBezTo>
                    <a:pt x="7321" y="1085"/>
                    <a:pt x="7193" y="1016"/>
                    <a:pt x="7077" y="880"/>
                  </a:cubicBezTo>
                  <a:cubicBezTo>
                    <a:pt x="6974" y="759"/>
                    <a:pt x="6895" y="604"/>
                    <a:pt x="6818" y="453"/>
                  </a:cubicBezTo>
                  <a:cubicBezTo>
                    <a:pt x="6758" y="335"/>
                    <a:pt x="6701" y="223"/>
                    <a:pt x="6636" y="136"/>
                  </a:cubicBezTo>
                  <a:cubicBezTo>
                    <a:pt x="6568" y="45"/>
                    <a:pt x="6504" y="0"/>
                    <a:pt x="6440" y="0"/>
                  </a:cubicBezTo>
                  <a:cubicBezTo>
                    <a:pt x="6439" y="0"/>
                    <a:pt x="6437" y="0"/>
                    <a:pt x="6435" y="0"/>
                  </a:cubicBezTo>
                  <a:cubicBezTo>
                    <a:pt x="6337" y="4"/>
                    <a:pt x="6266" y="115"/>
                    <a:pt x="6209" y="204"/>
                  </a:cubicBezTo>
                  <a:cubicBezTo>
                    <a:pt x="6191" y="232"/>
                    <a:pt x="6174" y="258"/>
                    <a:pt x="6158" y="279"/>
                  </a:cubicBezTo>
                  <a:cubicBezTo>
                    <a:pt x="6069" y="392"/>
                    <a:pt x="5920" y="472"/>
                    <a:pt x="5714" y="516"/>
                  </a:cubicBezTo>
                  <a:cubicBezTo>
                    <a:pt x="5632" y="534"/>
                    <a:pt x="5479" y="529"/>
                    <a:pt x="5317" y="524"/>
                  </a:cubicBezTo>
                  <a:cubicBezTo>
                    <a:pt x="5090" y="517"/>
                    <a:pt x="4856" y="509"/>
                    <a:pt x="4756" y="562"/>
                  </a:cubicBezTo>
                  <a:cubicBezTo>
                    <a:pt x="4599" y="644"/>
                    <a:pt x="4185" y="641"/>
                    <a:pt x="3911" y="586"/>
                  </a:cubicBezTo>
                  <a:cubicBezTo>
                    <a:pt x="3885" y="581"/>
                    <a:pt x="3859" y="575"/>
                    <a:pt x="3833" y="570"/>
                  </a:cubicBezTo>
                  <a:cubicBezTo>
                    <a:pt x="3606" y="522"/>
                    <a:pt x="3391" y="477"/>
                    <a:pt x="3008" y="604"/>
                  </a:cubicBezTo>
                  <a:cubicBezTo>
                    <a:pt x="2731" y="697"/>
                    <a:pt x="2626" y="642"/>
                    <a:pt x="2436" y="543"/>
                  </a:cubicBezTo>
                  <a:cubicBezTo>
                    <a:pt x="2348" y="497"/>
                    <a:pt x="2238" y="440"/>
                    <a:pt x="2085" y="386"/>
                  </a:cubicBezTo>
                  <a:cubicBezTo>
                    <a:pt x="1853" y="305"/>
                    <a:pt x="1717" y="275"/>
                    <a:pt x="1614" y="285"/>
                  </a:cubicBezTo>
                  <a:cubicBezTo>
                    <a:pt x="1511" y="294"/>
                    <a:pt x="1444" y="343"/>
                    <a:pt x="1352" y="410"/>
                  </a:cubicBezTo>
                  <a:cubicBezTo>
                    <a:pt x="1340" y="419"/>
                    <a:pt x="1340" y="419"/>
                    <a:pt x="1340" y="419"/>
                  </a:cubicBezTo>
                  <a:cubicBezTo>
                    <a:pt x="1229" y="499"/>
                    <a:pt x="1115" y="570"/>
                    <a:pt x="1023" y="544"/>
                  </a:cubicBezTo>
                  <a:cubicBezTo>
                    <a:pt x="965" y="527"/>
                    <a:pt x="919" y="473"/>
                    <a:pt x="880" y="380"/>
                  </a:cubicBezTo>
                  <a:cubicBezTo>
                    <a:pt x="818" y="227"/>
                    <a:pt x="753" y="149"/>
                    <a:pt x="685" y="149"/>
                  </a:cubicBezTo>
                  <a:cubicBezTo>
                    <a:pt x="685" y="149"/>
                    <a:pt x="685" y="149"/>
                    <a:pt x="685" y="149"/>
                  </a:cubicBezTo>
                  <a:cubicBezTo>
                    <a:pt x="639" y="149"/>
                    <a:pt x="599" y="186"/>
                    <a:pt x="571" y="252"/>
                  </a:cubicBezTo>
                  <a:cubicBezTo>
                    <a:pt x="562" y="273"/>
                    <a:pt x="554" y="295"/>
                    <a:pt x="545" y="319"/>
                  </a:cubicBezTo>
                  <a:cubicBezTo>
                    <a:pt x="507" y="423"/>
                    <a:pt x="459" y="553"/>
                    <a:pt x="317" y="734"/>
                  </a:cubicBezTo>
                  <a:cubicBezTo>
                    <a:pt x="286" y="774"/>
                    <a:pt x="248" y="793"/>
                    <a:pt x="202" y="793"/>
                  </a:cubicBezTo>
                  <a:cubicBezTo>
                    <a:pt x="201" y="793"/>
                    <a:pt x="201" y="793"/>
                    <a:pt x="201" y="793"/>
                  </a:cubicBezTo>
                  <a:cubicBezTo>
                    <a:pt x="137" y="793"/>
                    <a:pt x="66" y="756"/>
                    <a:pt x="0" y="707"/>
                  </a:cubicBezTo>
                  <a:cubicBezTo>
                    <a:pt x="0" y="756"/>
                    <a:pt x="0" y="756"/>
                    <a:pt x="0" y="756"/>
                  </a:cubicBezTo>
                  <a:cubicBezTo>
                    <a:pt x="66" y="801"/>
                    <a:pt x="136" y="833"/>
                    <a:pt x="201" y="833"/>
                  </a:cubicBezTo>
                  <a:cubicBezTo>
                    <a:pt x="202" y="833"/>
                    <a:pt x="202" y="833"/>
                    <a:pt x="202" y="833"/>
                  </a:cubicBezTo>
                  <a:cubicBezTo>
                    <a:pt x="260" y="833"/>
                    <a:pt x="310" y="808"/>
                    <a:pt x="348" y="759"/>
                  </a:cubicBezTo>
                  <a:cubicBezTo>
                    <a:pt x="495" y="573"/>
                    <a:pt x="546" y="434"/>
                    <a:pt x="583" y="333"/>
                  </a:cubicBezTo>
                  <a:cubicBezTo>
                    <a:pt x="592" y="310"/>
                    <a:pt x="600" y="288"/>
                    <a:pt x="608" y="267"/>
                  </a:cubicBezTo>
                  <a:cubicBezTo>
                    <a:pt x="629" y="218"/>
                    <a:pt x="657" y="189"/>
                    <a:pt x="685" y="189"/>
                  </a:cubicBezTo>
                  <a:cubicBezTo>
                    <a:pt x="685" y="189"/>
                    <a:pt x="685" y="189"/>
                    <a:pt x="685" y="189"/>
                  </a:cubicBezTo>
                  <a:cubicBezTo>
                    <a:pt x="707" y="189"/>
                    <a:pt x="768" y="209"/>
                    <a:pt x="843" y="395"/>
                  </a:cubicBezTo>
                  <a:cubicBezTo>
                    <a:pt x="886" y="501"/>
                    <a:pt x="942" y="562"/>
                    <a:pt x="1012" y="582"/>
                  </a:cubicBezTo>
                  <a:cubicBezTo>
                    <a:pt x="1120" y="613"/>
                    <a:pt x="1245" y="538"/>
                    <a:pt x="1363" y="451"/>
                  </a:cubicBezTo>
                  <a:cubicBezTo>
                    <a:pt x="1375" y="443"/>
                    <a:pt x="1375" y="443"/>
                    <a:pt x="1375" y="443"/>
                  </a:cubicBezTo>
                  <a:cubicBezTo>
                    <a:pt x="1466" y="377"/>
                    <a:pt x="1526" y="333"/>
                    <a:pt x="1618" y="325"/>
                  </a:cubicBezTo>
                  <a:cubicBezTo>
                    <a:pt x="1715" y="316"/>
                    <a:pt x="1846" y="345"/>
                    <a:pt x="2072" y="424"/>
                  </a:cubicBezTo>
                  <a:cubicBezTo>
                    <a:pt x="2222" y="477"/>
                    <a:pt x="2331" y="533"/>
                    <a:pt x="2418" y="579"/>
                  </a:cubicBezTo>
                  <a:cubicBezTo>
                    <a:pt x="2542" y="644"/>
                    <a:pt x="2635" y="692"/>
                    <a:pt x="2763" y="692"/>
                  </a:cubicBezTo>
                  <a:cubicBezTo>
                    <a:pt x="2834" y="692"/>
                    <a:pt x="2917" y="677"/>
                    <a:pt x="3021" y="642"/>
                  </a:cubicBezTo>
                  <a:cubicBezTo>
                    <a:pt x="3393" y="518"/>
                    <a:pt x="3593" y="560"/>
                    <a:pt x="3825" y="609"/>
                  </a:cubicBezTo>
                  <a:cubicBezTo>
                    <a:pt x="3850" y="615"/>
                    <a:pt x="3877" y="620"/>
                    <a:pt x="3903" y="626"/>
                  </a:cubicBezTo>
                  <a:cubicBezTo>
                    <a:pt x="4039" y="653"/>
                    <a:pt x="4214" y="667"/>
                    <a:pt x="4372" y="665"/>
                  </a:cubicBezTo>
                  <a:cubicBezTo>
                    <a:pt x="4500" y="664"/>
                    <a:pt x="4673" y="650"/>
                    <a:pt x="4774" y="597"/>
                  </a:cubicBezTo>
                  <a:cubicBezTo>
                    <a:pt x="4865" y="549"/>
                    <a:pt x="5105" y="557"/>
                    <a:pt x="5316" y="564"/>
                  </a:cubicBezTo>
                  <a:cubicBezTo>
                    <a:pt x="5480" y="569"/>
                    <a:pt x="5635" y="575"/>
                    <a:pt x="5723" y="555"/>
                  </a:cubicBezTo>
                  <a:cubicBezTo>
                    <a:pt x="5938" y="509"/>
                    <a:pt x="6095" y="424"/>
                    <a:pt x="6189" y="303"/>
                  </a:cubicBezTo>
                  <a:cubicBezTo>
                    <a:pt x="6206" y="282"/>
                    <a:pt x="6224" y="254"/>
                    <a:pt x="6242" y="225"/>
                  </a:cubicBezTo>
                  <a:cubicBezTo>
                    <a:pt x="6294" y="144"/>
                    <a:pt x="6359" y="43"/>
                    <a:pt x="6437" y="40"/>
                  </a:cubicBezTo>
                  <a:cubicBezTo>
                    <a:pt x="6488" y="39"/>
                    <a:pt x="6544" y="79"/>
                    <a:pt x="6604" y="160"/>
                  </a:cubicBezTo>
                  <a:cubicBezTo>
                    <a:pt x="6667" y="244"/>
                    <a:pt x="6723" y="355"/>
                    <a:pt x="6783" y="471"/>
                  </a:cubicBezTo>
                  <a:cubicBezTo>
                    <a:pt x="6936" y="773"/>
                    <a:pt x="7110" y="1114"/>
                    <a:pt x="7468" y="1133"/>
                  </a:cubicBezTo>
                  <a:cubicBezTo>
                    <a:pt x="7547" y="1138"/>
                    <a:pt x="7618" y="1144"/>
                    <a:pt x="7680" y="1152"/>
                  </a:cubicBezTo>
                  <a:lnTo>
                    <a:pt x="7680" y="1112"/>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7" name="Freeform 12"/>
            <p:cNvSpPr/>
            <p:nvPr userDrawn="1"/>
          </p:nvSpPr>
          <p:spPr bwMode="auto">
            <a:xfrm>
              <a:off x="3176" y="4035425"/>
              <a:ext cx="12188825" cy="1952625"/>
            </a:xfrm>
            <a:custGeom>
              <a:avLst/>
              <a:gdLst>
                <a:gd name="T0" fmla="*/ 7680 w 7680"/>
                <a:gd name="T1" fmla="*/ 0 h 1230"/>
                <a:gd name="T2" fmla="*/ 6797 w 7680"/>
                <a:gd name="T3" fmla="*/ 481 h 1230"/>
                <a:gd name="T4" fmla="*/ 6384 w 7680"/>
                <a:gd name="T5" fmla="*/ 614 h 1230"/>
                <a:gd name="T6" fmla="*/ 6181 w 7680"/>
                <a:gd name="T7" fmla="*/ 508 h 1230"/>
                <a:gd name="T8" fmla="*/ 6073 w 7680"/>
                <a:gd name="T9" fmla="*/ 423 h 1230"/>
                <a:gd name="T10" fmla="*/ 5783 w 7680"/>
                <a:gd name="T11" fmla="*/ 353 h 1230"/>
                <a:gd name="T12" fmla="*/ 5677 w 7680"/>
                <a:gd name="T13" fmla="*/ 417 h 1230"/>
                <a:gd name="T14" fmla="*/ 5676 w 7680"/>
                <a:gd name="T15" fmla="*/ 418 h 1230"/>
                <a:gd name="T16" fmla="*/ 5423 w 7680"/>
                <a:gd name="T17" fmla="*/ 765 h 1230"/>
                <a:gd name="T18" fmla="*/ 5044 w 7680"/>
                <a:gd name="T19" fmla="*/ 1133 h 1230"/>
                <a:gd name="T20" fmla="*/ 5018 w 7680"/>
                <a:gd name="T21" fmla="*/ 1129 h 1230"/>
                <a:gd name="T22" fmla="*/ 4429 w 7680"/>
                <a:gd name="T23" fmla="*/ 1028 h 1230"/>
                <a:gd name="T24" fmla="*/ 3833 w 7680"/>
                <a:gd name="T25" fmla="*/ 1007 h 1230"/>
                <a:gd name="T26" fmla="*/ 3654 w 7680"/>
                <a:gd name="T27" fmla="*/ 1030 h 1230"/>
                <a:gd name="T28" fmla="*/ 2913 w 7680"/>
                <a:gd name="T29" fmla="*/ 1112 h 1230"/>
                <a:gd name="T30" fmla="*/ 2286 w 7680"/>
                <a:gd name="T31" fmla="*/ 1027 h 1230"/>
                <a:gd name="T32" fmla="*/ 1515 w 7680"/>
                <a:gd name="T33" fmla="*/ 727 h 1230"/>
                <a:gd name="T34" fmla="*/ 1250 w 7680"/>
                <a:gd name="T35" fmla="*/ 843 h 1230"/>
                <a:gd name="T36" fmla="*/ 772 w 7680"/>
                <a:gd name="T37" fmla="*/ 973 h 1230"/>
                <a:gd name="T38" fmla="*/ 0 w 7680"/>
                <a:gd name="T39" fmla="*/ 402 h 1230"/>
                <a:gd name="T40" fmla="*/ 0 w 7680"/>
                <a:gd name="T41" fmla="*/ 450 h 1230"/>
                <a:gd name="T42" fmla="*/ 206 w 7680"/>
                <a:gd name="T43" fmla="*/ 660 h 1230"/>
                <a:gd name="T44" fmla="*/ 769 w 7680"/>
                <a:gd name="T45" fmla="*/ 1005 h 1230"/>
                <a:gd name="T46" fmla="*/ 1265 w 7680"/>
                <a:gd name="T47" fmla="*/ 871 h 1230"/>
                <a:gd name="T48" fmla="*/ 1523 w 7680"/>
                <a:gd name="T49" fmla="*/ 758 h 1230"/>
                <a:gd name="T50" fmla="*/ 1882 w 7680"/>
                <a:gd name="T51" fmla="*/ 804 h 1230"/>
                <a:gd name="T52" fmla="*/ 2267 w 7680"/>
                <a:gd name="T53" fmla="*/ 1053 h 1230"/>
                <a:gd name="T54" fmla="*/ 3659 w 7680"/>
                <a:gd name="T55" fmla="*/ 1062 h 1230"/>
                <a:gd name="T56" fmla="*/ 3835 w 7680"/>
                <a:gd name="T57" fmla="*/ 1039 h 1230"/>
                <a:gd name="T58" fmla="*/ 4999 w 7680"/>
                <a:gd name="T59" fmla="*/ 1155 h 1230"/>
                <a:gd name="T60" fmla="*/ 5034 w 7680"/>
                <a:gd name="T61" fmla="*/ 1166 h 1230"/>
                <a:gd name="T62" fmla="*/ 5050 w 7680"/>
                <a:gd name="T63" fmla="*/ 1164 h 1230"/>
                <a:gd name="T64" fmla="*/ 5448 w 7680"/>
                <a:gd name="T65" fmla="*/ 785 h 1230"/>
                <a:gd name="T66" fmla="*/ 5702 w 7680"/>
                <a:gd name="T67" fmla="*/ 437 h 1230"/>
                <a:gd name="T68" fmla="*/ 5793 w 7680"/>
                <a:gd name="T69" fmla="*/ 383 h 1230"/>
                <a:gd name="T70" fmla="*/ 6054 w 7680"/>
                <a:gd name="T71" fmla="*/ 449 h 1230"/>
                <a:gd name="T72" fmla="*/ 6160 w 7680"/>
                <a:gd name="T73" fmla="*/ 532 h 1230"/>
                <a:gd name="T74" fmla="*/ 6811 w 7680"/>
                <a:gd name="T75" fmla="*/ 510 h 1230"/>
                <a:gd name="T76" fmla="*/ 7680 w 7680"/>
                <a:gd name="T77" fmla="*/ 37 h 1230"/>
                <a:gd name="T78" fmla="*/ 7680 w 7680"/>
                <a:gd name="T79" fmla="*/ 0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80" h="1230">
                  <a:moveTo>
                    <a:pt x="7680" y="0"/>
                  </a:moveTo>
                  <a:cubicBezTo>
                    <a:pt x="7512" y="101"/>
                    <a:pt x="7162" y="305"/>
                    <a:pt x="6797" y="481"/>
                  </a:cubicBezTo>
                  <a:cubicBezTo>
                    <a:pt x="6596" y="578"/>
                    <a:pt x="6473" y="618"/>
                    <a:pt x="6384" y="614"/>
                  </a:cubicBezTo>
                  <a:cubicBezTo>
                    <a:pt x="6302" y="610"/>
                    <a:pt x="6251" y="567"/>
                    <a:pt x="6181" y="508"/>
                  </a:cubicBezTo>
                  <a:cubicBezTo>
                    <a:pt x="6150" y="482"/>
                    <a:pt x="6115" y="453"/>
                    <a:pt x="6073" y="423"/>
                  </a:cubicBezTo>
                  <a:cubicBezTo>
                    <a:pt x="5945" y="331"/>
                    <a:pt x="5844" y="334"/>
                    <a:pt x="5783" y="353"/>
                  </a:cubicBezTo>
                  <a:cubicBezTo>
                    <a:pt x="5715" y="373"/>
                    <a:pt x="5679" y="415"/>
                    <a:pt x="5677" y="417"/>
                  </a:cubicBezTo>
                  <a:cubicBezTo>
                    <a:pt x="5676" y="418"/>
                    <a:pt x="5676" y="418"/>
                    <a:pt x="5676" y="418"/>
                  </a:cubicBezTo>
                  <a:cubicBezTo>
                    <a:pt x="5675" y="420"/>
                    <a:pt x="5559" y="592"/>
                    <a:pt x="5423" y="765"/>
                  </a:cubicBezTo>
                  <a:cubicBezTo>
                    <a:pt x="5299" y="924"/>
                    <a:pt x="5132" y="1116"/>
                    <a:pt x="5044" y="1133"/>
                  </a:cubicBezTo>
                  <a:cubicBezTo>
                    <a:pt x="5033" y="1135"/>
                    <a:pt x="5024" y="1134"/>
                    <a:pt x="5018" y="1129"/>
                  </a:cubicBezTo>
                  <a:cubicBezTo>
                    <a:pt x="4941" y="1076"/>
                    <a:pt x="4655" y="1045"/>
                    <a:pt x="4429" y="1028"/>
                  </a:cubicBezTo>
                  <a:cubicBezTo>
                    <a:pt x="4159" y="1008"/>
                    <a:pt x="3906" y="1003"/>
                    <a:pt x="3833" y="1007"/>
                  </a:cubicBezTo>
                  <a:cubicBezTo>
                    <a:pt x="3804" y="1009"/>
                    <a:pt x="3741" y="1018"/>
                    <a:pt x="3654" y="1030"/>
                  </a:cubicBezTo>
                  <a:cubicBezTo>
                    <a:pt x="3466" y="1058"/>
                    <a:pt x="3182" y="1099"/>
                    <a:pt x="2913" y="1112"/>
                  </a:cubicBezTo>
                  <a:cubicBezTo>
                    <a:pt x="2592" y="1128"/>
                    <a:pt x="2381" y="1099"/>
                    <a:pt x="2286" y="1027"/>
                  </a:cubicBezTo>
                  <a:cubicBezTo>
                    <a:pt x="2011" y="819"/>
                    <a:pt x="1780" y="665"/>
                    <a:pt x="1515" y="727"/>
                  </a:cubicBezTo>
                  <a:cubicBezTo>
                    <a:pt x="1417" y="750"/>
                    <a:pt x="1332" y="797"/>
                    <a:pt x="1250" y="843"/>
                  </a:cubicBezTo>
                  <a:cubicBezTo>
                    <a:pt x="1116" y="917"/>
                    <a:pt x="978" y="994"/>
                    <a:pt x="772" y="973"/>
                  </a:cubicBezTo>
                  <a:cubicBezTo>
                    <a:pt x="514" y="947"/>
                    <a:pt x="150" y="570"/>
                    <a:pt x="0" y="402"/>
                  </a:cubicBezTo>
                  <a:cubicBezTo>
                    <a:pt x="0" y="450"/>
                    <a:pt x="0" y="450"/>
                    <a:pt x="0" y="450"/>
                  </a:cubicBezTo>
                  <a:cubicBezTo>
                    <a:pt x="53" y="509"/>
                    <a:pt x="125" y="584"/>
                    <a:pt x="206" y="660"/>
                  </a:cubicBezTo>
                  <a:cubicBezTo>
                    <a:pt x="435" y="875"/>
                    <a:pt x="624" y="991"/>
                    <a:pt x="769" y="1005"/>
                  </a:cubicBezTo>
                  <a:cubicBezTo>
                    <a:pt x="985" y="1027"/>
                    <a:pt x="1128" y="947"/>
                    <a:pt x="1265" y="871"/>
                  </a:cubicBezTo>
                  <a:cubicBezTo>
                    <a:pt x="1349" y="824"/>
                    <a:pt x="1428" y="780"/>
                    <a:pt x="1523" y="758"/>
                  </a:cubicBezTo>
                  <a:cubicBezTo>
                    <a:pt x="1639" y="731"/>
                    <a:pt x="1753" y="745"/>
                    <a:pt x="1882" y="804"/>
                  </a:cubicBezTo>
                  <a:cubicBezTo>
                    <a:pt x="1998" y="856"/>
                    <a:pt x="2115" y="938"/>
                    <a:pt x="2267" y="1053"/>
                  </a:cubicBezTo>
                  <a:cubicBezTo>
                    <a:pt x="2500" y="1230"/>
                    <a:pt x="3283" y="1117"/>
                    <a:pt x="3659" y="1062"/>
                  </a:cubicBezTo>
                  <a:cubicBezTo>
                    <a:pt x="3745" y="1050"/>
                    <a:pt x="3807" y="1041"/>
                    <a:pt x="3835" y="1039"/>
                  </a:cubicBezTo>
                  <a:cubicBezTo>
                    <a:pt x="4004" y="1030"/>
                    <a:pt x="4871" y="1067"/>
                    <a:pt x="4999" y="1155"/>
                  </a:cubicBezTo>
                  <a:cubicBezTo>
                    <a:pt x="5009" y="1162"/>
                    <a:pt x="5021" y="1166"/>
                    <a:pt x="5034" y="1166"/>
                  </a:cubicBezTo>
                  <a:cubicBezTo>
                    <a:pt x="5039" y="1166"/>
                    <a:pt x="5045" y="1165"/>
                    <a:pt x="5050" y="1164"/>
                  </a:cubicBezTo>
                  <a:cubicBezTo>
                    <a:pt x="5129" y="1149"/>
                    <a:pt x="5262" y="1022"/>
                    <a:pt x="5448" y="785"/>
                  </a:cubicBezTo>
                  <a:cubicBezTo>
                    <a:pt x="5580" y="617"/>
                    <a:pt x="5693" y="451"/>
                    <a:pt x="5702" y="437"/>
                  </a:cubicBezTo>
                  <a:cubicBezTo>
                    <a:pt x="5706" y="433"/>
                    <a:pt x="5738" y="399"/>
                    <a:pt x="5793" y="383"/>
                  </a:cubicBezTo>
                  <a:cubicBezTo>
                    <a:pt x="5873" y="360"/>
                    <a:pt x="5961" y="382"/>
                    <a:pt x="6054" y="449"/>
                  </a:cubicBezTo>
                  <a:cubicBezTo>
                    <a:pt x="6096" y="478"/>
                    <a:pt x="6130" y="507"/>
                    <a:pt x="6160" y="532"/>
                  </a:cubicBezTo>
                  <a:cubicBezTo>
                    <a:pt x="6307" y="656"/>
                    <a:pt x="6380" y="718"/>
                    <a:pt x="6811" y="510"/>
                  </a:cubicBezTo>
                  <a:cubicBezTo>
                    <a:pt x="7165" y="339"/>
                    <a:pt x="7506" y="141"/>
                    <a:pt x="7680" y="37"/>
                  </a:cubicBezTo>
                  <a:lnTo>
                    <a:pt x="768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Oval 13"/>
            <p:cNvSpPr>
              <a:spLocks noChangeArrowheads="1"/>
            </p:cNvSpPr>
            <p:nvPr userDrawn="1"/>
          </p:nvSpPr>
          <p:spPr bwMode="auto">
            <a:xfrm>
              <a:off x="993776" y="4543425"/>
              <a:ext cx="207963" cy="207963"/>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9" name="Freeform 5"/>
            <p:cNvSpPr/>
            <p:nvPr userDrawn="1"/>
          </p:nvSpPr>
          <p:spPr bwMode="auto">
            <a:xfrm>
              <a:off x="1588" y="4062413"/>
              <a:ext cx="12192000" cy="2797175"/>
            </a:xfrm>
            <a:custGeom>
              <a:avLst/>
              <a:gdLst>
                <a:gd name="T0" fmla="*/ 7680 w 7680"/>
                <a:gd name="T1" fmla="*/ 0 h 1760"/>
                <a:gd name="T2" fmla="*/ 6804 w 7680"/>
                <a:gd name="T3" fmla="*/ 477 h 1760"/>
                <a:gd name="T4" fmla="*/ 6397 w 7680"/>
                <a:gd name="T5" fmla="*/ 611 h 1760"/>
                <a:gd name="T6" fmla="*/ 6064 w 7680"/>
                <a:gd name="T7" fmla="*/ 417 h 1760"/>
                <a:gd name="T8" fmla="*/ 5855 w 7680"/>
                <a:gd name="T9" fmla="*/ 339 h 1760"/>
                <a:gd name="T10" fmla="*/ 5689 w 7680"/>
                <a:gd name="T11" fmla="*/ 408 h 1760"/>
                <a:gd name="T12" fmla="*/ 5034 w 7680"/>
                <a:gd name="T13" fmla="*/ 1131 h 1760"/>
                <a:gd name="T14" fmla="*/ 5008 w 7680"/>
                <a:gd name="T15" fmla="*/ 1123 h 1760"/>
                <a:gd name="T16" fmla="*/ 3899 w 7680"/>
                <a:gd name="T17" fmla="*/ 1003 h 1760"/>
                <a:gd name="T18" fmla="*/ 3834 w 7680"/>
                <a:gd name="T19" fmla="*/ 1004 h 1760"/>
                <a:gd name="T20" fmla="*/ 2751 w 7680"/>
                <a:gd name="T21" fmla="*/ 1113 h 1760"/>
                <a:gd name="T22" fmla="*/ 2277 w 7680"/>
                <a:gd name="T23" fmla="*/ 1021 h 1760"/>
                <a:gd name="T24" fmla="*/ 1635 w 7680"/>
                <a:gd name="T25" fmla="*/ 710 h 1760"/>
                <a:gd name="T26" fmla="*/ 1519 w 7680"/>
                <a:gd name="T27" fmla="*/ 723 h 1760"/>
                <a:gd name="T28" fmla="*/ 840 w 7680"/>
                <a:gd name="T29" fmla="*/ 974 h 1760"/>
                <a:gd name="T30" fmla="*/ 770 w 7680"/>
                <a:gd name="T31" fmla="*/ 970 h 1760"/>
                <a:gd name="T32" fmla="*/ 0 w 7680"/>
                <a:gd name="T33" fmla="*/ 408 h 1760"/>
                <a:gd name="T34" fmla="*/ 0 w 7680"/>
                <a:gd name="T35" fmla="*/ 1760 h 1760"/>
                <a:gd name="T36" fmla="*/ 7680 w 7680"/>
                <a:gd name="T37" fmla="*/ 1760 h 1760"/>
                <a:gd name="T38" fmla="*/ 7680 w 7680"/>
                <a:gd name="T39" fmla="*/ 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80" h="1760">
                  <a:moveTo>
                    <a:pt x="7680" y="0"/>
                  </a:moveTo>
                  <a:cubicBezTo>
                    <a:pt x="7509" y="102"/>
                    <a:pt x="7165" y="302"/>
                    <a:pt x="6804" y="477"/>
                  </a:cubicBezTo>
                  <a:cubicBezTo>
                    <a:pt x="6604" y="573"/>
                    <a:pt x="6483" y="611"/>
                    <a:pt x="6397" y="611"/>
                  </a:cubicBezTo>
                  <a:cubicBezTo>
                    <a:pt x="6262" y="611"/>
                    <a:pt x="6209" y="520"/>
                    <a:pt x="6064" y="417"/>
                  </a:cubicBezTo>
                  <a:cubicBezTo>
                    <a:pt x="5982" y="358"/>
                    <a:pt x="5912" y="339"/>
                    <a:pt x="5855" y="339"/>
                  </a:cubicBezTo>
                  <a:cubicBezTo>
                    <a:pt x="5748" y="339"/>
                    <a:pt x="5689" y="408"/>
                    <a:pt x="5689" y="408"/>
                  </a:cubicBezTo>
                  <a:cubicBezTo>
                    <a:pt x="5689" y="408"/>
                    <a:pt x="5203" y="1131"/>
                    <a:pt x="5034" y="1131"/>
                  </a:cubicBezTo>
                  <a:cubicBezTo>
                    <a:pt x="5025" y="1131"/>
                    <a:pt x="5016" y="1128"/>
                    <a:pt x="5008" y="1123"/>
                  </a:cubicBezTo>
                  <a:cubicBezTo>
                    <a:pt x="4886" y="1039"/>
                    <a:pt x="4154" y="1003"/>
                    <a:pt x="3899" y="1003"/>
                  </a:cubicBezTo>
                  <a:cubicBezTo>
                    <a:pt x="3871" y="1003"/>
                    <a:pt x="3849" y="1003"/>
                    <a:pt x="3834" y="1004"/>
                  </a:cubicBezTo>
                  <a:cubicBezTo>
                    <a:pt x="3730" y="1010"/>
                    <a:pt x="3181" y="1113"/>
                    <a:pt x="2751" y="1113"/>
                  </a:cubicBezTo>
                  <a:cubicBezTo>
                    <a:pt x="2546" y="1113"/>
                    <a:pt x="2367" y="1090"/>
                    <a:pt x="2277" y="1021"/>
                  </a:cubicBezTo>
                  <a:cubicBezTo>
                    <a:pt x="2039" y="841"/>
                    <a:pt x="1844" y="710"/>
                    <a:pt x="1635" y="710"/>
                  </a:cubicBezTo>
                  <a:cubicBezTo>
                    <a:pt x="1597" y="710"/>
                    <a:pt x="1558" y="714"/>
                    <a:pt x="1519" y="723"/>
                  </a:cubicBezTo>
                  <a:cubicBezTo>
                    <a:pt x="1282" y="779"/>
                    <a:pt x="1133" y="974"/>
                    <a:pt x="840" y="974"/>
                  </a:cubicBezTo>
                  <a:cubicBezTo>
                    <a:pt x="817" y="974"/>
                    <a:pt x="794" y="973"/>
                    <a:pt x="770" y="970"/>
                  </a:cubicBezTo>
                  <a:cubicBezTo>
                    <a:pt x="512" y="944"/>
                    <a:pt x="157" y="582"/>
                    <a:pt x="0" y="408"/>
                  </a:cubicBezTo>
                  <a:cubicBezTo>
                    <a:pt x="0" y="1760"/>
                    <a:pt x="0" y="1760"/>
                    <a:pt x="0" y="1760"/>
                  </a:cubicBezTo>
                  <a:cubicBezTo>
                    <a:pt x="7680" y="1760"/>
                    <a:pt x="7680" y="1760"/>
                    <a:pt x="7680" y="1760"/>
                  </a:cubicBezTo>
                  <a:cubicBezTo>
                    <a:pt x="7680" y="0"/>
                    <a:pt x="7680" y="0"/>
                    <a:pt x="7680" y="0"/>
                  </a:cubicBezTo>
                </a:path>
              </a:pathLst>
            </a:custGeom>
            <a:gradFill>
              <a:gsLst>
                <a:gs pos="100000">
                  <a:schemeClr val="accent2">
                    <a:lumMod val="50000"/>
                    <a:alpha val="9000"/>
                  </a:schemeClr>
                </a:gs>
                <a:gs pos="12000">
                  <a:schemeClr val="accent2"/>
                </a:gs>
              </a:gsLst>
              <a:lin ang="5400000" scaled="1"/>
            </a:gradFill>
            <a:ln>
              <a:noFill/>
            </a:ln>
          </p:spPr>
          <p:txBody>
            <a:bodyPr vert="horz" wrap="square" lIns="91440" tIns="45720" rIns="91440" bIns="45720" numCol="1" anchor="t" anchorCtr="0" compatLnSpc="1"/>
            <a:lstStyle/>
            <a:p>
              <a:endParaRPr lang="zh-CN" altLang="en-US"/>
            </a:p>
          </p:txBody>
        </p:sp>
        <p:sp>
          <p:nvSpPr>
            <p:cNvPr id="20" name="Oval 14"/>
            <p:cNvSpPr>
              <a:spLocks noChangeArrowheads="1"/>
            </p:cNvSpPr>
            <p:nvPr userDrawn="1"/>
          </p:nvSpPr>
          <p:spPr bwMode="auto">
            <a:xfrm>
              <a:off x="11382376" y="4356100"/>
              <a:ext cx="207963" cy="209550"/>
            </a:xfrm>
            <a:prstGeom prst="ellipse">
              <a:avLst/>
            </a:prstGeom>
            <a:solidFill>
              <a:schemeClr val="accent2">
                <a:lumMod val="75000"/>
              </a:schemeClr>
            </a:solidFill>
            <a:ln>
              <a:noFill/>
            </a:ln>
          </p:spPr>
          <p:txBody>
            <a:bodyPr vert="horz" wrap="square" lIns="91440" tIns="45720" rIns="91440" bIns="45720" numCol="1" anchor="t" anchorCtr="0" compatLnSpc="1"/>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4.xml"/><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Section Header Here</a:t>
            </a:r>
            <a:endParaRPr lang="zh-CN" altLang="en-US" dirty="0"/>
          </a:p>
        </p:txBody>
      </p:sp>
      <p:sp>
        <p:nvSpPr>
          <p:cNvPr id="6" name="文本占位符 5"/>
          <p:cNvSpPr>
            <a:spLocks noGrp="1"/>
          </p:cNvSpPr>
          <p:nvPr>
            <p:ph type="body" idx="1"/>
          </p:nvPr>
        </p:nvSpPr>
        <p:spPr/>
        <p:txBody>
          <a:bodyPr/>
          <a:lstStyle/>
          <a:p>
            <a:pPr lvl="0"/>
            <a:r>
              <a:rPr lang="en-US" altLang="zh-CN" smtClean="0"/>
              <a:t>Supporting text here.</a:t>
            </a:r>
            <a:endParaRPr lang="en-US" altLang="zh-CN" smtClean="0"/>
          </a:p>
          <a:p>
            <a:pPr lvl="0"/>
            <a:r>
              <a:rPr lang="en-US" altLang="zh-CN" smtClean="0"/>
              <a:t>When you copy &amp; paste, choose "keep text only" option.</a:t>
            </a:r>
            <a:endParaRPr lang="zh-CN" altLang="en-US" dirty="0"/>
          </a:p>
        </p:txBody>
      </p:sp>
      <p:sp>
        <p:nvSpPr>
          <p:cNvPr id="9" name="文本框 8"/>
          <p:cNvSpPr txBox="1"/>
          <p:nvPr/>
        </p:nvSpPr>
        <p:spPr>
          <a:xfrm>
            <a:off x="5584242"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3" name="直接连接符 2"/>
          <p:cNvCxnSpPr/>
          <p:nvPr/>
        </p:nvCxnSpPr>
        <p:spPr>
          <a:xfrm flipV="1">
            <a:off x="3386408" y="2921000"/>
            <a:ext cx="541918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786130" y="1509395"/>
            <a:ext cx="10619740" cy="28232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NTP</a:t>
            </a:r>
            <a:r>
              <a:rPr lang="en-US" altLang="zh-CN">
                <a:sym typeface="+mn-ea"/>
              </a:rPr>
              <a:t> </a:t>
            </a:r>
            <a:r>
              <a:rPr lang="zh-CN" altLang="en-US">
                <a:sym typeface="+mn-ea"/>
              </a:rPr>
              <a:t>Pool Monitoring System</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2311400" y="2800350"/>
            <a:ext cx="7048500" cy="1257300"/>
          </a:xfrm>
          <a:prstGeom prst="rect">
            <a:avLst/>
          </a:prstGeom>
        </p:spPr>
      </p:pic>
      <p:sp>
        <p:nvSpPr>
          <p:cNvPr id="5" name="文本框 4"/>
          <p:cNvSpPr txBox="1"/>
          <p:nvPr/>
        </p:nvSpPr>
        <p:spPr>
          <a:xfrm>
            <a:off x="1454150" y="1634490"/>
            <a:ext cx="8959850" cy="755650"/>
          </a:xfrm>
          <a:prstGeom prst="rect">
            <a:avLst/>
          </a:prstGeom>
          <a:noFill/>
        </p:spPr>
        <p:txBody>
          <a:bodyPr wrap="square" rtlCol="0" anchor="t">
            <a:spAutoFit/>
          </a:bodyPr>
          <a:p>
            <a:r>
              <a:rPr lang="zh-CN" altLang="en-US"/>
              <a:t>Monitoring server inspects timeservers approx. every 13 min </a:t>
            </a:r>
            <a:endParaRPr lang="zh-CN" altLang="en-US"/>
          </a:p>
          <a:p>
            <a:pPr marL="285750" indent="-285750">
              <a:lnSpc>
                <a:spcPct val="140000"/>
              </a:lnSpc>
              <a:buFont typeface="Arial" panose="020B0604020202020204" pitchFamily="34" charset="0"/>
              <a:buChar char="•"/>
            </a:pPr>
            <a:r>
              <a:rPr lang="zh-CN" altLang="en-US"/>
              <a:t>Each timeserver is scored between 20 to -100</a:t>
            </a:r>
            <a:endParaRPr lang="zh-CN" altLang="en-US"/>
          </a:p>
        </p:txBody>
      </p:sp>
      <p:sp>
        <p:nvSpPr>
          <p:cNvPr id="6" name="文本框 5"/>
          <p:cNvSpPr txBox="1"/>
          <p:nvPr/>
        </p:nvSpPr>
        <p:spPr>
          <a:xfrm>
            <a:off x="2787650" y="4451350"/>
            <a:ext cx="6096000" cy="368300"/>
          </a:xfrm>
          <a:prstGeom prst="rect">
            <a:avLst/>
          </a:prstGeom>
          <a:noFill/>
        </p:spPr>
        <p:txBody>
          <a:bodyPr wrap="square" rtlCol="0" anchor="t">
            <a:spAutoFit/>
          </a:bodyPr>
          <a:p>
            <a:r>
              <a:rPr lang="zh-CN" altLang="en-US"/>
              <a:t>BAD_SERVER_THRESHOLD =-15</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NTP</a:t>
            </a:r>
            <a:r>
              <a:rPr lang="en-US" altLang="zh-CN">
                <a:sym typeface="+mn-ea"/>
              </a:rPr>
              <a:t> </a:t>
            </a:r>
            <a:r>
              <a:rPr lang="zh-CN" altLang="en-US">
                <a:sym typeface="+mn-ea"/>
              </a:rPr>
              <a:t>Pool Monitoring System</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3317875" y="2374900"/>
            <a:ext cx="5353050" cy="3244850"/>
          </a:xfrm>
          <a:prstGeom prst="rect">
            <a:avLst/>
          </a:prstGeom>
        </p:spPr>
      </p:pic>
      <p:sp>
        <p:nvSpPr>
          <p:cNvPr id="5" name="文本框 4"/>
          <p:cNvSpPr txBox="1"/>
          <p:nvPr/>
        </p:nvSpPr>
        <p:spPr>
          <a:xfrm>
            <a:off x="1600200" y="1517650"/>
            <a:ext cx="6096000" cy="368300"/>
          </a:xfrm>
          <a:prstGeom prst="rect">
            <a:avLst/>
          </a:prstGeom>
          <a:noFill/>
        </p:spPr>
        <p:txBody>
          <a:bodyPr wrap="square" rtlCol="0" anchor="t">
            <a:spAutoFit/>
          </a:bodyPr>
          <a:p>
            <a:r>
              <a:rPr lang="zh-CN" altLang="en-US"/>
              <a:t>Monitoring results are publicly available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 Pool Architecture at a Glance</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6" name="组合 5"/>
          <p:cNvGrpSpPr/>
          <p:nvPr/>
        </p:nvGrpSpPr>
        <p:grpSpPr>
          <a:xfrm>
            <a:off x="2492375" y="1377950"/>
            <a:ext cx="6775450" cy="4352925"/>
            <a:chOff x="3925" y="2170"/>
            <a:chExt cx="10670" cy="6855"/>
          </a:xfrm>
        </p:grpSpPr>
        <p:pic>
          <p:nvPicPr>
            <p:cNvPr id="3" name="图片 2"/>
            <p:cNvPicPr>
              <a:picLocks noChangeAspect="1"/>
            </p:cNvPicPr>
            <p:nvPr/>
          </p:nvPicPr>
          <p:blipFill>
            <a:blip r:embed="rId1"/>
            <a:stretch>
              <a:fillRect/>
            </a:stretch>
          </p:blipFill>
          <p:spPr>
            <a:xfrm>
              <a:off x="3925" y="2170"/>
              <a:ext cx="10670" cy="6780"/>
            </a:xfrm>
            <a:prstGeom prst="rect">
              <a:avLst/>
            </a:prstGeom>
          </p:spPr>
        </p:pic>
        <p:pic>
          <p:nvPicPr>
            <p:cNvPr id="5" name="图片 4"/>
            <p:cNvPicPr>
              <a:picLocks noChangeAspect="1"/>
            </p:cNvPicPr>
            <p:nvPr/>
          </p:nvPicPr>
          <p:blipFill>
            <a:blip r:embed="rId2"/>
            <a:stretch>
              <a:fillRect/>
            </a:stretch>
          </p:blipFill>
          <p:spPr>
            <a:xfrm>
              <a:off x="3925" y="8415"/>
              <a:ext cx="2740" cy="610"/>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 Pool Architecture at a Glance</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7" name="组合 6"/>
          <p:cNvGrpSpPr/>
          <p:nvPr/>
        </p:nvGrpSpPr>
        <p:grpSpPr>
          <a:xfrm>
            <a:off x="2286000" y="1355725"/>
            <a:ext cx="7813675" cy="4511675"/>
            <a:chOff x="3600" y="2135"/>
            <a:chExt cx="12305" cy="7105"/>
          </a:xfrm>
        </p:grpSpPr>
        <p:pic>
          <p:nvPicPr>
            <p:cNvPr id="3" name="图片 2"/>
            <p:cNvPicPr>
              <a:picLocks noChangeAspect="1"/>
            </p:cNvPicPr>
            <p:nvPr/>
          </p:nvPicPr>
          <p:blipFill>
            <a:blip r:embed="rId1"/>
            <a:stretch>
              <a:fillRect/>
            </a:stretch>
          </p:blipFill>
          <p:spPr>
            <a:xfrm>
              <a:off x="3600" y="2135"/>
              <a:ext cx="11820" cy="6970"/>
            </a:xfrm>
            <a:prstGeom prst="rect">
              <a:avLst/>
            </a:prstGeom>
          </p:spPr>
        </p:pic>
        <p:pic>
          <p:nvPicPr>
            <p:cNvPr id="5" name="图片 4"/>
            <p:cNvPicPr>
              <a:picLocks noChangeAspect="1"/>
            </p:cNvPicPr>
            <p:nvPr/>
          </p:nvPicPr>
          <p:blipFill>
            <a:blip r:embed="rId2"/>
            <a:stretch>
              <a:fillRect/>
            </a:stretch>
          </p:blipFill>
          <p:spPr>
            <a:xfrm>
              <a:off x="3600" y="8680"/>
              <a:ext cx="2489" cy="560"/>
            </a:xfrm>
            <a:prstGeom prst="rect">
              <a:avLst/>
            </a:prstGeom>
          </p:spPr>
        </p:pic>
        <p:pic>
          <p:nvPicPr>
            <p:cNvPr id="6" name="图片 5"/>
            <p:cNvPicPr>
              <a:picLocks noChangeAspect="1"/>
            </p:cNvPicPr>
            <p:nvPr/>
          </p:nvPicPr>
          <p:blipFill>
            <a:blip r:embed="rId2"/>
            <a:stretch>
              <a:fillRect/>
            </a:stretch>
          </p:blipFill>
          <p:spPr>
            <a:xfrm>
              <a:off x="14535" y="8680"/>
              <a:ext cx="1370" cy="560"/>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173605" y="1708150"/>
            <a:ext cx="7596505" cy="1961515"/>
          </a:xfrm>
        </p:spPr>
        <p:txBody>
          <a:bodyPr>
            <a:noAutofit/>
          </a:bodyPr>
          <a:lstStyle/>
          <a:p>
            <a:pPr>
              <a:lnSpc>
                <a:spcPct val="110000"/>
              </a:lnSpc>
            </a:pPr>
            <a:r>
              <a:rPr sz="3200" b="0">
                <a:sym typeface="+mn-ea"/>
              </a:rPr>
              <a:t>What if</a:t>
            </a:r>
            <a:br>
              <a:rPr sz="3200" b="0">
                <a:sym typeface="+mn-ea"/>
              </a:rPr>
            </a:br>
            <a:r>
              <a:rPr sz="3200" b="0">
                <a:sym typeface="+mn-ea"/>
              </a:rPr>
              <a:t>an attacker can manipulate</a:t>
            </a:r>
            <a:br>
              <a:rPr sz="3200" b="0">
                <a:sym typeface="+mn-ea"/>
              </a:rPr>
            </a:br>
            <a:r>
              <a:rPr sz="4000">
                <a:sym typeface="+mn-ea"/>
              </a:rPr>
              <a:t>the monitoring system?</a:t>
            </a:r>
            <a:endParaRPr sz="40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Exploiting NTP Pool Monitoring System</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7" name="组合 6"/>
          <p:cNvGrpSpPr/>
          <p:nvPr/>
        </p:nvGrpSpPr>
        <p:grpSpPr>
          <a:xfrm>
            <a:off x="6238875" y="2076450"/>
            <a:ext cx="4870450" cy="3365500"/>
            <a:chOff x="9885" y="2750"/>
            <a:chExt cx="7670" cy="5300"/>
          </a:xfrm>
        </p:grpSpPr>
        <p:pic>
          <p:nvPicPr>
            <p:cNvPr id="5" name="图片 4"/>
            <p:cNvPicPr>
              <a:picLocks noChangeAspect="1"/>
            </p:cNvPicPr>
            <p:nvPr/>
          </p:nvPicPr>
          <p:blipFill>
            <a:blip r:embed="rId1"/>
            <a:stretch>
              <a:fillRect/>
            </a:stretch>
          </p:blipFill>
          <p:spPr>
            <a:xfrm>
              <a:off x="9945" y="2750"/>
              <a:ext cx="7610" cy="5300"/>
            </a:xfrm>
            <a:prstGeom prst="rect">
              <a:avLst/>
            </a:prstGeom>
          </p:spPr>
        </p:pic>
        <p:pic>
          <p:nvPicPr>
            <p:cNvPr id="6" name="图片 5"/>
            <p:cNvPicPr>
              <a:picLocks noChangeAspect="1"/>
            </p:cNvPicPr>
            <p:nvPr/>
          </p:nvPicPr>
          <p:blipFill>
            <a:blip r:embed="rId2"/>
            <a:stretch>
              <a:fillRect/>
            </a:stretch>
          </p:blipFill>
          <p:spPr>
            <a:xfrm>
              <a:off x="9885" y="6240"/>
              <a:ext cx="465" cy="440"/>
            </a:xfrm>
            <a:prstGeom prst="rect">
              <a:avLst/>
            </a:prstGeom>
          </p:spPr>
        </p:pic>
      </p:grpSp>
      <p:pic>
        <p:nvPicPr>
          <p:cNvPr id="8" name="图片 7"/>
          <p:cNvPicPr>
            <a:picLocks noChangeAspect="1"/>
          </p:cNvPicPr>
          <p:nvPr/>
        </p:nvPicPr>
        <p:blipFill>
          <a:blip r:embed="rId3"/>
          <a:stretch>
            <a:fillRect/>
          </a:stretch>
        </p:blipFill>
        <p:spPr>
          <a:xfrm>
            <a:off x="1635125" y="2676525"/>
            <a:ext cx="2959735" cy="1555750"/>
          </a:xfrm>
          <a:prstGeom prst="rect">
            <a:avLst/>
          </a:prstGeom>
        </p:spPr>
      </p:pic>
      <p:sp>
        <p:nvSpPr>
          <p:cNvPr id="9" name="文本框 8"/>
          <p:cNvSpPr txBox="1"/>
          <p:nvPr/>
        </p:nvSpPr>
        <p:spPr>
          <a:xfrm>
            <a:off x="1295400" y="1391920"/>
            <a:ext cx="3300095" cy="922020"/>
          </a:xfrm>
          <a:prstGeom prst="rect">
            <a:avLst/>
          </a:prstGeom>
          <a:noFill/>
        </p:spPr>
        <p:txBody>
          <a:bodyPr wrap="square" rtlCol="0" anchor="t">
            <a:spAutoFit/>
          </a:bodyPr>
          <a:p>
            <a:r>
              <a:rPr lang="zh-CN" altLang="en-US"/>
              <a:t>Attacker needs to influence</a:t>
            </a:r>
            <a:r>
              <a:rPr lang="en-US" altLang="zh-CN"/>
              <a:t> </a:t>
            </a:r>
            <a:r>
              <a:rPr lang="zh-CN" altLang="en-US"/>
              <a:t>time at </a:t>
            </a:r>
            <a:r>
              <a:rPr lang="zh-CN" altLang="en-US" b="1"/>
              <a:t>many</a:t>
            </a:r>
            <a:r>
              <a:rPr lang="zh-CN" altLang="en-US"/>
              <a:t> of the servers</a:t>
            </a:r>
            <a:r>
              <a:rPr lang="en-US" altLang="zh-CN"/>
              <a:t> </a:t>
            </a:r>
            <a:r>
              <a:rPr lang="zh-CN" altLang="en-US"/>
              <a:t>assigned to the client</a:t>
            </a:r>
            <a:endParaRPr lang="zh-CN" altLang="en-US"/>
          </a:p>
        </p:txBody>
      </p:sp>
      <p:sp>
        <p:nvSpPr>
          <p:cNvPr id="10" name="文本框 9"/>
          <p:cNvSpPr txBox="1"/>
          <p:nvPr/>
        </p:nvSpPr>
        <p:spPr>
          <a:xfrm>
            <a:off x="1085850" y="4836160"/>
            <a:ext cx="5191125" cy="1476375"/>
          </a:xfrm>
          <a:prstGeom prst="rect">
            <a:avLst/>
          </a:prstGeom>
          <a:noFill/>
        </p:spPr>
        <p:txBody>
          <a:bodyPr wrap="square" rtlCol="0" anchor="t">
            <a:spAutoFit/>
          </a:bodyPr>
          <a:p>
            <a:r>
              <a:rPr lang="zh-CN" altLang="en-US"/>
              <a:t>Inject or compromise 10s or even</a:t>
            </a:r>
            <a:r>
              <a:rPr lang="en-US" altLang="zh-CN"/>
              <a:t> </a:t>
            </a:r>
            <a:r>
              <a:rPr lang="zh-CN" altLang="en-US"/>
              <a:t>100s of timeservers: Ananke[NDSS'21]</a:t>
            </a:r>
            <a:endParaRPr lang="zh-CN" altLang="en-US"/>
          </a:p>
          <a:p>
            <a:endParaRPr lang="zh-CN" altLang="en-US"/>
          </a:p>
          <a:p>
            <a:r>
              <a:rPr lang="zh-CN" altLang="en-US"/>
              <a:t>Or... remove legitimate timeservers</a:t>
            </a:r>
            <a:r>
              <a:rPr lang="en-US" altLang="zh-CN"/>
              <a:t> </a:t>
            </a:r>
            <a:r>
              <a:rPr lang="zh-CN" altLang="en-US"/>
              <a:t>from the pool </a:t>
            </a:r>
            <a:r>
              <a:rPr lang="zh-CN" altLang="en-US">
                <a:solidFill>
                  <a:srgbClr val="FF0000"/>
                </a:solidFill>
              </a:rPr>
              <a:t>by leveraging the monitoring system</a:t>
            </a:r>
            <a:endParaRPr lang="zh-CN" altLang="en-US">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Attack Modeling</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2887980" y="3429000"/>
            <a:ext cx="6362700" cy="2120900"/>
          </a:xfrm>
          <a:prstGeom prst="rect">
            <a:avLst/>
          </a:prstGeom>
        </p:spPr>
      </p:pic>
      <p:sp>
        <p:nvSpPr>
          <p:cNvPr id="5" name="文本框 4"/>
          <p:cNvSpPr txBox="1"/>
          <p:nvPr/>
        </p:nvSpPr>
        <p:spPr>
          <a:xfrm>
            <a:off x="1308100" y="1737360"/>
            <a:ext cx="7810500" cy="1170305"/>
          </a:xfrm>
          <a:prstGeom prst="rect">
            <a:avLst/>
          </a:prstGeom>
          <a:noFill/>
        </p:spPr>
        <p:txBody>
          <a:bodyPr wrap="square" rtlCol="0" anchor="t">
            <a:spAutoFit/>
          </a:bodyPr>
          <a:p>
            <a:pPr marL="285750" indent="-285750">
              <a:lnSpc>
                <a:spcPct val="130000"/>
              </a:lnSpc>
              <a:buFont typeface="Arial" panose="020B0604020202020204" pitchFamily="34" charset="0"/>
              <a:buChar char="•"/>
            </a:pPr>
            <a:r>
              <a:rPr lang="zh-CN" altLang="en-US"/>
              <a:t>Exploit the NTP pool monitoring system</a:t>
            </a:r>
            <a:endParaRPr lang="zh-CN" altLang="en-US"/>
          </a:p>
          <a:p>
            <a:pPr marL="285750" indent="-285750">
              <a:lnSpc>
                <a:spcPct val="130000"/>
              </a:lnSpc>
              <a:buFont typeface="Arial" panose="020B0604020202020204" pitchFamily="34" charset="0"/>
              <a:buChar char="•"/>
            </a:pPr>
            <a:r>
              <a:rPr lang="zh-CN" altLang="en-US">
                <a:solidFill>
                  <a:srgbClr val="FF0000"/>
                </a:solidFill>
              </a:rPr>
              <a:t>Exclude legitimate timeservers</a:t>
            </a:r>
            <a:r>
              <a:rPr lang="zh-CN" altLang="en-US"/>
              <a:t> from the NTPpool operation</a:t>
            </a:r>
            <a:endParaRPr lang="zh-CN" altLang="en-US"/>
          </a:p>
          <a:p>
            <a:pPr marL="285750" indent="-285750">
              <a:lnSpc>
                <a:spcPct val="130000"/>
              </a:lnSpc>
              <a:buFont typeface="Arial" panose="020B0604020202020204" pitchFamily="34" charset="0"/>
              <a:buChar char="•"/>
            </a:pPr>
            <a:r>
              <a:rPr lang="zh-CN" altLang="en-US"/>
              <a:t>Silent attack: the target timeservers just turn into </a:t>
            </a:r>
            <a:r>
              <a:rPr lang="zh-CN" altLang="en-US">
                <a:solidFill>
                  <a:srgbClr val="FF0000"/>
                </a:solidFill>
              </a:rPr>
              <a:t>inactive state</a:t>
            </a:r>
            <a:endParaRPr lang="zh-CN" altLang="en-US">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Attack Modeling</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3321050" y="3486150"/>
            <a:ext cx="6388100" cy="2184400"/>
          </a:xfrm>
          <a:prstGeom prst="rect">
            <a:avLst/>
          </a:prstGeom>
        </p:spPr>
      </p:pic>
      <p:sp>
        <p:nvSpPr>
          <p:cNvPr id="5" name="文本框 4"/>
          <p:cNvSpPr txBox="1"/>
          <p:nvPr/>
        </p:nvSpPr>
        <p:spPr>
          <a:xfrm>
            <a:off x="1308100" y="1737360"/>
            <a:ext cx="7810500" cy="1170305"/>
          </a:xfrm>
          <a:prstGeom prst="rect">
            <a:avLst/>
          </a:prstGeom>
          <a:noFill/>
        </p:spPr>
        <p:txBody>
          <a:bodyPr wrap="square" rtlCol="0" anchor="t">
            <a:spAutoFit/>
          </a:bodyPr>
          <a:p>
            <a:pPr marL="285750" indent="-285750">
              <a:lnSpc>
                <a:spcPct val="130000"/>
              </a:lnSpc>
              <a:buFont typeface="Arial" panose="020B0604020202020204" pitchFamily="34" charset="0"/>
              <a:buChar char="•"/>
            </a:pPr>
            <a:r>
              <a:rPr lang="zh-CN" altLang="en-US"/>
              <a:t>Exploit the NTP pool monitoring system</a:t>
            </a:r>
            <a:endParaRPr lang="zh-CN" altLang="en-US"/>
          </a:p>
          <a:p>
            <a:pPr marL="285750" indent="-285750">
              <a:lnSpc>
                <a:spcPct val="130000"/>
              </a:lnSpc>
              <a:buFont typeface="Arial" panose="020B0604020202020204" pitchFamily="34" charset="0"/>
              <a:buChar char="•"/>
            </a:pPr>
            <a:r>
              <a:rPr lang="zh-CN" altLang="en-US">
                <a:solidFill>
                  <a:srgbClr val="FF0000"/>
                </a:solidFill>
              </a:rPr>
              <a:t>Exclude legitimate timeservers</a:t>
            </a:r>
            <a:r>
              <a:rPr lang="zh-CN" altLang="en-US"/>
              <a:t> from the NTPpool operation</a:t>
            </a:r>
            <a:endParaRPr lang="zh-CN" altLang="en-US"/>
          </a:p>
          <a:p>
            <a:pPr marL="285750" indent="-285750">
              <a:lnSpc>
                <a:spcPct val="130000"/>
              </a:lnSpc>
              <a:buFont typeface="Arial" panose="020B0604020202020204" pitchFamily="34" charset="0"/>
              <a:buChar char="•"/>
            </a:pPr>
            <a:r>
              <a:rPr lang="zh-CN" altLang="en-US"/>
              <a:t>Silent attack: the target timeservers just turn into </a:t>
            </a:r>
            <a:r>
              <a:rPr lang="zh-CN" altLang="en-US">
                <a:solidFill>
                  <a:srgbClr val="FF0000"/>
                </a:solidFill>
              </a:rPr>
              <a:t>inactive state</a:t>
            </a:r>
            <a:endParaRPr lang="zh-CN" altLang="en-US">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Attack Modeling</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文本框 5"/>
          <p:cNvSpPr txBox="1"/>
          <p:nvPr/>
        </p:nvSpPr>
        <p:spPr>
          <a:xfrm>
            <a:off x="2080895" y="1166495"/>
            <a:ext cx="8155940" cy="5167630"/>
          </a:xfrm>
          <a:prstGeom prst="rect">
            <a:avLst/>
          </a:prstGeom>
          <a:noFill/>
        </p:spPr>
        <p:txBody>
          <a:bodyPr wrap="square" rtlCol="0" anchor="t">
            <a:spAutoFit/>
          </a:bodyPr>
          <a:p>
            <a:pPr>
              <a:lnSpc>
                <a:spcPct val="130000"/>
              </a:lnSpc>
            </a:pPr>
            <a:r>
              <a:rPr lang="zh-CN" altLang="en-US" sz="2000" b="1"/>
              <a:t>Attacker capability</a:t>
            </a:r>
            <a:endParaRPr lang="zh-CN" altLang="en-US" sz="2000" b="1"/>
          </a:p>
          <a:p>
            <a:pPr>
              <a:lnSpc>
                <a:spcPct val="130000"/>
              </a:lnSpc>
            </a:pPr>
            <a:endParaRPr lang="zh-CN" altLang="en-US" b="1"/>
          </a:p>
          <a:p>
            <a:pPr marL="285750" indent="-285750">
              <a:lnSpc>
                <a:spcPct val="130000"/>
              </a:lnSpc>
              <a:buFont typeface="Arial" panose="020B0604020202020204" pitchFamily="34" charset="0"/>
              <a:buChar char="•"/>
            </a:pPr>
            <a:r>
              <a:rPr lang="zh-CN" altLang="en-US" b="1"/>
              <a:t>Assumed Premise</a:t>
            </a:r>
            <a:r>
              <a:rPr lang="zh-CN" altLang="en-US"/>
              <a:t> : Assume that the NTP pool's management and monitoring server infrastructure is benign</a:t>
            </a:r>
            <a:endParaRPr lang="zh-CN" altLang="en-US"/>
          </a:p>
          <a:p>
            <a:pPr marL="285750" indent="-285750">
              <a:lnSpc>
                <a:spcPct val="130000"/>
              </a:lnSpc>
              <a:buFont typeface="Arial" panose="020B0604020202020204" pitchFamily="34" charset="0"/>
              <a:buChar char="•"/>
            </a:pPr>
            <a:endParaRPr lang="zh-CN" altLang="en-US"/>
          </a:p>
          <a:p>
            <a:pPr marL="285750" indent="-285750">
              <a:lnSpc>
                <a:spcPct val="130000"/>
              </a:lnSpc>
              <a:buFont typeface="Arial" panose="020B0604020202020204" pitchFamily="34" charset="0"/>
              <a:buChar char="•"/>
            </a:pPr>
            <a:r>
              <a:rPr lang="zh-CN" altLang="en-US" b="1"/>
              <a:t>Attack Control Area</a:t>
            </a:r>
            <a:r>
              <a:rPr lang="zh-CN" altLang="en-US"/>
              <a:t> : </a:t>
            </a:r>
            <a:endParaRPr lang="zh-CN" altLang="en-US"/>
          </a:p>
          <a:p>
            <a:pPr marL="742950" lvl="1" indent="-285750">
              <a:lnSpc>
                <a:spcPct val="130000"/>
              </a:lnSpc>
              <a:buFont typeface="Arial" panose="020B0604020202020204" pitchFamily="34" charset="0"/>
              <a:buChar char="•"/>
            </a:pPr>
            <a:r>
              <a:rPr lang="zh-CN" altLang="en-US"/>
              <a:t>The attacker controls a portion of the server in the target area.</a:t>
            </a:r>
            <a:endParaRPr lang="zh-CN" altLang="en-US"/>
          </a:p>
          <a:p>
            <a:pPr marL="742950" lvl="1" indent="-285750">
              <a:lnSpc>
                <a:spcPct val="130000"/>
              </a:lnSpc>
              <a:buFont typeface="Arial" panose="020B0604020202020204" pitchFamily="34" charset="0"/>
              <a:buChar char="•"/>
            </a:pPr>
            <a:r>
              <a:rPr lang="zh-CN" altLang="en-US"/>
              <a:t> A time server controlled by an adversary can distinguish between a common NTP client and a monitoring server in the NTP pool</a:t>
            </a:r>
            <a:endParaRPr lang="zh-CN" altLang="en-US"/>
          </a:p>
          <a:p>
            <a:pPr marL="285750" indent="-285750">
              <a:lnSpc>
                <a:spcPct val="130000"/>
              </a:lnSpc>
              <a:buFont typeface="Arial" panose="020B0604020202020204" pitchFamily="34" charset="0"/>
              <a:buChar char="•"/>
            </a:pPr>
            <a:endParaRPr lang="zh-CN" altLang="en-US"/>
          </a:p>
          <a:p>
            <a:pPr marL="285750" indent="-285750">
              <a:lnSpc>
                <a:spcPct val="130000"/>
              </a:lnSpc>
              <a:buFont typeface="Arial" panose="020B0604020202020204" pitchFamily="34" charset="0"/>
              <a:buChar char="•"/>
            </a:pPr>
            <a:r>
              <a:rPr lang="zh-CN" altLang="en-US" b="1"/>
              <a:t>Attack</a:t>
            </a:r>
            <a:r>
              <a:rPr lang="zh-CN" altLang="en-US"/>
              <a:t> : </a:t>
            </a:r>
            <a:endParaRPr lang="zh-CN" altLang="en-US"/>
          </a:p>
          <a:p>
            <a:pPr marL="742950" lvl="1" indent="-285750">
              <a:lnSpc>
                <a:spcPct val="130000"/>
              </a:lnSpc>
              <a:buFont typeface="Arial" panose="020B0604020202020204" pitchFamily="34" charset="0"/>
              <a:buChar char="•"/>
            </a:pPr>
            <a:r>
              <a:rPr lang="zh-CN" altLang="en-US"/>
              <a:t>A malicious time server reports an accurate clock reading to the monitoring server</a:t>
            </a:r>
            <a:endParaRPr lang="zh-CN" altLang="en-US"/>
          </a:p>
          <a:p>
            <a:pPr marL="742950" lvl="1" indent="-285750">
              <a:lnSpc>
                <a:spcPct val="130000"/>
              </a:lnSpc>
              <a:buFont typeface="Arial" panose="020B0604020202020204" pitchFamily="34" charset="0"/>
              <a:buChar char="•"/>
            </a:pPr>
            <a:r>
              <a:rPr lang="zh-CN" altLang="en-US"/>
              <a:t>while providing an incorrect time value to the NTP client.</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Injecting Asymmetric Delays to Monitoring Packets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3228975" y="1828800"/>
            <a:ext cx="6381750" cy="381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 Pool Project: the Largest NTP Ecosystem</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2016760" y="2696845"/>
            <a:ext cx="7861300" cy="3022600"/>
          </a:xfrm>
          <a:prstGeom prst="rect">
            <a:avLst/>
          </a:prstGeom>
        </p:spPr>
      </p:pic>
      <p:sp>
        <p:nvSpPr>
          <p:cNvPr id="7" name="文本框 6"/>
          <p:cNvSpPr txBox="1"/>
          <p:nvPr/>
        </p:nvSpPr>
        <p:spPr>
          <a:xfrm>
            <a:off x="1972310" y="1807210"/>
            <a:ext cx="8507095" cy="368300"/>
          </a:xfrm>
          <a:prstGeom prst="rect">
            <a:avLst/>
          </a:prstGeom>
          <a:noFill/>
        </p:spPr>
        <p:txBody>
          <a:bodyPr wrap="square" rtlCol="0" anchor="t">
            <a:spAutoFit/>
          </a:bodyPr>
          <a:p>
            <a:r>
              <a:rPr lang="zh-CN" altLang="en-US"/>
              <a:t>Response to the increasing resource consumption at popular NTP</a:t>
            </a:r>
            <a:r>
              <a:rPr lang="en-US" altLang="zh-CN"/>
              <a:t> </a:t>
            </a:r>
            <a:r>
              <a:rPr lang="zh-CN" altLang="en-US"/>
              <a:t>servers</a:t>
            </a:r>
            <a:endParaRPr lang="zh-CN" altLang="en-US"/>
          </a:p>
        </p:txBody>
      </p:sp>
      <p:sp>
        <p:nvSpPr>
          <p:cNvPr id="3" name="文本框 2"/>
          <p:cNvSpPr txBox="1"/>
          <p:nvPr/>
        </p:nvSpPr>
        <p:spPr>
          <a:xfrm>
            <a:off x="4893945" y="1273175"/>
            <a:ext cx="2785110" cy="368300"/>
          </a:xfrm>
          <a:prstGeom prst="rect">
            <a:avLst/>
          </a:prstGeom>
          <a:noFill/>
        </p:spPr>
        <p:txBody>
          <a:bodyPr wrap="square" rtlCol="0" anchor="t">
            <a:spAutoFit/>
          </a:bodyPr>
          <a:p>
            <a:r>
              <a:rPr lang="zh-CN" altLang="en-US" b="1"/>
              <a:t>Network Time Protocol</a:t>
            </a:r>
            <a:endParaRPr lang="zh-CN" altLang="en-US"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Injecting Asymmetric Delays to Monitoring Packets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5" name="文本框 4"/>
          <p:cNvSpPr txBox="1"/>
          <p:nvPr/>
        </p:nvSpPr>
        <p:spPr>
          <a:xfrm>
            <a:off x="1330325" y="1817370"/>
            <a:ext cx="10052050" cy="3328670"/>
          </a:xfrm>
          <a:prstGeom prst="rect">
            <a:avLst/>
          </a:prstGeom>
          <a:noFill/>
        </p:spPr>
        <p:txBody>
          <a:bodyPr wrap="square" rtlCol="0" anchor="t">
            <a:spAutoFit/>
          </a:bodyPr>
          <a:p>
            <a:pPr>
              <a:lnSpc>
                <a:spcPct val="130000"/>
              </a:lnSpc>
            </a:pPr>
            <a:r>
              <a:rPr lang="zh-CN" altLang="en-US" b="1"/>
              <a:t>Time offset error</a:t>
            </a:r>
            <a:r>
              <a:rPr lang="zh-CN" altLang="en-US"/>
              <a:t>:</a:t>
            </a:r>
            <a:endParaRPr lang="zh-CN" altLang="en-US"/>
          </a:p>
          <a:p>
            <a:pPr>
              <a:lnSpc>
                <a:spcPct val="130000"/>
              </a:lnSpc>
            </a:pPr>
            <a:r>
              <a:rPr lang="zh-CN" altLang="en-US"/>
              <a:t>Asymmetric delay causes the time information received by the client to be incorrect. </a:t>
            </a:r>
            <a:endParaRPr lang="zh-CN" altLang="en-US"/>
          </a:p>
          <a:p>
            <a:pPr>
              <a:lnSpc>
                <a:spcPct val="130000"/>
              </a:lnSpc>
            </a:pPr>
            <a:r>
              <a:rPr lang="zh-CN" altLang="en-US"/>
              <a:t>causes the local clock of the client to be incorrectly adjusted.</a:t>
            </a:r>
            <a:endParaRPr lang="zh-CN" altLang="en-US"/>
          </a:p>
          <a:p>
            <a:pPr>
              <a:lnSpc>
                <a:spcPct val="130000"/>
              </a:lnSpc>
            </a:pPr>
            <a:endParaRPr lang="zh-CN" altLang="en-US"/>
          </a:p>
          <a:p>
            <a:pPr>
              <a:lnSpc>
                <a:spcPct val="130000"/>
              </a:lnSpc>
            </a:pPr>
            <a:r>
              <a:rPr lang="zh-CN" altLang="en-US" b="1"/>
              <a:t>Distributed database</a:t>
            </a:r>
            <a:r>
              <a:rPr lang="zh-CN" altLang="en-US"/>
              <a:t>:</a:t>
            </a:r>
            <a:endParaRPr lang="zh-CN" altLang="en-US"/>
          </a:p>
          <a:p>
            <a:pPr>
              <a:lnSpc>
                <a:spcPct val="130000"/>
              </a:lnSpc>
            </a:pPr>
            <a:r>
              <a:rPr lang="zh-CN" altLang="en-US"/>
              <a:t>Distributed database systems rely on synchronization time to ensure data consistency.</a:t>
            </a:r>
            <a:endParaRPr lang="zh-CN" altLang="en-US"/>
          </a:p>
          <a:p>
            <a:pPr>
              <a:lnSpc>
                <a:spcPct val="130000"/>
              </a:lnSpc>
            </a:pPr>
            <a:endParaRPr lang="zh-CN" altLang="en-US"/>
          </a:p>
          <a:p>
            <a:pPr>
              <a:lnSpc>
                <a:spcPct val="130000"/>
              </a:lnSpc>
            </a:pPr>
            <a:r>
              <a:rPr lang="zh-CN" altLang="en-US" b="1"/>
              <a:t>Financial Trading System</a:t>
            </a:r>
            <a:r>
              <a:rPr lang="zh-CN" altLang="en-US"/>
              <a:t>:</a:t>
            </a:r>
            <a:endParaRPr lang="zh-CN" altLang="en-US"/>
          </a:p>
          <a:p>
            <a:pPr>
              <a:lnSpc>
                <a:spcPct val="130000"/>
              </a:lnSpc>
            </a:pPr>
            <a:r>
              <a:rPr lang="zh-CN" altLang="en-US"/>
              <a:t>Financial trading systems rely on precise timestamps to keep track of transactions.</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Injecting Asymmetric Delays to Monitoring Packets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8" name="文本框 7"/>
          <p:cNvSpPr txBox="1"/>
          <p:nvPr/>
        </p:nvSpPr>
        <p:spPr>
          <a:xfrm>
            <a:off x="724535" y="1372870"/>
            <a:ext cx="9671050" cy="4048125"/>
          </a:xfrm>
          <a:prstGeom prst="rect">
            <a:avLst/>
          </a:prstGeom>
          <a:noFill/>
        </p:spPr>
        <p:txBody>
          <a:bodyPr wrap="square" rtlCol="0" anchor="t">
            <a:spAutoFit/>
          </a:bodyPr>
          <a:p>
            <a:pPr>
              <a:lnSpc>
                <a:spcPct val="130000"/>
              </a:lnSpc>
            </a:pPr>
            <a:r>
              <a:rPr lang="zh-CN" altLang="en-US"/>
              <a:t>Timestamp exchange:</a:t>
            </a:r>
            <a:endParaRPr lang="zh-CN" altLang="en-US"/>
          </a:p>
          <a:p>
            <a:pPr marL="342900" indent="-342900">
              <a:lnSpc>
                <a:spcPct val="130000"/>
              </a:lnSpc>
              <a:buAutoNum type="arabicPeriod"/>
            </a:pPr>
            <a:r>
              <a:rPr lang="zh-CN" altLang="en-US"/>
              <a:t>The NTP client sends a request to the NTP server and records the sending time (T</a:t>
            </a:r>
            <a:r>
              <a:rPr lang="en-US" altLang="zh-CN"/>
              <a:t>0</a:t>
            </a:r>
            <a:r>
              <a:rPr lang="zh-CN" altLang="en-US"/>
              <a:t>).</a:t>
            </a:r>
            <a:endParaRPr lang="zh-CN" altLang="en-US"/>
          </a:p>
          <a:p>
            <a:pPr marL="342900" indent="-342900">
              <a:lnSpc>
                <a:spcPct val="130000"/>
              </a:lnSpc>
              <a:buAutoNum type="arabicPeriod"/>
            </a:pPr>
            <a:r>
              <a:rPr lang="zh-CN" altLang="en-US"/>
              <a:t>After receiving the request, the server records the receiving time (T</a:t>
            </a:r>
            <a:r>
              <a:rPr lang="en-US" altLang="zh-CN"/>
              <a:t>1</a:t>
            </a:r>
            <a:r>
              <a:rPr lang="zh-CN" altLang="en-US"/>
              <a:t>)</a:t>
            </a:r>
            <a:endParaRPr lang="zh-CN" altLang="en-US"/>
          </a:p>
          <a:p>
            <a:pPr marL="342900" indent="-342900">
              <a:lnSpc>
                <a:spcPct val="130000"/>
              </a:lnSpc>
              <a:buAutoNum type="arabicPeriod"/>
            </a:pPr>
            <a:r>
              <a:rPr lang="en-US"/>
              <a:t>S</a:t>
            </a:r>
            <a:r>
              <a:rPr lang="zh-CN" altLang="en-US"/>
              <a:t>ends the server's current time (T</a:t>
            </a:r>
            <a:r>
              <a:rPr lang="en-US" altLang="zh-CN"/>
              <a:t>2</a:t>
            </a:r>
            <a:r>
              <a:rPr lang="zh-CN" altLang="en-US"/>
              <a:t>) back to the client.</a:t>
            </a:r>
            <a:endParaRPr lang="zh-CN" altLang="en-US"/>
          </a:p>
          <a:p>
            <a:pPr marL="342900" indent="-342900">
              <a:lnSpc>
                <a:spcPct val="130000"/>
              </a:lnSpc>
              <a:buAutoNum type="arabicPeriod"/>
            </a:pPr>
            <a:r>
              <a:rPr lang="zh-CN" altLang="en-US"/>
              <a:t>After receiving the reply, the client records the receiving time (T</a:t>
            </a:r>
            <a:r>
              <a:rPr lang="en-US" altLang="zh-CN"/>
              <a:t>3</a:t>
            </a:r>
            <a:r>
              <a:rPr lang="zh-CN" altLang="en-US"/>
              <a:t>).</a:t>
            </a:r>
            <a:endParaRPr lang="zh-CN" altLang="en-US"/>
          </a:p>
          <a:p>
            <a:pPr>
              <a:lnSpc>
                <a:spcPct val="130000"/>
              </a:lnSpc>
            </a:pPr>
            <a:endParaRPr lang="zh-CN" altLang="en-US"/>
          </a:p>
          <a:p>
            <a:pPr>
              <a:lnSpc>
                <a:spcPct val="130000"/>
              </a:lnSpc>
            </a:pPr>
            <a:r>
              <a:rPr lang="en-US" altLang="zh-CN"/>
              <a:t>T</a:t>
            </a:r>
            <a:r>
              <a:rPr lang="zh-CN" altLang="en-US"/>
              <a:t>ime offset calculation:</a:t>
            </a:r>
            <a:endParaRPr lang="zh-CN" altLang="en-US"/>
          </a:p>
          <a:p>
            <a:pPr marL="285750" indent="-285750">
              <a:lnSpc>
                <a:spcPct val="130000"/>
              </a:lnSpc>
              <a:buFont typeface="Arial" panose="020B0604020202020204" pitchFamily="34" charset="0"/>
              <a:buChar char="•"/>
            </a:pPr>
            <a:r>
              <a:rPr lang="zh-CN" altLang="en-US"/>
              <a:t>Time Offset: offset = ((T</a:t>
            </a:r>
            <a:r>
              <a:rPr lang="en-US" altLang="zh-CN"/>
              <a:t>1</a:t>
            </a:r>
            <a:r>
              <a:rPr lang="zh-CN" altLang="en-US"/>
              <a:t>-T</a:t>
            </a:r>
            <a:r>
              <a:rPr lang="en-US" altLang="zh-CN"/>
              <a:t>0</a:t>
            </a:r>
            <a:r>
              <a:rPr lang="zh-CN" altLang="en-US"/>
              <a:t>) + (T</a:t>
            </a:r>
            <a:r>
              <a:rPr lang="en-US" altLang="zh-CN"/>
              <a:t>2</a:t>
            </a:r>
            <a:r>
              <a:rPr lang="zh-CN" altLang="en-US"/>
              <a:t>-T</a:t>
            </a:r>
            <a:r>
              <a:rPr lang="en-US" altLang="zh-CN"/>
              <a:t>3</a:t>
            </a:r>
            <a:r>
              <a:rPr lang="zh-CN" altLang="en-US"/>
              <a:t>)) / 2</a:t>
            </a:r>
            <a:endParaRPr lang="zh-CN" altLang="en-US"/>
          </a:p>
          <a:p>
            <a:pPr indent="0">
              <a:lnSpc>
                <a:spcPct val="130000"/>
              </a:lnSpc>
              <a:buFont typeface="Arial" panose="020B0604020202020204" pitchFamily="34" charset="0"/>
              <a:buNone/>
            </a:pPr>
            <a:endParaRPr lang="zh-CN" altLang="en-US"/>
          </a:p>
          <a:p>
            <a:pPr>
              <a:lnSpc>
                <a:spcPct val="130000"/>
              </a:lnSpc>
            </a:pPr>
            <a:r>
              <a:rPr lang="zh-CN" altLang="en-US"/>
              <a:t>With these calculations, the client can adjust its local clock to synchronize with the server clock.</a:t>
            </a:r>
            <a:endParaRPr lang="zh-CN" altLang="en-US"/>
          </a:p>
        </p:txBody>
      </p:sp>
      <p:pic>
        <p:nvPicPr>
          <p:cNvPr id="9" name="图片 8"/>
          <p:cNvPicPr>
            <a:picLocks noChangeAspect="1"/>
          </p:cNvPicPr>
          <p:nvPr/>
        </p:nvPicPr>
        <p:blipFill>
          <a:blip r:embed="rId1"/>
          <a:stretch>
            <a:fillRect/>
          </a:stretch>
        </p:blipFill>
        <p:spPr>
          <a:xfrm>
            <a:off x="8199120" y="2636520"/>
            <a:ext cx="3749675" cy="19856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Injecting Asymmetric Delays to Monitoring Packets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1466850" y="1414145"/>
            <a:ext cx="9647555" cy="2779395"/>
          </a:xfrm>
          <a:prstGeom prst="rect">
            <a:avLst/>
          </a:prstGeom>
          <a:noFill/>
        </p:spPr>
        <p:txBody>
          <a:bodyPr wrap="square" rtlCol="0" anchor="t">
            <a:spAutoFit/>
          </a:bodyPr>
          <a:p>
            <a:r>
              <a:rPr lang="zh-CN" altLang="en-US"/>
              <a:t>When an attacker introduces a delay, the above timestamps and calculations are affected:</a:t>
            </a:r>
            <a:endParaRPr lang="zh-CN" altLang="en-US"/>
          </a:p>
          <a:p>
            <a:endParaRPr lang="zh-CN" altLang="en-US"/>
          </a:p>
          <a:p>
            <a:r>
              <a:rPr lang="zh-CN" altLang="en-US" sz="2000" b="1"/>
              <a:t>Fixed delay</a:t>
            </a:r>
            <a:r>
              <a:rPr lang="zh-CN" altLang="en-US"/>
              <a:t>:</a:t>
            </a:r>
            <a:endParaRPr lang="zh-CN" altLang="en-US"/>
          </a:p>
          <a:p>
            <a:endParaRPr lang="zh-CN" altLang="en-US"/>
          </a:p>
          <a:p>
            <a:pPr marL="285750" indent="-285750">
              <a:lnSpc>
                <a:spcPct val="140000"/>
              </a:lnSpc>
              <a:buFont typeface="Arial" panose="020B0604020202020204" pitchFamily="34" charset="0"/>
              <a:buChar char="•"/>
            </a:pPr>
            <a:r>
              <a:rPr lang="en-US" altLang="zh-CN"/>
              <a:t>C</a:t>
            </a:r>
            <a:r>
              <a:rPr lang="zh-CN" altLang="en-US"/>
              <a:t>lient</a:t>
            </a:r>
            <a:r>
              <a:rPr lang="en-US" altLang="zh-CN"/>
              <a:t> </a:t>
            </a:r>
            <a:r>
              <a:rPr lang="zh-CN" altLang="en-US"/>
              <a:t>mistakenly believe that the timestamp from the server to the client (T</a:t>
            </a:r>
            <a:r>
              <a:rPr lang="en-US" altLang="zh-CN"/>
              <a:t>2</a:t>
            </a:r>
            <a:r>
              <a:rPr lang="zh-CN" altLang="en-US"/>
              <a:t> to T</a:t>
            </a:r>
            <a:r>
              <a:rPr lang="en-US" altLang="zh-CN"/>
              <a:t>3</a:t>
            </a:r>
            <a:r>
              <a:rPr lang="zh-CN" altLang="en-US"/>
              <a:t>) is longer.</a:t>
            </a:r>
            <a:endParaRPr lang="zh-CN" altLang="en-US"/>
          </a:p>
          <a:p>
            <a:pPr marL="285750" indent="-285750">
              <a:lnSpc>
                <a:spcPct val="140000"/>
              </a:lnSpc>
              <a:buFont typeface="Arial" panose="020B0604020202020204" pitchFamily="34" charset="0"/>
              <a:buChar char="•"/>
            </a:pPr>
            <a:r>
              <a:rPr lang="zh-CN" altLang="en-US"/>
              <a:t>This causes a deviation in the client's calculated time Offset, which in turn </a:t>
            </a:r>
            <a:r>
              <a:rPr lang="zh-CN" altLang="en-US" b="1"/>
              <a:t>adjusts its local time</a:t>
            </a:r>
            <a:r>
              <a:rPr lang="zh-CN" altLang="en-US"/>
              <a:t> gradually out of sync with the server time.</a:t>
            </a:r>
            <a:endParaRPr lang="zh-CN" altLang="en-US"/>
          </a:p>
        </p:txBody>
      </p:sp>
      <p:pic>
        <p:nvPicPr>
          <p:cNvPr id="5" name="图片 4"/>
          <p:cNvPicPr>
            <a:picLocks noChangeAspect="1"/>
          </p:cNvPicPr>
          <p:nvPr/>
        </p:nvPicPr>
        <p:blipFill>
          <a:blip r:embed="rId1"/>
          <a:stretch>
            <a:fillRect/>
          </a:stretch>
        </p:blipFill>
        <p:spPr>
          <a:xfrm>
            <a:off x="958850" y="4968240"/>
            <a:ext cx="2512695" cy="13303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Injecting Asymmetric Delays to Monitoring Packets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6" name="组合 5"/>
          <p:cNvGrpSpPr/>
          <p:nvPr/>
        </p:nvGrpSpPr>
        <p:grpSpPr>
          <a:xfrm>
            <a:off x="5156200" y="1581150"/>
            <a:ext cx="6159500" cy="3835400"/>
            <a:chOff x="5340" y="2490"/>
            <a:chExt cx="9700" cy="6040"/>
          </a:xfrm>
        </p:grpSpPr>
        <p:pic>
          <p:nvPicPr>
            <p:cNvPr id="3" name="图片 2"/>
            <p:cNvPicPr>
              <a:picLocks noChangeAspect="1"/>
            </p:cNvPicPr>
            <p:nvPr/>
          </p:nvPicPr>
          <p:blipFill>
            <a:blip r:embed="rId1"/>
            <a:stretch>
              <a:fillRect/>
            </a:stretch>
          </p:blipFill>
          <p:spPr>
            <a:xfrm>
              <a:off x="5340" y="2490"/>
              <a:ext cx="9700" cy="6040"/>
            </a:xfrm>
            <a:prstGeom prst="rect">
              <a:avLst/>
            </a:prstGeom>
          </p:spPr>
        </p:pic>
        <p:pic>
          <p:nvPicPr>
            <p:cNvPr id="5" name="图片 4"/>
            <p:cNvPicPr>
              <a:picLocks noChangeAspect="1"/>
            </p:cNvPicPr>
            <p:nvPr/>
          </p:nvPicPr>
          <p:blipFill>
            <a:blip r:embed="rId2"/>
            <a:stretch>
              <a:fillRect/>
            </a:stretch>
          </p:blipFill>
          <p:spPr>
            <a:xfrm>
              <a:off x="5340" y="5695"/>
              <a:ext cx="1560" cy="590"/>
            </a:xfrm>
            <a:prstGeom prst="rect">
              <a:avLst/>
            </a:prstGeom>
          </p:spPr>
        </p:pic>
      </p:grpSp>
      <p:sp>
        <p:nvSpPr>
          <p:cNvPr id="7" name="文本框 6"/>
          <p:cNvSpPr txBox="1"/>
          <p:nvPr/>
        </p:nvSpPr>
        <p:spPr>
          <a:xfrm>
            <a:off x="736600" y="3759835"/>
            <a:ext cx="4502150" cy="450850"/>
          </a:xfrm>
          <a:prstGeom prst="rect">
            <a:avLst/>
          </a:prstGeom>
          <a:noFill/>
        </p:spPr>
        <p:txBody>
          <a:bodyPr wrap="square" rtlCol="0" anchor="t">
            <a:spAutoFit/>
          </a:bodyPr>
          <a:p>
            <a:pPr marL="342900" indent="-342900">
              <a:lnSpc>
                <a:spcPct val="130000"/>
              </a:lnSpc>
              <a:buAutoNum type="arabicPeriod"/>
            </a:pPr>
            <a:r>
              <a:rPr lang="zh-CN" altLang="en-US"/>
              <a:t>Hijack monitoring server's</a:t>
            </a:r>
            <a:r>
              <a:rPr lang="en-US" altLang="zh-CN"/>
              <a:t> </a:t>
            </a:r>
            <a:r>
              <a:rPr lang="zh-CN" altLang="en-US"/>
              <a:t>Ip</a:t>
            </a:r>
            <a:r>
              <a:rPr lang="en-US" altLang="zh-CN"/>
              <a:t> </a:t>
            </a:r>
            <a:r>
              <a:rPr lang="zh-CN" altLang="en-US"/>
              <a:t>refix</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Injecting Asymmetric Delays to Monitoring Packets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6" name="组合 5"/>
          <p:cNvGrpSpPr/>
          <p:nvPr/>
        </p:nvGrpSpPr>
        <p:grpSpPr>
          <a:xfrm>
            <a:off x="4850765" y="1562100"/>
            <a:ext cx="6236335" cy="3886200"/>
            <a:chOff x="6129" y="2880"/>
            <a:chExt cx="9821" cy="6120"/>
          </a:xfrm>
        </p:grpSpPr>
        <p:pic>
          <p:nvPicPr>
            <p:cNvPr id="3" name="图片 2"/>
            <p:cNvPicPr>
              <a:picLocks noChangeAspect="1"/>
            </p:cNvPicPr>
            <p:nvPr/>
          </p:nvPicPr>
          <p:blipFill>
            <a:blip r:embed="rId1"/>
            <a:stretch>
              <a:fillRect/>
            </a:stretch>
          </p:blipFill>
          <p:spPr>
            <a:xfrm>
              <a:off x="6130" y="2880"/>
              <a:ext cx="9820" cy="6120"/>
            </a:xfrm>
            <a:prstGeom prst="rect">
              <a:avLst/>
            </a:prstGeom>
          </p:spPr>
        </p:pic>
        <p:pic>
          <p:nvPicPr>
            <p:cNvPr id="5" name="图片 4"/>
            <p:cNvPicPr>
              <a:picLocks noChangeAspect="1"/>
            </p:cNvPicPr>
            <p:nvPr/>
          </p:nvPicPr>
          <p:blipFill>
            <a:blip r:embed="rId2"/>
            <a:stretch>
              <a:fillRect/>
            </a:stretch>
          </p:blipFill>
          <p:spPr>
            <a:xfrm>
              <a:off x="6129" y="6105"/>
              <a:ext cx="1296" cy="2080"/>
            </a:xfrm>
            <a:prstGeom prst="rect">
              <a:avLst/>
            </a:prstGeom>
          </p:spPr>
        </p:pic>
      </p:grpSp>
      <p:sp>
        <p:nvSpPr>
          <p:cNvPr id="7" name="文本框 6"/>
          <p:cNvSpPr txBox="1"/>
          <p:nvPr/>
        </p:nvSpPr>
        <p:spPr>
          <a:xfrm>
            <a:off x="736600" y="3759835"/>
            <a:ext cx="4502150" cy="1529715"/>
          </a:xfrm>
          <a:prstGeom prst="rect">
            <a:avLst/>
          </a:prstGeom>
          <a:noFill/>
        </p:spPr>
        <p:txBody>
          <a:bodyPr wrap="square" rtlCol="0" anchor="t">
            <a:spAutoFit/>
          </a:bodyPr>
          <a:p>
            <a:pPr marL="342900" indent="-342900">
              <a:lnSpc>
                <a:spcPct val="130000"/>
              </a:lnSpc>
              <a:buAutoNum type="arabicPeriod"/>
            </a:pPr>
            <a:r>
              <a:rPr lang="zh-CN" altLang="en-US"/>
              <a:t>Hijack monitoring server's</a:t>
            </a:r>
            <a:r>
              <a:rPr lang="en-US" altLang="zh-CN"/>
              <a:t> </a:t>
            </a:r>
            <a:r>
              <a:rPr lang="zh-CN" altLang="en-US"/>
              <a:t>Ip</a:t>
            </a:r>
            <a:r>
              <a:rPr lang="en-US" altLang="zh-CN"/>
              <a:t> </a:t>
            </a:r>
            <a:r>
              <a:rPr lang="zh-CN" altLang="en-US"/>
              <a:t>refix</a:t>
            </a:r>
            <a:endParaRPr lang="zh-CN" altLang="en-US"/>
          </a:p>
          <a:p>
            <a:pPr marL="342900" indent="-342900">
              <a:lnSpc>
                <a:spcPct val="130000"/>
              </a:lnSpc>
              <a:buAutoNum type="arabicPeriod"/>
            </a:pPr>
            <a:r>
              <a:rPr lang="zh-CN" altLang="en-US"/>
              <a:t>Send NTP requests to TSes</a:t>
            </a:r>
            <a:endParaRPr lang="zh-CN" altLang="en-US"/>
          </a:p>
          <a:p>
            <a:pPr marL="342900" indent="-342900">
              <a:lnSpc>
                <a:spcPct val="130000"/>
              </a:lnSpc>
              <a:buAutoNum type="arabicPeriod"/>
            </a:pPr>
            <a:r>
              <a:rPr lang="zh-CN" altLang="en-US"/>
              <a:t>Reroute NTP replies throughthe attacker's network</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Injecting Asymmetric Delays to Monitoring Packets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6" name="组合 5"/>
          <p:cNvGrpSpPr/>
          <p:nvPr/>
        </p:nvGrpSpPr>
        <p:grpSpPr>
          <a:xfrm>
            <a:off x="4616450" y="1574800"/>
            <a:ext cx="6594475" cy="3752850"/>
            <a:chOff x="5680" y="2769"/>
            <a:chExt cx="10385" cy="5910"/>
          </a:xfrm>
        </p:grpSpPr>
        <p:pic>
          <p:nvPicPr>
            <p:cNvPr id="3" name="图片 2"/>
            <p:cNvPicPr>
              <a:picLocks noChangeAspect="1"/>
            </p:cNvPicPr>
            <p:nvPr/>
          </p:nvPicPr>
          <p:blipFill>
            <a:blip r:embed="rId1"/>
            <a:stretch>
              <a:fillRect/>
            </a:stretch>
          </p:blipFill>
          <p:spPr>
            <a:xfrm>
              <a:off x="5855" y="2769"/>
              <a:ext cx="10210" cy="5910"/>
            </a:xfrm>
            <a:prstGeom prst="rect">
              <a:avLst/>
            </a:prstGeom>
          </p:spPr>
        </p:pic>
        <p:pic>
          <p:nvPicPr>
            <p:cNvPr id="5" name="图片 4"/>
            <p:cNvPicPr>
              <a:picLocks noChangeAspect="1"/>
            </p:cNvPicPr>
            <p:nvPr/>
          </p:nvPicPr>
          <p:blipFill>
            <a:blip r:embed="rId2"/>
            <a:stretch>
              <a:fillRect/>
            </a:stretch>
          </p:blipFill>
          <p:spPr>
            <a:xfrm>
              <a:off x="5680" y="5670"/>
              <a:ext cx="1540" cy="2720"/>
            </a:xfrm>
            <a:prstGeom prst="rect">
              <a:avLst/>
            </a:prstGeom>
          </p:spPr>
        </p:pic>
      </p:grpSp>
      <p:sp>
        <p:nvSpPr>
          <p:cNvPr id="7" name="文本框 6"/>
          <p:cNvSpPr txBox="1"/>
          <p:nvPr/>
        </p:nvSpPr>
        <p:spPr>
          <a:xfrm>
            <a:off x="736600" y="3759835"/>
            <a:ext cx="4502150" cy="1889760"/>
          </a:xfrm>
          <a:prstGeom prst="rect">
            <a:avLst/>
          </a:prstGeom>
          <a:noFill/>
        </p:spPr>
        <p:txBody>
          <a:bodyPr wrap="square" rtlCol="0" anchor="t">
            <a:spAutoFit/>
          </a:bodyPr>
          <a:p>
            <a:pPr marL="342900" indent="-342900">
              <a:lnSpc>
                <a:spcPct val="130000"/>
              </a:lnSpc>
              <a:buAutoNum type="arabicPeriod"/>
            </a:pPr>
            <a:r>
              <a:rPr lang="zh-CN" altLang="en-US"/>
              <a:t>Hijack monitoring server's</a:t>
            </a:r>
            <a:r>
              <a:rPr lang="en-US" altLang="zh-CN"/>
              <a:t> </a:t>
            </a:r>
            <a:r>
              <a:rPr lang="zh-CN" altLang="en-US"/>
              <a:t>Ip</a:t>
            </a:r>
            <a:r>
              <a:rPr lang="en-US" altLang="zh-CN"/>
              <a:t> p</a:t>
            </a:r>
            <a:r>
              <a:rPr lang="zh-CN" altLang="en-US"/>
              <a:t>refix</a:t>
            </a:r>
            <a:endParaRPr lang="zh-CN" altLang="en-US"/>
          </a:p>
          <a:p>
            <a:pPr marL="342900" indent="-342900">
              <a:lnSpc>
                <a:spcPct val="130000"/>
              </a:lnSpc>
              <a:buAutoNum type="arabicPeriod"/>
            </a:pPr>
            <a:r>
              <a:rPr lang="zh-CN" altLang="en-US"/>
              <a:t>Send NTP requests to TSes</a:t>
            </a:r>
            <a:endParaRPr lang="zh-CN" altLang="en-US"/>
          </a:p>
          <a:p>
            <a:pPr marL="342900" indent="-342900">
              <a:lnSpc>
                <a:spcPct val="130000"/>
              </a:lnSpc>
              <a:buAutoNum type="arabicPeriod"/>
            </a:pPr>
            <a:r>
              <a:rPr lang="zh-CN" altLang="en-US"/>
              <a:t>Reroute NTP replies through</a:t>
            </a:r>
            <a:r>
              <a:rPr lang="en-US" altLang="zh-CN"/>
              <a:t> </a:t>
            </a:r>
            <a:r>
              <a:rPr lang="zh-CN" altLang="en-US"/>
              <a:t>the attacker's network</a:t>
            </a:r>
            <a:endParaRPr lang="zh-CN" altLang="en-US"/>
          </a:p>
          <a:p>
            <a:pPr marL="342900" indent="-342900">
              <a:lnSpc>
                <a:spcPct val="130000"/>
              </a:lnSpc>
              <a:buAutoNum type="arabicPeriod"/>
            </a:pPr>
            <a:r>
              <a:rPr lang="zh-CN" altLang="en-US"/>
              <a:t>Calculate and inject additional</a:t>
            </a:r>
            <a:r>
              <a:rPr lang="en-US" altLang="zh-CN"/>
              <a:t> </a:t>
            </a:r>
            <a:r>
              <a:rPr lang="zh-CN" altLang="en-US"/>
              <a:t>delays</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lmpact of Adding 500 ms of Asymmetric Delay</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1851025" y="1646555"/>
            <a:ext cx="8922385" cy="2880360"/>
          </a:xfrm>
          <a:prstGeom prst="rect">
            <a:avLst/>
          </a:prstGeom>
        </p:spPr>
      </p:pic>
      <p:sp>
        <p:nvSpPr>
          <p:cNvPr id="5" name="文本框 4"/>
          <p:cNvSpPr txBox="1"/>
          <p:nvPr/>
        </p:nvSpPr>
        <p:spPr>
          <a:xfrm>
            <a:off x="2136775" y="4622800"/>
            <a:ext cx="2743200" cy="521970"/>
          </a:xfrm>
          <a:prstGeom prst="rect">
            <a:avLst/>
          </a:prstGeom>
          <a:noFill/>
        </p:spPr>
        <p:txBody>
          <a:bodyPr wrap="square" rtlCol="0" anchor="t">
            <a:spAutoFit/>
          </a:bodyPr>
          <a:p>
            <a:r>
              <a:rPr lang="zh-CN" altLang="en-US" sz="1400"/>
              <a:t>Achieved target delay (</a:t>
            </a:r>
            <a:r>
              <a:rPr lang="zh-CN" altLang="en-US" sz="1400">
                <a:solidFill>
                  <a:srgbClr val="FF0000"/>
                </a:solidFill>
              </a:rPr>
              <a:t>red line</a:t>
            </a:r>
            <a:r>
              <a:rPr lang="zh-CN" altLang="en-US" sz="1400"/>
              <a:t>)</a:t>
            </a:r>
            <a:endParaRPr lang="zh-CN" altLang="en-US" sz="1400"/>
          </a:p>
          <a:p>
            <a:endParaRPr lang="zh-CN" altLang="en-US" sz="1400"/>
          </a:p>
        </p:txBody>
      </p:sp>
      <p:sp>
        <p:nvSpPr>
          <p:cNvPr id="6" name="文本框 5"/>
          <p:cNvSpPr txBox="1"/>
          <p:nvPr/>
        </p:nvSpPr>
        <p:spPr>
          <a:xfrm>
            <a:off x="5702300" y="4622800"/>
            <a:ext cx="6096000" cy="306705"/>
          </a:xfrm>
          <a:prstGeom prst="rect">
            <a:avLst/>
          </a:prstGeom>
          <a:noFill/>
        </p:spPr>
        <p:txBody>
          <a:bodyPr wrap="square" rtlCol="0" anchor="t">
            <a:spAutoFit/>
          </a:bodyPr>
          <a:p>
            <a:r>
              <a:rPr lang="zh-CN" altLang="en-US" sz="1400">
                <a:sym typeface="+mn-ea"/>
              </a:rPr>
              <a:t>Logged offsets (</a:t>
            </a:r>
            <a:r>
              <a:rPr lang="zh-CN" altLang="en-US" sz="1400">
                <a:solidFill>
                  <a:srgbClr val="FF0000"/>
                </a:solidFill>
                <a:sym typeface="+mn-ea"/>
              </a:rPr>
              <a:t>red dots</a:t>
            </a:r>
            <a:r>
              <a:rPr lang="zh-CN" altLang="en-US" sz="1400">
                <a:sym typeface="+mn-ea"/>
              </a:rPr>
              <a:t>) and corresponding score drops (</a:t>
            </a:r>
            <a:r>
              <a:rPr lang="zh-CN" altLang="en-US" sz="1400">
                <a:solidFill>
                  <a:srgbClr val="00B0F0"/>
                </a:solidFill>
                <a:sym typeface="+mn-ea"/>
              </a:rPr>
              <a:t>blue line</a:t>
            </a:r>
            <a:r>
              <a:rPr lang="zh-CN" altLang="en-US" sz="1400">
                <a:sym typeface="+mn-ea"/>
              </a:rPr>
              <a:t>)</a:t>
            </a:r>
            <a:endParaRPr lang="zh-CN" altLang="en-US" sz="140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1696085" y="1268095"/>
            <a:ext cx="9075420" cy="5179060"/>
          </a:xfrm>
          <a:prstGeom prst="rect">
            <a:avLst/>
          </a:prstGeom>
          <a:noFill/>
        </p:spPr>
        <p:txBody>
          <a:bodyPr wrap="square" rtlCol="0" anchor="t">
            <a:noAutofit/>
          </a:bodyPr>
          <a:p>
            <a:pPr indent="0">
              <a:lnSpc>
                <a:spcPct val="120000"/>
              </a:lnSpc>
              <a:buFont typeface="Arial" panose="020B0604020202020204" pitchFamily="34" charset="0"/>
              <a:buNone/>
            </a:pPr>
            <a:r>
              <a:rPr lang="zh-CN" altLang="en-US" b="1"/>
              <a:t>1. Systematically analyze the vulnerabilities of the NTP pool monitoring system</a:t>
            </a:r>
            <a:endParaRPr lang="zh-CN" altLang="en-US" b="1"/>
          </a:p>
          <a:p>
            <a:pPr marL="285750" indent="-285750">
              <a:lnSpc>
                <a:spcPct val="120000"/>
              </a:lnSpc>
              <a:buFont typeface="Arial" panose="020B0604020202020204" pitchFamily="34" charset="0"/>
              <a:buChar char="•"/>
            </a:pPr>
            <a:r>
              <a:rPr lang="zh-CN" altLang="en-US"/>
              <a:t>Comprehensive vulnerability analysis: This paper systematically analyzes a variety of vulnerabilities in the NTP pool monitoring system, including self-check mechanism, scoring algorithm, notification system, etc., and reveals the security weaknesses of the current system.</a:t>
            </a:r>
            <a:endParaRPr lang="zh-CN" altLang="en-US"/>
          </a:p>
          <a:p>
            <a:pPr marL="285750" indent="-285750">
              <a:lnSpc>
                <a:spcPct val="120000"/>
              </a:lnSpc>
              <a:buFont typeface="Arial" panose="020B0604020202020204" pitchFamily="34" charset="0"/>
              <a:buChar char="•"/>
            </a:pPr>
            <a:endParaRPr lang="zh-CN" altLang="en-US"/>
          </a:p>
          <a:p>
            <a:pPr indent="0">
              <a:lnSpc>
                <a:spcPct val="120000"/>
              </a:lnSpc>
              <a:buFont typeface="Arial" panose="020B0604020202020204" pitchFamily="34" charset="0"/>
              <a:buNone/>
            </a:pPr>
            <a:r>
              <a:rPr lang="zh-CN" altLang="en-US" b="1"/>
              <a:t>2. Introduce new attack methods</a:t>
            </a:r>
            <a:endParaRPr lang="zh-CN" altLang="en-US" b="1"/>
          </a:p>
          <a:p>
            <a:pPr marL="285750" indent="-285750">
              <a:lnSpc>
                <a:spcPct val="120000"/>
              </a:lnSpc>
              <a:buFont typeface="Arial" panose="020B0604020202020204" pitchFamily="34" charset="0"/>
              <a:buChar char="•"/>
            </a:pPr>
            <a:r>
              <a:rPr lang="zh-CN" altLang="en-US"/>
              <a:t>Asymmetric delay attack: Asymmetric delay attack is proposed and verified, which is a new attack method to influence the monitoring result by manipulating the network delay.</a:t>
            </a:r>
            <a:endParaRPr lang="zh-CN" altLang="en-US"/>
          </a:p>
          <a:p>
            <a:pPr marL="285750" indent="-285750">
              <a:lnSpc>
                <a:spcPct val="120000"/>
              </a:lnSpc>
              <a:buFont typeface="Arial" panose="020B0604020202020204" pitchFamily="34" charset="0"/>
              <a:buChar char="•"/>
            </a:pPr>
            <a:endParaRPr lang="zh-CN" altLang="en-US"/>
          </a:p>
          <a:p>
            <a:pPr indent="0">
              <a:lnSpc>
                <a:spcPct val="120000"/>
              </a:lnSpc>
              <a:buFont typeface="Arial" panose="020B0604020202020204" pitchFamily="34" charset="0"/>
              <a:buNone/>
            </a:pPr>
            <a:r>
              <a:rPr b="1"/>
              <a:t>3. Actual experimental verification</a:t>
            </a:r>
            <a:endParaRPr b="1"/>
          </a:p>
          <a:p>
            <a:pPr marL="285750" indent="-285750">
              <a:lnSpc>
                <a:spcPct val="120000"/>
              </a:lnSpc>
              <a:buFont typeface="Arial" panose="020B0604020202020204" pitchFamily="34" charset="0"/>
              <a:buChar char="•"/>
            </a:pPr>
            <a:r>
              <a:t>Quantifying the impact of attack: The impact of different attack methods is quantified through experimental data, making the attack effect more specific and intuitive.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 Pool Architecture at a Glance</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6" name="组合 5"/>
          <p:cNvGrpSpPr/>
          <p:nvPr/>
        </p:nvGrpSpPr>
        <p:grpSpPr>
          <a:xfrm>
            <a:off x="2414270" y="1876425"/>
            <a:ext cx="7386320" cy="3516630"/>
            <a:chOff x="4263" y="3155"/>
            <a:chExt cx="10933" cy="4880"/>
          </a:xfrm>
        </p:grpSpPr>
        <p:pic>
          <p:nvPicPr>
            <p:cNvPr id="3" name="图片 2"/>
            <p:cNvPicPr>
              <a:picLocks noChangeAspect="1"/>
            </p:cNvPicPr>
            <p:nvPr/>
          </p:nvPicPr>
          <p:blipFill>
            <a:blip r:embed="rId1"/>
            <a:stretch>
              <a:fillRect/>
            </a:stretch>
          </p:blipFill>
          <p:spPr>
            <a:xfrm>
              <a:off x="4336" y="3155"/>
              <a:ext cx="10860" cy="4880"/>
            </a:xfrm>
            <a:prstGeom prst="rect">
              <a:avLst/>
            </a:prstGeom>
          </p:spPr>
        </p:pic>
        <p:pic>
          <p:nvPicPr>
            <p:cNvPr id="5" name="图片 4"/>
            <p:cNvPicPr>
              <a:picLocks noChangeAspect="1"/>
            </p:cNvPicPr>
            <p:nvPr/>
          </p:nvPicPr>
          <p:blipFill>
            <a:blip r:embed="rId2"/>
            <a:stretch>
              <a:fillRect/>
            </a:stretch>
          </p:blipFill>
          <p:spPr>
            <a:xfrm>
              <a:off x="4263" y="7216"/>
              <a:ext cx="2830" cy="819"/>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 Pool Architecture at a Glance</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6" name="组合 5"/>
          <p:cNvGrpSpPr/>
          <p:nvPr/>
        </p:nvGrpSpPr>
        <p:grpSpPr>
          <a:xfrm>
            <a:off x="2330450" y="2171700"/>
            <a:ext cx="7715885" cy="3527425"/>
            <a:chOff x="3670" y="3420"/>
            <a:chExt cx="12151" cy="5555"/>
          </a:xfrm>
        </p:grpSpPr>
        <p:pic>
          <p:nvPicPr>
            <p:cNvPr id="3" name="图片 2"/>
            <p:cNvPicPr>
              <a:picLocks noChangeAspect="1"/>
            </p:cNvPicPr>
            <p:nvPr/>
          </p:nvPicPr>
          <p:blipFill>
            <a:blip r:embed="rId1"/>
            <a:stretch>
              <a:fillRect/>
            </a:stretch>
          </p:blipFill>
          <p:spPr>
            <a:xfrm>
              <a:off x="3985" y="3420"/>
              <a:ext cx="11837" cy="5030"/>
            </a:xfrm>
            <a:prstGeom prst="rect">
              <a:avLst/>
            </a:prstGeom>
          </p:spPr>
        </p:pic>
        <p:pic>
          <p:nvPicPr>
            <p:cNvPr id="5" name="图片 4"/>
            <p:cNvPicPr>
              <a:picLocks noChangeAspect="1"/>
            </p:cNvPicPr>
            <p:nvPr/>
          </p:nvPicPr>
          <p:blipFill>
            <a:blip r:embed="rId2"/>
            <a:stretch>
              <a:fillRect/>
            </a:stretch>
          </p:blipFill>
          <p:spPr>
            <a:xfrm>
              <a:off x="3670" y="7885"/>
              <a:ext cx="3420" cy="1090"/>
            </a:xfrm>
            <a:prstGeom prst="rect">
              <a:avLst/>
            </a:prstGeom>
          </p:spPr>
        </p:pic>
      </p:grpSp>
      <p:sp>
        <p:nvSpPr>
          <p:cNvPr id="7" name="文本框 6"/>
          <p:cNvSpPr txBox="1"/>
          <p:nvPr/>
        </p:nvSpPr>
        <p:spPr>
          <a:xfrm>
            <a:off x="1226820" y="5525135"/>
            <a:ext cx="9408160" cy="645160"/>
          </a:xfrm>
          <a:prstGeom prst="rect">
            <a:avLst/>
          </a:prstGeom>
          <a:noFill/>
        </p:spPr>
        <p:txBody>
          <a:bodyPr wrap="square" rtlCol="0" anchor="t">
            <a:spAutoFit/>
          </a:bodyPr>
          <a:p>
            <a:r>
              <a:rPr lang="zh-CN" altLang="en-US"/>
              <a:t>The NTP client obtains time from multiple NTP servers and selects the most reliable time source for calibration using an algorithm</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 Pool Architecture at a Glance</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7" name="组合 6"/>
          <p:cNvGrpSpPr/>
          <p:nvPr/>
        </p:nvGrpSpPr>
        <p:grpSpPr>
          <a:xfrm>
            <a:off x="2047875" y="1501775"/>
            <a:ext cx="8191500" cy="4527550"/>
            <a:chOff x="3225" y="2365"/>
            <a:chExt cx="12900" cy="7130"/>
          </a:xfrm>
        </p:grpSpPr>
        <p:pic>
          <p:nvPicPr>
            <p:cNvPr id="3" name="图片 2"/>
            <p:cNvPicPr>
              <a:picLocks noChangeAspect="1"/>
            </p:cNvPicPr>
            <p:nvPr/>
          </p:nvPicPr>
          <p:blipFill>
            <a:blip r:embed="rId1"/>
            <a:stretch>
              <a:fillRect/>
            </a:stretch>
          </p:blipFill>
          <p:spPr>
            <a:xfrm>
              <a:off x="3425" y="2365"/>
              <a:ext cx="11910" cy="6990"/>
            </a:xfrm>
            <a:prstGeom prst="rect">
              <a:avLst/>
            </a:prstGeom>
          </p:spPr>
        </p:pic>
        <p:pic>
          <p:nvPicPr>
            <p:cNvPr id="5" name="图片 4"/>
            <p:cNvPicPr>
              <a:picLocks noChangeAspect="1"/>
            </p:cNvPicPr>
            <p:nvPr/>
          </p:nvPicPr>
          <p:blipFill>
            <a:blip r:embed="rId2"/>
            <a:stretch>
              <a:fillRect/>
            </a:stretch>
          </p:blipFill>
          <p:spPr>
            <a:xfrm>
              <a:off x="3225" y="8885"/>
              <a:ext cx="2859" cy="470"/>
            </a:xfrm>
            <a:prstGeom prst="rect">
              <a:avLst/>
            </a:prstGeom>
          </p:spPr>
        </p:pic>
        <p:pic>
          <p:nvPicPr>
            <p:cNvPr id="6" name="图片 5"/>
            <p:cNvPicPr>
              <a:picLocks noChangeAspect="1"/>
            </p:cNvPicPr>
            <p:nvPr/>
          </p:nvPicPr>
          <p:blipFill>
            <a:blip r:embed="rId2"/>
            <a:stretch>
              <a:fillRect/>
            </a:stretch>
          </p:blipFill>
          <p:spPr>
            <a:xfrm>
              <a:off x="14535" y="9025"/>
              <a:ext cx="1590" cy="470"/>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 Pool Architecture at a Glance</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6" name="组合 5"/>
          <p:cNvGrpSpPr/>
          <p:nvPr/>
        </p:nvGrpSpPr>
        <p:grpSpPr>
          <a:xfrm>
            <a:off x="3493135" y="1316990"/>
            <a:ext cx="6040120" cy="3524250"/>
            <a:chOff x="4050" y="2405"/>
            <a:chExt cx="10775" cy="6730"/>
          </a:xfrm>
        </p:grpSpPr>
        <p:pic>
          <p:nvPicPr>
            <p:cNvPr id="3" name="图片 2"/>
            <p:cNvPicPr>
              <a:picLocks noChangeAspect="1"/>
            </p:cNvPicPr>
            <p:nvPr/>
          </p:nvPicPr>
          <p:blipFill>
            <a:blip r:embed="rId1"/>
            <a:stretch>
              <a:fillRect/>
            </a:stretch>
          </p:blipFill>
          <p:spPr>
            <a:xfrm>
              <a:off x="4235" y="2405"/>
              <a:ext cx="10590" cy="6730"/>
            </a:xfrm>
            <a:prstGeom prst="rect">
              <a:avLst/>
            </a:prstGeom>
          </p:spPr>
        </p:pic>
        <p:pic>
          <p:nvPicPr>
            <p:cNvPr id="5" name="图片 4"/>
            <p:cNvPicPr>
              <a:picLocks noChangeAspect="1"/>
            </p:cNvPicPr>
            <p:nvPr/>
          </p:nvPicPr>
          <p:blipFill>
            <a:blip r:embed="rId2"/>
            <a:stretch>
              <a:fillRect/>
            </a:stretch>
          </p:blipFill>
          <p:spPr>
            <a:xfrm>
              <a:off x="4050" y="8435"/>
              <a:ext cx="2669" cy="700"/>
            </a:xfrm>
            <a:prstGeom prst="rect">
              <a:avLst/>
            </a:prstGeom>
          </p:spPr>
        </p:pic>
      </p:grpSp>
      <p:sp>
        <p:nvSpPr>
          <p:cNvPr id="7" name="文本框 6"/>
          <p:cNvSpPr txBox="1"/>
          <p:nvPr/>
        </p:nvSpPr>
        <p:spPr>
          <a:xfrm>
            <a:off x="1309370" y="5177155"/>
            <a:ext cx="9416415" cy="645160"/>
          </a:xfrm>
          <a:prstGeom prst="rect">
            <a:avLst/>
          </a:prstGeom>
          <a:noFill/>
        </p:spPr>
        <p:txBody>
          <a:bodyPr wrap="square" rtlCol="0" anchor="t">
            <a:spAutoFit/>
          </a:bodyPr>
          <a:p>
            <a:r>
              <a:rPr lang="zh-CN" altLang="en-US"/>
              <a:t>The NTP pool uses a monitoring system to periodically check the health status of the time server, including response time, time accuracy, and availability.</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NTPPool Monitoring System</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6" name="组合 5"/>
          <p:cNvGrpSpPr/>
          <p:nvPr/>
        </p:nvGrpSpPr>
        <p:grpSpPr>
          <a:xfrm>
            <a:off x="1050925" y="2186940"/>
            <a:ext cx="6823075" cy="3597275"/>
            <a:chOff x="3915" y="3350"/>
            <a:chExt cx="10745" cy="5665"/>
          </a:xfrm>
        </p:grpSpPr>
        <p:pic>
          <p:nvPicPr>
            <p:cNvPr id="3" name="图片 2"/>
            <p:cNvPicPr>
              <a:picLocks noChangeAspect="1"/>
            </p:cNvPicPr>
            <p:nvPr/>
          </p:nvPicPr>
          <p:blipFill>
            <a:blip r:embed="rId1"/>
            <a:stretch>
              <a:fillRect/>
            </a:stretch>
          </p:blipFill>
          <p:spPr>
            <a:xfrm>
              <a:off x="3980" y="3350"/>
              <a:ext cx="10680" cy="5460"/>
            </a:xfrm>
            <a:prstGeom prst="rect">
              <a:avLst/>
            </a:prstGeom>
          </p:spPr>
        </p:pic>
        <p:pic>
          <p:nvPicPr>
            <p:cNvPr id="5" name="图片 4"/>
            <p:cNvPicPr>
              <a:picLocks noChangeAspect="1"/>
            </p:cNvPicPr>
            <p:nvPr/>
          </p:nvPicPr>
          <p:blipFill>
            <a:blip r:embed="rId2"/>
            <a:stretch>
              <a:fillRect/>
            </a:stretch>
          </p:blipFill>
          <p:spPr>
            <a:xfrm>
              <a:off x="3915" y="8245"/>
              <a:ext cx="2540" cy="770"/>
            </a:xfrm>
            <a:prstGeom prst="rect">
              <a:avLst/>
            </a:prstGeom>
          </p:spPr>
        </p:pic>
      </p:grpSp>
      <p:sp>
        <p:nvSpPr>
          <p:cNvPr id="7" name="文本框 6"/>
          <p:cNvSpPr txBox="1"/>
          <p:nvPr/>
        </p:nvSpPr>
        <p:spPr>
          <a:xfrm>
            <a:off x="1778000" y="1393825"/>
            <a:ext cx="6096000" cy="368300"/>
          </a:xfrm>
          <a:prstGeom prst="rect">
            <a:avLst/>
          </a:prstGeom>
          <a:noFill/>
        </p:spPr>
        <p:txBody>
          <a:bodyPr wrap="square" rtlCol="0" anchor="t">
            <a:spAutoFit/>
          </a:bodyPr>
          <a:p>
            <a:r>
              <a:rPr lang="zh-CN" altLang="en-US"/>
              <a:t>Scoring algorithm</a:t>
            </a:r>
            <a:endParaRPr lang="zh-CN" altLang="en-US"/>
          </a:p>
        </p:txBody>
      </p:sp>
      <p:sp>
        <p:nvSpPr>
          <p:cNvPr id="8" name="文本框 7"/>
          <p:cNvSpPr txBox="1"/>
          <p:nvPr/>
        </p:nvSpPr>
        <p:spPr>
          <a:xfrm>
            <a:off x="8610600" y="2360930"/>
            <a:ext cx="2566670" cy="2030095"/>
          </a:xfrm>
          <a:prstGeom prst="rect">
            <a:avLst/>
          </a:prstGeom>
          <a:noFill/>
        </p:spPr>
        <p:txBody>
          <a:bodyPr wrap="square" rtlCol="0" anchor="t">
            <a:spAutoFit/>
          </a:bodyPr>
          <a:p>
            <a:r>
              <a:rPr lang="zh-CN" altLang="en-US"/>
              <a:t>The monitoring system scores time servers based on their performance and removes low-rated or unreliable servers from the pool.</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NTPPool Monitoring System</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9" name="文本框 8"/>
          <p:cNvSpPr txBox="1"/>
          <p:nvPr/>
        </p:nvSpPr>
        <p:spPr>
          <a:xfrm>
            <a:off x="1503680" y="1616710"/>
            <a:ext cx="9625965" cy="3328670"/>
          </a:xfrm>
          <a:prstGeom prst="rect">
            <a:avLst/>
          </a:prstGeom>
          <a:noFill/>
        </p:spPr>
        <p:txBody>
          <a:bodyPr wrap="square" rtlCol="0" anchor="t">
            <a:spAutoFit/>
          </a:bodyPr>
          <a:p>
            <a:pPr>
              <a:lnSpc>
                <a:spcPct val="130000"/>
              </a:lnSpc>
            </a:pPr>
            <a:r>
              <a:rPr lang="zh-CN" altLang="en-US"/>
              <a:t>Scoring logic  : According to the response of the time server, the monitoring server gives each time server a score. </a:t>
            </a:r>
            <a:endParaRPr lang="zh-CN" altLang="en-US"/>
          </a:p>
          <a:p>
            <a:pPr>
              <a:lnSpc>
                <a:spcPct val="130000"/>
              </a:lnSpc>
            </a:pPr>
            <a:endParaRPr lang="zh-CN" altLang="en-US"/>
          </a:p>
          <a:p>
            <a:pPr marL="285750" indent="-285750">
              <a:lnSpc>
                <a:spcPct val="130000"/>
              </a:lnSpc>
              <a:buFont typeface="Arial" panose="020B0604020202020204" pitchFamily="34" charset="0"/>
              <a:buChar char="•"/>
            </a:pPr>
            <a:r>
              <a:rPr lang="zh-CN" altLang="en-US" b="1"/>
              <a:t>Offset</a:t>
            </a:r>
            <a:r>
              <a:rPr lang="zh-CN" altLang="en-US"/>
              <a:t> :  A smaller offset indicates that the time server is more accurate.</a:t>
            </a:r>
            <a:endParaRPr lang="zh-CN" altLang="en-US"/>
          </a:p>
          <a:p>
            <a:pPr marL="285750" indent="-285750">
              <a:lnSpc>
                <a:spcPct val="130000"/>
              </a:lnSpc>
              <a:buFont typeface="Arial" panose="020B0604020202020204" pitchFamily="34" charset="0"/>
              <a:buChar char="•"/>
            </a:pPr>
            <a:endParaRPr lang="zh-CN" altLang="en-US"/>
          </a:p>
          <a:p>
            <a:pPr marL="285750" indent="-285750">
              <a:lnSpc>
                <a:spcPct val="130000"/>
              </a:lnSpc>
              <a:buFont typeface="Arial" panose="020B0604020202020204" pitchFamily="34" charset="0"/>
              <a:buChar char="•"/>
            </a:pPr>
            <a:r>
              <a:rPr lang="zh-CN" altLang="en-US" b="1"/>
              <a:t>Delay</a:t>
            </a:r>
            <a:r>
              <a:rPr lang="zh-CN" altLang="en-US"/>
              <a:t> : The smaller the delay, the faster the time server responds.</a:t>
            </a:r>
            <a:endParaRPr lang="zh-CN" altLang="en-US"/>
          </a:p>
          <a:p>
            <a:pPr marL="285750" indent="-285750">
              <a:lnSpc>
                <a:spcPct val="130000"/>
              </a:lnSpc>
              <a:buFont typeface="Arial" panose="020B0604020202020204" pitchFamily="34" charset="0"/>
              <a:buChar char="•"/>
            </a:pPr>
            <a:endParaRPr lang="zh-CN" altLang="en-US"/>
          </a:p>
          <a:p>
            <a:pPr marL="285750" indent="-285750">
              <a:lnSpc>
                <a:spcPct val="130000"/>
              </a:lnSpc>
              <a:buFont typeface="Arial" panose="020B0604020202020204" pitchFamily="34" charset="0"/>
              <a:buChar char="•"/>
            </a:pPr>
            <a:r>
              <a:rPr lang="zh-CN" altLang="en-US" b="1"/>
              <a:t>Stability</a:t>
            </a:r>
            <a:r>
              <a:rPr lang="zh-CN" altLang="en-US"/>
              <a:t> : If the offset and latency of the time server vary significantly, the score will be affected.</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NTPPool Monitoring System</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0" name="文本框 9"/>
          <p:cNvSpPr txBox="1"/>
          <p:nvPr/>
        </p:nvSpPr>
        <p:spPr>
          <a:xfrm>
            <a:off x="2134235" y="1658620"/>
            <a:ext cx="8052435" cy="3744595"/>
          </a:xfrm>
          <a:prstGeom prst="rect">
            <a:avLst/>
          </a:prstGeom>
          <a:noFill/>
        </p:spPr>
        <p:txBody>
          <a:bodyPr wrap="square" rtlCol="0" anchor="t">
            <a:spAutoFit/>
          </a:bodyPr>
          <a:p>
            <a:pPr>
              <a:lnSpc>
                <a:spcPct val="120000"/>
              </a:lnSpc>
            </a:pPr>
            <a:r>
              <a:rPr lang="zh-CN" altLang="en-US"/>
              <a:t>Score calculation  : The specific scoring algorithm may be as follows:</a:t>
            </a:r>
            <a:endParaRPr lang="zh-CN" altLang="en-US"/>
          </a:p>
          <a:p>
            <a:pPr marL="285750" indent="-285750">
              <a:lnSpc>
                <a:spcPct val="120000"/>
              </a:lnSpc>
              <a:buFont typeface="Arial" panose="020B0604020202020204" pitchFamily="34" charset="0"/>
              <a:buChar char="•"/>
            </a:pPr>
            <a:r>
              <a:rPr lang="zh-CN" altLang="en-US" b="1"/>
              <a:t>Initial score</a:t>
            </a:r>
            <a:r>
              <a:rPr lang="zh-CN" altLang="en-US"/>
              <a:t>: The initial score for each time server</a:t>
            </a:r>
            <a:endParaRPr lang="zh-CN" altLang="en-US"/>
          </a:p>
          <a:p>
            <a:pPr marL="285750" indent="-285750">
              <a:lnSpc>
                <a:spcPct val="120000"/>
              </a:lnSpc>
              <a:buFont typeface="Arial" panose="020B0604020202020204" pitchFamily="34" charset="0"/>
              <a:buChar char="•"/>
            </a:pPr>
            <a:endParaRPr lang="zh-CN" altLang="en-US"/>
          </a:p>
          <a:p>
            <a:pPr marL="285750" indent="-285750">
              <a:lnSpc>
                <a:spcPct val="120000"/>
              </a:lnSpc>
              <a:buFont typeface="Arial" panose="020B0604020202020204" pitchFamily="34" charset="0"/>
              <a:buChar char="•"/>
            </a:pPr>
            <a:r>
              <a:rPr lang="zh-CN" altLang="en-US" b="1"/>
              <a:t>Offset adjustment</a:t>
            </a:r>
            <a:r>
              <a:rPr lang="zh-CN" altLang="en-US"/>
              <a:t>: If the offset exceeds a certain threshold, the score is reduced.</a:t>
            </a:r>
            <a:endParaRPr lang="zh-CN" altLang="en-US"/>
          </a:p>
          <a:p>
            <a:pPr marL="285750" indent="-285750">
              <a:lnSpc>
                <a:spcPct val="120000"/>
              </a:lnSpc>
              <a:buFont typeface="Arial" panose="020B0604020202020204" pitchFamily="34" charset="0"/>
              <a:buChar char="•"/>
            </a:pPr>
            <a:endParaRPr lang="zh-CN" altLang="en-US"/>
          </a:p>
          <a:p>
            <a:pPr marL="285750" indent="-285750">
              <a:lnSpc>
                <a:spcPct val="120000"/>
              </a:lnSpc>
              <a:buFont typeface="Arial" panose="020B0604020202020204" pitchFamily="34" charset="0"/>
              <a:buChar char="•"/>
            </a:pPr>
            <a:r>
              <a:rPr lang="zh-CN" altLang="en-US" b="1"/>
              <a:t>Delay Adjustment</a:t>
            </a:r>
            <a:r>
              <a:rPr lang="zh-CN" altLang="en-US"/>
              <a:t>: If the delay exceeds a certain threshold, the score will also be reduced. </a:t>
            </a:r>
            <a:endParaRPr lang="zh-CN" altLang="en-US"/>
          </a:p>
          <a:p>
            <a:pPr marL="285750" indent="-285750">
              <a:lnSpc>
                <a:spcPct val="120000"/>
              </a:lnSpc>
              <a:buFont typeface="Arial" panose="020B0604020202020204" pitchFamily="34" charset="0"/>
              <a:buChar char="•"/>
            </a:pPr>
            <a:endParaRPr lang="zh-CN" altLang="en-US" b="1"/>
          </a:p>
          <a:p>
            <a:pPr marL="285750" indent="-285750">
              <a:lnSpc>
                <a:spcPct val="120000"/>
              </a:lnSpc>
              <a:buFont typeface="Arial" panose="020B0604020202020204" pitchFamily="34" charset="0"/>
              <a:buChar char="•"/>
            </a:pPr>
            <a:r>
              <a:rPr lang="zh-CN" altLang="en-US" b="1"/>
              <a:t>Stability adjustment</a:t>
            </a:r>
            <a:r>
              <a:rPr lang="zh-CN" altLang="en-US"/>
              <a:t>: If the offset and delay of the time server change significantly in multiple checks, the score will be reduced.</a:t>
            </a:r>
            <a:endParaRPr lang="zh-CN" altLang="en-US"/>
          </a:p>
        </p:txBody>
      </p:sp>
    </p:spTree>
  </p:cSld>
  <p:clrMapOvr>
    <a:masterClrMapping/>
  </p:clrMapOvr>
</p:sld>
</file>

<file path=ppt/tags/tag1.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95a4ea1f-d596-4887-9204-ce82c4e8d6ec"/>
  <p:tag name="commondata" val="eyJoZGlkIjoiYzRjYTFlNTFlMWJjOWVmZmE2NzJjZTQ1MmU2ZWYwNDgifQ=="/>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2C3846"/>
      </a:accent1>
      <a:accent2>
        <a:srgbClr val="914FAE"/>
      </a:accent2>
      <a:accent3>
        <a:srgbClr val="3191E4"/>
      </a:accent3>
      <a:accent4>
        <a:srgbClr val="4C9A19"/>
      </a:accent4>
      <a:accent5>
        <a:srgbClr val="D35A66"/>
      </a:accent5>
      <a:accent6>
        <a:srgbClr val="E6AE3F"/>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2C3846"/>
    </a:accent1>
    <a:accent2>
      <a:srgbClr val="914FAE"/>
    </a:accent2>
    <a:accent3>
      <a:srgbClr val="3191E4"/>
    </a:accent3>
    <a:accent4>
      <a:srgbClr val="4C9A19"/>
    </a:accent4>
    <a:accent5>
      <a:srgbClr val="D35A66"/>
    </a:accent5>
    <a:accent6>
      <a:srgbClr val="E6AE3F"/>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5882</Words>
  <Application>WPS 演示</Application>
  <PresentationFormat>宽屏</PresentationFormat>
  <Paragraphs>224</Paragraphs>
  <Slides>27</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Impact</vt:lpstr>
      <vt:lpstr>微软雅黑</vt:lpstr>
      <vt:lpstr>Arial Unicode MS</vt:lpstr>
      <vt:lpstr>Calibri</vt:lpstr>
      <vt:lpstr>主题5</vt:lpstr>
      <vt:lpstr>Section Header Here</vt:lpstr>
      <vt:lpstr>NTP Pool Project: the Largest NTP Ecosystem</vt:lpstr>
      <vt:lpstr>NTP Pool Architecture at a Glance</vt:lpstr>
      <vt:lpstr>NTP Pool Architecture at a Glance</vt:lpstr>
      <vt:lpstr>NTP Pool Architecture at a Glance</vt:lpstr>
      <vt:lpstr>NTP Pool Architecture at a Glance</vt:lpstr>
      <vt:lpstr>NTPPool Monitoring System</vt:lpstr>
      <vt:lpstr>NTPPool Monitoring System</vt:lpstr>
      <vt:lpstr>NTPPool Monitoring System</vt:lpstr>
      <vt:lpstr>NTP Pool Monitoring System</vt:lpstr>
      <vt:lpstr>NTP Pool Monitoring System</vt:lpstr>
      <vt:lpstr>NTP Pool Architecture at a Glance</vt:lpstr>
      <vt:lpstr>NTP Pool Architecture at a Glance</vt:lpstr>
      <vt:lpstr>What if an attacker can manipulate the monitoring system?</vt:lpstr>
      <vt:lpstr>Exploiting NTP Pool Monitoring System</vt:lpstr>
      <vt:lpstr>Attack Modeling</vt:lpstr>
      <vt:lpstr>Attack Modeling</vt:lpstr>
      <vt:lpstr>Attack Modeling</vt:lpstr>
      <vt:lpstr>Injecting Asymmetric Delays to Monitoring Packets</vt:lpstr>
      <vt:lpstr>Injecting Asymmetric Delays to Monitoring Packets</vt:lpstr>
      <vt:lpstr>Injecting Asymmetric Delays to Monitoring Packets</vt:lpstr>
      <vt:lpstr>Injecting Asymmetric Delays to Monitoring Packets</vt:lpstr>
      <vt:lpstr>Injecting Asymmetric Delays to Monitoring Packets</vt:lpstr>
      <vt:lpstr>Injecting Asymmetric Delays to Monitoring Packets</vt:lpstr>
      <vt:lpstr>Injecting Asymmetric Delays to Monitoring Packets</vt:lpstr>
      <vt:lpstr>lmpact of Adding 500 ms of Asymmetric Delay</vt:lpstr>
      <vt:lpstr>Summary</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一蓑烟雨</cp:lastModifiedBy>
  <cp:revision>53</cp:revision>
  <cp:lastPrinted>2018-05-15T16:00:00Z</cp:lastPrinted>
  <dcterms:created xsi:type="dcterms:W3CDTF">2018-05-15T16:00:00Z</dcterms:created>
  <dcterms:modified xsi:type="dcterms:W3CDTF">2024-06-19T02:45:36Z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2052-12.1.0.16929</vt:lpwstr>
  </property>
  <property fmtid="{D5CDD505-2E9C-101B-9397-08002B2CF9AE}" pid="4" name="ICV">
    <vt:lpwstr>DEB95A91AE9548BE9A93AA7AE26A9427_12</vt:lpwstr>
  </property>
</Properties>
</file>