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262" r:id="rId5"/>
    <p:sldId id="1748" r:id="rId6"/>
    <p:sldId id="1765" r:id="rId7"/>
    <p:sldId id="1752" r:id="rId8"/>
    <p:sldId id="1769" r:id="rId9"/>
    <p:sldId id="1770" r:id="rId10"/>
    <p:sldId id="1772" r:id="rId11"/>
    <p:sldId id="1773" r:id="rId12"/>
    <p:sldId id="1751" r:id="rId13"/>
    <p:sldId id="1755" r:id="rId14"/>
    <p:sldId id="1766" r:id="rId15"/>
    <p:sldId id="1756" r:id="rId16"/>
    <p:sldId id="1757" r:id="rId17"/>
    <p:sldId id="1758" r:id="rId18"/>
    <p:sldId id="1767" r:id="rId19"/>
    <p:sldId id="1759" r:id="rId20"/>
    <p:sldId id="1761" r:id="rId21"/>
    <p:sldId id="1760" r:id="rId22"/>
    <p:sldId id="1768" r:id="rId23"/>
    <p:sldId id="1763" r:id="rId24"/>
    <p:sldId id="1771" r:id="rId25"/>
    <p:sldId id="1790"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82" autoAdjust="0"/>
  </p:normalViewPr>
  <p:slideViewPr>
    <p:cSldViewPr snapToGrid="0">
      <p:cViewPr varScale="1">
        <p:scale>
          <a:sx n="109" d="100"/>
          <a:sy n="109" d="100"/>
        </p:scale>
        <p:origin x="672" y="78"/>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4.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Pool-Party：利用浏览器资源池进行Web跟踪</a:t>
            </a:r>
            <a:endParaRPr lang="zh-CN" altLang="en-US"/>
          </a:p>
          <a:p>
            <a:r>
              <a:rPr lang="zh-CN" altLang="en-US"/>
              <a:t>一作</a:t>
            </a:r>
            <a:r>
              <a:rPr lang="en-US" altLang="zh-CN"/>
              <a:t> Brave Software首席隐私研究员</a:t>
            </a:r>
            <a:endParaRPr lang="en-US" altLang="zh-CN"/>
          </a:p>
          <a:p>
            <a:r>
              <a:rPr lang="zh-CN" altLang="en-US"/>
              <a:t>二作</a:t>
            </a:r>
            <a:r>
              <a:rPr lang="en-US" altLang="zh-CN"/>
              <a:t> Ph.D. candidate 计算机隐私和安全</a:t>
            </a:r>
            <a:endParaRPr lang="en-US" altLang="zh-CN"/>
          </a:p>
          <a:p>
            <a:r>
              <a:rPr lang="zh-CN" altLang="en-US"/>
              <a:t>三作</a:t>
            </a:r>
            <a:r>
              <a:rPr lang="en-US" altLang="zh-CN"/>
              <a:t> </a:t>
            </a:r>
            <a:r>
              <a:rPr lang="zh-CN" altLang="en-US"/>
              <a:t>浏览器隐私安全</a:t>
            </a:r>
            <a:endParaRPr lang="en-US" altLang="zh-CN"/>
          </a:p>
          <a:p>
            <a:r>
              <a:rPr lang="zh-CN" altLang="en-US"/>
              <a:t>四作</a:t>
            </a:r>
            <a:r>
              <a:rPr lang="en-US" altLang="zh-CN"/>
              <a:t> 伦敦帝国理工学院 </a:t>
            </a:r>
            <a:r>
              <a:rPr lang="zh-CN" altLang="en-US"/>
              <a:t>副教授安全隐私、程序分析</a:t>
            </a:r>
            <a:endParaRPr lang="zh-CN" altLang="en-US"/>
          </a:p>
          <a:p>
            <a:r>
              <a:rPr lang="zh-CN" altLang="en-US"/>
              <a:t>五作</a:t>
            </a:r>
            <a:r>
              <a:rPr lang="en-US" altLang="zh-CN"/>
              <a:t> </a:t>
            </a:r>
            <a:r>
              <a:rPr lang="zh-CN" altLang="en-US"/>
              <a:t>教授</a:t>
            </a:r>
            <a:r>
              <a:rPr lang="en-US" altLang="zh-CN"/>
              <a:t> 隐私与安全研究领域</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怎样是好的攻击才能攻击成功</a:t>
            </a:r>
            <a:endParaRPr lang="zh-CN" altLang="en-US"/>
          </a:p>
          <a:p>
            <a:r>
              <a:rPr lang="zh-CN" altLang="en-US" b="1"/>
              <a:t>大型资源池</a:t>
            </a:r>
            <a:endParaRPr lang="zh-CN" altLang="en-US" b="1"/>
          </a:p>
          <a:p>
            <a:r>
              <a:rPr lang="zh-CN" altLang="en-US"/>
              <a:t>池中的资源越多，每个“数据包”的大小就越大</a:t>
            </a:r>
            <a:endParaRPr lang="zh-CN" altLang="en-US"/>
          </a:p>
          <a:p>
            <a:r>
              <a:rPr lang="zh-CN" altLang="en-US" b="1"/>
              <a:t>不受欢迎的资源（特征）</a:t>
            </a:r>
            <a:endParaRPr lang="zh-CN" altLang="en-US" b="1"/>
          </a:p>
          <a:p>
            <a:r>
              <a:rPr lang="zh-CN" altLang="en-US"/>
              <a:t>网络上使用的功能越少，隐蔽通道的噪音就越小</a:t>
            </a:r>
            <a:endParaRPr lang="zh-CN" altLang="en-US"/>
          </a:p>
          <a:p>
            <a:r>
              <a:rPr lang="zh-CN" altLang="en-US" b="1"/>
              <a:t>快速消耗和释放资源</a:t>
            </a:r>
            <a:endParaRPr lang="zh-CN" altLang="en-US" b="1"/>
          </a:p>
          <a:p>
            <a:r>
              <a:rPr lang="zh-CN" altLang="en-US"/>
              <a:t>更快的消耗/释放，更大的带宽</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研究了六种不同的浏览器引擎，其中三个是</a:t>
            </a:r>
            <a:r>
              <a:rPr lang="en-US" altLang="zh-CN"/>
              <a:t>chromium</a:t>
            </a:r>
            <a:r>
              <a:rPr lang="zh-CN" altLang="en-US"/>
              <a:t>浏览器有两种，</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a:t>手动流程</a:t>
            </a:r>
            <a:endParaRPr lang="zh-CN" altLang="en-US" b="1"/>
          </a:p>
          <a:p>
            <a:r>
              <a:rPr lang="zh-CN" altLang="en-US" b="1"/>
              <a:t>源代码审查</a:t>
            </a:r>
            <a:endParaRPr lang="zh-CN" altLang="en-US" b="1"/>
          </a:p>
          <a:p>
            <a:r>
              <a:rPr lang="zh-CN" altLang="en-US" b="1"/>
              <a:t>咨询开发人员</a:t>
            </a:r>
            <a:endParaRPr lang="zh-CN" altLang="en-US" b="1"/>
          </a:p>
          <a:p>
            <a:r>
              <a:rPr lang="zh-CN" altLang="en-US" b="1"/>
              <a:t>标准/开发人员文档</a:t>
            </a:r>
            <a:br>
              <a:rPr lang="zh-CN" altLang="en-US" b="1"/>
            </a:br>
            <a:br>
              <a:rPr lang="zh-CN" altLang="en-US" b="1"/>
            </a:br>
            <a:r>
              <a:rPr lang="zh-CN" altLang="en-US" b="1"/>
              <a:t>WebSockets</a:t>
            </a:r>
            <a:endParaRPr lang="zh-CN" altLang="en-US" b="1"/>
          </a:p>
          <a:p>
            <a:r>
              <a:rPr lang="zh-CN" altLang="en-US"/>
              <a:t>用于客户端-服务器通信的持久类TCP接口</a:t>
            </a:r>
            <a:endParaRPr lang="zh-CN" altLang="en-US"/>
          </a:p>
          <a:p>
            <a:r>
              <a:rPr lang="zh-CN" altLang="en-US" b="1"/>
              <a:t>Web</a:t>
            </a:r>
            <a:r>
              <a:rPr lang="en-US" altLang="zh-CN" b="1"/>
              <a:t>worker</a:t>
            </a:r>
            <a:endParaRPr lang="zh-CN" altLang="en-US" b="1"/>
          </a:p>
          <a:p>
            <a:r>
              <a:rPr lang="zh-CN" altLang="en-US"/>
              <a:t>类似子进程的API，用于在主事件循环之外运行脚本</a:t>
            </a:r>
            <a:endParaRPr lang="zh-CN" altLang="en-US"/>
          </a:p>
          <a:p>
            <a:r>
              <a:rPr lang="zh-CN" altLang="en-US" b="1"/>
              <a:t>服务器发送的事件</a:t>
            </a:r>
            <a:endParaRPr lang="zh-CN" altLang="en-US" b="1"/>
          </a:p>
          <a:p>
            <a:r>
              <a:rPr lang="zh-CN" altLang="en-US"/>
              <a:t>服务器推送式APl，用于服务器通知页面更新</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能够在所有主要浏览器中识别可利用的有限但未分区的资源池</a:t>
            </a:r>
            <a:endParaRPr lang="zh-CN" altLang="en-US"/>
          </a:p>
          <a:p>
            <a:r>
              <a:rPr lang="zh-CN" altLang="en-US"/>
              <a:t>每个浏览器引擎的目标资源池都不同。</a:t>
            </a:r>
            <a:endParaRPr lang="zh-CN" altLang="en-US"/>
          </a:p>
          <a:p>
            <a:endParaRPr lang="zh-CN" altLang="en-US"/>
          </a:p>
          <a:p>
            <a:r>
              <a:rPr lang="zh-CN" altLang="en-US"/>
              <a:t>我们能够利用基于 Chromium 和 Gecko 的浏览器中相对较大的 WebSocket 连接 池来进行"池方"攻击。</a:t>
            </a:r>
            <a:endParaRPr lang="zh-CN" altLang="en-US"/>
          </a:p>
          <a:p>
            <a:r>
              <a:rPr lang="zh-CN" altLang="en-US"/>
              <a:t> Safari 的 WebSockets 实现无法被利用</a:t>
            </a:r>
            <a:endParaRPr lang="zh-CN" altLang="en-US"/>
          </a:p>
          <a:p>
            <a:r>
              <a:rPr lang="zh-CN" altLang="en-US"/>
              <a:t>﻿基于 Gecko 的浏览器比其他浏览器引擎更容易受到"池方"攻 击。</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带宽</a:t>
            </a:r>
            <a:endParaRPr lang="zh-CN" altLang="en-US"/>
          </a:p>
          <a:p>
            <a:r>
              <a:rPr lang="zh-CN" altLang="en-US"/>
              <a:t>我们跨上下文边界传输用户标识符的速度有多快</a:t>
            </a:r>
            <a:endParaRPr lang="zh-CN" altLang="en-US"/>
          </a:p>
          <a:p>
            <a:endParaRPr lang="zh-CN" altLang="en-US"/>
          </a:p>
          <a:p>
            <a:r>
              <a:rPr lang="zh-CN" altLang="en-US"/>
              <a:t>一致性</a:t>
            </a:r>
            <a:endParaRPr lang="zh-CN" altLang="en-US"/>
          </a:p>
          <a:p>
            <a:r>
              <a:rPr lang="zh-CN" altLang="en-US"/>
              <a:t>给定一个稳定的、空的通道，攻击成功的频率是多少</a:t>
            </a:r>
            <a:endParaRPr lang="zh-CN" altLang="en-US"/>
          </a:p>
          <a:p>
            <a:endParaRPr lang="zh-CN" altLang="en-US"/>
          </a:p>
          <a:p>
            <a:r>
              <a:rPr lang="zh-CN" altLang="en-US"/>
              <a:t>稳定性</a:t>
            </a:r>
            <a:endParaRPr lang="zh-CN" altLang="en-US"/>
          </a:p>
          <a:p>
            <a:r>
              <a:rPr lang="zh-CN" altLang="en-US"/>
              <a:t>沟通渠道“干净”的可能性有多大</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背景噪声指的是由于其他站点或浏览器进程的资源使用而引入的干扰。</a:t>
            </a:r>
            <a:endParaRPr lang="zh-CN" altLang="en-US"/>
          </a:p>
          <a:p>
            <a:r>
              <a:rPr lang="zh-CN" altLang="en-US"/>
              <a:t>绝大多数网站使用资源池而不会受到其他页面的任何干扰</a:t>
            </a:r>
            <a:endParaRPr lang="zh-CN" altLang="en-US"/>
          </a:p>
          <a:p>
            <a:endParaRPr lang="zh-CN" altLang="en-US"/>
          </a:p>
          <a:p>
            <a:r>
              <a:rPr lang="zh-CN" altLang="en-US"/>
              <a:t>攻击完成得越快，就越不容易受到背景噪声的影响 此外可以多次进行攻击 获取大多数结果</a:t>
            </a:r>
            <a:endParaRPr lang="zh-CN" altLang="en-US"/>
          </a:p>
          <a:p>
            <a:endParaRPr lang="zh-CN" altLang="en-US"/>
          </a:p>
          <a:p>
            <a:r>
              <a:rPr lang="zh-CN" altLang="en-US"/>
              <a:t>SSE 用于不到 1% 的网站，不到 1% 的页面负载</a:t>
            </a:r>
            <a:endParaRPr lang="zh-CN" altLang="en-US"/>
          </a:p>
          <a:p>
            <a:r>
              <a:rPr lang="zh-CN" altLang="en-US"/>
              <a:t>换句话说，绝大多数站点不使用任何这些浏览器特征，这意味着在公共情况下，站点可以使用资源池，而不会干扰其他页面。</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通过测量实施"池方"攻击的时间来测量攻击的带宽</a:t>
            </a:r>
            <a:endParaRPr lang="zh-CN" altLang="en-US"/>
          </a:p>
          <a:p>
            <a:r>
              <a:rPr lang="zh-CN" altLang="en-US"/>
              <a:t>在两个标签页之间测试 改变协商时间脉冲时间 找到最短时间</a:t>
            </a:r>
            <a:endParaRPr lang="zh-CN" altLang="en-US"/>
          </a:p>
          <a:p>
            <a:endParaRPr lang="zh-CN" altLang="en-US"/>
          </a:p>
          <a:p>
            <a:r>
              <a:rPr lang="zh-CN" altLang="en-US"/>
              <a:t>资源池中可用资源的数量限制了攻击能够传输的数据量，因此带宽会受到这些限制的影响</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问题-&gt;未分区和有限</a:t>
            </a:r>
            <a:endParaRPr lang="zh-CN" altLang="en-US"/>
          </a:p>
          <a:p>
            <a:endParaRPr lang="zh-CN" altLang="en-US"/>
          </a:p>
          <a:p>
            <a:r>
              <a:rPr lang="zh-CN" altLang="en-US"/>
              <a:t>解决方案1：分区（但保持全局上限）</a:t>
            </a:r>
            <a:endParaRPr lang="zh-CN" altLang="en-US"/>
          </a:p>
          <a:p>
            <a:r>
              <a:rPr lang="zh-CN" altLang="en-US"/>
              <a:t>每个上下文都有自己的分配</a:t>
            </a:r>
            <a:endParaRPr lang="zh-CN" altLang="en-US"/>
          </a:p>
          <a:p>
            <a:r>
              <a:rPr lang="zh-CN" altLang="en-US"/>
              <a:t>浏览器：勇敢</a:t>
            </a:r>
            <a:endParaRPr lang="zh-CN" altLang="en-US"/>
          </a:p>
          <a:p>
            <a:endParaRPr lang="zh-CN" altLang="en-US"/>
          </a:p>
          <a:p>
            <a:r>
              <a:rPr lang="zh-CN" altLang="en-US"/>
              <a:t>解决方案2：删除全局上限（但保持未分区）</a:t>
            </a:r>
            <a:endParaRPr lang="zh-CN" altLang="en-US"/>
          </a:p>
          <a:p>
            <a:r>
              <a:rPr lang="zh-CN" altLang="en-US"/>
              <a:t>无可用性限制</a:t>
            </a:r>
            <a:endParaRPr lang="zh-CN" altLang="en-US"/>
          </a:p>
          <a:p>
            <a:r>
              <a:rPr lang="zh-CN" altLang="en-US"/>
              <a:t>浏览器：Safari/WebKit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发现浏览器中存在未分区的有限资源池,如WebSocket连接池、Web Worker线程池等,这为"Pool-Party"攻击提供了基础条件。</a:t>
            </a:r>
            <a:endParaRPr lang="zh-CN" altLang="en-US"/>
          </a:p>
          <a:p>
            <a:r>
              <a:rPr lang="zh-CN" altLang="en-US"/>
              <a:t>提出了一种高效的"Pool-Party"攻击算法,描述了发送方和接收方如何通过消耗和查询资源池的可用性来传递任意长度的标识符。</a:t>
            </a:r>
            <a:endParaRPr lang="zh-CN" altLang="en-US"/>
          </a:p>
          <a:p>
            <a:r>
              <a:rPr lang="zh-CN" altLang="en-US"/>
              <a:t>在主流浏览器(Chrome、Firefox、Safari、Tor浏览器等)中实现并验证了该攻击,证明它可以绕过浏览器的反跟踪保护措施,</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怎样是好的攻击才能攻击成功</a:t>
            </a:r>
            <a:endParaRPr lang="zh-CN" altLang="en-US"/>
          </a:p>
          <a:p>
            <a:r>
              <a:rPr lang="zh-CN" altLang="en-US" b="1"/>
              <a:t>大型资源池</a:t>
            </a:r>
            <a:endParaRPr lang="zh-CN" altLang="en-US" b="1"/>
          </a:p>
          <a:p>
            <a:r>
              <a:rPr lang="zh-CN" altLang="en-US"/>
              <a:t>池中的资源越多，每个“数据包”的大小就越大</a:t>
            </a:r>
            <a:endParaRPr lang="zh-CN" altLang="en-US"/>
          </a:p>
          <a:p>
            <a:r>
              <a:rPr lang="zh-CN" altLang="en-US" b="1"/>
              <a:t>不受欢迎的资源（特征）</a:t>
            </a:r>
            <a:endParaRPr lang="zh-CN" altLang="en-US" b="1"/>
          </a:p>
          <a:p>
            <a:r>
              <a:rPr lang="zh-CN" altLang="en-US"/>
              <a:t>网络上使用的功能越少，隐蔽通道的噪音就越小</a:t>
            </a:r>
            <a:endParaRPr lang="zh-CN" altLang="en-US"/>
          </a:p>
          <a:p>
            <a:r>
              <a:rPr lang="zh-CN" altLang="en-US" b="1"/>
              <a:t>快速消耗和释放资源</a:t>
            </a:r>
            <a:endParaRPr lang="zh-CN" altLang="en-US" b="1"/>
          </a:p>
          <a:p>
            <a:r>
              <a:rPr lang="zh-CN" altLang="en-US"/>
              <a:t>更快的消耗/释放，更大的带宽</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浏览器（大多）试图阻止跨站点跟踪</a:t>
            </a:r>
            <a:endParaRPr lang="zh-CN" altLang="en-US"/>
          </a:p>
          <a:p>
            <a:r>
              <a:rPr lang="zh-CN" altLang="en-US"/>
              <a:t>他们按站点划分资源（cookie、缓存…）</a:t>
            </a:r>
            <a:endParaRPr lang="zh-CN" altLang="en-US"/>
          </a:p>
          <a:p>
            <a:r>
              <a:rPr lang="zh-CN" altLang="en-US"/>
              <a:t>许多实施资源未分区</a:t>
            </a:r>
            <a:endParaRPr lang="zh-CN" altLang="en-US"/>
          </a:p>
          <a:p>
            <a:r>
              <a:rPr lang="zh-CN" altLang="en-US"/>
              <a:t>可以利用这些功能实现跨站点跟踪</a:t>
            </a:r>
            <a:endParaRPr lang="zh-CN" altLang="en-US"/>
          </a:p>
          <a:p>
            <a:r>
              <a:rPr lang="zh-CN" altLang="en-US"/>
              <a:t>以前已知的可能，这项工作表明它们是实用的</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利用浏览器中 有限但未分区的资源池的状态 来构建隐蔽通道</a:t>
            </a:r>
            <a:endParaRPr lang="zh-CN" altLang="en-US"/>
          </a:p>
          <a:p>
            <a:r>
              <a:rPr lang="zh-CN" altLang="en-US"/>
              <a:t>隐蔽通道是由同一资源池中两方共用</a:t>
            </a:r>
            <a:endParaRPr lang="zh-CN" altLang="en-US"/>
          </a:p>
          <a:p>
            <a:r>
              <a:rPr lang="zh-CN" altLang="en-US"/>
              <a:t>当资源池受到限制且尚未分区时 站点可以消耗和释放资源以泄露信息跨越安全边界</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利用浏览器中 有限但未分区的资源池的状态 来构建隐蔽通道</a:t>
            </a:r>
            <a:endParaRPr lang="zh-CN" altLang="en-US"/>
          </a:p>
          <a:p>
            <a:r>
              <a:rPr lang="zh-CN" altLang="en-US"/>
              <a:t>隐蔽通道是由同一资源池中两方共用</a:t>
            </a:r>
            <a:endParaRPr lang="zh-CN" altLang="en-US"/>
          </a:p>
          <a:p>
            <a:r>
              <a:rPr lang="zh-CN" altLang="en-US"/>
              <a:t>当资源池受到限制且尚未分区时 站点可以消耗和释放资源以泄露信息跨越安全边界</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利用浏览器中 有限但未分区的资源池的状态 来构建隐蔽通道</a:t>
            </a:r>
            <a:endParaRPr lang="zh-CN" altLang="en-US"/>
          </a:p>
          <a:p>
            <a:r>
              <a:rPr lang="zh-CN" altLang="en-US"/>
              <a:t>隐蔽通道是由同一资源池中两方共用</a:t>
            </a:r>
            <a:endParaRPr lang="zh-CN" altLang="en-US"/>
          </a:p>
          <a:p>
            <a:r>
              <a:rPr lang="zh-CN" altLang="en-US"/>
              <a:t>当资源池受到限制且尚未分区时 站点可以消耗和释放资源以泄露信息跨越安全边界</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攻击者控制两个不同的网站A和B,它们共享同一个浏览器资源池。</a:t>
            </a:r>
            <a:endParaRPr lang="zh-CN" altLang="en-US"/>
          </a:p>
          <a:p>
            <a:r>
              <a:rPr lang="zh-CN" altLang="en-US"/>
              <a:t>网站A生成一个随机的N位标识符I_a。</a:t>
            </a:r>
            <a:endParaRPr lang="zh-CN" altLang="en-US"/>
          </a:p>
          <a:p>
            <a:r>
              <a:rPr lang="zh-CN" altLang="en-US"/>
              <a:t>网站A遍历I_a的每一位:</a:t>
            </a:r>
            <a:endParaRPr lang="zh-CN" altLang="en-US"/>
          </a:p>
          <a:p>
            <a:pPr lvl="1"/>
            <a:r>
              <a:rPr lang="zh-CN" altLang="en-US"/>
              <a:t>如果当前位为1,网站A尝试消耗一个资源(如创建WebSocket连接)</a:t>
            </a:r>
            <a:endParaRPr lang="zh-CN" altLang="en-US"/>
          </a:p>
          <a:p>
            <a:pPr lvl="1"/>
            <a:r>
              <a:rPr lang="zh-CN" altLang="en-US"/>
              <a:t>如果当前位为0,网站A不做任何操作</a:t>
            </a:r>
            <a:endParaRPr lang="zh-CN" altLang="en-US"/>
          </a:p>
          <a:p>
            <a:r>
              <a:rPr lang="zh-CN" altLang="en-US"/>
              <a:t>网站B检查是否可以消耗一个资源:</a:t>
            </a:r>
            <a:endParaRPr lang="zh-CN" altLang="en-US"/>
          </a:p>
          <a:p>
            <a:pPr lvl="1"/>
            <a:r>
              <a:rPr lang="zh-CN" altLang="en-US"/>
              <a:t>如果可以,说明网站A没有消耗资源,网站B记录当前位为0</a:t>
            </a:r>
            <a:endParaRPr lang="zh-CN" altLang="en-US"/>
          </a:p>
          <a:p>
            <a:pPr lvl="1"/>
            <a:r>
              <a:rPr lang="zh-CN" altLang="en-US"/>
              <a:t>如果不可以,说明网站A已消耗资源,网站B记录当前位为1</a:t>
            </a:r>
            <a:endParaRPr lang="zh-CN" altLang="en-US"/>
          </a:p>
          <a:p>
            <a:r>
              <a:rPr lang="zh-CN" altLang="en-US"/>
              <a:t>重复步骤3和4,直到网站B接收完整的N位标识符I_a。</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第二个形象化的例子</a:t>
            </a:r>
            <a:endParaRPr lang="zh-CN" altLang="en-US"/>
          </a:p>
          <a:p>
            <a:r>
              <a:rPr lang="zh-CN" altLang="en-US"/>
              <a:t>动态地创建和销毁资源以编码和传输二进制数据。</a:t>
            </a:r>
            <a:endParaRPr lang="zh-CN" altLang="en-US"/>
          </a:p>
          <a:p>
            <a:r>
              <a:rPr lang="zh-CN" altLang="en-US"/>
              <a:t>发送方和接收方可以协商一种通信协议，</a:t>
            </a:r>
            <a:endParaRPr lang="zh-CN" altLang="en-US"/>
          </a:p>
          <a:p>
            <a:r>
              <a:rPr lang="zh-CN" altLang="en-US"/>
              <a:t>例如通过资源池中资源的数量或状态来传递消息。</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资源池有很多</a:t>
            </a:r>
            <a:r>
              <a:rPr lang="en-US" altLang="zh-CN"/>
              <a:t> </a:t>
            </a:r>
            <a:r>
              <a:rPr lang="zh-CN" altLang="en-US"/>
              <a:t>什么样的资源池才有效果</a:t>
            </a:r>
            <a:br>
              <a:rPr lang="zh-CN" altLang="en-US" b="1"/>
            </a:br>
            <a:r>
              <a:rPr lang="zh-CN" altLang="en-US" b="1"/>
              <a:t>资源在上下文中不分区</a:t>
            </a:r>
            <a:endParaRPr lang="zh-CN" altLang="en-US" b="1"/>
          </a:p>
          <a:p>
            <a:r>
              <a:rPr lang="zh-CN" altLang="en-US"/>
              <a:t>跨站点共享池（或配置文件，或清除存储）</a:t>
            </a:r>
            <a:endParaRPr lang="zh-CN" altLang="en-US"/>
          </a:p>
          <a:p>
            <a:r>
              <a:rPr lang="zh-CN" altLang="en-US" b="1"/>
              <a:t>资源池被限制为可预测的大小</a:t>
            </a:r>
            <a:endParaRPr lang="zh-CN" altLang="en-US"/>
          </a:p>
          <a:p>
            <a:r>
              <a:rPr lang="zh-CN" altLang="en-US"/>
              <a:t>站点只能消耗已知限度的资源</a:t>
            </a:r>
            <a:endParaRPr lang="zh-CN" altLang="en-US"/>
          </a:p>
          <a:p>
            <a:r>
              <a:rPr lang="zh-CN" altLang="en-US" b="1"/>
              <a:t>网站在其他方面不受资源消耗限制</a:t>
            </a:r>
            <a:endParaRPr lang="zh-CN" altLang="en-US" b="1"/>
          </a:p>
          <a:p>
            <a:r>
              <a:rPr lang="zh-CN" altLang="en-US"/>
              <a:t>除全球上限外，每个上下文没有限制</a:t>
            </a:r>
            <a:endParaRPr lang="zh-CN" altLang="en-US"/>
          </a:p>
          <a:p>
            <a:r>
              <a:rPr lang="zh-CN" altLang="en-US" b="1"/>
              <a:t>网站可以了解何时达到全局上限</a:t>
            </a:r>
            <a:endParaRPr lang="zh-CN" altLang="en-US" b="1"/>
          </a:p>
          <a:p>
            <a:r>
              <a:rPr lang="zh-CN" altLang="en-US"/>
              <a:t>错误、通信故障、显式消息等</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userDrawn="1">
  <p:cSld name="标题幻灯片">
    <p:spTree>
      <p:nvGrpSpPr>
        <p:cNvPr id="1" name=""/>
        <p:cNvGrpSpPr/>
        <p:nvPr/>
      </p:nvGrpSpPr>
      <p:grpSpPr>
        <a:xfrm>
          <a:off x="0" y="0"/>
          <a:ext cx="0" cy="0"/>
          <a:chOff x="0" y="0"/>
          <a:chExt cx="0" cy="0"/>
        </a:xfrm>
      </p:grpSpPr>
      <p:sp>
        <p:nvSpPr>
          <p:cNvPr id="207" name="Freeform 547"/>
          <p:cNvSpPr/>
          <p:nvPr userDrawn="1"/>
        </p:nvSpPr>
        <p:spPr bwMode="auto">
          <a:xfrm>
            <a:off x="45935" y="172714"/>
            <a:ext cx="12209419" cy="7762949"/>
          </a:xfrm>
          <a:custGeom>
            <a:avLst/>
            <a:gdLst>
              <a:gd name="T0" fmla="*/ 3610 w 7805"/>
              <a:gd name="T1" fmla="*/ 0 h 4962"/>
              <a:gd name="T2" fmla="*/ 3598 w 7805"/>
              <a:gd name="T3" fmla="*/ 0 h 4962"/>
              <a:gd name="T4" fmla="*/ 0 w 7805"/>
              <a:gd name="T5" fmla="*/ 3599 h 4962"/>
              <a:gd name="T6" fmla="*/ 0 w 7805"/>
              <a:gd name="T7" fmla="*/ 4962 h 4962"/>
              <a:gd name="T8" fmla="*/ 13 w 7805"/>
              <a:gd name="T9" fmla="*/ 4962 h 4962"/>
              <a:gd name="T10" fmla="*/ 7805 w 7805"/>
              <a:gd name="T11" fmla="*/ 4962 h 4962"/>
              <a:gd name="T12" fmla="*/ 13 w 7805"/>
              <a:gd name="T13" fmla="*/ 4962 h 4962"/>
              <a:gd name="T14" fmla="*/ 0 w 7805"/>
              <a:gd name="T15" fmla="*/ 4962 h 4962"/>
              <a:gd name="T16" fmla="*/ 0 w 7805"/>
              <a:gd name="T17" fmla="*/ 3610 h 4962"/>
              <a:gd name="T18" fmla="*/ 3610 w 7805"/>
              <a:gd name="T19" fmla="*/ 0 h 4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05" h="4962">
                <a:moveTo>
                  <a:pt x="3610" y="0"/>
                </a:moveTo>
                <a:cubicBezTo>
                  <a:pt x="3598" y="0"/>
                  <a:pt x="3598" y="0"/>
                  <a:pt x="3598" y="0"/>
                </a:cubicBezTo>
                <a:cubicBezTo>
                  <a:pt x="0" y="3599"/>
                  <a:pt x="0" y="3599"/>
                  <a:pt x="0" y="3599"/>
                </a:cubicBezTo>
                <a:cubicBezTo>
                  <a:pt x="0" y="4962"/>
                  <a:pt x="0" y="4962"/>
                  <a:pt x="0" y="4962"/>
                </a:cubicBezTo>
                <a:cubicBezTo>
                  <a:pt x="4" y="4962"/>
                  <a:pt x="9" y="4962"/>
                  <a:pt x="13" y="4962"/>
                </a:cubicBezTo>
                <a:cubicBezTo>
                  <a:pt x="7805" y="4962"/>
                  <a:pt x="7805" y="4962"/>
                  <a:pt x="7805" y="4962"/>
                </a:cubicBezTo>
                <a:cubicBezTo>
                  <a:pt x="13" y="4962"/>
                  <a:pt x="13" y="4962"/>
                  <a:pt x="13" y="4962"/>
                </a:cubicBezTo>
                <a:cubicBezTo>
                  <a:pt x="9" y="4962"/>
                  <a:pt x="4" y="4962"/>
                  <a:pt x="0" y="4962"/>
                </a:cubicBezTo>
                <a:cubicBezTo>
                  <a:pt x="0" y="3610"/>
                  <a:pt x="0" y="3610"/>
                  <a:pt x="0" y="3610"/>
                </a:cubicBezTo>
                <a:cubicBezTo>
                  <a:pt x="3610" y="0"/>
                  <a:pt x="3610" y="0"/>
                  <a:pt x="3610" y="0"/>
                </a:cubicBezTo>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209" name="Freeform 549"/>
          <p:cNvSpPr/>
          <p:nvPr userDrawn="1"/>
        </p:nvSpPr>
        <p:spPr bwMode="auto">
          <a:xfrm>
            <a:off x="3676" y="172714"/>
            <a:ext cx="12209419" cy="7762949"/>
          </a:xfrm>
          <a:custGeom>
            <a:avLst/>
            <a:gdLst>
              <a:gd name="T0" fmla="*/ 4262 w 7805"/>
              <a:gd name="T1" fmla="*/ 0 h 4962"/>
              <a:gd name="T2" fmla="*/ 4259 w 7805"/>
              <a:gd name="T3" fmla="*/ 0 h 4962"/>
              <a:gd name="T4" fmla="*/ 0 w 7805"/>
              <a:gd name="T5" fmla="*/ 4259 h 4962"/>
              <a:gd name="T6" fmla="*/ 0 w 7805"/>
              <a:gd name="T7" fmla="*/ 4962 h 4962"/>
              <a:gd name="T8" fmla="*/ 13 w 7805"/>
              <a:gd name="T9" fmla="*/ 4962 h 4962"/>
              <a:gd name="T10" fmla="*/ 7805 w 7805"/>
              <a:gd name="T11" fmla="*/ 4962 h 4962"/>
              <a:gd name="T12" fmla="*/ 13 w 7805"/>
              <a:gd name="T13" fmla="*/ 4962 h 4962"/>
              <a:gd name="T14" fmla="*/ 0 w 7805"/>
              <a:gd name="T15" fmla="*/ 4962 h 4962"/>
              <a:gd name="T16" fmla="*/ 0 w 7805"/>
              <a:gd name="T17" fmla="*/ 4271 h 4962"/>
              <a:gd name="T18" fmla="*/ 4237 w 7805"/>
              <a:gd name="T19" fmla="*/ 34 h 4962"/>
              <a:gd name="T20" fmla="*/ 7805 w 7805"/>
              <a:gd name="T21" fmla="*/ 3602 h 4962"/>
              <a:gd name="T22" fmla="*/ 7805 w 7805"/>
              <a:gd name="T23" fmla="*/ 3544 h 4962"/>
              <a:gd name="T24" fmla="*/ 4262 w 7805"/>
              <a:gd name="T25" fmla="*/ 0 h 4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05" h="4962">
                <a:moveTo>
                  <a:pt x="4262" y="0"/>
                </a:moveTo>
                <a:cubicBezTo>
                  <a:pt x="4259" y="0"/>
                  <a:pt x="4259" y="0"/>
                  <a:pt x="4259" y="0"/>
                </a:cubicBezTo>
                <a:cubicBezTo>
                  <a:pt x="0" y="4259"/>
                  <a:pt x="0" y="4259"/>
                  <a:pt x="0" y="4259"/>
                </a:cubicBezTo>
                <a:cubicBezTo>
                  <a:pt x="0" y="4962"/>
                  <a:pt x="0" y="4962"/>
                  <a:pt x="0" y="4962"/>
                </a:cubicBezTo>
                <a:cubicBezTo>
                  <a:pt x="4" y="4962"/>
                  <a:pt x="9" y="4962"/>
                  <a:pt x="13" y="4962"/>
                </a:cubicBezTo>
                <a:cubicBezTo>
                  <a:pt x="7805" y="4962"/>
                  <a:pt x="7805" y="4962"/>
                  <a:pt x="7805" y="4962"/>
                </a:cubicBezTo>
                <a:cubicBezTo>
                  <a:pt x="13" y="4962"/>
                  <a:pt x="13" y="4962"/>
                  <a:pt x="13" y="4962"/>
                </a:cubicBezTo>
                <a:cubicBezTo>
                  <a:pt x="9" y="4962"/>
                  <a:pt x="4" y="4962"/>
                  <a:pt x="0" y="4962"/>
                </a:cubicBezTo>
                <a:cubicBezTo>
                  <a:pt x="0" y="4271"/>
                  <a:pt x="0" y="4271"/>
                  <a:pt x="0" y="4271"/>
                </a:cubicBezTo>
                <a:cubicBezTo>
                  <a:pt x="4237" y="34"/>
                  <a:pt x="4237" y="34"/>
                  <a:pt x="4237" y="34"/>
                </a:cubicBezTo>
                <a:cubicBezTo>
                  <a:pt x="7805" y="3602"/>
                  <a:pt x="7805" y="3602"/>
                  <a:pt x="7805" y="3602"/>
                </a:cubicBezTo>
                <a:cubicBezTo>
                  <a:pt x="7805" y="3544"/>
                  <a:pt x="7805" y="3544"/>
                  <a:pt x="7805" y="3544"/>
                </a:cubicBezTo>
                <a:cubicBezTo>
                  <a:pt x="4262" y="0"/>
                  <a:pt x="4262" y="0"/>
                  <a:pt x="4262" y="0"/>
                </a:cubicBezTo>
              </a:path>
            </a:pathLst>
          </a:custGeom>
          <a:solidFill>
            <a:schemeClr val="accent4">
              <a:alpha val="76000"/>
            </a:schemeClr>
          </a:solidFill>
          <a:ln>
            <a:noFill/>
          </a:ln>
        </p:spPr>
        <p:txBody>
          <a:bodyPr vert="horz" wrap="square" lIns="91440" tIns="45720" rIns="91440" bIns="45720" numCol="1" anchor="t" anchorCtr="0" compatLnSpc="1"/>
          <a:lstStyle/>
          <a:p>
            <a:endParaRPr lang="zh-CN" altLang="en-US"/>
          </a:p>
        </p:txBody>
      </p:sp>
      <p:sp>
        <p:nvSpPr>
          <p:cNvPr id="214" name="Freeform 554"/>
          <p:cNvSpPr/>
          <p:nvPr userDrawn="1"/>
        </p:nvSpPr>
        <p:spPr bwMode="auto">
          <a:xfrm>
            <a:off x="45935" y="1348640"/>
            <a:ext cx="12167159" cy="6587023"/>
          </a:xfrm>
          <a:custGeom>
            <a:avLst/>
            <a:gdLst>
              <a:gd name="T0" fmla="*/ 6622 w 6622"/>
              <a:gd name="T1" fmla="*/ 3585 h 3585"/>
              <a:gd name="T2" fmla="*/ 6622 w 6622"/>
              <a:gd name="T3" fmla="*/ 3038 h 3585"/>
              <a:gd name="T4" fmla="*/ 3584 w 6622"/>
              <a:gd name="T5" fmla="*/ 0 h 3585"/>
              <a:gd name="T6" fmla="*/ 0 w 6622"/>
              <a:gd name="T7" fmla="*/ 3585 h 3585"/>
              <a:gd name="T8" fmla="*/ 6622 w 6622"/>
              <a:gd name="T9" fmla="*/ 3585 h 3585"/>
            </a:gdLst>
            <a:ahLst/>
            <a:cxnLst>
              <a:cxn ang="0">
                <a:pos x="T0" y="T1"/>
              </a:cxn>
              <a:cxn ang="0">
                <a:pos x="T2" y="T3"/>
              </a:cxn>
              <a:cxn ang="0">
                <a:pos x="T4" y="T5"/>
              </a:cxn>
              <a:cxn ang="0">
                <a:pos x="T6" y="T7"/>
              </a:cxn>
              <a:cxn ang="0">
                <a:pos x="T8" y="T9"/>
              </a:cxn>
            </a:cxnLst>
            <a:rect l="0" t="0" r="r" b="b"/>
            <a:pathLst>
              <a:path w="6622" h="3585">
                <a:moveTo>
                  <a:pt x="6622" y="3585"/>
                </a:moveTo>
                <a:lnTo>
                  <a:pt x="6622" y="3038"/>
                </a:lnTo>
                <a:lnTo>
                  <a:pt x="3584" y="0"/>
                </a:lnTo>
                <a:lnTo>
                  <a:pt x="0" y="3585"/>
                </a:lnTo>
                <a:lnTo>
                  <a:pt x="6622" y="35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556"/>
          <p:cNvSpPr>
            <a:spLocks noEditPoints="1"/>
          </p:cNvSpPr>
          <p:nvPr userDrawn="1"/>
        </p:nvSpPr>
        <p:spPr bwMode="auto">
          <a:xfrm>
            <a:off x="1152041" y="2419836"/>
            <a:ext cx="11031655" cy="5515828"/>
          </a:xfrm>
          <a:custGeom>
            <a:avLst/>
            <a:gdLst>
              <a:gd name="T0" fmla="*/ 9 w 6004"/>
              <a:gd name="T1" fmla="*/ 3002 h 3002"/>
              <a:gd name="T2" fmla="*/ 2982 w 6004"/>
              <a:gd name="T3" fmla="*/ 29 h 3002"/>
              <a:gd name="T4" fmla="*/ 5954 w 6004"/>
              <a:gd name="T5" fmla="*/ 3002 h 3002"/>
              <a:gd name="T6" fmla="*/ 9 w 6004"/>
              <a:gd name="T7" fmla="*/ 3002 h 3002"/>
              <a:gd name="T8" fmla="*/ 3002 w 6004"/>
              <a:gd name="T9" fmla="*/ 0 h 3002"/>
              <a:gd name="T10" fmla="*/ 0 w 6004"/>
              <a:gd name="T11" fmla="*/ 3002 h 3002"/>
              <a:gd name="T12" fmla="*/ 6004 w 6004"/>
              <a:gd name="T13" fmla="*/ 3002 h 3002"/>
              <a:gd name="T14" fmla="*/ 3002 w 6004"/>
              <a:gd name="T15" fmla="*/ 0 h 30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4" h="3002">
                <a:moveTo>
                  <a:pt x="9" y="3002"/>
                </a:moveTo>
                <a:lnTo>
                  <a:pt x="2982" y="29"/>
                </a:lnTo>
                <a:lnTo>
                  <a:pt x="5954" y="3002"/>
                </a:lnTo>
                <a:lnTo>
                  <a:pt x="9" y="3002"/>
                </a:lnTo>
                <a:moveTo>
                  <a:pt x="3002" y="0"/>
                </a:moveTo>
                <a:lnTo>
                  <a:pt x="0" y="3002"/>
                </a:lnTo>
                <a:lnTo>
                  <a:pt x="6004" y="3002"/>
                </a:lnTo>
                <a:lnTo>
                  <a:pt x="30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558"/>
          <p:cNvSpPr/>
          <p:nvPr userDrawn="1"/>
        </p:nvSpPr>
        <p:spPr bwMode="auto">
          <a:xfrm>
            <a:off x="1168578" y="2473119"/>
            <a:ext cx="10923250" cy="5462544"/>
          </a:xfrm>
          <a:custGeom>
            <a:avLst/>
            <a:gdLst>
              <a:gd name="T0" fmla="*/ 5945 w 5945"/>
              <a:gd name="T1" fmla="*/ 2973 h 2973"/>
              <a:gd name="T2" fmla="*/ 2973 w 5945"/>
              <a:gd name="T3" fmla="*/ 0 h 2973"/>
              <a:gd name="T4" fmla="*/ 0 w 5945"/>
              <a:gd name="T5" fmla="*/ 2973 h 2973"/>
              <a:gd name="T6" fmla="*/ 5945 w 5945"/>
              <a:gd name="T7" fmla="*/ 2973 h 2973"/>
            </a:gdLst>
            <a:ahLst/>
            <a:cxnLst>
              <a:cxn ang="0">
                <a:pos x="T0" y="T1"/>
              </a:cxn>
              <a:cxn ang="0">
                <a:pos x="T2" y="T3"/>
              </a:cxn>
              <a:cxn ang="0">
                <a:pos x="T4" y="T5"/>
              </a:cxn>
              <a:cxn ang="0">
                <a:pos x="T6" y="T7"/>
              </a:cxn>
            </a:cxnLst>
            <a:rect l="0" t="0" r="r" b="b"/>
            <a:pathLst>
              <a:path w="5945" h="2973">
                <a:moveTo>
                  <a:pt x="5945" y="2973"/>
                </a:moveTo>
                <a:lnTo>
                  <a:pt x="2973" y="0"/>
                </a:lnTo>
                <a:lnTo>
                  <a:pt x="0" y="2973"/>
                </a:lnTo>
                <a:lnTo>
                  <a:pt x="5945" y="297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560"/>
          <p:cNvSpPr/>
          <p:nvPr userDrawn="1"/>
        </p:nvSpPr>
        <p:spPr bwMode="auto">
          <a:xfrm>
            <a:off x="2237935" y="3505729"/>
            <a:ext cx="8858030" cy="4429934"/>
          </a:xfrm>
          <a:custGeom>
            <a:avLst/>
            <a:gdLst>
              <a:gd name="T0" fmla="*/ 2411 w 4821"/>
              <a:gd name="T1" fmla="*/ 0 h 2411"/>
              <a:gd name="T2" fmla="*/ 0 w 4821"/>
              <a:gd name="T3" fmla="*/ 2411 h 2411"/>
              <a:gd name="T4" fmla="*/ 4821 w 4821"/>
              <a:gd name="T5" fmla="*/ 2411 h 2411"/>
              <a:gd name="T6" fmla="*/ 2411 w 4821"/>
              <a:gd name="T7" fmla="*/ 0 h 2411"/>
            </a:gdLst>
            <a:ahLst/>
            <a:cxnLst>
              <a:cxn ang="0">
                <a:pos x="T0" y="T1"/>
              </a:cxn>
              <a:cxn ang="0">
                <a:pos x="T2" y="T3"/>
              </a:cxn>
              <a:cxn ang="0">
                <a:pos x="T4" y="T5"/>
              </a:cxn>
              <a:cxn ang="0">
                <a:pos x="T6" y="T7"/>
              </a:cxn>
            </a:cxnLst>
            <a:rect l="0" t="0" r="r" b="b"/>
            <a:pathLst>
              <a:path w="4821" h="2411">
                <a:moveTo>
                  <a:pt x="2411" y="0"/>
                </a:moveTo>
                <a:lnTo>
                  <a:pt x="0" y="2411"/>
                </a:lnTo>
                <a:lnTo>
                  <a:pt x="4821" y="2411"/>
                </a:lnTo>
                <a:lnTo>
                  <a:pt x="24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56" name="组合 255"/>
          <p:cNvGrpSpPr/>
          <p:nvPr userDrawn="1"/>
        </p:nvGrpSpPr>
        <p:grpSpPr>
          <a:xfrm>
            <a:off x="0" y="0"/>
            <a:ext cx="12229630" cy="6890483"/>
            <a:chOff x="0" y="0"/>
            <a:chExt cx="12229630" cy="6890483"/>
          </a:xfrm>
        </p:grpSpPr>
        <p:sp>
          <p:nvSpPr>
            <p:cNvPr id="195" name="Freeform 535"/>
            <p:cNvSpPr/>
            <p:nvPr userDrawn="1"/>
          </p:nvSpPr>
          <p:spPr bwMode="auto">
            <a:xfrm flipH="1">
              <a:off x="7364238" y="16537"/>
              <a:ext cx="4861719" cy="5291667"/>
            </a:xfrm>
            <a:custGeom>
              <a:avLst/>
              <a:gdLst>
                <a:gd name="T0" fmla="*/ 0 w 2646"/>
                <a:gd name="T1" fmla="*/ 0 h 2880"/>
                <a:gd name="T2" fmla="*/ 0 w 2646"/>
                <a:gd name="T3" fmla="*/ 2880 h 2880"/>
                <a:gd name="T4" fmla="*/ 2646 w 2646"/>
                <a:gd name="T5" fmla="*/ 2880 h 2880"/>
                <a:gd name="T6" fmla="*/ 2646 w 2646"/>
                <a:gd name="T7" fmla="*/ 1987 h 2880"/>
                <a:gd name="T8" fmla="*/ 659 w 2646"/>
                <a:gd name="T9" fmla="*/ 0 h 2880"/>
                <a:gd name="T10" fmla="*/ 0 w 2646"/>
                <a:gd name="T11" fmla="*/ 0 h 2880"/>
              </a:gdLst>
              <a:ahLst/>
              <a:cxnLst>
                <a:cxn ang="0">
                  <a:pos x="T0" y="T1"/>
                </a:cxn>
                <a:cxn ang="0">
                  <a:pos x="T2" y="T3"/>
                </a:cxn>
                <a:cxn ang="0">
                  <a:pos x="T4" y="T5"/>
                </a:cxn>
                <a:cxn ang="0">
                  <a:pos x="T6" y="T7"/>
                </a:cxn>
                <a:cxn ang="0">
                  <a:pos x="T8" y="T9"/>
                </a:cxn>
                <a:cxn ang="0">
                  <a:pos x="T10" y="T11"/>
                </a:cxn>
              </a:cxnLst>
              <a:rect l="0" t="0" r="r" b="b"/>
              <a:pathLst>
                <a:path w="2646" h="2880">
                  <a:moveTo>
                    <a:pt x="0" y="0"/>
                  </a:moveTo>
                  <a:lnTo>
                    <a:pt x="0" y="2880"/>
                  </a:lnTo>
                  <a:lnTo>
                    <a:pt x="2646" y="2880"/>
                  </a:lnTo>
                  <a:lnTo>
                    <a:pt x="2646" y="1987"/>
                  </a:lnTo>
                  <a:lnTo>
                    <a:pt x="659" y="0"/>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5" name="任意多边形 264"/>
            <p:cNvSpPr/>
            <p:nvPr userDrawn="1"/>
          </p:nvSpPr>
          <p:spPr>
            <a:xfrm>
              <a:off x="1" y="0"/>
              <a:ext cx="12173629" cy="6858000"/>
            </a:xfrm>
            <a:custGeom>
              <a:avLst/>
              <a:gdLst>
                <a:gd name="connsiteX0" fmla="*/ 0 w 12173629"/>
                <a:gd name="connsiteY0" fmla="*/ 0 h 6858000"/>
                <a:gd name="connsiteX1" fmla="*/ 12173629 w 12173629"/>
                <a:gd name="connsiteY1" fmla="*/ 0 h 6858000"/>
                <a:gd name="connsiteX2" fmla="*/ 12173629 w 12173629"/>
                <a:gd name="connsiteY2" fmla="*/ 6858000 h 6858000"/>
                <a:gd name="connsiteX3" fmla="*/ 0 w 1217362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3629" h="6858000">
                  <a:moveTo>
                    <a:pt x="0" y="0"/>
                  </a:moveTo>
                  <a:lnTo>
                    <a:pt x="12173629" y="0"/>
                  </a:lnTo>
                  <a:lnTo>
                    <a:pt x="12173629"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Freeform 525"/>
            <p:cNvSpPr/>
            <p:nvPr userDrawn="1"/>
          </p:nvSpPr>
          <p:spPr bwMode="auto">
            <a:xfrm>
              <a:off x="10890177" y="172714"/>
              <a:ext cx="1335779" cy="1337616"/>
            </a:xfrm>
            <a:custGeom>
              <a:avLst/>
              <a:gdLst>
                <a:gd name="T0" fmla="*/ 50 w 727"/>
                <a:gd name="T1" fmla="*/ 0 h 728"/>
                <a:gd name="T2" fmla="*/ 0 w 727"/>
                <a:gd name="T3" fmla="*/ 0 h 728"/>
                <a:gd name="T4" fmla="*/ 727 w 727"/>
                <a:gd name="T5" fmla="*/ 728 h 728"/>
                <a:gd name="T6" fmla="*/ 727 w 727"/>
                <a:gd name="T7" fmla="*/ 678 h 728"/>
                <a:gd name="T8" fmla="*/ 50 w 727"/>
                <a:gd name="T9" fmla="*/ 0 h 728"/>
              </a:gdLst>
              <a:ahLst/>
              <a:cxnLst>
                <a:cxn ang="0">
                  <a:pos x="T0" y="T1"/>
                </a:cxn>
                <a:cxn ang="0">
                  <a:pos x="T2" y="T3"/>
                </a:cxn>
                <a:cxn ang="0">
                  <a:pos x="T4" y="T5"/>
                </a:cxn>
                <a:cxn ang="0">
                  <a:pos x="T6" y="T7"/>
                </a:cxn>
                <a:cxn ang="0">
                  <a:pos x="T8" y="T9"/>
                </a:cxn>
              </a:cxnLst>
              <a:rect l="0" t="0" r="r" b="b"/>
              <a:pathLst>
                <a:path w="727" h="728">
                  <a:moveTo>
                    <a:pt x="50" y="0"/>
                  </a:moveTo>
                  <a:lnTo>
                    <a:pt x="0" y="0"/>
                  </a:lnTo>
                  <a:lnTo>
                    <a:pt x="727" y="728"/>
                  </a:lnTo>
                  <a:lnTo>
                    <a:pt x="727" y="678"/>
                  </a:lnTo>
                  <a:lnTo>
                    <a:pt x="50" y="0"/>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sp>
          <p:nvSpPr>
            <p:cNvPr id="186" name="Freeform 526"/>
            <p:cNvSpPr/>
            <p:nvPr userDrawn="1"/>
          </p:nvSpPr>
          <p:spPr bwMode="auto">
            <a:xfrm>
              <a:off x="10890177" y="172714"/>
              <a:ext cx="1335779" cy="1337616"/>
            </a:xfrm>
            <a:custGeom>
              <a:avLst/>
              <a:gdLst>
                <a:gd name="T0" fmla="*/ 50 w 727"/>
                <a:gd name="T1" fmla="*/ 0 h 728"/>
                <a:gd name="T2" fmla="*/ 0 w 727"/>
                <a:gd name="T3" fmla="*/ 0 h 728"/>
                <a:gd name="T4" fmla="*/ 727 w 727"/>
                <a:gd name="T5" fmla="*/ 728 h 728"/>
                <a:gd name="T6" fmla="*/ 727 w 727"/>
                <a:gd name="T7" fmla="*/ 678 h 728"/>
                <a:gd name="T8" fmla="*/ 50 w 727"/>
                <a:gd name="T9" fmla="*/ 0 h 728"/>
              </a:gdLst>
              <a:ahLst/>
              <a:cxnLst>
                <a:cxn ang="0">
                  <a:pos x="T0" y="T1"/>
                </a:cxn>
                <a:cxn ang="0">
                  <a:pos x="T2" y="T3"/>
                </a:cxn>
                <a:cxn ang="0">
                  <a:pos x="T4" y="T5"/>
                </a:cxn>
                <a:cxn ang="0">
                  <a:pos x="T6" y="T7"/>
                </a:cxn>
                <a:cxn ang="0">
                  <a:pos x="T8" y="T9"/>
                </a:cxn>
              </a:cxnLst>
              <a:rect l="0" t="0" r="r" b="b"/>
              <a:pathLst>
                <a:path w="727" h="728">
                  <a:moveTo>
                    <a:pt x="50" y="0"/>
                  </a:moveTo>
                  <a:lnTo>
                    <a:pt x="0" y="0"/>
                  </a:lnTo>
                  <a:lnTo>
                    <a:pt x="727" y="728"/>
                  </a:lnTo>
                  <a:lnTo>
                    <a:pt x="727" y="678"/>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任意多边形 260"/>
            <p:cNvSpPr/>
            <p:nvPr userDrawn="1"/>
          </p:nvSpPr>
          <p:spPr bwMode="auto">
            <a:xfrm>
              <a:off x="7364238" y="16537"/>
              <a:ext cx="4809391" cy="5291667"/>
            </a:xfrm>
            <a:custGeom>
              <a:avLst/>
              <a:gdLst>
                <a:gd name="connsiteX0" fmla="*/ 0 w 4809391"/>
                <a:gd name="connsiteY0" fmla="*/ 0 h 5291667"/>
                <a:gd name="connsiteX1" fmla="*/ 3367926 w 4809391"/>
                <a:gd name="connsiteY1" fmla="*/ 0 h 5291667"/>
                <a:gd name="connsiteX2" fmla="*/ 4809391 w 4809391"/>
                <a:gd name="connsiteY2" fmla="*/ 1441466 h 5291667"/>
                <a:gd name="connsiteX3" fmla="*/ 4809391 w 4809391"/>
                <a:gd name="connsiteY3" fmla="*/ 5291667 h 5291667"/>
                <a:gd name="connsiteX4" fmla="*/ 0 w 4809391"/>
                <a:gd name="connsiteY4" fmla="*/ 5291667 h 529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9391" h="5291667">
                  <a:moveTo>
                    <a:pt x="0" y="0"/>
                  </a:moveTo>
                  <a:lnTo>
                    <a:pt x="3367926" y="0"/>
                  </a:lnTo>
                  <a:lnTo>
                    <a:pt x="4809391" y="1441466"/>
                  </a:lnTo>
                  <a:lnTo>
                    <a:pt x="4809391" y="5291667"/>
                  </a:lnTo>
                  <a:lnTo>
                    <a:pt x="0" y="5291667"/>
                  </a:lnTo>
                  <a:close/>
                </a:path>
              </a:pathLst>
            </a:custGeom>
            <a:solidFill>
              <a:schemeClr val="accent2"/>
            </a:solidFill>
            <a:ln>
              <a:noFill/>
            </a:ln>
          </p:spPr>
          <p:txBody>
            <a:bodyPr vert="horz" wrap="square" lIns="91440" tIns="45720" rIns="91440" bIns="45720" numCol="1" anchor="t" anchorCtr="0" compatLnSpc="1">
              <a:noAutofit/>
            </a:bodyPr>
            <a:lstStyle/>
            <a:p>
              <a:endParaRPr lang="zh-CN" altLang="en-US"/>
            </a:p>
          </p:txBody>
        </p:sp>
        <p:sp>
          <p:nvSpPr>
            <p:cNvPr id="188" name="Freeform 528"/>
            <p:cNvSpPr/>
            <p:nvPr userDrawn="1"/>
          </p:nvSpPr>
          <p:spPr bwMode="auto">
            <a:xfrm>
              <a:off x="7364238" y="16537"/>
              <a:ext cx="4861719" cy="5291667"/>
            </a:xfrm>
            <a:custGeom>
              <a:avLst/>
              <a:gdLst>
                <a:gd name="T0" fmla="*/ 0 w 2646"/>
                <a:gd name="T1" fmla="*/ 0 h 2880"/>
                <a:gd name="T2" fmla="*/ 0 w 2646"/>
                <a:gd name="T3" fmla="*/ 2880 h 2880"/>
                <a:gd name="T4" fmla="*/ 2646 w 2646"/>
                <a:gd name="T5" fmla="*/ 2880 h 2880"/>
                <a:gd name="T6" fmla="*/ 2646 w 2646"/>
                <a:gd name="T7" fmla="*/ 813 h 2880"/>
                <a:gd name="T8" fmla="*/ 1833 w 2646"/>
                <a:gd name="T9" fmla="*/ 0 h 2880"/>
                <a:gd name="T10" fmla="*/ 0 w 2646"/>
                <a:gd name="T11" fmla="*/ 0 h 2880"/>
              </a:gdLst>
              <a:ahLst/>
              <a:cxnLst>
                <a:cxn ang="0">
                  <a:pos x="T0" y="T1"/>
                </a:cxn>
                <a:cxn ang="0">
                  <a:pos x="T2" y="T3"/>
                </a:cxn>
                <a:cxn ang="0">
                  <a:pos x="T4" y="T5"/>
                </a:cxn>
                <a:cxn ang="0">
                  <a:pos x="T6" y="T7"/>
                </a:cxn>
                <a:cxn ang="0">
                  <a:pos x="T8" y="T9"/>
                </a:cxn>
                <a:cxn ang="0">
                  <a:pos x="T10" y="T11"/>
                </a:cxn>
              </a:cxnLst>
              <a:rect l="0" t="0" r="r" b="b"/>
              <a:pathLst>
                <a:path w="2646" h="2880">
                  <a:moveTo>
                    <a:pt x="0" y="0"/>
                  </a:moveTo>
                  <a:lnTo>
                    <a:pt x="0" y="2880"/>
                  </a:lnTo>
                  <a:lnTo>
                    <a:pt x="2646" y="2880"/>
                  </a:lnTo>
                  <a:lnTo>
                    <a:pt x="2646" y="813"/>
                  </a:lnTo>
                  <a:lnTo>
                    <a:pt x="183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529"/>
            <p:cNvSpPr/>
            <p:nvPr userDrawn="1"/>
          </p:nvSpPr>
          <p:spPr bwMode="auto">
            <a:xfrm>
              <a:off x="9857567" y="172714"/>
              <a:ext cx="2368389" cy="2370226"/>
            </a:xfrm>
            <a:custGeom>
              <a:avLst/>
              <a:gdLst>
                <a:gd name="T0" fmla="*/ 49 w 1289"/>
                <a:gd name="T1" fmla="*/ 0 h 1290"/>
                <a:gd name="T2" fmla="*/ 0 w 1289"/>
                <a:gd name="T3" fmla="*/ 0 h 1290"/>
                <a:gd name="T4" fmla="*/ 1289 w 1289"/>
                <a:gd name="T5" fmla="*/ 1290 h 1290"/>
                <a:gd name="T6" fmla="*/ 1289 w 1289"/>
                <a:gd name="T7" fmla="*/ 1240 h 1290"/>
                <a:gd name="T8" fmla="*/ 49 w 1289"/>
                <a:gd name="T9" fmla="*/ 0 h 1290"/>
              </a:gdLst>
              <a:ahLst/>
              <a:cxnLst>
                <a:cxn ang="0">
                  <a:pos x="T0" y="T1"/>
                </a:cxn>
                <a:cxn ang="0">
                  <a:pos x="T2" y="T3"/>
                </a:cxn>
                <a:cxn ang="0">
                  <a:pos x="T4" y="T5"/>
                </a:cxn>
                <a:cxn ang="0">
                  <a:pos x="T6" y="T7"/>
                </a:cxn>
                <a:cxn ang="0">
                  <a:pos x="T8" y="T9"/>
                </a:cxn>
              </a:cxnLst>
              <a:rect l="0" t="0" r="r" b="b"/>
              <a:pathLst>
                <a:path w="1289" h="1290">
                  <a:moveTo>
                    <a:pt x="49" y="0"/>
                  </a:moveTo>
                  <a:lnTo>
                    <a:pt x="0" y="0"/>
                  </a:lnTo>
                  <a:lnTo>
                    <a:pt x="1289" y="1290"/>
                  </a:lnTo>
                  <a:lnTo>
                    <a:pt x="1289" y="1240"/>
                  </a:lnTo>
                  <a:lnTo>
                    <a:pt x="49" y="0"/>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sp>
          <p:nvSpPr>
            <p:cNvPr id="190" name="Freeform 530"/>
            <p:cNvSpPr/>
            <p:nvPr userDrawn="1"/>
          </p:nvSpPr>
          <p:spPr bwMode="auto">
            <a:xfrm>
              <a:off x="9857567" y="172714"/>
              <a:ext cx="2368389" cy="2370226"/>
            </a:xfrm>
            <a:custGeom>
              <a:avLst/>
              <a:gdLst>
                <a:gd name="T0" fmla="*/ 49 w 1289"/>
                <a:gd name="T1" fmla="*/ 0 h 1290"/>
                <a:gd name="T2" fmla="*/ 0 w 1289"/>
                <a:gd name="T3" fmla="*/ 0 h 1290"/>
                <a:gd name="T4" fmla="*/ 1289 w 1289"/>
                <a:gd name="T5" fmla="*/ 1290 h 1290"/>
                <a:gd name="T6" fmla="*/ 1289 w 1289"/>
                <a:gd name="T7" fmla="*/ 1240 h 1290"/>
                <a:gd name="T8" fmla="*/ 49 w 1289"/>
                <a:gd name="T9" fmla="*/ 0 h 1290"/>
              </a:gdLst>
              <a:ahLst/>
              <a:cxnLst>
                <a:cxn ang="0">
                  <a:pos x="T0" y="T1"/>
                </a:cxn>
                <a:cxn ang="0">
                  <a:pos x="T2" y="T3"/>
                </a:cxn>
                <a:cxn ang="0">
                  <a:pos x="T4" y="T5"/>
                </a:cxn>
                <a:cxn ang="0">
                  <a:pos x="T6" y="T7"/>
                </a:cxn>
                <a:cxn ang="0">
                  <a:pos x="T8" y="T9"/>
                </a:cxn>
              </a:cxnLst>
              <a:rect l="0" t="0" r="r" b="b"/>
              <a:pathLst>
                <a:path w="1289" h="1290">
                  <a:moveTo>
                    <a:pt x="49" y="0"/>
                  </a:moveTo>
                  <a:lnTo>
                    <a:pt x="0" y="0"/>
                  </a:lnTo>
                  <a:lnTo>
                    <a:pt x="1289" y="1290"/>
                  </a:lnTo>
                  <a:lnTo>
                    <a:pt x="1289" y="1240"/>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任意多边形 258"/>
            <p:cNvSpPr/>
            <p:nvPr userDrawn="1"/>
          </p:nvSpPr>
          <p:spPr bwMode="auto">
            <a:xfrm>
              <a:off x="7364238" y="16537"/>
              <a:ext cx="4809391" cy="5291667"/>
            </a:xfrm>
            <a:custGeom>
              <a:avLst/>
              <a:gdLst>
                <a:gd name="connsiteX0" fmla="*/ 0 w 4809391"/>
                <a:gd name="connsiteY0" fmla="*/ 0 h 5291667"/>
                <a:gd name="connsiteX1" fmla="*/ 2337153 w 4809391"/>
                <a:gd name="connsiteY1" fmla="*/ 0 h 5291667"/>
                <a:gd name="connsiteX2" fmla="*/ 4809391 w 4809391"/>
                <a:gd name="connsiteY2" fmla="*/ 2474038 h 5291667"/>
                <a:gd name="connsiteX3" fmla="*/ 4809391 w 4809391"/>
                <a:gd name="connsiteY3" fmla="*/ 5291667 h 5291667"/>
                <a:gd name="connsiteX4" fmla="*/ 0 w 4809391"/>
                <a:gd name="connsiteY4" fmla="*/ 5291667 h 529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9391" h="5291667">
                  <a:moveTo>
                    <a:pt x="0" y="0"/>
                  </a:moveTo>
                  <a:lnTo>
                    <a:pt x="2337153" y="0"/>
                  </a:lnTo>
                  <a:lnTo>
                    <a:pt x="4809391" y="2474038"/>
                  </a:lnTo>
                  <a:lnTo>
                    <a:pt x="4809391" y="5291667"/>
                  </a:lnTo>
                  <a:lnTo>
                    <a:pt x="0" y="5291667"/>
                  </a:ln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sp>
          <p:nvSpPr>
            <p:cNvPr id="192" name="Freeform 532"/>
            <p:cNvSpPr/>
            <p:nvPr userDrawn="1"/>
          </p:nvSpPr>
          <p:spPr bwMode="auto">
            <a:xfrm>
              <a:off x="7364238" y="16537"/>
              <a:ext cx="4861719" cy="5291667"/>
            </a:xfrm>
            <a:custGeom>
              <a:avLst/>
              <a:gdLst>
                <a:gd name="T0" fmla="*/ 0 w 2646"/>
                <a:gd name="T1" fmla="*/ 0 h 2880"/>
                <a:gd name="T2" fmla="*/ 0 w 2646"/>
                <a:gd name="T3" fmla="*/ 2880 h 2880"/>
                <a:gd name="T4" fmla="*/ 2646 w 2646"/>
                <a:gd name="T5" fmla="*/ 2880 h 2880"/>
                <a:gd name="T6" fmla="*/ 2646 w 2646"/>
                <a:gd name="T7" fmla="*/ 1375 h 2880"/>
                <a:gd name="T8" fmla="*/ 1272 w 2646"/>
                <a:gd name="T9" fmla="*/ 0 h 2880"/>
                <a:gd name="T10" fmla="*/ 0 w 2646"/>
                <a:gd name="T11" fmla="*/ 0 h 2880"/>
              </a:gdLst>
              <a:ahLst/>
              <a:cxnLst>
                <a:cxn ang="0">
                  <a:pos x="T0" y="T1"/>
                </a:cxn>
                <a:cxn ang="0">
                  <a:pos x="T2" y="T3"/>
                </a:cxn>
                <a:cxn ang="0">
                  <a:pos x="T4" y="T5"/>
                </a:cxn>
                <a:cxn ang="0">
                  <a:pos x="T6" y="T7"/>
                </a:cxn>
                <a:cxn ang="0">
                  <a:pos x="T8" y="T9"/>
                </a:cxn>
                <a:cxn ang="0">
                  <a:pos x="T10" y="T11"/>
                </a:cxn>
              </a:cxnLst>
              <a:rect l="0" t="0" r="r" b="b"/>
              <a:pathLst>
                <a:path w="2646" h="2880">
                  <a:moveTo>
                    <a:pt x="0" y="0"/>
                  </a:moveTo>
                  <a:lnTo>
                    <a:pt x="0" y="2880"/>
                  </a:lnTo>
                  <a:lnTo>
                    <a:pt x="2646" y="2880"/>
                  </a:lnTo>
                  <a:lnTo>
                    <a:pt x="2646" y="1375"/>
                  </a:lnTo>
                  <a:lnTo>
                    <a:pt x="127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533"/>
            <p:cNvSpPr/>
            <p:nvPr userDrawn="1"/>
          </p:nvSpPr>
          <p:spPr bwMode="auto">
            <a:xfrm>
              <a:off x="8733088" y="172714"/>
              <a:ext cx="3492868" cy="3494705"/>
            </a:xfrm>
            <a:custGeom>
              <a:avLst/>
              <a:gdLst>
                <a:gd name="T0" fmla="*/ 50 w 1901"/>
                <a:gd name="T1" fmla="*/ 0 h 1902"/>
                <a:gd name="T2" fmla="*/ 0 w 1901"/>
                <a:gd name="T3" fmla="*/ 0 h 1902"/>
                <a:gd name="T4" fmla="*/ 1901 w 1901"/>
                <a:gd name="T5" fmla="*/ 1902 h 1902"/>
                <a:gd name="T6" fmla="*/ 1901 w 1901"/>
                <a:gd name="T7" fmla="*/ 1853 h 1902"/>
                <a:gd name="T8" fmla="*/ 50 w 1901"/>
                <a:gd name="T9" fmla="*/ 0 h 1902"/>
              </a:gdLst>
              <a:ahLst/>
              <a:cxnLst>
                <a:cxn ang="0">
                  <a:pos x="T0" y="T1"/>
                </a:cxn>
                <a:cxn ang="0">
                  <a:pos x="T2" y="T3"/>
                </a:cxn>
                <a:cxn ang="0">
                  <a:pos x="T4" y="T5"/>
                </a:cxn>
                <a:cxn ang="0">
                  <a:pos x="T6" y="T7"/>
                </a:cxn>
                <a:cxn ang="0">
                  <a:pos x="T8" y="T9"/>
                </a:cxn>
              </a:cxnLst>
              <a:rect l="0" t="0" r="r" b="b"/>
              <a:pathLst>
                <a:path w="1901" h="1902">
                  <a:moveTo>
                    <a:pt x="50" y="0"/>
                  </a:moveTo>
                  <a:lnTo>
                    <a:pt x="0" y="0"/>
                  </a:lnTo>
                  <a:lnTo>
                    <a:pt x="1901" y="1902"/>
                  </a:lnTo>
                  <a:lnTo>
                    <a:pt x="1901" y="1853"/>
                  </a:lnTo>
                  <a:lnTo>
                    <a:pt x="50" y="0"/>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sp>
          <p:nvSpPr>
            <p:cNvPr id="194" name="Freeform 534"/>
            <p:cNvSpPr/>
            <p:nvPr userDrawn="1"/>
          </p:nvSpPr>
          <p:spPr bwMode="auto">
            <a:xfrm>
              <a:off x="8733088" y="172714"/>
              <a:ext cx="3492868" cy="3494705"/>
            </a:xfrm>
            <a:custGeom>
              <a:avLst/>
              <a:gdLst>
                <a:gd name="T0" fmla="*/ 50 w 1901"/>
                <a:gd name="T1" fmla="*/ 0 h 1902"/>
                <a:gd name="T2" fmla="*/ 0 w 1901"/>
                <a:gd name="T3" fmla="*/ 0 h 1902"/>
                <a:gd name="T4" fmla="*/ 1901 w 1901"/>
                <a:gd name="T5" fmla="*/ 1902 h 1902"/>
                <a:gd name="T6" fmla="*/ 1901 w 1901"/>
                <a:gd name="T7" fmla="*/ 1853 h 1902"/>
                <a:gd name="T8" fmla="*/ 50 w 1901"/>
                <a:gd name="T9" fmla="*/ 0 h 1902"/>
              </a:gdLst>
              <a:ahLst/>
              <a:cxnLst>
                <a:cxn ang="0">
                  <a:pos x="T0" y="T1"/>
                </a:cxn>
                <a:cxn ang="0">
                  <a:pos x="T2" y="T3"/>
                </a:cxn>
                <a:cxn ang="0">
                  <a:pos x="T4" y="T5"/>
                </a:cxn>
                <a:cxn ang="0">
                  <a:pos x="T6" y="T7"/>
                </a:cxn>
                <a:cxn ang="0">
                  <a:pos x="T8" y="T9"/>
                </a:cxn>
              </a:cxnLst>
              <a:rect l="0" t="0" r="r" b="b"/>
              <a:pathLst>
                <a:path w="1901" h="1902">
                  <a:moveTo>
                    <a:pt x="50" y="0"/>
                  </a:moveTo>
                  <a:lnTo>
                    <a:pt x="0" y="0"/>
                  </a:lnTo>
                  <a:lnTo>
                    <a:pt x="1901" y="1902"/>
                  </a:lnTo>
                  <a:lnTo>
                    <a:pt x="1901" y="1853"/>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536"/>
            <p:cNvSpPr/>
            <p:nvPr userDrawn="1"/>
          </p:nvSpPr>
          <p:spPr bwMode="auto">
            <a:xfrm>
              <a:off x="7364238" y="16537"/>
              <a:ext cx="4861719" cy="5291667"/>
            </a:xfrm>
            <a:custGeom>
              <a:avLst/>
              <a:gdLst>
                <a:gd name="T0" fmla="*/ 0 w 2646"/>
                <a:gd name="T1" fmla="*/ 0 h 2880"/>
                <a:gd name="T2" fmla="*/ 0 w 2646"/>
                <a:gd name="T3" fmla="*/ 2880 h 2880"/>
                <a:gd name="T4" fmla="*/ 2646 w 2646"/>
                <a:gd name="T5" fmla="*/ 2880 h 2880"/>
                <a:gd name="T6" fmla="*/ 2646 w 2646"/>
                <a:gd name="T7" fmla="*/ 1987 h 2880"/>
                <a:gd name="T8" fmla="*/ 659 w 2646"/>
                <a:gd name="T9" fmla="*/ 0 h 2880"/>
                <a:gd name="T10" fmla="*/ 0 w 2646"/>
                <a:gd name="T11" fmla="*/ 0 h 2880"/>
              </a:gdLst>
              <a:ahLst/>
              <a:cxnLst>
                <a:cxn ang="0">
                  <a:pos x="T0" y="T1"/>
                </a:cxn>
                <a:cxn ang="0">
                  <a:pos x="T2" y="T3"/>
                </a:cxn>
                <a:cxn ang="0">
                  <a:pos x="T4" y="T5"/>
                </a:cxn>
                <a:cxn ang="0">
                  <a:pos x="T6" y="T7"/>
                </a:cxn>
                <a:cxn ang="0">
                  <a:pos x="T8" y="T9"/>
                </a:cxn>
                <a:cxn ang="0">
                  <a:pos x="T10" y="T11"/>
                </a:cxn>
              </a:cxnLst>
              <a:rect l="0" t="0" r="r" b="b"/>
              <a:pathLst>
                <a:path w="2646" h="2880">
                  <a:moveTo>
                    <a:pt x="0" y="0"/>
                  </a:moveTo>
                  <a:lnTo>
                    <a:pt x="0" y="2880"/>
                  </a:lnTo>
                  <a:lnTo>
                    <a:pt x="2646" y="2880"/>
                  </a:lnTo>
                  <a:lnTo>
                    <a:pt x="2646" y="1987"/>
                  </a:lnTo>
                  <a:lnTo>
                    <a:pt x="6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540"/>
            <p:cNvSpPr/>
            <p:nvPr userDrawn="1"/>
          </p:nvSpPr>
          <p:spPr bwMode="auto">
            <a:xfrm>
              <a:off x="7364238" y="16537"/>
              <a:ext cx="4861719" cy="5291667"/>
            </a:xfrm>
            <a:custGeom>
              <a:avLst/>
              <a:gdLst>
                <a:gd name="T0" fmla="*/ 0 w 2646"/>
                <a:gd name="T1" fmla="*/ 0 h 2880"/>
                <a:gd name="T2" fmla="*/ 0 w 2646"/>
                <a:gd name="T3" fmla="*/ 2880 h 2880"/>
                <a:gd name="T4" fmla="*/ 2646 w 2646"/>
                <a:gd name="T5" fmla="*/ 2880 h 2880"/>
                <a:gd name="T6" fmla="*/ 2646 w 2646"/>
                <a:gd name="T7" fmla="*/ 2598 h 2880"/>
                <a:gd name="T8" fmla="*/ 48 w 2646"/>
                <a:gd name="T9" fmla="*/ 0 h 2880"/>
                <a:gd name="T10" fmla="*/ 0 w 2646"/>
                <a:gd name="T11" fmla="*/ 0 h 2880"/>
              </a:gdLst>
              <a:ahLst/>
              <a:cxnLst>
                <a:cxn ang="0">
                  <a:pos x="T0" y="T1"/>
                </a:cxn>
                <a:cxn ang="0">
                  <a:pos x="T2" y="T3"/>
                </a:cxn>
                <a:cxn ang="0">
                  <a:pos x="T4" y="T5"/>
                </a:cxn>
                <a:cxn ang="0">
                  <a:pos x="T6" y="T7"/>
                </a:cxn>
                <a:cxn ang="0">
                  <a:pos x="T8" y="T9"/>
                </a:cxn>
                <a:cxn ang="0">
                  <a:pos x="T10" y="T11"/>
                </a:cxn>
              </a:cxnLst>
              <a:rect l="0" t="0" r="r" b="b"/>
              <a:pathLst>
                <a:path w="2646" h="2880">
                  <a:moveTo>
                    <a:pt x="0" y="0"/>
                  </a:moveTo>
                  <a:lnTo>
                    <a:pt x="0" y="2880"/>
                  </a:lnTo>
                  <a:lnTo>
                    <a:pt x="2646" y="2880"/>
                  </a:lnTo>
                  <a:lnTo>
                    <a:pt x="2646" y="2598"/>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541"/>
            <p:cNvSpPr/>
            <p:nvPr userDrawn="1"/>
          </p:nvSpPr>
          <p:spPr bwMode="auto">
            <a:xfrm>
              <a:off x="7364238" y="1014236"/>
              <a:ext cx="4293968" cy="4293968"/>
            </a:xfrm>
            <a:custGeom>
              <a:avLst/>
              <a:gdLst>
                <a:gd name="T0" fmla="*/ 0 w 2337"/>
                <a:gd name="T1" fmla="*/ 0 h 2337"/>
                <a:gd name="T2" fmla="*/ 0 w 2337"/>
                <a:gd name="T3" fmla="*/ 2337 h 2337"/>
                <a:gd name="T4" fmla="*/ 2337 w 2337"/>
                <a:gd name="T5" fmla="*/ 2337 h 2337"/>
                <a:gd name="T6" fmla="*/ 0 w 2337"/>
                <a:gd name="T7" fmla="*/ 0 h 2337"/>
              </a:gdLst>
              <a:ahLst/>
              <a:cxnLst>
                <a:cxn ang="0">
                  <a:pos x="T0" y="T1"/>
                </a:cxn>
                <a:cxn ang="0">
                  <a:pos x="T2" y="T3"/>
                </a:cxn>
                <a:cxn ang="0">
                  <a:pos x="T4" y="T5"/>
                </a:cxn>
                <a:cxn ang="0">
                  <a:pos x="T6" y="T7"/>
                </a:cxn>
              </a:cxnLst>
              <a:rect l="0" t="0" r="r" b="b"/>
              <a:pathLst>
                <a:path w="2337" h="2337">
                  <a:moveTo>
                    <a:pt x="0" y="0"/>
                  </a:moveTo>
                  <a:lnTo>
                    <a:pt x="0" y="2337"/>
                  </a:lnTo>
                  <a:lnTo>
                    <a:pt x="2337" y="233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2" name="Freeform 542"/>
            <p:cNvSpPr/>
            <p:nvPr userDrawn="1"/>
          </p:nvSpPr>
          <p:spPr bwMode="auto">
            <a:xfrm>
              <a:off x="7364238" y="1014236"/>
              <a:ext cx="4293968" cy="4293968"/>
            </a:xfrm>
            <a:custGeom>
              <a:avLst/>
              <a:gdLst>
                <a:gd name="T0" fmla="*/ 0 w 2337"/>
                <a:gd name="T1" fmla="*/ 0 h 2337"/>
                <a:gd name="T2" fmla="*/ 0 w 2337"/>
                <a:gd name="T3" fmla="*/ 2337 h 2337"/>
                <a:gd name="T4" fmla="*/ 2337 w 2337"/>
                <a:gd name="T5" fmla="*/ 2337 h 2337"/>
                <a:gd name="T6" fmla="*/ 0 w 2337"/>
                <a:gd name="T7" fmla="*/ 0 h 2337"/>
              </a:gdLst>
              <a:ahLst/>
              <a:cxnLst>
                <a:cxn ang="0">
                  <a:pos x="T0" y="T1"/>
                </a:cxn>
                <a:cxn ang="0">
                  <a:pos x="T2" y="T3"/>
                </a:cxn>
                <a:cxn ang="0">
                  <a:pos x="T4" y="T5"/>
                </a:cxn>
                <a:cxn ang="0">
                  <a:pos x="T6" y="T7"/>
                </a:cxn>
              </a:cxnLst>
              <a:rect l="0" t="0" r="r" b="b"/>
              <a:pathLst>
                <a:path w="2337" h="2337">
                  <a:moveTo>
                    <a:pt x="0" y="0"/>
                  </a:moveTo>
                  <a:lnTo>
                    <a:pt x="0" y="2337"/>
                  </a:lnTo>
                  <a:lnTo>
                    <a:pt x="2337" y="233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543"/>
            <p:cNvSpPr/>
            <p:nvPr userDrawn="1"/>
          </p:nvSpPr>
          <p:spPr bwMode="auto">
            <a:xfrm>
              <a:off x="7700478" y="172714"/>
              <a:ext cx="4512616" cy="4512616"/>
            </a:xfrm>
            <a:custGeom>
              <a:avLst/>
              <a:gdLst>
                <a:gd name="T0" fmla="*/ 1 w 2456"/>
                <a:gd name="T1" fmla="*/ 0 h 2456"/>
                <a:gd name="T2" fmla="*/ 0 w 2456"/>
                <a:gd name="T3" fmla="*/ 0 h 2456"/>
                <a:gd name="T4" fmla="*/ 2456 w 2456"/>
                <a:gd name="T5" fmla="*/ 2456 h 2456"/>
                <a:gd name="T6" fmla="*/ 2456 w 2456"/>
                <a:gd name="T7" fmla="*/ 2456 h 2456"/>
                <a:gd name="T8" fmla="*/ 1 w 2456"/>
                <a:gd name="T9" fmla="*/ 0 h 2456"/>
              </a:gdLst>
              <a:ahLst/>
              <a:cxnLst>
                <a:cxn ang="0">
                  <a:pos x="T0" y="T1"/>
                </a:cxn>
                <a:cxn ang="0">
                  <a:pos x="T2" y="T3"/>
                </a:cxn>
                <a:cxn ang="0">
                  <a:pos x="T4" y="T5"/>
                </a:cxn>
                <a:cxn ang="0">
                  <a:pos x="T6" y="T7"/>
                </a:cxn>
                <a:cxn ang="0">
                  <a:pos x="T8" y="T9"/>
                </a:cxn>
              </a:cxnLst>
              <a:rect l="0" t="0" r="r" b="b"/>
              <a:pathLst>
                <a:path w="2456" h="2456">
                  <a:moveTo>
                    <a:pt x="1" y="0"/>
                  </a:moveTo>
                  <a:lnTo>
                    <a:pt x="0" y="0"/>
                  </a:lnTo>
                  <a:lnTo>
                    <a:pt x="2456" y="2456"/>
                  </a:lnTo>
                  <a:lnTo>
                    <a:pt x="2456" y="2456"/>
                  </a:lnTo>
                  <a:lnTo>
                    <a:pt x="1"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544"/>
            <p:cNvSpPr/>
            <p:nvPr userDrawn="1"/>
          </p:nvSpPr>
          <p:spPr bwMode="auto">
            <a:xfrm>
              <a:off x="7700478" y="172714"/>
              <a:ext cx="4512616" cy="4512616"/>
            </a:xfrm>
            <a:custGeom>
              <a:avLst/>
              <a:gdLst>
                <a:gd name="T0" fmla="*/ 1 w 2456"/>
                <a:gd name="T1" fmla="*/ 0 h 2456"/>
                <a:gd name="T2" fmla="*/ 0 w 2456"/>
                <a:gd name="T3" fmla="*/ 0 h 2456"/>
                <a:gd name="T4" fmla="*/ 2456 w 2456"/>
                <a:gd name="T5" fmla="*/ 2456 h 2456"/>
                <a:gd name="T6" fmla="*/ 2456 w 2456"/>
                <a:gd name="T7" fmla="*/ 2456 h 2456"/>
                <a:gd name="T8" fmla="*/ 1 w 2456"/>
                <a:gd name="T9" fmla="*/ 0 h 2456"/>
              </a:gdLst>
              <a:ahLst/>
              <a:cxnLst>
                <a:cxn ang="0">
                  <a:pos x="T0" y="T1"/>
                </a:cxn>
                <a:cxn ang="0">
                  <a:pos x="T2" y="T3"/>
                </a:cxn>
                <a:cxn ang="0">
                  <a:pos x="T4" y="T5"/>
                </a:cxn>
                <a:cxn ang="0">
                  <a:pos x="T6" y="T7"/>
                </a:cxn>
                <a:cxn ang="0">
                  <a:pos x="T8" y="T9"/>
                </a:cxn>
              </a:cxnLst>
              <a:rect l="0" t="0" r="r" b="b"/>
              <a:pathLst>
                <a:path w="2456" h="2456">
                  <a:moveTo>
                    <a:pt x="1" y="0"/>
                  </a:moveTo>
                  <a:lnTo>
                    <a:pt x="0" y="0"/>
                  </a:lnTo>
                  <a:lnTo>
                    <a:pt x="2456" y="2456"/>
                  </a:lnTo>
                  <a:lnTo>
                    <a:pt x="2456" y="2456"/>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545"/>
            <p:cNvSpPr/>
            <p:nvPr userDrawn="1"/>
          </p:nvSpPr>
          <p:spPr bwMode="auto">
            <a:xfrm>
              <a:off x="7612284" y="172714"/>
              <a:ext cx="4600810" cy="4602648"/>
            </a:xfrm>
            <a:custGeom>
              <a:avLst/>
              <a:gdLst>
                <a:gd name="T0" fmla="*/ 48 w 2504"/>
                <a:gd name="T1" fmla="*/ 0 h 2505"/>
                <a:gd name="T2" fmla="*/ 0 w 2504"/>
                <a:gd name="T3" fmla="*/ 0 h 2505"/>
                <a:gd name="T4" fmla="*/ 2504 w 2504"/>
                <a:gd name="T5" fmla="*/ 2505 h 2505"/>
                <a:gd name="T6" fmla="*/ 2504 w 2504"/>
                <a:gd name="T7" fmla="*/ 2456 h 2505"/>
                <a:gd name="T8" fmla="*/ 48 w 2504"/>
                <a:gd name="T9" fmla="*/ 0 h 2505"/>
              </a:gdLst>
              <a:ahLst/>
              <a:cxnLst>
                <a:cxn ang="0">
                  <a:pos x="T0" y="T1"/>
                </a:cxn>
                <a:cxn ang="0">
                  <a:pos x="T2" y="T3"/>
                </a:cxn>
                <a:cxn ang="0">
                  <a:pos x="T4" y="T5"/>
                </a:cxn>
                <a:cxn ang="0">
                  <a:pos x="T6" y="T7"/>
                </a:cxn>
                <a:cxn ang="0">
                  <a:pos x="T8" y="T9"/>
                </a:cxn>
              </a:cxnLst>
              <a:rect l="0" t="0" r="r" b="b"/>
              <a:pathLst>
                <a:path w="2504" h="2505">
                  <a:moveTo>
                    <a:pt x="48" y="0"/>
                  </a:moveTo>
                  <a:lnTo>
                    <a:pt x="0" y="0"/>
                  </a:lnTo>
                  <a:lnTo>
                    <a:pt x="2504" y="2505"/>
                  </a:lnTo>
                  <a:lnTo>
                    <a:pt x="2504" y="2456"/>
                  </a:lnTo>
                  <a:lnTo>
                    <a:pt x="48" y="0"/>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sp>
          <p:nvSpPr>
            <p:cNvPr id="206" name="Freeform 546"/>
            <p:cNvSpPr/>
            <p:nvPr userDrawn="1"/>
          </p:nvSpPr>
          <p:spPr bwMode="auto">
            <a:xfrm>
              <a:off x="7612284" y="172714"/>
              <a:ext cx="4600810" cy="4602648"/>
            </a:xfrm>
            <a:custGeom>
              <a:avLst/>
              <a:gdLst>
                <a:gd name="T0" fmla="*/ 48 w 2504"/>
                <a:gd name="T1" fmla="*/ 0 h 2505"/>
                <a:gd name="T2" fmla="*/ 0 w 2504"/>
                <a:gd name="T3" fmla="*/ 0 h 2505"/>
                <a:gd name="T4" fmla="*/ 2504 w 2504"/>
                <a:gd name="T5" fmla="*/ 2505 h 2505"/>
                <a:gd name="T6" fmla="*/ 2504 w 2504"/>
                <a:gd name="T7" fmla="*/ 2456 h 2505"/>
                <a:gd name="T8" fmla="*/ 48 w 2504"/>
                <a:gd name="T9" fmla="*/ 0 h 2505"/>
              </a:gdLst>
              <a:ahLst/>
              <a:cxnLst>
                <a:cxn ang="0">
                  <a:pos x="T0" y="T1"/>
                </a:cxn>
                <a:cxn ang="0">
                  <a:pos x="T2" y="T3"/>
                </a:cxn>
                <a:cxn ang="0">
                  <a:pos x="T4" y="T5"/>
                </a:cxn>
                <a:cxn ang="0">
                  <a:pos x="T6" y="T7"/>
                </a:cxn>
                <a:cxn ang="0">
                  <a:pos x="T8" y="T9"/>
                </a:cxn>
              </a:cxnLst>
              <a:rect l="0" t="0" r="r" b="b"/>
              <a:pathLst>
                <a:path w="2504" h="2505">
                  <a:moveTo>
                    <a:pt x="48" y="0"/>
                  </a:moveTo>
                  <a:lnTo>
                    <a:pt x="0" y="0"/>
                  </a:lnTo>
                  <a:lnTo>
                    <a:pt x="2504" y="2505"/>
                  </a:lnTo>
                  <a:lnTo>
                    <a:pt x="2504" y="2456"/>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任意多边形 256"/>
            <p:cNvSpPr/>
            <p:nvPr userDrawn="1"/>
          </p:nvSpPr>
          <p:spPr bwMode="auto">
            <a:xfrm>
              <a:off x="7516638" y="168937"/>
              <a:ext cx="4656991" cy="5291667"/>
            </a:xfrm>
            <a:custGeom>
              <a:avLst/>
              <a:gdLst>
                <a:gd name="connsiteX0" fmla="*/ 0 w 4656991"/>
                <a:gd name="connsiteY0" fmla="*/ 0 h 5291667"/>
                <a:gd name="connsiteX1" fmla="*/ 1210836 w 4656991"/>
                <a:gd name="connsiteY1" fmla="*/ 0 h 5291667"/>
                <a:gd name="connsiteX2" fmla="*/ 4656991 w 4656991"/>
                <a:gd name="connsiteY2" fmla="*/ 3446155 h 5291667"/>
                <a:gd name="connsiteX3" fmla="*/ 4656991 w 4656991"/>
                <a:gd name="connsiteY3" fmla="*/ 5291667 h 5291667"/>
                <a:gd name="connsiteX4" fmla="*/ 0 w 4656991"/>
                <a:gd name="connsiteY4" fmla="*/ 5291667 h 529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6991" h="5291667">
                  <a:moveTo>
                    <a:pt x="0" y="0"/>
                  </a:moveTo>
                  <a:lnTo>
                    <a:pt x="1210836" y="0"/>
                  </a:lnTo>
                  <a:lnTo>
                    <a:pt x="4656991" y="3446155"/>
                  </a:lnTo>
                  <a:lnTo>
                    <a:pt x="4656991" y="5291667"/>
                  </a:lnTo>
                  <a:lnTo>
                    <a:pt x="0" y="52916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68" name="任意多边形 267"/>
            <p:cNvSpPr/>
            <p:nvPr userDrawn="1"/>
          </p:nvSpPr>
          <p:spPr bwMode="auto">
            <a:xfrm>
              <a:off x="3676" y="16538"/>
              <a:ext cx="12169953" cy="6841463"/>
            </a:xfrm>
            <a:custGeom>
              <a:avLst/>
              <a:gdLst>
                <a:gd name="connsiteX0" fmla="*/ 5803581 w 12169953"/>
                <a:gd name="connsiteY0" fmla="*/ 0 h 6841463"/>
                <a:gd name="connsiteX1" fmla="*/ 7452361 w 12169953"/>
                <a:gd name="connsiteY1" fmla="*/ 0 h 6841463"/>
                <a:gd name="connsiteX2" fmla="*/ 11777236 w 12169953"/>
                <a:gd name="connsiteY2" fmla="*/ 4326060 h 6841463"/>
                <a:gd name="connsiteX3" fmla="*/ 12169953 w 12169953"/>
                <a:gd name="connsiteY3" fmla="*/ 4718884 h 6841463"/>
                <a:gd name="connsiteX4" fmla="*/ 12169953 w 12169953"/>
                <a:gd name="connsiteY4" fmla="*/ 6841463 h 6841463"/>
                <a:gd name="connsiteX5" fmla="*/ 0 w 12169953"/>
                <a:gd name="connsiteY5" fmla="*/ 6841463 h 6841463"/>
                <a:gd name="connsiteX6" fmla="*/ 0 w 12169953"/>
                <a:gd name="connsiteY6" fmla="*/ 6784409 h 6841463"/>
                <a:gd name="connsiteX7" fmla="*/ 0 w 12169953"/>
                <a:gd name="connsiteY7" fmla="*/ 5803604 h 6841463"/>
                <a:gd name="connsiteX8" fmla="*/ 5803581 w 12169953"/>
                <a:gd name="connsiteY8" fmla="*/ 0 h 684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69953" h="6841463">
                  <a:moveTo>
                    <a:pt x="5803581" y="0"/>
                  </a:moveTo>
                  <a:cubicBezTo>
                    <a:pt x="5803581" y="0"/>
                    <a:pt x="5803581" y="0"/>
                    <a:pt x="7452361" y="0"/>
                  </a:cubicBezTo>
                  <a:cubicBezTo>
                    <a:pt x="7452361" y="0"/>
                    <a:pt x="7452361" y="0"/>
                    <a:pt x="11777236" y="4326060"/>
                  </a:cubicBezTo>
                  <a:lnTo>
                    <a:pt x="12169953" y="4718884"/>
                  </a:lnTo>
                  <a:lnTo>
                    <a:pt x="12169953" y="6841463"/>
                  </a:lnTo>
                  <a:lnTo>
                    <a:pt x="0" y="6841463"/>
                  </a:lnTo>
                  <a:lnTo>
                    <a:pt x="0" y="6784409"/>
                  </a:lnTo>
                  <a:cubicBezTo>
                    <a:pt x="0" y="6522551"/>
                    <a:pt x="0" y="6200264"/>
                    <a:pt x="0" y="5803604"/>
                  </a:cubicBezTo>
                  <a:cubicBezTo>
                    <a:pt x="0" y="5803604"/>
                    <a:pt x="0" y="5803604"/>
                    <a:pt x="5803581" y="0"/>
                  </a:cubicBezTo>
                  <a:close/>
                </a:path>
              </a:pathLst>
            </a:custGeom>
            <a:solidFill>
              <a:schemeClr val="accent2"/>
            </a:solidFill>
            <a:ln>
              <a:noFill/>
            </a:ln>
          </p:spPr>
          <p:txBody>
            <a:bodyPr vert="horz" wrap="square" lIns="91440" tIns="45720" rIns="91440" bIns="45720" numCol="1" anchor="t" anchorCtr="0" compatLnSpc="1">
              <a:noAutofit/>
            </a:bodyPr>
            <a:lstStyle/>
            <a:p>
              <a:endParaRPr lang="zh-CN" altLang="en-US"/>
            </a:p>
          </p:txBody>
        </p:sp>
        <p:sp>
          <p:nvSpPr>
            <p:cNvPr id="210" name="任意多边形 209"/>
            <p:cNvSpPr/>
            <p:nvPr userDrawn="1"/>
          </p:nvSpPr>
          <p:spPr bwMode="auto">
            <a:xfrm>
              <a:off x="3676" y="226000"/>
              <a:ext cx="12209419" cy="6632001"/>
            </a:xfrm>
            <a:custGeom>
              <a:avLst/>
              <a:gdLst>
                <a:gd name="connsiteX0" fmla="*/ 6627971 w 12209419"/>
                <a:gd name="connsiteY0" fmla="*/ 0 h 6632001"/>
                <a:gd name="connsiteX1" fmla="*/ 12209419 w 12209419"/>
                <a:gd name="connsiteY1" fmla="*/ 5581997 h 6632001"/>
                <a:gd name="connsiteX2" fmla="*/ 12209419 w 12209419"/>
                <a:gd name="connsiteY2" fmla="*/ 6596548 h 6632001"/>
                <a:gd name="connsiteX3" fmla="*/ 12209419 w 12209419"/>
                <a:gd name="connsiteY3" fmla="*/ 6632001 h 6632001"/>
                <a:gd name="connsiteX4" fmla="*/ 0 w 12209419"/>
                <a:gd name="connsiteY4" fmla="*/ 6632001 h 6632001"/>
                <a:gd name="connsiteX5" fmla="*/ 0 w 12209419"/>
                <a:gd name="connsiteY5" fmla="*/ 6628622 h 6632001"/>
                <a:gd name="connsiteX6" fmla="*/ 6627971 w 12209419"/>
                <a:gd name="connsiteY6" fmla="*/ 0 h 663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9419" h="6632001">
                  <a:moveTo>
                    <a:pt x="6627971" y="0"/>
                  </a:moveTo>
                  <a:cubicBezTo>
                    <a:pt x="6627971" y="0"/>
                    <a:pt x="6627971" y="0"/>
                    <a:pt x="12209419" y="5581997"/>
                  </a:cubicBezTo>
                  <a:cubicBezTo>
                    <a:pt x="12209419" y="5581997"/>
                    <a:pt x="12209419" y="5581997"/>
                    <a:pt x="12209419" y="6596548"/>
                  </a:cubicBezTo>
                  <a:lnTo>
                    <a:pt x="12209419" y="6632001"/>
                  </a:lnTo>
                  <a:lnTo>
                    <a:pt x="0" y="6632001"/>
                  </a:lnTo>
                  <a:lnTo>
                    <a:pt x="0" y="6628622"/>
                  </a:lnTo>
                  <a:cubicBezTo>
                    <a:pt x="0" y="6628622"/>
                    <a:pt x="0" y="6628622"/>
                    <a:pt x="6627971" y="0"/>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sp>
          <p:nvSpPr>
            <p:cNvPr id="211" name="任意多边形 210"/>
            <p:cNvSpPr/>
            <p:nvPr userDrawn="1"/>
          </p:nvSpPr>
          <p:spPr bwMode="auto">
            <a:xfrm>
              <a:off x="1104927" y="1293519"/>
              <a:ext cx="11108167" cy="5564481"/>
            </a:xfrm>
            <a:custGeom>
              <a:avLst/>
              <a:gdLst>
                <a:gd name="connsiteX0" fmla="*/ 5562941 w 11108167"/>
                <a:gd name="connsiteY0" fmla="*/ 0 h 5564481"/>
                <a:gd name="connsiteX1" fmla="*/ 11108167 w 11108167"/>
                <a:gd name="connsiteY1" fmla="*/ 5548901 h 5564481"/>
                <a:gd name="connsiteX2" fmla="*/ 11108167 w 11108167"/>
                <a:gd name="connsiteY2" fmla="*/ 5564481 h 5564481"/>
                <a:gd name="connsiteX3" fmla="*/ 11035552 w 11108167"/>
                <a:gd name="connsiteY3" fmla="*/ 5564481 h 5564481"/>
                <a:gd name="connsiteX4" fmla="*/ 5526194 w 11108167"/>
                <a:gd name="connsiteY4" fmla="*/ 55122 h 5564481"/>
                <a:gd name="connsiteX5" fmla="*/ 18371 w 11108167"/>
                <a:gd name="connsiteY5" fmla="*/ 5564481 h 5564481"/>
                <a:gd name="connsiteX6" fmla="*/ 0 w 11108167"/>
                <a:gd name="connsiteY6" fmla="*/ 5564481 h 55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8167" h="5564481">
                  <a:moveTo>
                    <a:pt x="5562941" y="0"/>
                  </a:moveTo>
                  <a:lnTo>
                    <a:pt x="11108167" y="5548901"/>
                  </a:lnTo>
                  <a:lnTo>
                    <a:pt x="11108167" y="5564481"/>
                  </a:lnTo>
                  <a:lnTo>
                    <a:pt x="11035552" y="5564481"/>
                  </a:lnTo>
                  <a:lnTo>
                    <a:pt x="5526194" y="55122"/>
                  </a:lnTo>
                  <a:lnTo>
                    <a:pt x="18371" y="5564481"/>
                  </a:lnTo>
                  <a:lnTo>
                    <a:pt x="0" y="5564481"/>
                  </a:lnTo>
                  <a:close/>
                </a:path>
              </a:pathLst>
            </a:custGeom>
            <a:solidFill>
              <a:schemeClr val="accent5">
                <a:lumMod val="60000"/>
                <a:lumOff val="40000"/>
              </a:schemeClr>
            </a:solidFill>
            <a:ln>
              <a:noFill/>
            </a:ln>
          </p:spPr>
          <p:txBody>
            <a:bodyPr vert="horz" wrap="square" lIns="91440" tIns="45720" rIns="91440" bIns="45720" numCol="1" anchor="t" anchorCtr="0" compatLnSpc="1">
              <a:noAutofit/>
            </a:bodyPr>
            <a:lstStyle/>
            <a:p>
              <a:endParaRPr lang="zh-CN" altLang="en-US"/>
            </a:p>
          </p:txBody>
        </p:sp>
        <p:sp>
          <p:nvSpPr>
            <p:cNvPr id="212" name="任意多边形 211"/>
            <p:cNvSpPr/>
            <p:nvPr userDrawn="1"/>
          </p:nvSpPr>
          <p:spPr bwMode="auto">
            <a:xfrm>
              <a:off x="1104927" y="1293519"/>
              <a:ext cx="11108167" cy="5564481"/>
            </a:xfrm>
            <a:custGeom>
              <a:avLst/>
              <a:gdLst>
                <a:gd name="connsiteX0" fmla="*/ 5562941 w 11108167"/>
                <a:gd name="connsiteY0" fmla="*/ 0 h 5564481"/>
                <a:gd name="connsiteX1" fmla="*/ 11108167 w 11108167"/>
                <a:gd name="connsiteY1" fmla="*/ 5548901 h 5564481"/>
                <a:gd name="connsiteX2" fmla="*/ 11108167 w 11108167"/>
                <a:gd name="connsiteY2" fmla="*/ 5564481 h 5564481"/>
                <a:gd name="connsiteX3" fmla="*/ 11035552 w 11108167"/>
                <a:gd name="connsiteY3" fmla="*/ 5564481 h 5564481"/>
                <a:gd name="connsiteX4" fmla="*/ 5526194 w 11108167"/>
                <a:gd name="connsiteY4" fmla="*/ 55122 h 5564481"/>
                <a:gd name="connsiteX5" fmla="*/ 18371 w 11108167"/>
                <a:gd name="connsiteY5" fmla="*/ 5564481 h 5564481"/>
                <a:gd name="connsiteX6" fmla="*/ 0 w 11108167"/>
                <a:gd name="connsiteY6" fmla="*/ 5564481 h 55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8167" h="5564481">
                  <a:moveTo>
                    <a:pt x="5562941" y="0"/>
                  </a:moveTo>
                  <a:lnTo>
                    <a:pt x="11108167" y="5548901"/>
                  </a:lnTo>
                  <a:lnTo>
                    <a:pt x="11108167" y="5564481"/>
                  </a:lnTo>
                  <a:lnTo>
                    <a:pt x="11035552" y="5564481"/>
                  </a:lnTo>
                  <a:lnTo>
                    <a:pt x="5526194" y="55122"/>
                  </a:lnTo>
                  <a:lnTo>
                    <a:pt x="18371" y="5564481"/>
                  </a:lnTo>
                  <a:lnTo>
                    <a:pt x="0" y="556448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13" name="任意多边形 212"/>
            <p:cNvSpPr/>
            <p:nvPr userDrawn="1"/>
          </p:nvSpPr>
          <p:spPr bwMode="auto">
            <a:xfrm>
              <a:off x="1123298" y="1348640"/>
              <a:ext cx="11017182" cy="5509360"/>
            </a:xfrm>
            <a:custGeom>
              <a:avLst/>
              <a:gdLst>
                <a:gd name="connsiteX0" fmla="*/ 5507823 w 11017182"/>
                <a:gd name="connsiteY0" fmla="*/ 0 h 5509360"/>
                <a:gd name="connsiteX1" fmla="*/ 11017182 w 11017182"/>
                <a:gd name="connsiteY1" fmla="*/ 5509360 h 5509360"/>
                <a:gd name="connsiteX2" fmla="*/ 0 w 11017182"/>
                <a:gd name="connsiteY2" fmla="*/ 5509360 h 5509360"/>
              </a:gdLst>
              <a:ahLst/>
              <a:cxnLst>
                <a:cxn ang="0">
                  <a:pos x="connsiteX0" y="connsiteY0"/>
                </a:cxn>
                <a:cxn ang="0">
                  <a:pos x="connsiteX1" y="connsiteY1"/>
                </a:cxn>
                <a:cxn ang="0">
                  <a:pos x="connsiteX2" y="connsiteY2"/>
                </a:cxn>
              </a:cxnLst>
              <a:rect l="l" t="t" r="r" b="b"/>
              <a:pathLst>
                <a:path w="11017182" h="5509360">
                  <a:moveTo>
                    <a:pt x="5507823" y="0"/>
                  </a:moveTo>
                  <a:lnTo>
                    <a:pt x="11017182" y="5509360"/>
                  </a:lnTo>
                  <a:lnTo>
                    <a:pt x="0" y="550936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15" name="Freeform 555"/>
            <p:cNvSpPr>
              <a:spLocks noEditPoints="1"/>
            </p:cNvSpPr>
            <p:nvPr userDrawn="1"/>
          </p:nvSpPr>
          <p:spPr bwMode="auto">
            <a:xfrm>
              <a:off x="2180070" y="2419835"/>
              <a:ext cx="8941295" cy="4470648"/>
            </a:xfrm>
            <a:custGeom>
              <a:avLst/>
              <a:gdLst>
                <a:gd name="T0" fmla="*/ 9 w 6004"/>
                <a:gd name="T1" fmla="*/ 3002 h 3002"/>
                <a:gd name="T2" fmla="*/ 2982 w 6004"/>
                <a:gd name="T3" fmla="*/ 29 h 3002"/>
                <a:gd name="T4" fmla="*/ 5954 w 6004"/>
                <a:gd name="T5" fmla="*/ 3002 h 3002"/>
                <a:gd name="T6" fmla="*/ 9 w 6004"/>
                <a:gd name="T7" fmla="*/ 3002 h 3002"/>
                <a:gd name="T8" fmla="*/ 3002 w 6004"/>
                <a:gd name="T9" fmla="*/ 0 h 3002"/>
                <a:gd name="T10" fmla="*/ 0 w 6004"/>
                <a:gd name="T11" fmla="*/ 3002 h 3002"/>
                <a:gd name="T12" fmla="*/ 6004 w 6004"/>
                <a:gd name="T13" fmla="*/ 3002 h 3002"/>
                <a:gd name="T14" fmla="*/ 3002 w 6004"/>
                <a:gd name="T15" fmla="*/ 0 h 30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4" h="3002">
                  <a:moveTo>
                    <a:pt x="9" y="3002"/>
                  </a:moveTo>
                  <a:lnTo>
                    <a:pt x="2982" y="29"/>
                  </a:lnTo>
                  <a:lnTo>
                    <a:pt x="5954" y="3002"/>
                  </a:lnTo>
                  <a:lnTo>
                    <a:pt x="9" y="3002"/>
                  </a:lnTo>
                  <a:close/>
                  <a:moveTo>
                    <a:pt x="3002" y="0"/>
                  </a:moveTo>
                  <a:lnTo>
                    <a:pt x="0" y="3002"/>
                  </a:lnTo>
                  <a:lnTo>
                    <a:pt x="6004" y="3002"/>
                  </a:lnTo>
                  <a:lnTo>
                    <a:pt x="3002" y="0"/>
                  </a:lnTo>
                  <a:close/>
                </a:path>
              </a:pathLst>
            </a:custGeom>
            <a:solidFill>
              <a:schemeClr val="accent5">
                <a:lumMod val="40000"/>
                <a:lumOff val="60000"/>
              </a:schemeClr>
            </a:solidFill>
            <a:ln>
              <a:noFill/>
            </a:ln>
          </p:spPr>
          <p:txBody>
            <a:bodyPr vert="horz" wrap="square" lIns="91440" tIns="45720" rIns="91440" bIns="45720" numCol="1" anchor="t" anchorCtr="0" compatLnSpc="1"/>
            <a:lstStyle/>
            <a:p>
              <a:endParaRPr lang="zh-CN" altLang="en-US"/>
            </a:p>
          </p:txBody>
        </p:sp>
        <p:sp>
          <p:nvSpPr>
            <p:cNvPr id="217" name="任意多边形 216"/>
            <p:cNvSpPr/>
            <p:nvPr userDrawn="1"/>
          </p:nvSpPr>
          <p:spPr bwMode="auto">
            <a:xfrm>
              <a:off x="2246242" y="2473120"/>
              <a:ext cx="8768287" cy="4384881"/>
            </a:xfrm>
            <a:custGeom>
              <a:avLst/>
              <a:gdLst>
                <a:gd name="connsiteX0" fmla="*/ 4384881 w 8768287"/>
                <a:gd name="connsiteY0" fmla="*/ 0 h 4384881"/>
                <a:gd name="connsiteX1" fmla="*/ 8768287 w 8768287"/>
                <a:gd name="connsiteY1" fmla="*/ 4384881 h 4384881"/>
                <a:gd name="connsiteX2" fmla="*/ 0 w 8768287"/>
                <a:gd name="connsiteY2" fmla="*/ 4384881 h 4384881"/>
              </a:gdLst>
              <a:ahLst/>
              <a:cxnLst>
                <a:cxn ang="0">
                  <a:pos x="connsiteX0" y="connsiteY0"/>
                </a:cxn>
                <a:cxn ang="0">
                  <a:pos x="connsiteX1" y="connsiteY1"/>
                </a:cxn>
                <a:cxn ang="0">
                  <a:pos x="connsiteX2" y="connsiteY2"/>
                </a:cxn>
              </a:cxnLst>
              <a:rect l="l" t="t" r="r" b="b"/>
              <a:pathLst>
                <a:path w="8768287" h="4384881">
                  <a:moveTo>
                    <a:pt x="4384881" y="0"/>
                  </a:moveTo>
                  <a:lnTo>
                    <a:pt x="8768287" y="4384881"/>
                  </a:lnTo>
                  <a:lnTo>
                    <a:pt x="0" y="4384881"/>
                  </a:lnTo>
                  <a:close/>
                </a:path>
              </a:pathLst>
            </a:custGeom>
            <a:solidFill>
              <a:schemeClr val="accent2"/>
            </a:solidFill>
            <a:ln>
              <a:noFill/>
            </a:ln>
          </p:spPr>
          <p:txBody>
            <a:bodyPr vert="horz" wrap="square" lIns="91440" tIns="45720" rIns="91440" bIns="45720" numCol="1" anchor="t" anchorCtr="0" compatLnSpc="1">
              <a:noAutofit/>
            </a:bodyPr>
            <a:lstStyle/>
            <a:p>
              <a:endParaRPr lang="zh-CN" altLang="en-US"/>
            </a:p>
          </p:txBody>
        </p:sp>
        <p:sp>
          <p:nvSpPr>
            <p:cNvPr id="219" name="任意多边形 218"/>
            <p:cNvSpPr/>
            <p:nvPr userDrawn="1"/>
          </p:nvSpPr>
          <p:spPr bwMode="auto">
            <a:xfrm>
              <a:off x="3315599" y="3505730"/>
              <a:ext cx="6703151" cy="3352271"/>
            </a:xfrm>
            <a:custGeom>
              <a:avLst/>
              <a:gdLst>
                <a:gd name="connsiteX0" fmla="*/ 3352271 w 6703151"/>
                <a:gd name="connsiteY0" fmla="*/ 0 h 3352271"/>
                <a:gd name="connsiteX1" fmla="*/ 6703151 w 6703151"/>
                <a:gd name="connsiteY1" fmla="*/ 3352271 h 3352271"/>
                <a:gd name="connsiteX2" fmla="*/ 0 w 6703151"/>
                <a:gd name="connsiteY2" fmla="*/ 3352271 h 3352271"/>
              </a:gdLst>
              <a:ahLst/>
              <a:cxnLst>
                <a:cxn ang="0">
                  <a:pos x="connsiteX0" y="connsiteY0"/>
                </a:cxn>
                <a:cxn ang="0">
                  <a:pos x="connsiteX1" y="connsiteY1"/>
                </a:cxn>
                <a:cxn ang="0">
                  <a:pos x="connsiteX2" y="connsiteY2"/>
                </a:cxn>
              </a:cxnLst>
              <a:rect l="l" t="t" r="r" b="b"/>
              <a:pathLst>
                <a:path w="6703151" h="3352271">
                  <a:moveTo>
                    <a:pt x="3352271" y="0"/>
                  </a:moveTo>
                  <a:lnTo>
                    <a:pt x="6703151" y="3352271"/>
                  </a:lnTo>
                  <a:lnTo>
                    <a:pt x="0" y="3352271"/>
                  </a:lnTo>
                  <a:close/>
                </a:path>
              </a:pathLst>
            </a:custGeom>
            <a:solidFill>
              <a:schemeClr val="accent4">
                <a:alpha val="76000"/>
              </a:schemeClr>
            </a:solidFill>
            <a:ln>
              <a:noFill/>
            </a:ln>
          </p:spPr>
          <p:txBody>
            <a:bodyPr vert="horz" wrap="square" lIns="91440" tIns="45720" rIns="91440" bIns="45720" numCol="1" anchor="t" anchorCtr="0" compatLnSpc="1">
              <a:noAutofit/>
            </a:bodyPr>
            <a:lstStyle/>
            <a:p>
              <a:endParaRPr lang="zh-CN" altLang="en-US"/>
            </a:p>
          </p:txBody>
        </p:sp>
        <p:sp>
          <p:nvSpPr>
            <p:cNvPr id="221" name="任意多边形 220"/>
            <p:cNvSpPr/>
            <p:nvPr userDrawn="1"/>
          </p:nvSpPr>
          <p:spPr bwMode="auto">
            <a:xfrm>
              <a:off x="3335358" y="3560851"/>
              <a:ext cx="6592911" cy="3297149"/>
            </a:xfrm>
            <a:custGeom>
              <a:avLst/>
              <a:gdLst>
                <a:gd name="connsiteX0" fmla="*/ 3295763 w 6592911"/>
                <a:gd name="connsiteY0" fmla="*/ 0 h 3297149"/>
                <a:gd name="connsiteX1" fmla="*/ 6592911 w 6592911"/>
                <a:gd name="connsiteY1" fmla="*/ 3297149 h 3297149"/>
                <a:gd name="connsiteX2" fmla="*/ 0 w 6592911"/>
                <a:gd name="connsiteY2" fmla="*/ 3297149 h 3297149"/>
              </a:gdLst>
              <a:ahLst/>
              <a:cxnLst>
                <a:cxn ang="0">
                  <a:pos x="connsiteX0" y="connsiteY0"/>
                </a:cxn>
                <a:cxn ang="0">
                  <a:pos x="connsiteX1" y="connsiteY1"/>
                </a:cxn>
                <a:cxn ang="0">
                  <a:pos x="connsiteX2" y="connsiteY2"/>
                </a:cxn>
              </a:cxnLst>
              <a:rect l="l" t="t" r="r" b="b"/>
              <a:pathLst>
                <a:path w="6592911" h="3297149">
                  <a:moveTo>
                    <a:pt x="3295763" y="0"/>
                  </a:moveTo>
                  <a:lnTo>
                    <a:pt x="6592911" y="3297149"/>
                  </a:lnTo>
                  <a:lnTo>
                    <a:pt x="0" y="3297149"/>
                  </a:ln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sp>
          <p:nvSpPr>
            <p:cNvPr id="223" name="Freeform 563"/>
            <p:cNvSpPr/>
            <p:nvPr userDrawn="1"/>
          </p:nvSpPr>
          <p:spPr bwMode="auto">
            <a:xfrm>
              <a:off x="0" y="1838"/>
              <a:ext cx="12229630" cy="170877"/>
            </a:xfrm>
            <a:custGeom>
              <a:avLst/>
              <a:gdLst>
                <a:gd name="T0" fmla="*/ 6656 w 6656"/>
                <a:gd name="T1" fmla="*/ 0 h 93"/>
                <a:gd name="T2" fmla="*/ 0 w 6656"/>
                <a:gd name="T3" fmla="*/ 0 h 93"/>
                <a:gd name="T4" fmla="*/ 0 w 6656"/>
                <a:gd name="T5" fmla="*/ 93 h 93"/>
                <a:gd name="T6" fmla="*/ 3065 w 6656"/>
                <a:gd name="T7" fmla="*/ 93 h 93"/>
                <a:gd name="T8" fmla="*/ 3150 w 6656"/>
                <a:gd name="T9" fmla="*/ 8 h 93"/>
                <a:gd name="T10" fmla="*/ 3160 w 6656"/>
                <a:gd name="T11" fmla="*/ 8 h 93"/>
                <a:gd name="T12" fmla="*/ 4008 w 6656"/>
                <a:gd name="T13" fmla="*/ 8 h 93"/>
                <a:gd name="T14" fmla="*/ 4008 w 6656"/>
                <a:gd name="T15" fmla="*/ 8 h 93"/>
                <a:gd name="T16" fmla="*/ 4056 w 6656"/>
                <a:gd name="T17" fmla="*/ 8 h 93"/>
                <a:gd name="T18" fmla="*/ 4105 w 6656"/>
                <a:gd name="T19" fmla="*/ 8 h 93"/>
                <a:gd name="T20" fmla="*/ 4667 w 6656"/>
                <a:gd name="T21" fmla="*/ 8 h 93"/>
                <a:gd name="T22" fmla="*/ 4717 w 6656"/>
                <a:gd name="T23" fmla="*/ 8 h 93"/>
                <a:gd name="T24" fmla="*/ 5280 w 6656"/>
                <a:gd name="T25" fmla="*/ 8 h 93"/>
                <a:gd name="T26" fmla="*/ 5329 w 6656"/>
                <a:gd name="T27" fmla="*/ 8 h 93"/>
                <a:gd name="T28" fmla="*/ 5841 w 6656"/>
                <a:gd name="T29" fmla="*/ 8 h 93"/>
                <a:gd name="T30" fmla="*/ 5891 w 6656"/>
                <a:gd name="T31" fmla="*/ 8 h 93"/>
                <a:gd name="T32" fmla="*/ 5977 w 6656"/>
                <a:gd name="T33" fmla="*/ 93 h 93"/>
                <a:gd name="T34" fmla="*/ 6656 w 6656"/>
                <a:gd name="T35" fmla="*/ 93 h 93"/>
                <a:gd name="T36" fmla="*/ 6656 w 6656"/>
                <a:gd name="T3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56" h="93">
                  <a:moveTo>
                    <a:pt x="6656" y="0"/>
                  </a:moveTo>
                  <a:lnTo>
                    <a:pt x="0" y="0"/>
                  </a:lnTo>
                  <a:lnTo>
                    <a:pt x="0" y="93"/>
                  </a:lnTo>
                  <a:lnTo>
                    <a:pt x="3065" y="93"/>
                  </a:lnTo>
                  <a:lnTo>
                    <a:pt x="3150" y="8"/>
                  </a:lnTo>
                  <a:lnTo>
                    <a:pt x="3160" y="8"/>
                  </a:lnTo>
                  <a:lnTo>
                    <a:pt x="4008" y="8"/>
                  </a:lnTo>
                  <a:lnTo>
                    <a:pt x="4008" y="8"/>
                  </a:lnTo>
                  <a:lnTo>
                    <a:pt x="4056" y="8"/>
                  </a:lnTo>
                  <a:lnTo>
                    <a:pt x="4105" y="8"/>
                  </a:lnTo>
                  <a:lnTo>
                    <a:pt x="4667" y="8"/>
                  </a:lnTo>
                  <a:lnTo>
                    <a:pt x="4717" y="8"/>
                  </a:lnTo>
                  <a:lnTo>
                    <a:pt x="5280" y="8"/>
                  </a:lnTo>
                  <a:lnTo>
                    <a:pt x="5329" y="8"/>
                  </a:lnTo>
                  <a:lnTo>
                    <a:pt x="5841" y="8"/>
                  </a:lnTo>
                  <a:lnTo>
                    <a:pt x="5891" y="8"/>
                  </a:lnTo>
                  <a:lnTo>
                    <a:pt x="5977" y="93"/>
                  </a:lnTo>
                  <a:lnTo>
                    <a:pt x="6656" y="93"/>
                  </a:lnTo>
                  <a:lnTo>
                    <a:pt x="66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564"/>
            <p:cNvSpPr/>
            <p:nvPr userDrawn="1"/>
          </p:nvSpPr>
          <p:spPr bwMode="auto">
            <a:xfrm>
              <a:off x="10732162" y="16537"/>
              <a:ext cx="249884" cy="156178"/>
            </a:xfrm>
            <a:custGeom>
              <a:avLst/>
              <a:gdLst>
                <a:gd name="T0" fmla="*/ 50 w 136"/>
                <a:gd name="T1" fmla="*/ 0 h 85"/>
                <a:gd name="T2" fmla="*/ 0 w 136"/>
                <a:gd name="T3" fmla="*/ 0 h 85"/>
                <a:gd name="T4" fmla="*/ 86 w 136"/>
                <a:gd name="T5" fmla="*/ 85 h 85"/>
                <a:gd name="T6" fmla="*/ 136 w 136"/>
                <a:gd name="T7" fmla="*/ 85 h 85"/>
                <a:gd name="T8" fmla="*/ 50 w 136"/>
                <a:gd name="T9" fmla="*/ 0 h 85"/>
              </a:gdLst>
              <a:ahLst/>
              <a:cxnLst>
                <a:cxn ang="0">
                  <a:pos x="T0" y="T1"/>
                </a:cxn>
                <a:cxn ang="0">
                  <a:pos x="T2" y="T3"/>
                </a:cxn>
                <a:cxn ang="0">
                  <a:pos x="T4" y="T5"/>
                </a:cxn>
                <a:cxn ang="0">
                  <a:pos x="T6" y="T7"/>
                </a:cxn>
                <a:cxn ang="0">
                  <a:pos x="T8" y="T9"/>
                </a:cxn>
              </a:cxnLst>
              <a:rect l="0" t="0" r="r" b="b"/>
              <a:pathLst>
                <a:path w="136" h="85">
                  <a:moveTo>
                    <a:pt x="50" y="0"/>
                  </a:moveTo>
                  <a:lnTo>
                    <a:pt x="0" y="0"/>
                  </a:lnTo>
                  <a:lnTo>
                    <a:pt x="86" y="85"/>
                  </a:lnTo>
                  <a:lnTo>
                    <a:pt x="136" y="85"/>
                  </a:lnTo>
                  <a:lnTo>
                    <a:pt x="50" y="0"/>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565"/>
            <p:cNvSpPr/>
            <p:nvPr userDrawn="1"/>
          </p:nvSpPr>
          <p:spPr bwMode="auto">
            <a:xfrm>
              <a:off x="10732162" y="16537"/>
              <a:ext cx="249884" cy="156178"/>
            </a:xfrm>
            <a:custGeom>
              <a:avLst/>
              <a:gdLst>
                <a:gd name="T0" fmla="*/ 50 w 136"/>
                <a:gd name="T1" fmla="*/ 0 h 85"/>
                <a:gd name="T2" fmla="*/ 0 w 136"/>
                <a:gd name="T3" fmla="*/ 0 h 85"/>
                <a:gd name="T4" fmla="*/ 86 w 136"/>
                <a:gd name="T5" fmla="*/ 85 h 85"/>
                <a:gd name="T6" fmla="*/ 136 w 136"/>
                <a:gd name="T7" fmla="*/ 85 h 85"/>
                <a:gd name="T8" fmla="*/ 50 w 136"/>
                <a:gd name="T9" fmla="*/ 0 h 85"/>
              </a:gdLst>
              <a:ahLst/>
              <a:cxnLst>
                <a:cxn ang="0">
                  <a:pos x="T0" y="T1"/>
                </a:cxn>
                <a:cxn ang="0">
                  <a:pos x="T2" y="T3"/>
                </a:cxn>
                <a:cxn ang="0">
                  <a:pos x="T4" y="T5"/>
                </a:cxn>
                <a:cxn ang="0">
                  <a:pos x="T6" y="T7"/>
                </a:cxn>
                <a:cxn ang="0">
                  <a:pos x="T8" y="T9"/>
                </a:cxn>
              </a:cxnLst>
              <a:rect l="0" t="0" r="r" b="b"/>
              <a:pathLst>
                <a:path w="136" h="85">
                  <a:moveTo>
                    <a:pt x="50" y="0"/>
                  </a:moveTo>
                  <a:lnTo>
                    <a:pt x="0" y="0"/>
                  </a:lnTo>
                  <a:lnTo>
                    <a:pt x="86" y="85"/>
                  </a:lnTo>
                  <a:lnTo>
                    <a:pt x="136" y="85"/>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567"/>
            <p:cNvSpPr/>
            <p:nvPr userDrawn="1"/>
          </p:nvSpPr>
          <p:spPr bwMode="auto">
            <a:xfrm>
              <a:off x="9791422" y="16537"/>
              <a:ext cx="1098756" cy="156178"/>
            </a:xfrm>
            <a:custGeom>
              <a:avLst/>
              <a:gdLst>
                <a:gd name="T0" fmla="*/ 512 w 598"/>
                <a:gd name="T1" fmla="*/ 0 h 85"/>
                <a:gd name="T2" fmla="*/ 0 w 598"/>
                <a:gd name="T3" fmla="*/ 0 h 85"/>
                <a:gd name="T4" fmla="*/ 85 w 598"/>
                <a:gd name="T5" fmla="*/ 85 h 85"/>
                <a:gd name="T6" fmla="*/ 598 w 598"/>
                <a:gd name="T7" fmla="*/ 85 h 85"/>
                <a:gd name="T8" fmla="*/ 512 w 598"/>
                <a:gd name="T9" fmla="*/ 0 h 85"/>
              </a:gdLst>
              <a:ahLst/>
              <a:cxnLst>
                <a:cxn ang="0">
                  <a:pos x="T0" y="T1"/>
                </a:cxn>
                <a:cxn ang="0">
                  <a:pos x="T2" y="T3"/>
                </a:cxn>
                <a:cxn ang="0">
                  <a:pos x="T4" y="T5"/>
                </a:cxn>
                <a:cxn ang="0">
                  <a:pos x="T6" y="T7"/>
                </a:cxn>
                <a:cxn ang="0">
                  <a:pos x="T8" y="T9"/>
                </a:cxn>
              </a:cxnLst>
              <a:rect l="0" t="0" r="r" b="b"/>
              <a:pathLst>
                <a:path w="598" h="85">
                  <a:moveTo>
                    <a:pt x="512" y="0"/>
                  </a:moveTo>
                  <a:lnTo>
                    <a:pt x="0" y="0"/>
                  </a:lnTo>
                  <a:lnTo>
                    <a:pt x="85" y="85"/>
                  </a:lnTo>
                  <a:lnTo>
                    <a:pt x="598" y="85"/>
                  </a:lnTo>
                  <a:lnTo>
                    <a:pt x="5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569"/>
            <p:cNvSpPr/>
            <p:nvPr userDrawn="1"/>
          </p:nvSpPr>
          <p:spPr bwMode="auto">
            <a:xfrm>
              <a:off x="9701390" y="16537"/>
              <a:ext cx="246209" cy="156178"/>
            </a:xfrm>
            <a:custGeom>
              <a:avLst/>
              <a:gdLst>
                <a:gd name="T0" fmla="*/ 49 w 134"/>
                <a:gd name="T1" fmla="*/ 0 h 85"/>
                <a:gd name="T2" fmla="*/ 0 w 134"/>
                <a:gd name="T3" fmla="*/ 0 h 85"/>
                <a:gd name="T4" fmla="*/ 85 w 134"/>
                <a:gd name="T5" fmla="*/ 85 h 85"/>
                <a:gd name="T6" fmla="*/ 134 w 134"/>
                <a:gd name="T7" fmla="*/ 85 h 85"/>
                <a:gd name="T8" fmla="*/ 49 w 134"/>
                <a:gd name="T9" fmla="*/ 0 h 85"/>
              </a:gdLst>
              <a:ahLst/>
              <a:cxnLst>
                <a:cxn ang="0">
                  <a:pos x="T0" y="T1"/>
                </a:cxn>
                <a:cxn ang="0">
                  <a:pos x="T2" y="T3"/>
                </a:cxn>
                <a:cxn ang="0">
                  <a:pos x="T4" y="T5"/>
                </a:cxn>
                <a:cxn ang="0">
                  <a:pos x="T6" y="T7"/>
                </a:cxn>
                <a:cxn ang="0">
                  <a:pos x="T8" y="T9"/>
                </a:cxn>
              </a:cxnLst>
              <a:rect l="0" t="0" r="r" b="b"/>
              <a:pathLst>
                <a:path w="134" h="85">
                  <a:moveTo>
                    <a:pt x="49" y="0"/>
                  </a:moveTo>
                  <a:lnTo>
                    <a:pt x="0" y="0"/>
                  </a:lnTo>
                  <a:lnTo>
                    <a:pt x="85" y="85"/>
                  </a:lnTo>
                  <a:lnTo>
                    <a:pt x="134" y="85"/>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571"/>
            <p:cNvSpPr/>
            <p:nvPr userDrawn="1"/>
          </p:nvSpPr>
          <p:spPr bwMode="auto">
            <a:xfrm>
              <a:off x="8666942" y="16537"/>
              <a:ext cx="1190625" cy="156178"/>
            </a:xfrm>
            <a:custGeom>
              <a:avLst/>
              <a:gdLst>
                <a:gd name="T0" fmla="*/ 563 w 648"/>
                <a:gd name="T1" fmla="*/ 0 h 85"/>
                <a:gd name="T2" fmla="*/ 0 w 648"/>
                <a:gd name="T3" fmla="*/ 0 h 85"/>
                <a:gd name="T4" fmla="*/ 86 w 648"/>
                <a:gd name="T5" fmla="*/ 85 h 85"/>
                <a:gd name="T6" fmla="*/ 648 w 648"/>
                <a:gd name="T7" fmla="*/ 85 h 85"/>
                <a:gd name="T8" fmla="*/ 563 w 648"/>
                <a:gd name="T9" fmla="*/ 0 h 85"/>
              </a:gdLst>
              <a:ahLst/>
              <a:cxnLst>
                <a:cxn ang="0">
                  <a:pos x="T0" y="T1"/>
                </a:cxn>
                <a:cxn ang="0">
                  <a:pos x="T2" y="T3"/>
                </a:cxn>
                <a:cxn ang="0">
                  <a:pos x="T4" y="T5"/>
                </a:cxn>
                <a:cxn ang="0">
                  <a:pos x="T6" y="T7"/>
                </a:cxn>
                <a:cxn ang="0">
                  <a:pos x="T8" y="T9"/>
                </a:cxn>
              </a:cxnLst>
              <a:rect l="0" t="0" r="r" b="b"/>
              <a:pathLst>
                <a:path w="648" h="85">
                  <a:moveTo>
                    <a:pt x="563" y="0"/>
                  </a:moveTo>
                  <a:lnTo>
                    <a:pt x="0" y="0"/>
                  </a:lnTo>
                  <a:lnTo>
                    <a:pt x="86" y="85"/>
                  </a:lnTo>
                  <a:lnTo>
                    <a:pt x="648" y="85"/>
                  </a:lnTo>
                  <a:lnTo>
                    <a:pt x="5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573"/>
            <p:cNvSpPr/>
            <p:nvPr userDrawn="1"/>
          </p:nvSpPr>
          <p:spPr bwMode="auto">
            <a:xfrm>
              <a:off x="8575073" y="16537"/>
              <a:ext cx="249884" cy="156178"/>
            </a:xfrm>
            <a:custGeom>
              <a:avLst/>
              <a:gdLst>
                <a:gd name="T0" fmla="*/ 50 w 136"/>
                <a:gd name="T1" fmla="*/ 0 h 85"/>
                <a:gd name="T2" fmla="*/ 0 w 136"/>
                <a:gd name="T3" fmla="*/ 0 h 85"/>
                <a:gd name="T4" fmla="*/ 86 w 136"/>
                <a:gd name="T5" fmla="*/ 85 h 85"/>
                <a:gd name="T6" fmla="*/ 136 w 136"/>
                <a:gd name="T7" fmla="*/ 85 h 85"/>
                <a:gd name="T8" fmla="*/ 50 w 136"/>
                <a:gd name="T9" fmla="*/ 0 h 85"/>
              </a:gdLst>
              <a:ahLst/>
              <a:cxnLst>
                <a:cxn ang="0">
                  <a:pos x="T0" y="T1"/>
                </a:cxn>
                <a:cxn ang="0">
                  <a:pos x="T2" y="T3"/>
                </a:cxn>
                <a:cxn ang="0">
                  <a:pos x="T4" y="T5"/>
                </a:cxn>
                <a:cxn ang="0">
                  <a:pos x="T6" y="T7"/>
                </a:cxn>
                <a:cxn ang="0">
                  <a:pos x="T8" y="T9"/>
                </a:cxn>
              </a:cxnLst>
              <a:rect l="0" t="0" r="r" b="b"/>
              <a:pathLst>
                <a:path w="136" h="85">
                  <a:moveTo>
                    <a:pt x="50" y="0"/>
                  </a:moveTo>
                  <a:lnTo>
                    <a:pt x="0" y="0"/>
                  </a:lnTo>
                  <a:lnTo>
                    <a:pt x="86" y="85"/>
                  </a:lnTo>
                  <a:lnTo>
                    <a:pt x="136" y="85"/>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575"/>
            <p:cNvSpPr/>
            <p:nvPr userDrawn="1"/>
          </p:nvSpPr>
          <p:spPr bwMode="auto">
            <a:xfrm>
              <a:off x="7542463" y="16537"/>
              <a:ext cx="1190625" cy="156178"/>
            </a:xfrm>
            <a:custGeom>
              <a:avLst/>
              <a:gdLst>
                <a:gd name="T0" fmla="*/ 562 w 648"/>
                <a:gd name="T1" fmla="*/ 0 h 85"/>
                <a:gd name="T2" fmla="*/ 0 w 648"/>
                <a:gd name="T3" fmla="*/ 0 h 85"/>
                <a:gd name="T4" fmla="*/ 1 w 648"/>
                <a:gd name="T5" fmla="*/ 0 h 85"/>
                <a:gd name="T6" fmla="*/ 2 w 648"/>
                <a:gd name="T7" fmla="*/ 0 h 85"/>
                <a:gd name="T8" fmla="*/ 87 w 648"/>
                <a:gd name="T9" fmla="*/ 85 h 85"/>
                <a:gd name="T10" fmla="*/ 648 w 648"/>
                <a:gd name="T11" fmla="*/ 85 h 85"/>
                <a:gd name="T12" fmla="*/ 562 w 648"/>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48" h="85">
                  <a:moveTo>
                    <a:pt x="562" y="0"/>
                  </a:moveTo>
                  <a:lnTo>
                    <a:pt x="0" y="0"/>
                  </a:lnTo>
                  <a:lnTo>
                    <a:pt x="1" y="0"/>
                  </a:lnTo>
                  <a:lnTo>
                    <a:pt x="2" y="0"/>
                  </a:lnTo>
                  <a:lnTo>
                    <a:pt x="87" y="85"/>
                  </a:lnTo>
                  <a:lnTo>
                    <a:pt x="648" y="85"/>
                  </a:lnTo>
                  <a:lnTo>
                    <a:pt x="5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576"/>
            <p:cNvSpPr/>
            <p:nvPr userDrawn="1"/>
          </p:nvSpPr>
          <p:spPr bwMode="auto">
            <a:xfrm>
              <a:off x="7452432" y="16537"/>
              <a:ext cx="91869" cy="0"/>
            </a:xfrm>
            <a:custGeom>
              <a:avLst/>
              <a:gdLst>
                <a:gd name="T0" fmla="*/ 49 w 50"/>
                <a:gd name="T1" fmla="*/ 0 w 50"/>
                <a:gd name="T2" fmla="*/ 1 w 50"/>
                <a:gd name="T3" fmla="*/ 2 w 50"/>
                <a:gd name="T4" fmla="*/ 50 w 50"/>
                <a:gd name="T5" fmla="*/ 49 w 50"/>
              </a:gdLst>
              <a:ahLst/>
              <a:cxnLst>
                <a:cxn ang="0">
                  <a:pos x="T0" y="0"/>
                </a:cxn>
                <a:cxn ang="0">
                  <a:pos x="T1" y="0"/>
                </a:cxn>
                <a:cxn ang="0">
                  <a:pos x="T2" y="0"/>
                </a:cxn>
                <a:cxn ang="0">
                  <a:pos x="T3" y="0"/>
                </a:cxn>
                <a:cxn ang="0">
                  <a:pos x="T4" y="0"/>
                </a:cxn>
                <a:cxn ang="0">
                  <a:pos x="T5" y="0"/>
                </a:cxn>
              </a:cxnLst>
              <a:rect l="0" t="0" r="r" b="b"/>
              <a:pathLst>
                <a:path w="50">
                  <a:moveTo>
                    <a:pt x="49" y="0"/>
                  </a:moveTo>
                  <a:lnTo>
                    <a:pt x="0" y="0"/>
                  </a:lnTo>
                  <a:lnTo>
                    <a:pt x="1" y="0"/>
                  </a:lnTo>
                  <a:lnTo>
                    <a:pt x="2" y="0"/>
                  </a:lnTo>
                  <a:lnTo>
                    <a:pt x="50" y="0"/>
                  </a:lnTo>
                  <a:lnTo>
                    <a:pt x="49" y="0"/>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577"/>
            <p:cNvSpPr/>
            <p:nvPr userDrawn="1"/>
          </p:nvSpPr>
          <p:spPr bwMode="auto">
            <a:xfrm>
              <a:off x="7452432" y="16537"/>
              <a:ext cx="91869" cy="0"/>
            </a:xfrm>
            <a:custGeom>
              <a:avLst/>
              <a:gdLst>
                <a:gd name="T0" fmla="*/ 49 w 50"/>
                <a:gd name="T1" fmla="*/ 0 w 50"/>
                <a:gd name="T2" fmla="*/ 1 w 50"/>
                <a:gd name="T3" fmla="*/ 2 w 50"/>
                <a:gd name="T4" fmla="*/ 50 w 50"/>
                <a:gd name="T5" fmla="*/ 49 w 50"/>
              </a:gdLst>
              <a:ahLst/>
              <a:cxnLst>
                <a:cxn ang="0">
                  <a:pos x="T0" y="0"/>
                </a:cxn>
                <a:cxn ang="0">
                  <a:pos x="T1" y="0"/>
                </a:cxn>
                <a:cxn ang="0">
                  <a:pos x="T2" y="0"/>
                </a:cxn>
                <a:cxn ang="0">
                  <a:pos x="T3" y="0"/>
                </a:cxn>
                <a:cxn ang="0">
                  <a:pos x="T4" y="0"/>
                </a:cxn>
                <a:cxn ang="0">
                  <a:pos x="T5" y="0"/>
                </a:cxn>
              </a:cxnLst>
              <a:rect l="0" t="0" r="r" b="b"/>
              <a:pathLst>
                <a:path w="50">
                  <a:moveTo>
                    <a:pt x="49" y="0"/>
                  </a:moveTo>
                  <a:lnTo>
                    <a:pt x="0" y="0"/>
                  </a:lnTo>
                  <a:lnTo>
                    <a:pt x="1" y="0"/>
                  </a:lnTo>
                  <a:lnTo>
                    <a:pt x="2" y="0"/>
                  </a:lnTo>
                  <a:lnTo>
                    <a:pt x="50" y="0"/>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578"/>
            <p:cNvSpPr/>
            <p:nvPr userDrawn="1"/>
          </p:nvSpPr>
          <p:spPr bwMode="auto">
            <a:xfrm>
              <a:off x="7364238" y="16537"/>
              <a:ext cx="90032" cy="0"/>
            </a:xfrm>
            <a:custGeom>
              <a:avLst/>
              <a:gdLst>
                <a:gd name="T0" fmla="*/ 48 w 49"/>
                <a:gd name="T1" fmla="*/ 0 w 49"/>
                <a:gd name="T2" fmla="*/ 0 w 49"/>
                <a:gd name="T3" fmla="*/ 49 w 49"/>
                <a:gd name="T4" fmla="*/ 48 w 49"/>
              </a:gdLst>
              <a:ahLst/>
              <a:cxnLst>
                <a:cxn ang="0">
                  <a:pos x="T0" y="0"/>
                </a:cxn>
                <a:cxn ang="0">
                  <a:pos x="T1" y="0"/>
                </a:cxn>
                <a:cxn ang="0">
                  <a:pos x="T2" y="0"/>
                </a:cxn>
                <a:cxn ang="0">
                  <a:pos x="T3" y="0"/>
                </a:cxn>
                <a:cxn ang="0">
                  <a:pos x="T4" y="0"/>
                </a:cxn>
              </a:cxnLst>
              <a:rect l="0" t="0" r="r" b="b"/>
              <a:pathLst>
                <a:path w="49">
                  <a:moveTo>
                    <a:pt x="48" y="0"/>
                  </a:moveTo>
                  <a:lnTo>
                    <a:pt x="0" y="0"/>
                  </a:lnTo>
                  <a:lnTo>
                    <a:pt x="0" y="0"/>
                  </a:lnTo>
                  <a:lnTo>
                    <a:pt x="49" y="0"/>
                  </a:lnTo>
                  <a:lnTo>
                    <a:pt x="48" y="0"/>
                  </a:lnTo>
                  <a:close/>
                </a:path>
              </a:pathLst>
            </a:custGeom>
            <a:solidFill>
              <a:srgbClr val="74AB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579"/>
            <p:cNvSpPr/>
            <p:nvPr userDrawn="1"/>
          </p:nvSpPr>
          <p:spPr bwMode="auto">
            <a:xfrm>
              <a:off x="7364238" y="16537"/>
              <a:ext cx="90032" cy="0"/>
            </a:xfrm>
            <a:custGeom>
              <a:avLst/>
              <a:gdLst>
                <a:gd name="T0" fmla="*/ 48 w 49"/>
                <a:gd name="T1" fmla="*/ 0 w 49"/>
                <a:gd name="T2" fmla="*/ 0 w 49"/>
                <a:gd name="T3" fmla="*/ 49 w 49"/>
                <a:gd name="T4" fmla="*/ 48 w 49"/>
              </a:gdLst>
              <a:ahLst/>
              <a:cxnLst>
                <a:cxn ang="0">
                  <a:pos x="T0" y="0"/>
                </a:cxn>
                <a:cxn ang="0">
                  <a:pos x="T1" y="0"/>
                </a:cxn>
                <a:cxn ang="0">
                  <a:pos x="T2" y="0"/>
                </a:cxn>
                <a:cxn ang="0">
                  <a:pos x="T3" y="0"/>
                </a:cxn>
                <a:cxn ang="0">
                  <a:pos x="T4" y="0"/>
                </a:cxn>
              </a:cxnLst>
              <a:rect l="0" t="0" r="r" b="b"/>
              <a:pathLst>
                <a:path w="49">
                  <a:moveTo>
                    <a:pt x="48" y="0"/>
                  </a:moveTo>
                  <a:lnTo>
                    <a:pt x="0" y="0"/>
                  </a:lnTo>
                  <a:lnTo>
                    <a:pt x="0" y="0"/>
                  </a:lnTo>
                  <a:lnTo>
                    <a:pt x="49" y="0"/>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580"/>
            <p:cNvSpPr/>
            <p:nvPr userDrawn="1"/>
          </p:nvSpPr>
          <p:spPr bwMode="auto">
            <a:xfrm>
              <a:off x="7544301" y="16537"/>
              <a:ext cx="158015" cy="156178"/>
            </a:xfrm>
            <a:custGeom>
              <a:avLst/>
              <a:gdLst>
                <a:gd name="T0" fmla="*/ 1 w 86"/>
                <a:gd name="T1" fmla="*/ 0 h 85"/>
                <a:gd name="T2" fmla="*/ 0 w 86"/>
                <a:gd name="T3" fmla="*/ 0 h 85"/>
                <a:gd name="T4" fmla="*/ 85 w 86"/>
                <a:gd name="T5" fmla="*/ 85 h 85"/>
                <a:gd name="T6" fmla="*/ 86 w 86"/>
                <a:gd name="T7" fmla="*/ 85 h 85"/>
                <a:gd name="T8" fmla="*/ 1 w 86"/>
                <a:gd name="T9" fmla="*/ 0 h 85"/>
              </a:gdLst>
              <a:ahLst/>
              <a:cxnLst>
                <a:cxn ang="0">
                  <a:pos x="T0" y="T1"/>
                </a:cxn>
                <a:cxn ang="0">
                  <a:pos x="T2" y="T3"/>
                </a:cxn>
                <a:cxn ang="0">
                  <a:pos x="T4" y="T5"/>
                </a:cxn>
                <a:cxn ang="0">
                  <a:pos x="T6" y="T7"/>
                </a:cxn>
                <a:cxn ang="0">
                  <a:pos x="T8" y="T9"/>
                </a:cxn>
              </a:cxnLst>
              <a:rect l="0" t="0" r="r" b="b"/>
              <a:pathLst>
                <a:path w="86" h="85">
                  <a:moveTo>
                    <a:pt x="1" y="0"/>
                  </a:moveTo>
                  <a:lnTo>
                    <a:pt x="0" y="0"/>
                  </a:lnTo>
                  <a:lnTo>
                    <a:pt x="85" y="85"/>
                  </a:lnTo>
                  <a:lnTo>
                    <a:pt x="86" y="85"/>
                  </a:lnTo>
                  <a:lnTo>
                    <a:pt x="1" y="0"/>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581"/>
            <p:cNvSpPr/>
            <p:nvPr userDrawn="1"/>
          </p:nvSpPr>
          <p:spPr bwMode="auto">
            <a:xfrm>
              <a:off x="7544301" y="16537"/>
              <a:ext cx="158015" cy="156178"/>
            </a:xfrm>
            <a:custGeom>
              <a:avLst/>
              <a:gdLst>
                <a:gd name="T0" fmla="*/ 1 w 86"/>
                <a:gd name="T1" fmla="*/ 0 h 85"/>
                <a:gd name="T2" fmla="*/ 0 w 86"/>
                <a:gd name="T3" fmla="*/ 0 h 85"/>
                <a:gd name="T4" fmla="*/ 85 w 86"/>
                <a:gd name="T5" fmla="*/ 85 h 85"/>
                <a:gd name="T6" fmla="*/ 86 w 86"/>
                <a:gd name="T7" fmla="*/ 85 h 85"/>
                <a:gd name="T8" fmla="*/ 1 w 86"/>
                <a:gd name="T9" fmla="*/ 0 h 85"/>
              </a:gdLst>
              <a:ahLst/>
              <a:cxnLst>
                <a:cxn ang="0">
                  <a:pos x="T0" y="T1"/>
                </a:cxn>
                <a:cxn ang="0">
                  <a:pos x="T2" y="T3"/>
                </a:cxn>
                <a:cxn ang="0">
                  <a:pos x="T4" y="T5"/>
                </a:cxn>
                <a:cxn ang="0">
                  <a:pos x="T6" y="T7"/>
                </a:cxn>
                <a:cxn ang="0">
                  <a:pos x="T8" y="T9"/>
                </a:cxn>
              </a:cxnLst>
              <a:rect l="0" t="0" r="r" b="b"/>
              <a:pathLst>
                <a:path w="86" h="85">
                  <a:moveTo>
                    <a:pt x="1" y="0"/>
                  </a:moveTo>
                  <a:lnTo>
                    <a:pt x="0" y="0"/>
                  </a:lnTo>
                  <a:lnTo>
                    <a:pt x="85" y="85"/>
                  </a:lnTo>
                  <a:lnTo>
                    <a:pt x="86" y="8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583"/>
            <p:cNvSpPr/>
            <p:nvPr userDrawn="1"/>
          </p:nvSpPr>
          <p:spPr bwMode="auto">
            <a:xfrm>
              <a:off x="7456107" y="16537"/>
              <a:ext cx="244373" cy="156178"/>
            </a:xfrm>
            <a:custGeom>
              <a:avLst/>
              <a:gdLst>
                <a:gd name="T0" fmla="*/ 48 w 133"/>
                <a:gd name="T1" fmla="*/ 0 h 85"/>
                <a:gd name="T2" fmla="*/ 0 w 133"/>
                <a:gd name="T3" fmla="*/ 0 h 85"/>
                <a:gd name="T4" fmla="*/ 85 w 133"/>
                <a:gd name="T5" fmla="*/ 85 h 85"/>
                <a:gd name="T6" fmla="*/ 133 w 133"/>
                <a:gd name="T7" fmla="*/ 85 h 85"/>
                <a:gd name="T8" fmla="*/ 48 w 133"/>
                <a:gd name="T9" fmla="*/ 0 h 85"/>
              </a:gdLst>
              <a:ahLst/>
              <a:cxnLst>
                <a:cxn ang="0">
                  <a:pos x="T0" y="T1"/>
                </a:cxn>
                <a:cxn ang="0">
                  <a:pos x="T2" y="T3"/>
                </a:cxn>
                <a:cxn ang="0">
                  <a:pos x="T4" y="T5"/>
                </a:cxn>
                <a:cxn ang="0">
                  <a:pos x="T6" y="T7"/>
                </a:cxn>
                <a:cxn ang="0">
                  <a:pos x="T8" y="T9"/>
                </a:cxn>
              </a:cxnLst>
              <a:rect l="0" t="0" r="r" b="b"/>
              <a:pathLst>
                <a:path w="133" h="85">
                  <a:moveTo>
                    <a:pt x="48" y="0"/>
                  </a:moveTo>
                  <a:lnTo>
                    <a:pt x="0" y="0"/>
                  </a:lnTo>
                  <a:lnTo>
                    <a:pt x="85" y="85"/>
                  </a:lnTo>
                  <a:lnTo>
                    <a:pt x="133" y="85"/>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584"/>
            <p:cNvSpPr/>
            <p:nvPr userDrawn="1"/>
          </p:nvSpPr>
          <p:spPr bwMode="auto">
            <a:xfrm>
              <a:off x="5631584" y="16537"/>
              <a:ext cx="174552" cy="156178"/>
            </a:xfrm>
            <a:custGeom>
              <a:avLst/>
              <a:gdLst>
                <a:gd name="T0" fmla="*/ 95 w 95"/>
                <a:gd name="T1" fmla="*/ 0 h 85"/>
                <a:gd name="T2" fmla="*/ 85 w 95"/>
                <a:gd name="T3" fmla="*/ 0 h 85"/>
                <a:gd name="T4" fmla="*/ 0 w 95"/>
                <a:gd name="T5" fmla="*/ 85 h 85"/>
                <a:gd name="T6" fmla="*/ 10 w 95"/>
                <a:gd name="T7" fmla="*/ 85 h 85"/>
                <a:gd name="T8" fmla="*/ 95 w 95"/>
                <a:gd name="T9" fmla="*/ 0 h 85"/>
              </a:gdLst>
              <a:ahLst/>
              <a:cxnLst>
                <a:cxn ang="0">
                  <a:pos x="T0" y="T1"/>
                </a:cxn>
                <a:cxn ang="0">
                  <a:pos x="T2" y="T3"/>
                </a:cxn>
                <a:cxn ang="0">
                  <a:pos x="T4" y="T5"/>
                </a:cxn>
                <a:cxn ang="0">
                  <a:pos x="T6" y="T7"/>
                </a:cxn>
                <a:cxn ang="0">
                  <a:pos x="T8" y="T9"/>
                </a:cxn>
              </a:cxnLst>
              <a:rect l="0" t="0" r="r" b="b"/>
              <a:pathLst>
                <a:path w="95" h="85">
                  <a:moveTo>
                    <a:pt x="95" y="0"/>
                  </a:moveTo>
                  <a:lnTo>
                    <a:pt x="85" y="0"/>
                  </a:lnTo>
                  <a:lnTo>
                    <a:pt x="0" y="85"/>
                  </a:lnTo>
                  <a:lnTo>
                    <a:pt x="10" y="85"/>
                  </a:lnTo>
                  <a:lnTo>
                    <a:pt x="95" y="0"/>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585"/>
            <p:cNvSpPr/>
            <p:nvPr userDrawn="1"/>
          </p:nvSpPr>
          <p:spPr bwMode="auto">
            <a:xfrm>
              <a:off x="5631584" y="16537"/>
              <a:ext cx="174552" cy="156178"/>
            </a:xfrm>
            <a:custGeom>
              <a:avLst/>
              <a:gdLst>
                <a:gd name="T0" fmla="*/ 95 w 95"/>
                <a:gd name="T1" fmla="*/ 0 h 85"/>
                <a:gd name="T2" fmla="*/ 85 w 95"/>
                <a:gd name="T3" fmla="*/ 0 h 85"/>
                <a:gd name="T4" fmla="*/ 0 w 95"/>
                <a:gd name="T5" fmla="*/ 85 h 85"/>
                <a:gd name="T6" fmla="*/ 10 w 95"/>
                <a:gd name="T7" fmla="*/ 85 h 85"/>
                <a:gd name="T8" fmla="*/ 95 w 95"/>
                <a:gd name="T9" fmla="*/ 0 h 85"/>
              </a:gdLst>
              <a:ahLst/>
              <a:cxnLst>
                <a:cxn ang="0">
                  <a:pos x="T0" y="T1"/>
                </a:cxn>
                <a:cxn ang="0">
                  <a:pos x="T2" y="T3"/>
                </a:cxn>
                <a:cxn ang="0">
                  <a:pos x="T4" y="T5"/>
                </a:cxn>
                <a:cxn ang="0">
                  <a:pos x="T6" y="T7"/>
                </a:cxn>
                <a:cxn ang="0">
                  <a:pos x="T8" y="T9"/>
                </a:cxn>
              </a:cxnLst>
              <a:rect l="0" t="0" r="r" b="b"/>
              <a:pathLst>
                <a:path w="95" h="85">
                  <a:moveTo>
                    <a:pt x="95" y="0"/>
                  </a:moveTo>
                  <a:lnTo>
                    <a:pt x="85" y="0"/>
                  </a:lnTo>
                  <a:lnTo>
                    <a:pt x="0" y="85"/>
                  </a:lnTo>
                  <a:lnTo>
                    <a:pt x="10" y="85"/>
                  </a:lnTo>
                  <a:lnTo>
                    <a:pt x="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587"/>
            <p:cNvSpPr/>
            <p:nvPr userDrawn="1"/>
          </p:nvSpPr>
          <p:spPr bwMode="auto">
            <a:xfrm>
              <a:off x="5649957" y="16537"/>
              <a:ext cx="1962326" cy="156178"/>
            </a:xfrm>
            <a:custGeom>
              <a:avLst/>
              <a:gdLst>
                <a:gd name="T0" fmla="*/ 983 w 1068"/>
                <a:gd name="T1" fmla="*/ 0 h 85"/>
                <a:gd name="T2" fmla="*/ 982 w 1068"/>
                <a:gd name="T3" fmla="*/ 0 h 85"/>
                <a:gd name="T4" fmla="*/ 933 w 1068"/>
                <a:gd name="T5" fmla="*/ 0 h 85"/>
                <a:gd name="T6" fmla="*/ 85 w 1068"/>
                <a:gd name="T7" fmla="*/ 0 h 85"/>
                <a:gd name="T8" fmla="*/ 0 w 1068"/>
                <a:gd name="T9" fmla="*/ 85 h 85"/>
                <a:gd name="T10" fmla="*/ 553 w 1068"/>
                <a:gd name="T11" fmla="*/ 85 h 85"/>
                <a:gd name="T12" fmla="*/ 554 w 1068"/>
                <a:gd name="T13" fmla="*/ 84 h 85"/>
                <a:gd name="T14" fmla="*/ 555 w 1068"/>
                <a:gd name="T15" fmla="*/ 85 h 85"/>
                <a:gd name="T16" fmla="*/ 1068 w 1068"/>
                <a:gd name="T17" fmla="*/ 85 h 85"/>
                <a:gd name="T18" fmla="*/ 983 w 1068"/>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8" h="85">
                  <a:moveTo>
                    <a:pt x="983" y="0"/>
                  </a:moveTo>
                  <a:lnTo>
                    <a:pt x="982" y="0"/>
                  </a:lnTo>
                  <a:lnTo>
                    <a:pt x="933" y="0"/>
                  </a:lnTo>
                  <a:lnTo>
                    <a:pt x="85" y="0"/>
                  </a:lnTo>
                  <a:lnTo>
                    <a:pt x="0" y="85"/>
                  </a:lnTo>
                  <a:lnTo>
                    <a:pt x="553" y="85"/>
                  </a:lnTo>
                  <a:lnTo>
                    <a:pt x="554" y="84"/>
                  </a:lnTo>
                  <a:lnTo>
                    <a:pt x="555" y="85"/>
                  </a:lnTo>
                  <a:lnTo>
                    <a:pt x="1068" y="85"/>
                  </a:lnTo>
                  <a:lnTo>
                    <a:pt x="9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588"/>
            <p:cNvSpPr/>
            <p:nvPr userDrawn="1"/>
          </p:nvSpPr>
          <p:spPr bwMode="auto">
            <a:xfrm>
              <a:off x="6666031" y="170877"/>
              <a:ext cx="3675" cy="1838"/>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lnTo>
                    <a:pt x="0" y="1"/>
                  </a:lnTo>
                  <a:lnTo>
                    <a:pt x="2" y="1"/>
                  </a:lnTo>
                  <a:lnTo>
                    <a:pt x="1" y="0"/>
                  </a:lnTo>
                  <a:close/>
                </a:path>
              </a:pathLst>
            </a:custGeom>
            <a:solidFill>
              <a:srgbClr val="5656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589"/>
            <p:cNvSpPr/>
            <p:nvPr userDrawn="1"/>
          </p:nvSpPr>
          <p:spPr bwMode="auto">
            <a:xfrm>
              <a:off x="6666031" y="170877"/>
              <a:ext cx="3675" cy="1838"/>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lnTo>
                    <a:pt x="0" y="1"/>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3" name="矩形 3182"/>
            <p:cNvSpPr/>
            <p:nvPr userDrawn="1"/>
          </p:nvSpPr>
          <p:spPr>
            <a:xfrm>
              <a:off x="0" y="0"/>
              <a:ext cx="12193200" cy="172800"/>
            </a:xfrm>
            <a:prstGeom prst="rect">
              <a:avLst/>
            </a:prstGeom>
            <a:gradFill>
              <a:gsLst>
                <a:gs pos="100000">
                  <a:schemeClr val="bg1">
                    <a:alpha val="9000"/>
                  </a:schemeClr>
                </a:gs>
                <a:gs pos="0">
                  <a:schemeClr val="accent5">
                    <a:alpha val="4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任意多边形 272"/>
            <p:cNvSpPr/>
            <p:nvPr userDrawn="1"/>
          </p:nvSpPr>
          <p:spPr bwMode="auto">
            <a:xfrm>
              <a:off x="694641" y="1563678"/>
              <a:ext cx="11518453" cy="5294323"/>
            </a:xfrm>
            <a:custGeom>
              <a:avLst/>
              <a:gdLst>
                <a:gd name="connsiteX0" fmla="*/ 9240838 w 11518453"/>
                <a:gd name="connsiteY0" fmla="*/ 0 h 5294323"/>
                <a:gd name="connsiteX1" fmla="*/ 11518453 w 11518453"/>
                <a:gd name="connsiteY1" fmla="*/ 2041028 h 5294323"/>
                <a:gd name="connsiteX2" fmla="*/ 11518453 w 11518453"/>
                <a:gd name="connsiteY2" fmla="*/ 5294323 h 5294323"/>
                <a:gd name="connsiteX3" fmla="*/ 1231269 w 11518453"/>
                <a:gd name="connsiteY3" fmla="*/ 5294323 h 5294323"/>
                <a:gd name="connsiteX4" fmla="*/ 0 w 11518453"/>
                <a:gd name="connsiteY4" fmla="*/ 4549775 h 529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453" h="5294323">
                  <a:moveTo>
                    <a:pt x="9240838" y="0"/>
                  </a:moveTo>
                  <a:lnTo>
                    <a:pt x="11518453" y="2041028"/>
                  </a:lnTo>
                  <a:lnTo>
                    <a:pt x="11518453" y="5294323"/>
                  </a:lnTo>
                  <a:lnTo>
                    <a:pt x="1231269" y="5294323"/>
                  </a:lnTo>
                  <a:lnTo>
                    <a:pt x="0" y="4549775"/>
                  </a:lnTo>
                  <a:close/>
                </a:path>
              </a:pathLst>
            </a:custGeom>
            <a:solidFill>
              <a:schemeClr val="accent5">
                <a:alpha val="15000"/>
              </a:schemeClr>
            </a:solidFill>
            <a:ln>
              <a:noFill/>
            </a:ln>
          </p:spPr>
          <p:txBody>
            <a:bodyPr vert="horz" wrap="square" lIns="91440" tIns="45720" rIns="91440" bIns="45720" numCol="1" anchor="t" anchorCtr="0" compatLnSpc="1">
              <a:noAutofit/>
            </a:bodyPr>
            <a:lstStyle/>
            <a:p>
              <a:endParaRPr lang="zh-CN" altLang="en-US"/>
            </a:p>
          </p:txBody>
        </p:sp>
      </p:grpSp>
      <p:grpSp>
        <p:nvGrpSpPr>
          <p:cNvPr id="251" name="组合 250"/>
          <p:cNvGrpSpPr/>
          <p:nvPr userDrawn="1"/>
        </p:nvGrpSpPr>
        <p:grpSpPr>
          <a:xfrm>
            <a:off x="669924" y="790087"/>
            <a:ext cx="11522076" cy="6067913"/>
            <a:chOff x="669924" y="790087"/>
            <a:chExt cx="11522076" cy="6067913"/>
          </a:xfrm>
        </p:grpSpPr>
        <p:sp>
          <p:nvSpPr>
            <p:cNvPr id="9811" name="Rectangle 104"/>
            <p:cNvSpPr>
              <a:spLocks noChangeArrowheads="1"/>
            </p:cNvSpPr>
            <p:nvPr userDrawn="1"/>
          </p:nvSpPr>
          <p:spPr bwMode="auto">
            <a:xfrm>
              <a:off x="669924" y="790087"/>
              <a:ext cx="10850563" cy="5324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13" name="Rectangle 106"/>
            <p:cNvSpPr>
              <a:spLocks noChangeArrowheads="1"/>
            </p:cNvSpPr>
            <p:nvPr userDrawn="1"/>
          </p:nvSpPr>
          <p:spPr bwMode="auto">
            <a:xfrm>
              <a:off x="1349475" y="1618726"/>
              <a:ext cx="4339825" cy="3174111"/>
            </a:xfrm>
            <a:prstGeom prst="rect">
              <a:avLst/>
            </a:prstGeom>
            <a:solidFill>
              <a:schemeClr val="tx1"/>
            </a:solidFill>
            <a:ln>
              <a:noFill/>
            </a:ln>
          </p:spPr>
          <p:txBody>
            <a:bodyPr vert="horz" wrap="square" lIns="91440" tIns="45720" rIns="91440" bIns="45720" numCol="1" anchor="t" anchorCtr="0" compatLnSpc="1"/>
            <a:lstStyle/>
            <a:p>
              <a:endParaRPr lang="zh-CN" altLang="en-US"/>
            </a:p>
          </p:txBody>
        </p:sp>
        <p:sp>
          <p:nvSpPr>
            <p:cNvPr id="9820" name="Rectangle 113"/>
            <p:cNvSpPr>
              <a:spLocks noChangeArrowheads="1"/>
            </p:cNvSpPr>
            <p:nvPr userDrawn="1"/>
          </p:nvSpPr>
          <p:spPr bwMode="auto">
            <a:xfrm>
              <a:off x="1467853" y="1729078"/>
              <a:ext cx="4105076" cy="2943376"/>
            </a:xfrm>
            <a:prstGeom prst="rect">
              <a:avLst/>
            </a:prstGeom>
            <a:blipFill>
              <a:blip r:embed="rId2"/>
              <a:stretch>
                <a:fillRect/>
              </a:stretch>
            </a:blipFill>
            <a:ln>
              <a:noFill/>
            </a:ln>
          </p:spPr>
          <p:txBody>
            <a:bodyPr vert="horz" wrap="square" lIns="91440" tIns="45720" rIns="91440" bIns="45720" numCol="1" anchor="t" anchorCtr="0" compatLnSpc="1"/>
            <a:lstStyle/>
            <a:p>
              <a:endParaRPr lang="zh-CN" altLang="en-US"/>
            </a:p>
          </p:txBody>
        </p:sp>
        <p:sp>
          <p:nvSpPr>
            <p:cNvPr id="144" name="Freeform 134"/>
            <p:cNvSpPr/>
            <p:nvPr userDrawn="1"/>
          </p:nvSpPr>
          <p:spPr bwMode="auto">
            <a:xfrm>
              <a:off x="9810578" y="4864690"/>
              <a:ext cx="2381422" cy="1993310"/>
            </a:xfrm>
            <a:custGeom>
              <a:avLst/>
              <a:gdLst>
                <a:gd name="T0" fmla="*/ 1287 w 1813"/>
                <a:gd name="T1" fmla="*/ 0 h 1517"/>
                <a:gd name="T2" fmla="*/ 0 w 1813"/>
                <a:gd name="T3" fmla="*/ 1315 h 1517"/>
                <a:gd name="T4" fmla="*/ 260 w 1813"/>
                <a:gd name="T5" fmla="*/ 1512 h 1517"/>
                <a:gd name="T6" fmla="*/ 1813 w 1813"/>
                <a:gd name="T7" fmla="*/ 1517 h 1517"/>
                <a:gd name="T8" fmla="*/ 1810 w 1813"/>
                <a:gd name="T9" fmla="*/ 530 h 1517"/>
                <a:gd name="T10" fmla="*/ 1287 w 1813"/>
                <a:gd name="T11" fmla="*/ 0 h 1517"/>
              </a:gdLst>
              <a:ahLst/>
              <a:cxnLst>
                <a:cxn ang="0">
                  <a:pos x="T0" y="T1"/>
                </a:cxn>
                <a:cxn ang="0">
                  <a:pos x="T2" y="T3"/>
                </a:cxn>
                <a:cxn ang="0">
                  <a:pos x="T4" y="T5"/>
                </a:cxn>
                <a:cxn ang="0">
                  <a:pos x="T6" y="T7"/>
                </a:cxn>
                <a:cxn ang="0">
                  <a:pos x="T8" y="T9"/>
                </a:cxn>
                <a:cxn ang="0">
                  <a:pos x="T10" y="T11"/>
                </a:cxn>
              </a:cxnLst>
              <a:rect l="0" t="0" r="r" b="b"/>
              <a:pathLst>
                <a:path w="1813" h="1517">
                  <a:moveTo>
                    <a:pt x="1287" y="0"/>
                  </a:moveTo>
                  <a:cubicBezTo>
                    <a:pt x="0" y="1315"/>
                    <a:pt x="0" y="1315"/>
                    <a:pt x="0" y="1315"/>
                  </a:cubicBezTo>
                  <a:cubicBezTo>
                    <a:pt x="260" y="1512"/>
                    <a:pt x="260" y="1512"/>
                    <a:pt x="260" y="1512"/>
                  </a:cubicBezTo>
                  <a:cubicBezTo>
                    <a:pt x="1813" y="1517"/>
                    <a:pt x="1813" y="1517"/>
                    <a:pt x="1813" y="1517"/>
                  </a:cubicBezTo>
                  <a:cubicBezTo>
                    <a:pt x="1810" y="530"/>
                    <a:pt x="1810" y="530"/>
                    <a:pt x="1810" y="530"/>
                  </a:cubicBezTo>
                  <a:cubicBezTo>
                    <a:pt x="1674" y="379"/>
                    <a:pt x="1457" y="168"/>
                    <a:pt x="1287" y="0"/>
                  </a:cubicBezTo>
                </a:path>
              </a:pathLst>
            </a:custGeom>
            <a:gradFill>
              <a:gsLst>
                <a:gs pos="71000">
                  <a:schemeClr val="bg1">
                    <a:alpha val="12000"/>
                  </a:schemeClr>
                </a:gs>
                <a:gs pos="29000">
                  <a:schemeClr val="accent5">
                    <a:alpha val="43000"/>
                  </a:schemeClr>
                </a:gs>
              </a:gsLst>
              <a:lin ang="5400000" scaled="0"/>
            </a:gradFill>
            <a:ln>
              <a:noFill/>
            </a:ln>
          </p:spPr>
          <p:txBody>
            <a:bodyPr vert="horz" wrap="square" lIns="91440" tIns="45720" rIns="91440" bIns="45720" numCol="1" anchor="t" anchorCtr="0" compatLnSpc="1"/>
            <a:lstStyle/>
            <a:p>
              <a:endParaRPr lang="zh-CN" altLang="en-US"/>
            </a:p>
          </p:txBody>
        </p:sp>
      </p:grpSp>
      <p:sp>
        <p:nvSpPr>
          <p:cNvPr id="9801" name="副标题 2"/>
          <p:cNvSpPr>
            <a:spLocks noGrp="1"/>
          </p:cNvSpPr>
          <p:nvPr userDrawn="1">
            <p:ph type="subTitle" idx="1"/>
          </p:nvPr>
        </p:nvSpPr>
        <p:spPr>
          <a:xfrm>
            <a:off x="6144270" y="2767089"/>
            <a:ext cx="5262765" cy="558799"/>
          </a:xfrm>
        </p:spPr>
        <p:txBody>
          <a:bodyPr anchor="ctr">
            <a:normAutofit/>
          </a:bodyPr>
          <a:lstStyle>
            <a:lvl1pPr marL="0" indent="0" algn="l">
              <a:buNone/>
              <a:defRPr sz="2000">
                <a:solidFill>
                  <a:schemeClr val="accent4">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802" name="标题 1"/>
          <p:cNvSpPr>
            <a:spLocks noGrp="1"/>
          </p:cNvSpPr>
          <p:nvPr userDrawn="1">
            <p:ph type="ctrTitle"/>
          </p:nvPr>
        </p:nvSpPr>
        <p:spPr>
          <a:xfrm>
            <a:off x="6144270" y="1625914"/>
            <a:ext cx="5262765" cy="1141175"/>
          </a:xfrm>
        </p:spPr>
        <p:txBody>
          <a:bodyPr anchor="ctr">
            <a:normAutofit/>
          </a:bodyPr>
          <a:lstStyle>
            <a:lvl1pPr algn="l">
              <a:defRPr sz="4000">
                <a:solidFill>
                  <a:schemeClr val="accent4">
                    <a:lumMod val="50000"/>
                  </a:schemeClr>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144271" y="3983727"/>
            <a:ext cx="2522672" cy="296271"/>
          </a:xfrm>
          <a:prstGeom prst="roundRect">
            <a:avLst>
              <a:gd name="adj" fmla="val 50000"/>
            </a:avLst>
          </a:prstGeom>
          <a:solidFill>
            <a:schemeClr val="accent3"/>
          </a:solidFill>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p:ph type="body" sz="quarter" idx="11" hasCustomPrompt="1"/>
          </p:nvPr>
        </p:nvSpPr>
        <p:spPr>
          <a:xfrm>
            <a:off x="6144271" y="4420876"/>
            <a:ext cx="1543345" cy="296271"/>
          </a:xfrm>
          <a:prstGeom prst="roundRect">
            <a:avLst>
              <a:gd name="adj" fmla="val 50000"/>
            </a:avLst>
          </a:prstGeom>
          <a:solidFill>
            <a:schemeClr val="accent3"/>
          </a:solidFill>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3975520" y="128517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3976636" y="2180520"/>
            <a:ext cx="5419185"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grpSp>
        <p:nvGrpSpPr>
          <p:cNvPr id="2" name="组合 1"/>
          <p:cNvGrpSpPr/>
          <p:nvPr userDrawn="1"/>
        </p:nvGrpSpPr>
        <p:grpSpPr>
          <a:xfrm>
            <a:off x="1" y="1"/>
            <a:ext cx="2661990" cy="4876801"/>
            <a:chOff x="1" y="1"/>
            <a:chExt cx="2661990" cy="4876801"/>
          </a:xfrm>
        </p:grpSpPr>
        <p:sp>
          <p:nvSpPr>
            <p:cNvPr id="27" name="任意多边形 26"/>
            <p:cNvSpPr/>
            <p:nvPr userDrawn="1"/>
          </p:nvSpPr>
          <p:spPr bwMode="auto">
            <a:xfrm rot="5400000" flipH="1">
              <a:off x="-1100918" y="1113894"/>
              <a:ext cx="4876801" cy="2649016"/>
            </a:xfrm>
            <a:custGeom>
              <a:avLst/>
              <a:gdLst>
                <a:gd name="connsiteX0" fmla="*/ 6627971 w 12209419"/>
                <a:gd name="connsiteY0" fmla="*/ 0 h 6632001"/>
                <a:gd name="connsiteX1" fmla="*/ 12209419 w 12209419"/>
                <a:gd name="connsiteY1" fmla="*/ 5581997 h 6632001"/>
                <a:gd name="connsiteX2" fmla="*/ 12209419 w 12209419"/>
                <a:gd name="connsiteY2" fmla="*/ 6596548 h 6632001"/>
                <a:gd name="connsiteX3" fmla="*/ 12209419 w 12209419"/>
                <a:gd name="connsiteY3" fmla="*/ 6632001 h 6632001"/>
                <a:gd name="connsiteX4" fmla="*/ 0 w 12209419"/>
                <a:gd name="connsiteY4" fmla="*/ 6632001 h 6632001"/>
                <a:gd name="connsiteX5" fmla="*/ 0 w 12209419"/>
                <a:gd name="connsiteY5" fmla="*/ 6628622 h 6632001"/>
                <a:gd name="connsiteX6" fmla="*/ 6627971 w 12209419"/>
                <a:gd name="connsiteY6" fmla="*/ 0 h 663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9419" h="6632001">
                  <a:moveTo>
                    <a:pt x="6627971" y="0"/>
                  </a:moveTo>
                  <a:cubicBezTo>
                    <a:pt x="6627971" y="0"/>
                    <a:pt x="6627971" y="0"/>
                    <a:pt x="12209419" y="5581997"/>
                  </a:cubicBezTo>
                  <a:cubicBezTo>
                    <a:pt x="12209419" y="5581997"/>
                    <a:pt x="12209419" y="5581997"/>
                    <a:pt x="12209419" y="6596548"/>
                  </a:cubicBezTo>
                  <a:lnTo>
                    <a:pt x="12209419" y="6632001"/>
                  </a:lnTo>
                  <a:lnTo>
                    <a:pt x="0" y="6632001"/>
                  </a:lnTo>
                  <a:lnTo>
                    <a:pt x="0" y="6628622"/>
                  </a:lnTo>
                  <a:cubicBezTo>
                    <a:pt x="0" y="6628622"/>
                    <a:pt x="0" y="6628622"/>
                    <a:pt x="6627971" y="0"/>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sp>
          <p:nvSpPr>
            <p:cNvPr id="28" name="任意多边形 27"/>
            <p:cNvSpPr/>
            <p:nvPr userDrawn="1"/>
          </p:nvSpPr>
          <p:spPr bwMode="auto">
            <a:xfrm rot="5400000" flipH="1">
              <a:off x="-1094181" y="1107158"/>
              <a:ext cx="4436929" cy="2222617"/>
            </a:xfrm>
            <a:custGeom>
              <a:avLst/>
              <a:gdLst>
                <a:gd name="connsiteX0" fmla="*/ 5562941 w 11108167"/>
                <a:gd name="connsiteY0" fmla="*/ 0 h 5564481"/>
                <a:gd name="connsiteX1" fmla="*/ 11108167 w 11108167"/>
                <a:gd name="connsiteY1" fmla="*/ 5548901 h 5564481"/>
                <a:gd name="connsiteX2" fmla="*/ 11108167 w 11108167"/>
                <a:gd name="connsiteY2" fmla="*/ 5564481 h 5564481"/>
                <a:gd name="connsiteX3" fmla="*/ 11035552 w 11108167"/>
                <a:gd name="connsiteY3" fmla="*/ 5564481 h 5564481"/>
                <a:gd name="connsiteX4" fmla="*/ 5526194 w 11108167"/>
                <a:gd name="connsiteY4" fmla="*/ 55122 h 5564481"/>
                <a:gd name="connsiteX5" fmla="*/ 18371 w 11108167"/>
                <a:gd name="connsiteY5" fmla="*/ 5564481 h 5564481"/>
                <a:gd name="connsiteX6" fmla="*/ 0 w 11108167"/>
                <a:gd name="connsiteY6" fmla="*/ 5564481 h 55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8167" h="5564481">
                  <a:moveTo>
                    <a:pt x="5562941" y="0"/>
                  </a:moveTo>
                  <a:lnTo>
                    <a:pt x="11108167" y="5548901"/>
                  </a:lnTo>
                  <a:lnTo>
                    <a:pt x="11108167" y="5564481"/>
                  </a:lnTo>
                  <a:lnTo>
                    <a:pt x="11035552" y="5564481"/>
                  </a:lnTo>
                  <a:lnTo>
                    <a:pt x="5526194" y="55122"/>
                  </a:lnTo>
                  <a:lnTo>
                    <a:pt x="18371" y="5564481"/>
                  </a:lnTo>
                  <a:lnTo>
                    <a:pt x="0" y="5564481"/>
                  </a:lnTo>
                  <a:close/>
                </a:path>
              </a:pathLst>
            </a:custGeom>
            <a:solidFill>
              <a:schemeClr val="accent5">
                <a:lumMod val="60000"/>
                <a:lumOff val="40000"/>
              </a:schemeClr>
            </a:solidFill>
            <a:ln>
              <a:noFill/>
            </a:ln>
          </p:spPr>
          <p:txBody>
            <a:bodyPr vert="horz" wrap="square" lIns="91440" tIns="45720" rIns="91440" bIns="45720" numCol="1" anchor="t" anchorCtr="0" compatLnSpc="1">
              <a:noAutofit/>
            </a:bodyPr>
            <a:lstStyle/>
            <a:p>
              <a:endParaRPr lang="zh-CN" altLang="en-US"/>
            </a:p>
          </p:txBody>
        </p:sp>
        <p:sp>
          <p:nvSpPr>
            <p:cNvPr id="29" name="任意多边形 28"/>
            <p:cNvSpPr/>
            <p:nvPr userDrawn="1"/>
          </p:nvSpPr>
          <p:spPr bwMode="auto">
            <a:xfrm rot="5400000" flipH="1">
              <a:off x="-1094181" y="1107158"/>
              <a:ext cx="4436929" cy="2222617"/>
            </a:xfrm>
            <a:custGeom>
              <a:avLst/>
              <a:gdLst>
                <a:gd name="connsiteX0" fmla="*/ 5562941 w 11108167"/>
                <a:gd name="connsiteY0" fmla="*/ 0 h 5564481"/>
                <a:gd name="connsiteX1" fmla="*/ 11108167 w 11108167"/>
                <a:gd name="connsiteY1" fmla="*/ 5548901 h 5564481"/>
                <a:gd name="connsiteX2" fmla="*/ 11108167 w 11108167"/>
                <a:gd name="connsiteY2" fmla="*/ 5564481 h 5564481"/>
                <a:gd name="connsiteX3" fmla="*/ 11035552 w 11108167"/>
                <a:gd name="connsiteY3" fmla="*/ 5564481 h 5564481"/>
                <a:gd name="connsiteX4" fmla="*/ 5526194 w 11108167"/>
                <a:gd name="connsiteY4" fmla="*/ 55122 h 5564481"/>
                <a:gd name="connsiteX5" fmla="*/ 18371 w 11108167"/>
                <a:gd name="connsiteY5" fmla="*/ 5564481 h 5564481"/>
                <a:gd name="connsiteX6" fmla="*/ 0 w 11108167"/>
                <a:gd name="connsiteY6" fmla="*/ 5564481 h 55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8167" h="5564481">
                  <a:moveTo>
                    <a:pt x="5562941" y="0"/>
                  </a:moveTo>
                  <a:lnTo>
                    <a:pt x="11108167" y="5548901"/>
                  </a:lnTo>
                  <a:lnTo>
                    <a:pt x="11108167" y="5564481"/>
                  </a:lnTo>
                  <a:lnTo>
                    <a:pt x="11035552" y="5564481"/>
                  </a:lnTo>
                  <a:lnTo>
                    <a:pt x="5526194" y="55122"/>
                  </a:lnTo>
                  <a:lnTo>
                    <a:pt x="18371" y="5564481"/>
                  </a:lnTo>
                  <a:lnTo>
                    <a:pt x="0" y="556448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0" name="任意多边形 29"/>
            <p:cNvSpPr/>
            <p:nvPr userDrawn="1"/>
          </p:nvSpPr>
          <p:spPr bwMode="auto">
            <a:xfrm rot="5400000" flipH="1">
              <a:off x="-1087018" y="1128999"/>
              <a:ext cx="4400586" cy="2200600"/>
            </a:xfrm>
            <a:custGeom>
              <a:avLst/>
              <a:gdLst>
                <a:gd name="connsiteX0" fmla="*/ 5507823 w 11017182"/>
                <a:gd name="connsiteY0" fmla="*/ 0 h 5509360"/>
                <a:gd name="connsiteX1" fmla="*/ 11017182 w 11017182"/>
                <a:gd name="connsiteY1" fmla="*/ 5509360 h 5509360"/>
                <a:gd name="connsiteX2" fmla="*/ 0 w 11017182"/>
                <a:gd name="connsiteY2" fmla="*/ 5509360 h 5509360"/>
              </a:gdLst>
              <a:ahLst/>
              <a:cxnLst>
                <a:cxn ang="0">
                  <a:pos x="connsiteX0" y="connsiteY0"/>
                </a:cxn>
                <a:cxn ang="0">
                  <a:pos x="connsiteX1" y="connsiteY1"/>
                </a:cxn>
                <a:cxn ang="0">
                  <a:pos x="connsiteX2" y="connsiteY2"/>
                </a:cxn>
              </a:cxnLst>
              <a:rect l="l" t="t" r="r" b="b"/>
              <a:pathLst>
                <a:path w="11017182" h="5509360">
                  <a:moveTo>
                    <a:pt x="5507823" y="0"/>
                  </a:moveTo>
                  <a:lnTo>
                    <a:pt x="11017182" y="5509360"/>
                  </a:lnTo>
                  <a:lnTo>
                    <a:pt x="0" y="5509360"/>
                  </a:lnTo>
                  <a:close/>
                </a:path>
              </a:pathLst>
            </a:custGeom>
            <a:solidFill>
              <a:schemeClr val="accent2"/>
            </a:solidFill>
            <a:ln>
              <a:noFill/>
            </a:ln>
          </p:spPr>
          <p:txBody>
            <a:bodyPr vert="horz" wrap="square" lIns="91440" tIns="45720" rIns="91440" bIns="45720" numCol="1" anchor="t" anchorCtr="0" compatLnSpc="1">
              <a:noAutofit/>
            </a:bodyPr>
            <a:lstStyle/>
            <a:p>
              <a:endParaRPr lang="zh-CN" altLang="en-US"/>
            </a:p>
          </p:txBody>
        </p:sp>
        <p:sp>
          <p:nvSpPr>
            <p:cNvPr id="31" name="Freeform 555"/>
            <p:cNvSpPr>
              <a:spLocks noEditPoints="1"/>
            </p:cNvSpPr>
            <p:nvPr userDrawn="1"/>
          </p:nvSpPr>
          <p:spPr bwMode="auto">
            <a:xfrm rot="5400000" flipH="1">
              <a:off x="-892853" y="1328925"/>
              <a:ext cx="3571416" cy="1785708"/>
            </a:xfrm>
            <a:custGeom>
              <a:avLst/>
              <a:gdLst>
                <a:gd name="T0" fmla="*/ 9 w 6004"/>
                <a:gd name="T1" fmla="*/ 3002 h 3002"/>
                <a:gd name="T2" fmla="*/ 2982 w 6004"/>
                <a:gd name="T3" fmla="*/ 29 h 3002"/>
                <a:gd name="T4" fmla="*/ 5954 w 6004"/>
                <a:gd name="T5" fmla="*/ 3002 h 3002"/>
                <a:gd name="T6" fmla="*/ 9 w 6004"/>
                <a:gd name="T7" fmla="*/ 3002 h 3002"/>
                <a:gd name="T8" fmla="*/ 3002 w 6004"/>
                <a:gd name="T9" fmla="*/ 0 h 3002"/>
                <a:gd name="T10" fmla="*/ 0 w 6004"/>
                <a:gd name="T11" fmla="*/ 3002 h 3002"/>
                <a:gd name="T12" fmla="*/ 6004 w 6004"/>
                <a:gd name="T13" fmla="*/ 3002 h 3002"/>
                <a:gd name="T14" fmla="*/ 3002 w 6004"/>
                <a:gd name="T15" fmla="*/ 0 h 30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4" h="3002">
                  <a:moveTo>
                    <a:pt x="9" y="3002"/>
                  </a:moveTo>
                  <a:lnTo>
                    <a:pt x="2982" y="29"/>
                  </a:lnTo>
                  <a:lnTo>
                    <a:pt x="5954" y="3002"/>
                  </a:lnTo>
                  <a:lnTo>
                    <a:pt x="9" y="3002"/>
                  </a:lnTo>
                  <a:close/>
                  <a:moveTo>
                    <a:pt x="3002" y="0"/>
                  </a:moveTo>
                  <a:lnTo>
                    <a:pt x="0" y="3002"/>
                  </a:lnTo>
                  <a:lnTo>
                    <a:pt x="6004" y="3002"/>
                  </a:lnTo>
                  <a:lnTo>
                    <a:pt x="3002" y="0"/>
                  </a:lnTo>
                  <a:close/>
                </a:path>
              </a:pathLst>
            </a:custGeom>
            <a:solidFill>
              <a:schemeClr val="accent5">
                <a:lumMod val="40000"/>
                <a:lumOff val="60000"/>
              </a:schemeClr>
            </a:solidFill>
            <a:ln>
              <a:noFill/>
            </a:ln>
          </p:spPr>
          <p:txBody>
            <a:bodyPr vert="horz" wrap="square" lIns="91440" tIns="45720" rIns="91440" bIns="45720" numCol="1" anchor="t" anchorCtr="0" compatLnSpc="1"/>
            <a:lstStyle/>
            <a:p>
              <a:endParaRPr lang="zh-CN" altLang="en-US"/>
            </a:p>
          </p:txBody>
        </p:sp>
        <p:sp>
          <p:nvSpPr>
            <p:cNvPr id="32" name="任意多边形 31"/>
            <p:cNvSpPr/>
            <p:nvPr userDrawn="1"/>
          </p:nvSpPr>
          <p:spPr bwMode="auto">
            <a:xfrm rot="5400000" flipH="1">
              <a:off x="-862456" y="1354175"/>
              <a:ext cx="3502312" cy="1751450"/>
            </a:xfrm>
            <a:custGeom>
              <a:avLst/>
              <a:gdLst>
                <a:gd name="connsiteX0" fmla="*/ 4384881 w 8768287"/>
                <a:gd name="connsiteY0" fmla="*/ 0 h 4384881"/>
                <a:gd name="connsiteX1" fmla="*/ 8768287 w 8768287"/>
                <a:gd name="connsiteY1" fmla="*/ 4384881 h 4384881"/>
                <a:gd name="connsiteX2" fmla="*/ 0 w 8768287"/>
                <a:gd name="connsiteY2" fmla="*/ 4384881 h 4384881"/>
              </a:gdLst>
              <a:ahLst/>
              <a:cxnLst>
                <a:cxn ang="0">
                  <a:pos x="connsiteX0" y="connsiteY0"/>
                </a:cxn>
                <a:cxn ang="0">
                  <a:pos x="connsiteX1" y="connsiteY1"/>
                </a:cxn>
                <a:cxn ang="0">
                  <a:pos x="connsiteX2" y="connsiteY2"/>
                </a:cxn>
              </a:cxnLst>
              <a:rect l="l" t="t" r="r" b="b"/>
              <a:pathLst>
                <a:path w="8768287" h="4384881">
                  <a:moveTo>
                    <a:pt x="4384881" y="0"/>
                  </a:moveTo>
                  <a:lnTo>
                    <a:pt x="8768287" y="4384881"/>
                  </a:lnTo>
                  <a:lnTo>
                    <a:pt x="0" y="4384881"/>
                  </a:ln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sp>
          <p:nvSpPr>
            <p:cNvPr id="33" name="任意多边形 32"/>
            <p:cNvSpPr/>
            <p:nvPr userDrawn="1"/>
          </p:nvSpPr>
          <p:spPr bwMode="auto">
            <a:xfrm rot="5400000" flipH="1">
              <a:off x="-656246" y="1545708"/>
              <a:ext cx="2677436" cy="1338995"/>
            </a:xfrm>
            <a:custGeom>
              <a:avLst/>
              <a:gdLst>
                <a:gd name="connsiteX0" fmla="*/ 3352271 w 6703151"/>
                <a:gd name="connsiteY0" fmla="*/ 0 h 3352271"/>
                <a:gd name="connsiteX1" fmla="*/ 6703151 w 6703151"/>
                <a:gd name="connsiteY1" fmla="*/ 3352271 h 3352271"/>
                <a:gd name="connsiteX2" fmla="*/ 0 w 6703151"/>
                <a:gd name="connsiteY2" fmla="*/ 3352271 h 3352271"/>
              </a:gdLst>
              <a:ahLst/>
              <a:cxnLst>
                <a:cxn ang="0">
                  <a:pos x="connsiteX0" y="connsiteY0"/>
                </a:cxn>
                <a:cxn ang="0">
                  <a:pos x="connsiteX1" y="connsiteY1"/>
                </a:cxn>
                <a:cxn ang="0">
                  <a:pos x="connsiteX2" y="connsiteY2"/>
                </a:cxn>
              </a:cxnLst>
              <a:rect l="l" t="t" r="r" b="b"/>
              <a:pathLst>
                <a:path w="6703151" h="3352271">
                  <a:moveTo>
                    <a:pt x="3352271" y="0"/>
                  </a:moveTo>
                  <a:lnTo>
                    <a:pt x="6703151" y="3352271"/>
                  </a:lnTo>
                  <a:lnTo>
                    <a:pt x="0" y="3352271"/>
                  </a:lnTo>
                  <a:close/>
                </a:path>
              </a:pathLst>
            </a:custGeom>
            <a:solidFill>
              <a:schemeClr val="accent4">
                <a:alpha val="76000"/>
              </a:schemeClr>
            </a:solidFill>
            <a:ln>
              <a:noFill/>
            </a:ln>
          </p:spPr>
          <p:txBody>
            <a:bodyPr vert="horz" wrap="square" lIns="91440" tIns="45720" rIns="91440" bIns="45720" numCol="1" anchor="t" anchorCtr="0" compatLnSpc="1">
              <a:noAutofit/>
            </a:bodyPr>
            <a:lstStyle/>
            <a:p>
              <a:endParaRPr lang="zh-CN" altLang="en-US"/>
            </a:p>
          </p:txBody>
        </p:sp>
        <p:sp>
          <p:nvSpPr>
            <p:cNvPr id="34" name="任意多边形 33"/>
            <p:cNvSpPr/>
            <p:nvPr userDrawn="1"/>
          </p:nvSpPr>
          <p:spPr bwMode="auto">
            <a:xfrm rot="5400000" flipH="1">
              <a:off x="-645237" y="1570841"/>
              <a:ext cx="2633403" cy="1316978"/>
            </a:xfrm>
            <a:custGeom>
              <a:avLst/>
              <a:gdLst>
                <a:gd name="connsiteX0" fmla="*/ 3295763 w 6592911"/>
                <a:gd name="connsiteY0" fmla="*/ 0 h 3297149"/>
                <a:gd name="connsiteX1" fmla="*/ 6592911 w 6592911"/>
                <a:gd name="connsiteY1" fmla="*/ 3297149 h 3297149"/>
                <a:gd name="connsiteX2" fmla="*/ 0 w 6592911"/>
                <a:gd name="connsiteY2" fmla="*/ 3297149 h 3297149"/>
              </a:gdLst>
              <a:ahLst/>
              <a:cxnLst>
                <a:cxn ang="0">
                  <a:pos x="connsiteX0" y="connsiteY0"/>
                </a:cxn>
                <a:cxn ang="0">
                  <a:pos x="connsiteX1" y="connsiteY1"/>
                </a:cxn>
                <a:cxn ang="0">
                  <a:pos x="connsiteX2" y="connsiteY2"/>
                </a:cxn>
              </a:cxnLst>
              <a:rect l="l" t="t" r="r" b="b"/>
              <a:pathLst>
                <a:path w="6592911" h="3297149">
                  <a:moveTo>
                    <a:pt x="3295763" y="0"/>
                  </a:moveTo>
                  <a:lnTo>
                    <a:pt x="6592911" y="3297149"/>
                  </a:lnTo>
                  <a:lnTo>
                    <a:pt x="0" y="3297149"/>
                  </a:lnTo>
                  <a:close/>
                </a:path>
              </a:pathLst>
            </a:custGeom>
            <a:solidFill>
              <a:schemeClr val="accent2"/>
            </a:solidFill>
            <a:ln>
              <a:noFill/>
            </a:ln>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grpSp>
        <p:nvGrpSpPr>
          <p:cNvPr id="2" name="组合 1"/>
          <p:cNvGrpSpPr/>
          <p:nvPr userDrawn="1"/>
        </p:nvGrpSpPr>
        <p:grpSpPr>
          <a:xfrm>
            <a:off x="0" y="-30645"/>
            <a:ext cx="12229630" cy="6888645"/>
            <a:chOff x="0" y="0"/>
            <a:chExt cx="12229630" cy="6888645"/>
          </a:xfrm>
        </p:grpSpPr>
        <p:sp>
          <p:nvSpPr>
            <p:cNvPr id="9" name="Freeform 525"/>
            <p:cNvSpPr/>
            <p:nvPr userDrawn="1"/>
          </p:nvSpPr>
          <p:spPr bwMode="auto">
            <a:xfrm flipH="1" flipV="1">
              <a:off x="3674" y="5380153"/>
              <a:ext cx="1335779" cy="1337616"/>
            </a:xfrm>
            <a:custGeom>
              <a:avLst/>
              <a:gdLst>
                <a:gd name="T0" fmla="*/ 50 w 727"/>
                <a:gd name="T1" fmla="*/ 0 h 728"/>
                <a:gd name="T2" fmla="*/ 0 w 727"/>
                <a:gd name="T3" fmla="*/ 0 h 728"/>
                <a:gd name="T4" fmla="*/ 727 w 727"/>
                <a:gd name="T5" fmla="*/ 728 h 728"/>
                <a:gd name="T6" fmla="*/ 727 w 727"/>
                <a:gd name="T7" fmla="*/ 678 h 728"/>
                <a:gd name="T8" fmla="*/ 50 w 727"/>
                <a:gd name="T9" fmla="*/ 0 h 728"/>
              </a:gdLst>
              <a:ahLst/>
              <a:cxnLst>
                <a:cxn ang="0">
                  <a:pos x="T0" y="T1"/>
                </a:cxn>
                <a:cxn ang="0">
                  <a:pos x="T2" y="T3"/>
                </a:cxn>
                <a:cxn ang="0">
                  <a:pos x="T4" y="T5"/>
                </a:cxn>
                <a:cxn ang="0">
                  <a:pos x="T6" y="T7"/>
                </a:cxn>
                <a:cxn ang="0">
                  <a:pos x="T8" y="T9"/>
                </a:cxn>
              </a:cxnLst>
              <a:rect l="0" t="0" r="r" b="b"/>
              <a:pathLst>
                <a:path w="727" h="728">
                  <a:moveTo>
                    <a:pt x="50" y="0"/>
                  </a:moveTo>
                  <a:lnTo>
                    <a:pt x="0" y="0"/>
                  </a:lnTo>
                  <a:lnTo>
                    <a:pt x="727" y="728"/>
                  </a:lnTo>
                  <a:lnTo>
                    <a:pt x="727" y="678"/>
                  </a:lnTo>
                  <a:lnTo>
                    <a:pt x="50" y="0"/>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sp>
          <p:nvSpPr>
            <p:cNvPr id="10" name="Freeform 526"/>
            <p:cNvSpPr/>
            <p:nvPr userDrawn="1"/>
          </p:nvSpPr>
          <p:spPr bwMode="auto">
            <a:xfrm flipH="1" flipV="1">
              <a:off x="3674" y="5380153"/>
              <a:ext cx="1335779" cy="1337616"/>
            </a:xfrm>
            <a:custGeom>
              <a:avLst/>
              <a:gdLst>
                <a:gd name="T0" fmla="*/ 50 w 727"/>
                <a:gd name="T1" fmla="*/ 0 h 728"/>
                <a:gd name="T2" fmla="*/ 0 w 727"/>
                <a:gd name="T3" fmla="*/ 0 h 728"/>
                <a:gd name="T4" fmla="*/ 727 w 727"/>
                <a:gd name="T5" fmla="*/ 728 h 728"/>
                <a:gd name="T6" fmla="*/ 727 w 727"/>
                <a:gd name="T7" fmla="*/ 678 h 728"/>
                <a:gd name="T8" fmla="*/ 50 w 727"/>
                <a:gd name="T9" fmla="*/ 0 h 728"/>
              </a:gdLst>
              <a:ahLst/>
              <a:cxnLst>
                <a:cxn ang="0">
                  <a:pos x="T0" y="T1"/>
                </a:cxn>
                <a:cxn ang="0">
                  <a:pos x="T2" y="T3"/>
                </a:cxn>
                <a:cxn ang="0">
                  <a:pos x="T4" y="T5"/>
                </a:cxn>
                <a:cxn ang="0">
                  <a:pos x="T6" y="T7"/>
                </a:cxn>
                <a:cxn ang="0">
                  <a:pos x="T8" y="T9"/>
                </a:cxn>
              </a:cxnLst>
              <a:rect l="0" t="0" r="r" b="b"/>
              <a:pathLst>
                <a:path w="727" h="728">
                  <a:moveTo>
                    <a:pt x="50" y="0"/>
                  </a:moveTo>
                  <a:lnTo>
                    <a:pt x="0" y="0"/>
                  </a:lnTo>
                  <a:lnTo>
                    <a:pt x="727" y="728"/>
                  </a:lnTo>
                  <a:lnTo>
                    <a:pt x="727" y="678"/>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任意多边形 10"/>
            <p:cNvSpPr/>
            <p:nvPr userDrawn="1"/>
          </p:nvSpPr>
          <p:spPr bwMode="auto">
            <a:xfrm flipH="1" flipV="1">
              <a:off x="56001" y="1582279"/>
              <a:ext cx="4809391" cy="5291667"/>
            </a:xfrm>
            <a:custGeom>
              <a:avLst/>
              <a:gdLst>
                <a:gd name="connsiteX0" fmla="*/ 0 w 4809391"/>
                <a:gd name="connsiteY0" fmla="*/ 0 h 5291667"/>
                <a:gd name="connsiteX1" fmla="*/ 3367926 w 4809391"/>
                <a:gd name="connsiteY1" fmla="*/ 0 h 5291667"/>
                <a:gd name="connsiteX2" fmla="*/ 4809391 w 4809391"/>
                <a:gd name="connsiteY2" fmla="*/ 1441466 h 5291667"/>
                <a:gd name="connsiteX3" fmla="*/ 4809391 w 4809391"/>
                <a:gd name="connsiteY3" fmla="*/ 5291667 h 5291667"/>
                <a:gd name="connsiteX4" fmla="*/ 0 w 4809391"/>
                <a:gd name="connsiteY4" fmla="*/ 5291667 h 529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9391" h="5291667">
                  <a:moveTo>
                    <a:pt x="0" y="0"/>
                  </a:moveTo>
                  <a:lnTo>
                    <a:pt x="3367926" y="0"/>
                  </a:lnTo>
                  <a:lnTo>
                    <a:pt x="4809391" y="1441466"/>
                  </a:lnTo>
                  <a:lnTo>
                    <a:pt x="4809391" y="5291667"/>
                  </a:lnTo>
                  <a:lnTo>
                    <a:pt x="0" y="5291667"/>
                  </a:lnTo>
                  <a:close/>
                </a:path>
              </a:pathLst>
            </a:custGeom>
            <a:solidFill>
              <a:schemeClr val="accent2"/>
            </a:solidFill>
            <a:ln>
              <a:noFill/>
            </a:ln>
          </p:spPr>
          <p:txBody>
            <a:bodyPr vert="horz" wrap="square" lIns="91440" tIns="45720" rIns="91440" bIns="45720" numCol="1" anchor="t" anchorCtr="0" compatLnSpc="1">
              <a:noAutofit/>
            </a:bodyPr>
            <a:lstStyle/>
            <a:p>
              <a:endParaRPr lang="zh-CN" altLang="en-US"/>
            </a:p>
          </p:txBody>
        </p:sp>
        <p:sp>
          <p:nvSpPr>
            <p:cNvPr id="12" name="Freeform 528"/>
            <p:cNvSpPr/>
            <p:nvPr userDrawn="1"/>
          </p:nvSpPr>
          <p:spPr bwMode="auto">
            <a:xfrm flipH="1" flipV="1">
              <a:off x="3673" y="1582279"/>
              <a:ext cx="4861719" cy="5291667"/>
            </a:xfrm>
            <a:custGeom>
              <a:avLst/>
              <a:gdLst>
                <a:gd name="T0" fmla="*/ 0 w 2646"/>
                <a:gd name="T1" fmla="*/ 0 h 2880"/>
                <a:gd name="T2" fmla="*/ 0 w 2646"/>
                <a:gd name="T3" fmla="*/ 2880 h 2880"/>
                <a:gd name="T4" fmla="*/ 2646 w 2646"/>
                <a:gd name="T5" fmla="*/ 2880 h 2880"/>
                <a:gd name="T6" fmla="*/ 2646 w 2646"/>
                <a:gd name="T7" fmla="*/ 813 h 2880"/>
                <a:gd name="T8" fmla="*/ 1833 w 2646"/>
                <a:gd name="T9" fmla="*/ 0 h 2880"/>
                <a:gd name="T10" fmla="*/ 0 w 2646"/>
                <a:gd name="T11" fmla="*/ 0 h 2880"/>
              </a:gdLst>
              <a:ahLst/>
              <a:cxnLst>
                <a:cxn ang="0">
                  <a:pos x="T0" y="T1"/>
                </a:cxn>
                <a:cxn ang="0">
                  <a:pos x="T2" y="T3"/>
                </a:cxn>
                <a:cxn ang="0">
                  <a:pos x="T4" y="T5"/>
                </a:cxn>
                <a:cxn ang="0">
                  <a:pos x="T6" y="T7"/>
                </a:cxn>
                <a:cxn ang="0">
                  <a:pos x="T8" y="T9"/>
                </a:cxn>
                <a:cxn ang="0">
                  <a:pos x="T10" y="T11"/>
                </a:cxn>
              </a:cxnLst>
              <a:rect l="0" t="0" r="r" b="b"/>
              <a:pathLst>
                <a:path w="2646" h="2880">
                  <a:moveTo>
                    <a:pt x="0" y="0"/>
                  </a:moveTo>
                  <a:lnTo>
                    <a:pt x="0" y="2880"/>
                  </a:lnTo>
                  <a:lnTo>
                    <a:pt x="2646" y="2880"/>
                  </a:lnTo>
                  <a:lnTo>
                    <a:pt x="2646" y="813"/>
                  </a:lnTo>
                  <a:lnTo>
                    <a:pt x="183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529"/>
            <p:cNvSpPr/>
            <p:nvPr userDrawn="1"/>
          </p:nvSpPr>
          <p:spPr bwMode="auto">
            <a:xfrm flipH="1" flipV="1">
              <a:off x="3674" y="4347543"/>
              <a:ext cx="2368389" cy="2370226"/>
            </a:xfrm>
            <a:custGeom>
              <a:avLst/>
              <a:gdLst>
                <a:gd name="T0" fmla="*/ 49 w 1289"/>
                <a:gd name="T1" fmla="*/ 0 h 1290"/>
                <a:gd name="T2" fmla="*/ 0 w 1289"/>
                <a:gd name="T3" fmla="*/ 0 h 1290"/>
                <a:gd name="T4" fmla="*/ 1289 w 1289"/>
                <a:gd name="T5" fmla="*/ 1290 h 1290"/>
                <a:gd name="T6" fmla="*/ 1289 w 1289"/>
                <a:gd name="T7" fmla="*/ 1240 h 1290"/>
                <a:gd name="T8" fmla="*/ 49 w 1289"/>
                <a:gd name="T9" fmla="*/ 0 h 1290"/>
              </a:gdLst>
              <a:ahLst/>
              <a:cxnLst>
                <a:cxn ang="0">
                  <a:pos x="T0" y="T1"/>
                </a:cxn>
                <a:cxn ang="0">
                  <a:pos x="T2" y="T3"/>
                </a:cxn>
                <a:cxn ang="0">
                  <a:pos x="T4" y="T5"/>
                </a:cxn>
                <a:cxn ang="0">
                  <a:pos x="T6" y="T7"/>
                </a:cxn>
                <a:cxn ang="0">
                  <a:pos x="T8" y="T9"/>
                </a:cxn>
              </a:cxnLst>
              <a:rect l="0" t="0" r="r" b="b"/>
              <a:pathLst>
                <a:path w="1289" h="1290">
                  <a:moveTo>
                    <a:pt x="49" y="0"/>
                  </a:moveTo>
                  <a:lnTo>
                    <a:pt x="0" y="0"/>
                  </a:lnTo>
                  <a:lnTo>
                    <a:pt x="1289" y="1290"/>
                  </a:lnTo>
                  <a:lnTo>
                    <a:pt x="1289" y="1240"/>
                  </a:lnTo>
                  <a:lnTo>
                    <a:pt x="49" y="0"/>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sp>
          <p:nvSpPr>
            <p:cNvPr id="16" name="Freeform 530"/>
            <p:cNvSpPr/>
            <p:nvPr userDrawn="1"/>
          </p:nvSpPr>
          <p:spPr bwMode="auto">
            <a:xfrm flipH="1" flipV="1">
              <a:off x="3674" y="4347543"/>
              <a:ext cx="2368389" cy="2370226"/>
            </a:xfrm>
            <a:custGeom>
              <a:avLst/>
              <a:gdLst>
                <a:gd name="T0" fmla="*/ 49 w 1289"/>
                <a:gd name="T1" fmla="*/ 0 h 1290"/>
                <a:gd name="T2" fmla="*/ 0 w 1289"/>
                <a:gd name="T3" fmla="*/ 0 h 1290"/>
                <a:gd name="T4" fmla="*/ 1289 w 1289"/>
                <a:gd name="T5" fmla="*/ 1290 h 1290"/>
                <a:gd name="T6" fmla="*/ 1289 w 1289"/>
                <a:gd name="T7" fmla="*/ 1240 h 1290"/>
                <a:gd name="T8" fmla="*/ 49 w 1289"/>
                <a:gd name="T9" fmla="*/ 0 h 1290"/>
              </a:gdLst>
              <a:ahLst/>
              <a:cxnLst>
                <a:cxn ang="0">
                  <a:pos x="T0" y="T1"/>
                </a:cxn>
                <a:cxn ang="0">
                  <a:pos x="T2" y="T3"/>
                </a:cxn>
                <a:cxn ang="0">
                  <a:pos x="T4" y="T5"/>
                </a:cxn>
                <a:cxn ang="0">
                  <a:pos x="T6" y="T7"/>
                </a:cxn>
                <a:cxn ang="0">
                  <a:pos x="T8" y="T9"/>
                </a:cxn>
              </a:cxnLst>
              <a:rect l="0" t="0" r="r" b="b"/>
              <a:pathLst>
                <a:path w="1289" h="1290">
                  <a:moveTo>
                    <a:pt x="49" y="0"/>
                  </a:moveTo>
                  <a:lnTo>
                    <a:pt x="0" y="0"/>
                  </a:lnTo>
                  <a:lnTo>
                    <a:pt x="1289" y="1290"/>
                  </a:lnTo>
                  <a:lnTo>
                    <a:pt x="1289" y="1240"/>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任意多边形 16"/>
            <p:cNvSpPr/>
            <p:nvPr userDrawn="1"/>
          </p:nvSpPr>
          <p:spPr bwMode="auto">
            <a:xfrm flipH="1" flipV="1">
              <a:off x="56001" y="1582279"/>
              <a:ext cx="4809391" cy="5291667"/>
            </a:xfrm>
            <a:custGeom>
              <a:avLst/>
              <a:gdLst>
                <a:gd name="connsiteX0" fmla="*/ 0 w 4809391"/>
                <a:gd name="connsiteY0" fmla="*/ 0 h 5291667"/>
                <a:gd name="connsiteX1" fmla="*/ 2337153 w 4809391"/>
                <a:gd name="connsiteY1" fmla="*/ 0 h 5291667"/>
                <a:gd name="connsiteX2" fmla="*/ 4809391 w 4809391"/>
                <a:gd name="connsiteY2" fmla="*/ 2474038 h 5291667"/>
                <a:gd name="connsiteX3" fmla="*/ 4809391 w 4809391"/>
                <a:gd name="connsiteY3" fmla="*/ 5291667 h 5291667"/>
                <a:gd name="connsiteX4" fmla="*/ 0 w 4809391"/>
                <a:gd name="connsiteY4" fmla="*/ 5291667 h 529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9391" h="5291667">
                  <a:moveTo>
                    <a:pt x="0" y="0"/>
                  </a:moveTo>
                  <a:lnTo>
                    <a:pt x="2337153" y="0"/>
                  </a:lnTo>
                  <a:lnTo>
                    <a:pt x="4809391" y="2474038"/>
                  </a:lnTo>
                  <a:lnTo>
                    <a:pt x="4809391" y="5291667"/>
                  </a:lnTo>
                  <a:lnTo>
                    <a:pt x="0" y="5291667"/>
                  </a:ln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sp>
          <p:nvSpPr>
            <p:cNvPr id="18" name="Freeform 532"/>
            <p:cNvSpPr/>
            <p:nvPr userDrawn="1"/>
          </p:nvSpPr>
          <p:spPr bwMode="auto">
            <a:xfrm flipH="1" flipV="1">
              <a:off x="3673" y="1582279"/>
              <a:ext cx="4861719" cy="5291667"/>
            </a:xfrm>
            <a:custGeom>
              <a:avLst/>
              <a:gdLst>
                <a:gd name="T0" fmla="*/ 0 w 2646"/>
                <a:gd name="T1" fmla="*/ 0 h 2880"/>
                <a:gd name="T2" fmla="*/ 0 w 2646"/>
                <a:gd name="T3" fmla="*/ 2880 h 2880"/>
                <a:gd name="T4" fmla="*/ 2646 w 2646"/>
                <a:gd name="T5" fmla="*/ 2880 h 2880"/>
                <a:gd name="T6" fmla="*/ 2646 w 2646"/>
                <a:gd name="T7" fmla="*/ 1375 h 2880"/>
                <a:gd name="T8" fmla="*/ 1272 w 2646"/>
                <a:gd name="T9" fmla="*/ 0 h 2880"/>
                <a:gd name="T10" fmla="*/ 0 w 2646"/>
                <a:gd name="T11" fmla="*/ 0 h 2880"/>
              </a:gdLst>
              <a:ahLst/>
              <a:cxnLst>
                <a:cxn ang="0">
                  <a:pos x="T0" y="T1"/>
                </a:cxn>
                <a:cxn ang="0">
                  <a:pos x="T2" y="T3"/>
                </a:cxn>
                <a:cxn ang="0">
                  <a:pos x="T4" y="T5"/>
                </a:cxn>
                <a:cxn ang="0">
                  <a:pos x="T6" y="T7"/>
                </a:cxn>
                <a:cxn ang="0">
                  <a:pos x="T8" y="T9"/>
                </a:cxn>
                <a:cxn ang="0">
                  <a:pos x="T10" y="T11"/>
                </a:cxn>
              </a:cxnLst>
              <a:rect l="0" t="0" r="r" b="b"/>
              <a:pathLst>
                <a:path w="2646" h="2880">
                  <a:moveTo>
                    <a:pt x="0" y="0"/>
                  </a:moveTo>
                  <a:lnTo>
                    <a:pt x="0" y="2880"/>
                  </a:lnTo>
                  <a:lnTo>
                    <a:pt x="2646" y="2880"/>
                  </a:lnTo>
                  <a:lnTo>
                    <a:pt x="2646" y="1375"/>
                  </a:lnTo>
                  <a:lnTo>
                    <a:pt x="127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533"/>
            <p:cNvSpPr/>
            <p:nvPr userDrawn="1"/>
          </p:nvSpPr>
          <p:spPr bwMode="auto">
            <a:xfrm flipH="1" flipV="1">
              <a:off x="3674" y="3223064"/>
              <a:ext cx="3492868" cy="3494705"/>
            </a:xfrm>
            <a:custGeom>
              <a:avLst/>
              <a:gdLst>
                <a:gd name="T0" fmla="*/ 50 w 1901"/>
                <a:gd name="T1" fmla="*/ 0 h 1902"/>
                <a:gd name="T2" fmla="*/ 0 w 1901"/>
                <a:gd name="T3" fmla="*/ 0 h 1902"/>
                <a:gd name="T4" fmla="*/ 1901 w 1901"/>
                <a:gd name="T5" fmla="*/ 1902 h 1902"/>
                <a:gd name="T6" fmla="*/ 1901 w 1901"/>
                <a:gd name="T7" fmla="*/ 1853 h 1902"/>
                <a:gd name="T8" fmla="*/ 50 w 1901"/>
                <a:gd name="T9" fmla="*/ 0 h 1902"/>
              </a:gdLst>
              <a:ahLst/>
              <a:cxnLst>
                <a:cxn ang="0">
                  <a:pos x="T0" y="T1"/>
                </a:cxn>
                <a:cxn ang="0">
                  <a:pos x="T2" y="T3"/>
                </a:cxn>
                <a:cxn ang="0">
                  <a:pos x="T4" y="T5"/>
                </a:cxn>
                <a:cxn ang="0">
                  <a:pos x="T6" y="T7"/>
                </a:cxn>
                <a:cxn ang="0">
                  <a:pos x="T8" y="T9"/>
                </a:cxn>
              </a:cxnLst>
              <a:rect l="0" t="0" r="r" b="b"/>
              <a:pathLst>
                <a:path w="1901" h="1902">
                  <a:moveTo>
                    <a:pt x="50" y="0"/>
                  </a:moveTo>
                  <a:lnTo>
                    <a:pt x="0" y="0"/>
                  </a:lnTo>
                  <a:lnTo>
                    <a:pt x="1901" y="1902"/>
                  </a:lnTo>
                  <a:lnTo>
                    <a:pt x="1901" y="1853"/>
                  </a:lnTo>
                  <a:lnTo>
                    <a:pt x="50" y="0"/>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sp>
          <p:nvSpPr>
            <p:cNvPr id="20" name="Freeform 534"/>
            <p:cNvSpPr/>
            <p:nvPr userDrawn="1"/>
          </p:nvSpPr>
          <p:spPr bwMode="auto">
            <a:xfrm flipH="1" flipV="1">
              <a:off x="3674" y="3223064"/>
              <a:ext cx="3492868" cy="3494705"/>
            </a:xfrm>
            <a:custGeom>
              <a:avLst/>
              <a:gdLst>
                <a:gd name="T0" fmla="*/ 50 w 1901"/>
                <a:gd name="T1" fmla="*/ 0 h 1902"/>
                <a:gd name="T2" fmla="*/ 0 w 1901"/>
                <a:gd name="T3" fmla="*/ 0 h 1902"/>
                <a:gd name="T4" fmla="*/ 1901 w 1901"/>
                <a:gd name="T5" fmla="*/ 1902 h 1902"/>
                <a:gd name="T6" fmla="*/ 1901 w 1901"/>
                <a:gd name="T7" fmla="*/ 1853 h 1902"/>
                <a:gd name="T8" fmla="*/ 50 w 1901"/>
                <a:gd name="T9" fmla="*/ 0 h 1902"/>
              </a:gdLst>
              <a:ahLst/>
              <a:cxnLst>
                <a:cxn ang="0">
                  <a:pos x="T0" y="T1"/>
                </a:cxn>
                <a:cxn ang="0">
                  <a:pos x="T2" y="T3"/>
                </a:cxn>
                <a:cxn ang="0">
                  <a:pos x="T4" y="T5"/>
                </a:cxn>
                <a:cxn ang="0">
                  <a:pos x="T6" y="T7"/>
                </a:cxn>
                <a:cxn ang="0">
                  <a:pos x="T8" y="T9"/>
                </a:cxn>
              </a:cxnLst>
              <a:rect l="0" t="0" r="r" b="b"/>
              <a:pathLst>
                <a:path w="1901" h="1902">
                  <a:moveTo>
                    <a:pt x="50" y="0"/>
                  </a:moveTo>
                  <a:lnTo>
                    <a:pt x="0" y="0"/>
                  </a:lnTo>
                  <a:lnTo>
                    <a:pt x="1901" y="1902"/>
                  </a:lnTo>
                  <a:lnTo>
                    <a:pt x="1901" y="1853"/>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536"/>
            <p:cNvSpPr/>
            <p:nvPr userDrawn="1"/>
          </p:nvSpPr>
          <p:spPr bwMode="auto">
            <a:xfrm flipH="1" flipV="1">
              <a:off x="3673" y="1582279"/>
              <a:ext cx="4861719" cy="5291667"/>
            </a:xfrm>
            <a:custGeom>
              <a:avLst/>
              <a:gdLst>
                <a:gd name="T0" fmla="*/ 0 w 2646"/>
                <a:gd name="T1" fmla="*/ 0 h 2880"/>
                <a:gd name="T2" fmla="*/ 0 w 2646"/>
                <a:gd name="T3" fmla="*/ 2880 h 2880"/>
                <a:gd name="T4" fmla="*/ 2646 w 2646"/>
                <a:gd name="T5" fmla="*/ 2880 h 2880"/>
                <a:gd name="T6" fmla="*/ 2646 w 2646"/>
                <a:gd name="T7" fmla="*/ 1987 h 2880"/>
                <a:gd name="T8" fmla="*/ 659 w 2646"/>
                <a:gd name="T9" fmla="*/ 0 h 2880"/>
                <a:gd name="T10" fmla="*/ 0 w 2646"/>
                <a:gd name="T11" fmla="*/ 0 h 2880"/>
              </a:gdLst>
              <a:ahLst/>
              <a:cxnLst>
                <a:cxn ang="0">
                  <a:pos x="T0" y="T1"/>
                </a:cxn>
                <a:cxn ang="0">
                  <a:pos x="T2" y="T3"/>
                </a:cxn>
                <a:cxn ang="0">
                  <a:pos x="T4" y="T5"/>
                </a:cxn>
                <a:cxn ang="0">
                  <a:pos x="T6" y="T7"/>
                </a:cxn>
                <a:cxn ang="0">
                  <a:pos x="T8" y="T9"/>
                </a:cxn>
                <a:cxn ang="0">
                  <a:pos x="T10" y="T11"/>
                </a:cxn>
              </a:cxnLst>
              <a:rect l="0" t="0" r="r" b="b"/>
              <a:pathLst>
                <a:path w="2646" h="2880">
                  <a:moveTo>
                    <a:pt x="0" y="0"/>
                  </a:moveTo>
                  <a:lnTo>
                    <a:pt x="0" y="2880"/>
                  </a:lnTo>
                  <a:lnTo>
                    <a:pt x="2646" y="2880"/>
                  </a:lnTo>
                  <a:lnTo>
                    <a:pt x="2646" y="1987"/>
                  </a:lnTo>
                  <a:lnTo>
                    <a:pt x="6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540"/>
            <p:cNvSpPr/>
            <p:nvPr userDrawn="1"/>
          </p:nvSpPr>
          <p:spPr bwMode="auto">
            <a:xfrm flipH="1" flipV="1">
              <a:off x="3673" y="1582279"/>
              <a:ext cx="4861719" cy="5291667"/>
            </a:xfrm>
            <a:custGeom>
              <a:avLst/>
              <a:gdLst>
                <a:gd name="T0" fmla="*/ 0 w 2646"/>
                <a:gd name="T1" fmla="*/ 0 h 2880"/>
                <a:gd name="T2" fmla="*/ 0 w 2646"/>
                <a:gd name="T3" fmla="*/ 2880 h 2880"/>
                <a:gd name="T4" fmla="*/ 2646 w 2646"/>
                <a:gd name="T5" fmla="*/ 2880 h 2880"/>
                <a:gd name="T6" fmla="*/ 2646 w 2646"/>
                <a:gd name="T7" fmla="*/ 2598 h 2880"/>
                <a:gd name="T8" fmla="*/ 48 w 2646"/>
                <a:gd name="T9" fmla="*/ 0 h 2880"/>
                <a:gd name="T10" fmla="*/ 0 w 2646"/>
                <a:gd name="T11" fmla="*/ 0 h 2880"/>
              </a:gdLst>
              <a:ahLst/>
              <a:cxnLst>
                <a:cxn ang="0">
                  <a:pos x="T0" y="T1"/>
                </a:cxn>
                <a:cxn ang="0">
                  <a:pos x="T2" y="T3"/>
                </a:cxn>
                <a:cxn ang="0">
                  <a:pos x="T4" y="T5"/>
                </a:cxn>
                <a:cxn ang="0">
                  <a:pos x="T6" y="T7"/>
                </a:cxn>
                <a:cxn ang="0">
                  <a:pos x="T8" y="T9"/>
                </a:cxn>
                <a:cxn ang="0">
                  <a:pos x="T10" y="T11"/>
                </a:cxn>
              </a:cxnLst>
              <a:rect l="0" t="0" r="r" b="b"/>
              <a:pathLst>
                <a:path w="2646" h="2880">
                  <a:moveTo>
                    <a:pt x="0" y="0"/>
                  </a:moveTo>
                  <a:lnTo>
                    <a:pt x="0" y="2880"/>
                  </a:lnTo>
                  <a:lnTo>
                    <a:pt x="2646" y="2880"/>
                  </a:lnTo>
                  <a:lnTo>
                    <a:pt x="2646" y="2598"/>
                  </a:lnTo>
                  <a:lnTo>
                    <a:pt x="4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541"/>
            <p:cNvSpPr/>
            <p:nvPr userDrawn="1"/>
          </p:nvSpPr>
          <p:spPr bwMode="auto">
            <a:xfrm flipH="1" flipV="1">
              <a:off x="571424" y="1582279"/>
              <a:ext cx="4293968" cy="4293968"/>
            </a:xfrm>
            <a:custGeom>
              <a:avLst/>
              <a:gdLst>
                <a:gd name="T0" fmla="*/ 0 w 2337"/>
                <a:gd name="T1" fmla="*/ 0 h 2337"/>
                <a:gd name="T2" fmla="*/ 0 w 2337"/>
                <a:gd name="T3" fmla="*/ 2337 h 2337"/>
                <a:gd name="T4" fmla="*/ 2337 w 2337"/>
                <a:gd name="T5" fmla="*/ 2337 h 2337"/>
                <a:gd name="T6" fmla="*/ 0 w 2337"/>
                <a:gd name="T7" fmla="*/ 0 h 2337"/>
              </a:gdLst>
              <a:ahLst/>
              <a:cxnLst>
                <a:cxn ang="0">
                  <a:pos x="T0" y="T1"/>
                </a:cxn>
                <a:cxn ang="0">
                  <a:pos x="T2" y="T3"/>
                </a:cxn>
                <a:cxn ang="0">
                  <a:pos x="T4" y="T5"/>
                </a:cxn>
                <a:cxn ang="0">
                  <a:pos x="T6" y="T7"/>
                </a:cxn>
              </a:cxnLst>
              <a:rect l="0" t="0" r="r" b="b"/>
              <a:pathLst>
                <a:path w="2337" h="2337">
                  <a:moveTo>
                    <a:pt x="0" y="0"/>
                  </a:moveTo>
                  <a:lnTo>
                    <a:pt x="0" y="2337"/>
                  </a:lnTo>
                  <a:lnTo>
                    <a:pt x="2337" y="233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 name="Freeform 542"/>
            <p:cNvSpPr/>
            <p:nvPr userDrawn="1"/>
          </p:nvSpPr>
          <p:spPr bwMode="auto">
            <a:xfrm flipH="1" flipV="1">
              <a:off x="571424" y="1582279"/>
              <a:ext cx="4293968" cy="4293968"/>
            </a:xfrm>
            <a:custGeom>
              <a:avLst/>
              <a:gdLst>
                <a:gd name="T0" fmla="*/ 0 w 2337"/>
                <a:gd name="T1" fmla="*/ 0 h 2337"/>
                <a:gd name="T2" fmla="*/ 0 w 2337"/>
                <a:gd name="T3" fmla="*/ 2337 h 2337"/>
                <a:gd name="T4" fmla="*/ 2337 w 2337"/>
                <a:gd name="T5" fmla="*/ 2337 h 2337"/>
                <a:gd name="T6" fmla="*/ 0 w 2337"/>
                <a:gd name="T7" fmla="*/ 0 h 2337"/>
              </a:gdLst>
              <a:ahLst/>
              <a:cxnLst>
                <a:cxn ang="0">
                  <a:pos x="T0" y="T1"/>
                </a:cxn>
                <a:cxn ang="0">
                  <a:pos x="T2" y="T3"/>
                </a:cxn>
                <a:cxn ang="0">
                  <a:pos x="T4" y="T5"/>
                </a:cxn>
                <a:cxn ang="0">
                  <a:pos x="T6" y="T7"/>
                </a:cxn>
              </a:cxnLst>
              <a:rect l="0" t="0" r="r" b="b"/>
              <a:pathLst>
                <a:path w="2337" h="2337">
                  <a:moveTo>
                    <a:pt x="0" y="0"/>
                  </a:moveTo>
                  <a:lnTo>
                    <a:pt x="0" y="2337"/>
                  </a:lnTo>
                  <a:lnTo>
                    <a:pt x="2337" y="233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543"/>
            <p:cNvSpPr/>
            <p:nvPr userDrawn="1"/>
          </p:nvSpPr>
          <p:spPr bwMode="auto">
            <a:xfrm flipH="1" flipV="1">
              <a:off x="16536" y="2205153"/>
              <a:ext cx="4512616" cy="4512616"/>
            </a:xfrm>
            <a:custGeom>
              <a:avLst/>
              <a:gdLst>
                <a:gd name="T0" fmla="*/ 1 w 2456"/>
                <a:gd name="T1" fmla="*/ 0 h 2456"/>
                <a:gd name="T2" fmla="*/ 0 w 2456"/>
                <a:gd name="T3" fmla="*/ 0 h 2456"/>
                <a:gd name="T4" fmla="*/ 2456 w 2456"/>
                <a:gd name="T5" fmla="*/ 2456 h 2456"/>
                <a:gd name="T6" fmla="*/ 2456 w 2456"/>
                <a:gd name="T7" fmla="*/ 2456 h 2456"/>
                <a:gd name="T8" fmla="*/ 1 w 2456"/>
                <a:gd name="T9" fmla="*/ 0 h 2456"/>
              </a:gdLst>
              <a:ahLst/>
              <a:cxnLst>
                <a:cxn ang="0">
                  <a:pos x="T0" y="T1"/>
                </a:cxn>
                <a:cxn ang="0">
                  <a:pos x="T2" y="T3"/>
                </a:cxn>
                <a:cxn ang="0">
                  <a:pos x="T4" y="T5"/>
                </a:cxn>
                <a:cxn ang="0">
                  <a:pos x="T6" y="T7"/>
                </a:cxn>
                <a:cxn ang="0">
                  <a:pos x="T8" y="T9"/>
                </a:cxn>
              </a:cxnLst>
              <a:rect l="0" t="0" r="r" b="b"/>
              <a:pathLst>
                <a:path w="2456" h="2456">
                  <a:moveTo>
                    <a:pt x="1" y="0"/>
                  </a:moveTo>
                  <a:lnTo>
                    <a:pt x="0" y="0"/>
                  </a:lnTo>
                  <a:lnTo>
                    <a:pt x="2456" y="2456"/>
                  </a:lnTo>
                  <a:lnTo>
                    <a:pt x="2456" y="2456"/>
                  </a:lnTo>
                  <a:lnTo>
                    <a:pt x="1"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544"/>
            <p:cNvSpPr/>
            <p:nvPr userDrawn="1"/>
          </p:nvSpPr>
          <p:spPr bwMode="auto">
            <a:xfrm flipH="1" flipV="1">
              <a:off x="16536" y="2205153"/>
              <a:ext cx="4512616" cy="4512616"/>
            </a:xfrm>
            <a:custGeom>
              <a:avLst/>
              <a:gdLst>
                <a:gd name="T0" fmla="*/ 1 w 2456"/>
                <a:gd name="T1" fmla="*/ 0 h 2456"/>
                <a:gd name="T2" fmla="*/ 0 w 2456"/>
                <a:gd name="T3" fmla="*/ 0 h 2456"/>
                <a:gd name="T4" fmla="*/ 2456 w 2456"/>
                <a:gd name="T5" fmla="*/ 2456 h 2456"/>
                <a:gd name="T6" fmla="*/ 2456 w 2456"/>
                <a:gd name="T7" fmla="*/ 2456 h 2456"/>
                <a:gd name="T8" fmla="*/ 1 w 2456"/>
                <a:gd name="T9" fmla="*/ 0 h 2456"/>
              </a:gdLst>
              <a:ahLst/>
              <a:cxnLst>
                <a:cxn ang="0">
                  <a:pos x="T0" y="T1"/>
                </a:cxn>
                <a:cxn ang="0">
                  <a:pos x="T2" y="T3"/>
                </a:cxn>
                <a:cxn ang="0">
                  <a:pos x="T4" y="T5"/>
                </a:cxn>
                <a:cxn ang="0">
                  <a:pos x="T6" y="T7"/>
                </a:cxn>
                <a:cxn ang="0">
                  <a:pos x="T8" y="T9"/>
                </a:cxn>
              </a:cxnLst>
              <a:rect l="0" t="0" r="r" b="b"/>
              <a:pathLst>
                <a:path w="2456" h="2456">
                  <a:moveTo>
                    <a:pt x="1" y="0"/>
                  </a:moveTo>
                  <a:lnTo>
                    <a:pt x="0" y="0"/>
                  </a:lnTo>
                  <a:lnTo>
                    <a:pt x="2456" y="2456"/>
                  </a:lnTo>
                  <a:lnTo>
                    <a:pt x="2456" y="2456"/>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545"/>
            <p:cNvSpPr/>
            <p:nvPr userDrawn="1"/>
          </p:nvSpPr>
          <p:spPr bwMode="auto">
            <a:xfrm flipH="1" flipV="1">
              <a:off x="16536" y="2115121"/>
              <a:ext cx="4600810" cy="4602648"/>
            </a:xfrm>
            <a:custGeom>
              <a:avLst/>
              <a:gdLst>
                <a:gd name="T0" fmla="*/ 48 w 2504"/>
                <a:gd name="T1" fmla="*/ 0 h 2505"/>
                <a:gd name="T2" fmla="*/ 0 w 2504"/>
                <a:gd name="T3" fmla="*/ 0 h 2505"/>
                <a:gd name="T4" fmla="*/ 2504 w 2504"/>
                <a:gd name="T5" fmla="*/ 2505 h 2505"/>
                <a:gd name="T6" fmla="*/ 2504 w 2504"/>
                <a:gd name="T7" fmla="*/ 2456 h 2505"/>
                <a:gd name="T8" fmla="*/ 48 w 2504"/>
                <a:gd name="T9" fmla="*/ 0 h 2505"/>
              </a:gdLst>
              <a:ahLst/>
              <a:cxnLst>
                <a:cxn ang="0">
                  <a:pos x="T0" y="T1"/>
                </a:cxn>
                <a:cxn ang="0">
                  <a:pos x="T2" y="T3"/>
                </a:cxn>
                <a:cxn ang="0">
                  <a:pos x="T4" y="T5"/>
                </a:cxn>
                <a:cxn ang="0">
                  <a:pos x="T6" y="T7"/>
                </a:cxn>
                <a:cxn ang="0">
                  <a:pos x="T8" y="T9"/>
                </a:cxn>
              </a:cxnLst>
              <a:rect l="0" t="0" r="r" b="b"/>
              <a:pathLst>
                <a:path w="2504" h="2505">
                  <a:moveTo>
                    <a:pt x="48" y="0"/>
                  </a:moveTo>
                  <a:lnTo>
                    <a:pt x="0" y="0"/>
                  </a:lnTo>
                  <a:lnTo>
                    <a:pt x="2504" y="2505"/>
                  </a:lnTo>
                  <a:lnTo>
                    <a:pt x="2504" y="2456"/>
                  </a:lnTo>
                  <a:lnTo>
                    <a:pt x="48" y="0"/>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zh-CN" altLang="en-US"/>
            </a:p>
          </p:txBody>
        </p:sp>
        <p:sp>
          <p:nvSpPr>
            <p:cNvPr id="28" name="Freeform 546"/>
            <p:cNvSpPr/>
            <p:nvPr userDrawn="1"/>
          </p:nvSpPr>
          <p:spPr bwMode="auto">
            <a:xfrm flipH="1" flipV="1">
              <a:off x="16536" y="2115121"/>
              <a:ext cx="4600810" cy="4602648"/>
            </a:xfrm>
            <a:custGeom>
              <a:avLst/>
              <a:gdLst>
                <a:gd name="T0" fmla="*/ 48 w 2504"/>
                <a:gd name="T1" fmla="*/ 0 h 2505"/>
                <a:gd name="T2" fmla="*/ 0 w 2504"/>
                <a:gd name="T3" fmla="*/ 0 h 2505"/>
                <a:gd name="T4" fmla="*/ 2504 w 2504"/>
                <a:gd name="T5" fmla="*/ 2505 h 2505"/>
                <a:gd name="T6" fmla="*/ 2504 w 2504"/>
                <a:gd name="T7" fmla="*/ 2456 h 2505"/>
                <a:gd name="T8" fmla="*/ 48 w 2504"/>
                <a:gd name="T9" fmla="*/ 0 h 2505"/>
              </a:gdLst>
              <a:ahLst/>
              <a:cxnLst>
                <a:cxn ang="0">
                  <a:pos x="T0" y="T1"/>
                </a:cxn>
                <a:cxn ang="0">
                  <a:pos x="T2" y="T3"/>
                </a:cxn>
                <a:cxn ang="0">
                  <a:pos x="T4" y="T5"/>
                </a:cxn>
                <a:cxn ang="0">
                  <a:pos x="T6" y="T7"/>
                </a:cxn>
                <a:cxn ang="0">
                  <a:pos x="T8" y="T9"/>
                </a:cxn>
              </a:cxnLst>
              <a:rect l="0" t="0" r="r" b="b"/>
              <a:pathLst>
                <a:path w="2504" h="2505">
                  <a:moveTo>
                    <a:pt x="48" y="0"/>
                  </a:moveTo>
                  <a:lnTo>
                    <a:pt x="0" y="0"/>
                  </a:lnTo>
                  <a:lnTo>
                    <a:pt x="2504" y="2505"/>
                  </a:lnTo>
                  <a:lnTo>
                    <a:pt x="2504" y="2456"/>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任意多边形 28"/>
            <p:cNvSpPr/>
            <p:nvPr userDrawn="1"/>
          </p:nvSpPr>
          <p:spPr bwMode="auto">
            <a:xfrm flipH="1" flipV="1">
              <a:off x="56001" y="1429879"/>
              <a:ext cx="4656991" cy="5291667"/>
            </a:xfrm>
            <a:custGeom>
              <a:avLst/>
              <a:gdLst>
                <a:gd name="connsiteX0" fmla="*/ 0 w 4656991"/>
                <a:gd name="connsiteY0" fmla="*/ 0 h 5291667"/>
                <a:gd name="connsiteX1" fmla="*/ 1210836 w 4656991"/>
                <a:gd name="connsiteY1" fmla="*/ 0 h 5291667"/>
                <a:gd name="connsiteX2" fmla="*/ 4656991 w 4656991"/>
                <a:gd name="connsiteY2" fmla="*/ 3446155 h 5291667"/>
                <a:gd name="connsiteX3" fmla="*/ 4656991 w 4656991"/>
                <a:gd name="connsiteY3" fmla="*/ 5291667 h 5291667"/>
                <a:gd name="connsiteX4" fmla="*/ 0 w 4656991"/>
                <a:gd name="connsiteY4" fmla="*/ 5291667 h 529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6991" h="5291667">
                  <a:moveTo>
                    <a:pt x="0" y="0"/>
                  </a:moveTo>
                  <a:lnTo>
                    <a:pt x="1210836" y="0"/>
                  </a:lnTo>
                  <a:lnTo>
                    <a:pt x="4656991" y="3446155"/>
                  </a:lnTo>
                  <a:lnTo>
                    <a:pt x="4656991" y="5291667"/>
                  </a:lnTo>
                  <a:lnTo>
                    <a:pt x="0" y="52916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0" name="任意多边形 29"/>
            <p:cNvSpPr/>
            <p:nvPr userDrawn="1"/>
          </p:nvSpPr>
          <p:spPr bwMode="auto">
            <a:xfrm flipH="1" flipV="1">
              <a:off x="56001" y="32482"/>
              <a:ext cx="12169953" cy="6841463"/>
            </a:xfrm>
            <a:custGeom>
              <a:avLst/>
              <a:gdLst>
                <a:gd name="connsiteX0" fmla="*/ 5803581 w 12169953"/>
                <a:gd name="connsiteY0" fmla="*/ 0 h 6841463"/>
                <a:gd name="connsiteX1" fmla="*/ 7452361 w 12169953"/>
                <a:gd name="connsiteY1" fmla="*/ 0 h 6841463"/>
                <a:gd name="connsiteX2" fmla="*/ 11777236 w 12169953"/>
                <a:gd name="connsiteY2" fmla="*/ 4326060 h 6841463"/>
                <a:gd name="connsiteX3" fmla="*/ 12169953 w 12169953"/>
                <a:gd name="connsiteY3" fmla="*/ 4718884 h 6841463"/>
                <a:gd name="connsiteX4" fmla="*/ 12169953 w 12169953"/>
                <a:gd name="connsiteY4" fmla="*/ 6841463 h 6841463"/>
                <a:gd name="connsiteX5" fmla="*/ 0 w 12169953"/>
                <a:gd name="connsiteY5" fmla="*/ 6841463 h 6841463"/>
                <a:gd name="connsiteX6" fmla="*/ 0 w 12169953"/>
                <a:gd name="connsiteY6" fmla="*/ 6784409 h 6841463"/>
                <a:gd name="connsiteX7" fmla="*/ 0 w 12169953"/>
                <a:gd name="connsiteY7" fmla="*/ 5803604 h 6841463"/>
                <a:gd name="connsiteX8" fmla="*/ 5803581 w 12169953"/>
                <a:gd name="connsiteY8" fmla="*/ 0 h 684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69953" h="6841463">
                  <a:moveTo>
                    <a:pt x="5803581" y="0"/>
                  </a:moveTo>
                  <a:cubicBezTo>
                    <a:pt x="5803581" y="0"/>
                    <a:pt x="5803581" y="0"/>
                    <a:pt x="7452361" y="0"/>
                  </a:cubicBezTo>
                  <a:cubicBezTo>
                    <a:pt x="7452361" y="0"/>
                    <a:pt x="7452361" y="0"/>
                    <a:pt x="11777236" y="4326060"/>
                  </a:cubicBezTo>
                  <a:lnTo>
                    <a:pt x="12169953" y="4718884"/>
                  </a:lnTo>
                  <a:lnTo>
                    <a:pt x="12169953" y="6841463"/>
                  </a:lnTo>
                  <a:lnTo>
                    <a:pt x="0" y="6841463"/>
                  </a:lnTo>
                  <a:lnTo>
                    <a:pt x="0" y="6784409"/>
                  </a:lnTo>
                  <a:cubicBezTo>
                    <a:pt x="0" y="6522551"/>
                    <a:pt x="0" y="6200264"/>
                    <a:pt x="0" y="5803604"/>
                  </a:cubicBezTo>
                  <a:cubicBezTo>
                    <a:pt x="0" y="5803604"/>
                    <a:pt x="0" y="5803604"/>
                    <a:pt x="5803581" y="0"/>
                  </a:cubicBezTo>
                  <a:close/>
                </a:path>
              </a:pathLst>
            </a:custGeom>
            <a:solidFill>
              <a:schemeClr val="accent2"/>
            </a:solidFill>
            <a:ln>
              <a:noFill/>
            </a:ln>
          </p:spPr>
          <p:txBody>
            <a:bodyPr vert="horz" wrap="square" lIns="91440" tIns="45720" rIns="91440" bIns="45720" numCol="1" anchor="t" anchorCtr="0" compatLnSpc="1">
              <a:noAutofit/>
            </a:bodyPr>
            <a:lstStyle/>
            <a:p>
              <a:endParaRPr lang="zh-CN" altLang="en-US"/>
            </a:p>
          </p:txBody>
        </p:sp>
        <p:sp>
          <p:nvSpPr>
            <p:cNvPr id="31" name="任意多边形 30"/>
            <p:cNvSpPr/>
            <p:nvPr userDrawn="1"/>
          </p:nvSpPr>
          <p:spPr bwMode="auto">
            <a:xfrm flipH="1" flipV="1">
              <a:off x="16535" y="32482"/>
              <a:ext cx="12209419" cy="6632001"/>
            </a:xfrm>
            <a:custGeom>
              <a:avLst/>
              <a:gdLst>
                <a:gd name="connsiteX0" fmla="*/ 6627971 w 12209419"/>
                <a:gd name="connsiteY0" fmla="*/ 0 h 6632001"/>
                <a:gd name="connsiteX1" fmla="*/ 12209419 w 12209419"/>
                <a:gd name="connsiteY1" fmla="*/ 5581997 h 6632001"/>
                <a:gd name="connsiteX2" fmla="*/ 12209419 w 12209419"/>
                <a:gd name="connsiteY2" fmla="*/ 6596548 h 6632001"/>
                <a:gd name="connsiteX3" fmla="*/ 12209419 w 12209419"/>
                <a:gd name="connsiteY3" fmla="*/ 6632001 h 6632001"/>
                <a:gd name="connsiteX4" fmla="*/ 0 w 12209419"/>
                <a:gd name="connsiteY4" fmla="*/ 6632001 h 6632001"/>
                <a:gd name="connsiteX5" fmla="*/ 0 w 12209419"/>
                <a:gd name="connsiteY5" fmla="*/ 6628622 h 6632001"/>
                <a:gd name="connsiteX6" fmla="*/ 6627971 w 12209419"/>
                <a:gd name="connsiteY6" fmla="*/ 0 h 663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9419" h="6632001">
                  <a:moveTo>
                    <a:pt x="6627971" y="0"/>
                  </a:moveTo>
                  <a:cubicBezTo>
                    <a:pt x="6627971" y="0"/>
                    <a:pt x="6627971" y="0"/>
                    <a:pt x="12209419" y="5581997"/>
                  </a:cubicBezTo>
                  <a:cubicBezTo>
                    <a:pt x="12209419" y="5581997"/>
                    <a:pt x="12209419" y="5581997"/>
                    <a:pt x="12209419" y="6596548"/>
                  </a:cubicBezTo>
                  <a:lnTo>
                    <a:pt x="12209419" y="6632001"/>
                  </a:lnTo>
                  <a:lnTo>
                    <a:pt x="0" y="6632001"/>
                  </a:lnTo>
                  <a:lnTo>
                    <a:pt x="0" y="6628622"/>
                  </a:lnTo>
                  <a:cubicBezTo>
                    <a:pt x="0" y="6628622"/>
                    <a:pt x="0" y="6628622"/>
                    <a:pt x="6627971" y="0"/>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sp>
          <p:nvSpPr>
            <p:cNvPr id="32" name="任意多边形 31"/>
            <p:cNvSpPr/>
            <p:nvPr userDrawn="1"/>
          </p:nvSpPr>
          <p:spPr bwMode="auto">
            <a:xfrm flipH="1" flipV="1">
              <a:off x="16536" y="32483"/>
              <a:ext cx="11108167" cy="5564481"/>
            </a:xfrm>
            <a:custGeom>
              <a:avLst/>
              <a:gdLst>
                <a:gd name="connsiteX0" fmla="*/ 5562941 w 11108167"/>
                <a:gd name="connsiteY0" fmla="*/ 0 h 5564481"/>
                <a:gd name="connsiteX1" fmla="*/ 11108167 w 11108167"/>
                <a:gd name="connsiteY1" fmla="*/ 5548901 h 5564481"/>
                <a:gd name="connsiteX2" fmla="*/ 11108167 w 11108167"/>
                <a:gd name="connsiteY2" fmla="*/ 5564481 h 5564481"/>
                <a:gd name="connsiteX3" fmla="*/ 11035552 w 11108167"/>
                <a:gd name="connsiteY3" fmla="*/ 5564481 h 5564481"/>
                <a:gd name="connsiteX4" fmla="*/ 5526194 w 11108167"/>
                <a:gd name="connsiteY4" fmla="*/ 55122 h 5564481"/>
                <a:gd name="connsiteX5" fmla="*/ 18371 w 11108167"/>
                <a:gd name="connsiteY5" fmla="*/ 5564481 h 5564481"/>
                <a:gd name="connsiteX6" fmla="*/ 0 w 11108167"/>
                <a:gd name="connsiteY6" fmla="*/ 5564481 h 55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8167" h="5564481">
                  <a:moveTo>
                    <a:pt x="5562941" y="0"/>
                  </a:moveTo>
                  <a:lnTo>
                    <a:pt x="11108167" y="5548901"/>
                  </a:lnTo>
                  <a:lnTo>
                    <a:pt x="11108167" y="5564481"/>
                  </a:lnTo>
                  <a:lnTo>
                    <a:pt x="11035552" y="5564481"/>
                  </a:lnTo>
                  <a:lnTo>
                    <a:pt x="5526194" y="55122"/>
                  </a:lnTo>
                  <a:lnTo>
                    <a:pt x="18371" y="5564481"/>
                  </a:lnTo>
                  <a:lnTo>
                    <a:pt x="0" y="5564481"/>
                  </a:lnTo>
                  <a:close/>
                </a:path>
              </a:pathLst>
            </a:custGeom>
            <a:solidFill>
              <a:schemeClr val="accent5">
                <a:lumMod val="60000"/>
                <a:lumOff val="40000"/>
              </a:schemeClr>
            </a:solidFill>
            <a:ln>
              <a:noFill/>
            </a:ln>
          </p:spPr>
          <p:txBody>
            <a:bodyPr vert="horz" wrap="square" lIns="91440" tIns="45720" rIns="91440" bIns="45720" numCol="1" anchor="t" anchorCtr="0" compatLnSpc="1">
              <a:noAutofit/>
            </a:bodyPr>
            <a:lstStyle/>
            <a:p>
              <a:endParaRPr lang="zh-CN" altLang="en-US"/>
            </a:p>
          </p:txBody>
        </p:sp>
        <p:sp>
          <p:nvSpPr>
            <p:cNvPr id="33" name="任意多边形 32"/>
            <p:cNvSpPr/>
            <p:nvPr userDrawn="1"/>
          </p:nvSpPr>
          <p:spPr bwMode="auto">
            <a:xfrm flipH="1" flipV="1">
              <a:off x="16536" y="32483"/>
              <a:ext cx="11108167" cy="5564481"/>
            </a:xfrm>
            <a:custGeom>
              <a:avLst/>
              <a:gdLst>
                <a:gd name="connsiteX0" fmla="*/ 5562941 w 11108167"/>
                <a:gd name="connsiteY0" fmla="*/ 0 h 5564481"/>
                <a:gd name="connsiteX1" fmla="*/ 11108167 w 11108167"/>
                <a:gd name="connsiteY1" fmla="*/ 5548901 h 5564481"/>
                <a:gd name="connsiteX2" fmla="*/ 11108167 w 11108167"/>
                <a:gd name="connsiteY2" fmla="*/ 5564481 h 5564481"/>
                <a:gd name="connsiteX3" fmla="*/ 11035552 w 11108167"/>
                <a:gd name="connsiteY3" fmla="*/ 5564481 h 5564481"/>
                <a:gd name="connsiteX4" fmla="*/ 5526194 w 11108167"/>
                <a:gd name="connsiteY4" fmla="*/ 55122 h 5564481"/>
                <a:gd name="connsiteX5" fmla="*/ 18371 w 11108167"/>
                <a:gd name="connsiteY5" fmla="*/ 5564481 h 5564481"/>
                <a:gd name="connsiteX6" fmla="*/ 0 w 11108167"/>
                <a:gd name="connsiteY6" fmla="*/ 5564481 h 55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8167" h="5564481">
                  <a:moveTo>
                    <a:pt x="5562941" y="0"/>
                  </a:moveTo>
                  <a:lnTo>
                    <a:pt x="11108167" y="5548901"/>
                  </a:lnTo>
                  <a:lnTo>
                    <a:pt x="11108167" y="5564481"/>
                  </a:lnTo>
                  <a:lnTo>
                    <a:pt x="11035552" y="5564481"/>
                  </a:lnTo>
                  <a:lnTo>
                    <a:pt x="5526194" y="55122"/>
                  </a:lnTo>
                  <a:lnTo>
                    <a:pt x="18371" y="5564481"/>
                  </a:lnTo>
                  <a:lnTo>
                    <a:pt x="0" y="556448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4" name="任意多边形 33"/>
            <p:cNvSpPr/>
            <p:nvPr userDrawn="1"/>
          </p:nvSpPr>
          <p:spPr bwMode="auto">
            <a:xfrm flipH="1" flipV="1">
              <a:off x="89150" y="32483"/>
              <a:ext cx="11017182" cy="5509360"/>
            </a:xfrm>
            <a:custGeom>
              <a:avLst/>
              <a:gdLst>
                <a:gd name="connsiteX0" fmla="*/ 5507823 w 11017182"/>
                <a:gd name="connsiteY0" fmla="*/ 0 h 5509360"/>
                <a:gd name="connsiteX1" fmla="*/ 11017182 w 11017182"/>
                <a:gd name="connsiteY1" fmla="*/ 5509360 h 5509360"/>
                <a:gd name="connsiteX2" fmla="*/ 0 w 11017182"/>
                <a:gd name="connsiteY2" fmla="*/ 5509360 h 5509360"/>
              </a:gdLst>
              <a:ahLst/>
              <a:cxnLst>
                <a:cxn ang="0">
                  <a:pos x="connsiteX0" y="connsiteY0"/>
                </a:cxn>
                <a:cxn ang="0">
                  <a:pos x="connsiteX1" y="connsiteY1"/>
                </a:cxn>
                <a:cxn ang="0">
                  <a:pos x="connsiteX2" y="connsiteY2"/>
                </a:cxn>
              </a:cxnLst>
              <a:rect l="l" t="t" r="r" b="b"/>
              <a:pathLst>
                <a:path w="11017182" h="5509360">
                  <a:moveTo>
                    <a:pt x="5507823" y="0"/>
                  </a:moveTo>
                  <a:lnTo>
                    <a:pt x="11017182" y="5509360"/>
                  </a:lnTo>
                  <a:lnTo>
                    <a:pt x="0" y="550936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5" name="Freeform 555"/>
            <p:cNvSpPr>
              <a:spLocks noEditPoints="1"/>
            </p:cNvSpPr>
            <p:nvPr userDrawn="1"/>
          </p:nvSpPr>
          <p:spPr bwMode="auto">
            <a:xfrm flipH="1" flipV="1">
              <a:off x="1108265" y="0"/>
              <a:ext cx="8941295" cy="4470648"/>
            </a:xfrm>
            <a:custGeom>
              <a:avLst/>
              <a:gdLst>
                <a:gd name="T0" fmla="*/ 9 w 6004"/>
                <a:gd name="T1" fmla="*/ 3002 h 3002"/>
                <a:gd name="T2" fmla="*/ 2982 w 6004"/>
                <a:gd name="T3" fmla="*/ 29 h 3002"/>
                <a:gd name="T4" fmla="*/ 5954 w 6004"/>
                <a:gd name="T5" fmla="*/ 3002 h 3002"/>
                <a:gd name="T6" fmla="*/ 9 w 6004"/>
                <a:gd name="T7" fmla="*/ 3002 h 3002"/>
                <a:gd name="T8" fmla="*/ 3002 w 6004"/>
                <a:gd name="T9" fmla="*/ 0 h 3002"/>
                <a:gd name="T10" fmla="*/ 0 w 6004"/>
                <a:gd name="T11" fmla="*/ 3002 h 3002"/>
                <a:gd name="T12" fmla="*/ 6004 w 6004"/>
                <a:gd name="T13" fmla="*/ 3002 h 3002"/>
                <a:gd name="T14" fmla="*/ 3002 w 6004"/>
                <a:gd name="T15" fmla="*/ 0 h 30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4" h="3002">
                  <a:moveTo>
                    <a:pt x="9" y="3002"/>
                  </a:moveTo>
                  <a:lnTo>
                    <a:pt x="2982" y="29"/>
                  </a:lnTo>
                  <a:lnTo>
                    <a:pt x="5954" y="3002"/>
                  </a:lnTo>
                  <a:lnTo>
                    <a:pt x="9" y="3002"/>
                  </a:lnTo>
                  <a:close/>
                  <a:moveTo>
                    <a:pt x="3002" y="0"/>
                  </a:moveTo>
                  <a:lnTo>
                    <a:pt x="0" y="3002"/>
                  </a:lnTo>
                  <a:lnTo>
                    <a:pt x="6004" y="3002"/>
                  </a:lnTo>
                  <a:lnTo>
                    <a:pt x="3002" y="0"/>
                  </a:lnTo>
                  <a:close/>
                </a:path>
              </a:pathLst>
            </a:custGeom>
            <a:solidFill>
              <a:schemeClr val="accent5">
                <a:lumMod val="40000"/>
                <a:lumOff val="60000"/>
              </a:schemeClr>
            </a:solidFill>
            <a:ln>
              <a:noFill/>
            </a:ln>
          </p:spPr>
          <p:txBody>
            <a:bodyPr vert="horz" wrap="square" lIns="91440" tIns="45720" rIns="91440" bIns="45720" numCol="1" anchor="t" anchorCtr="0" compatLnSpc="1"/>
            <a:lstStyle/>
            <a:p>
              <a:endParaRPr lang="zh-CN" altLang="en-US"/>
            </a:p>
          </p:txBody>
        </p:sp>
        <p:sp>
          <p:nvSpPr>
            <p:cNvPr id="36" name="任意多边形 35"/>
            <p:cNvSpPr/>
            <p:nvPr userDrawn="1"/>
          </p:nvSpPr>
          <p:spPr bwMode="auto">
            <a:xfrm flipH="1" flipV="1">
              <a:off x="1215101" y="32482"/>
              <a:ext cx="8768287" cy="4384881"/>
            </a:xfrm>
            <a:custGeom>
              <a:avLst/>
              <a:gdLst>
                <a:gd name="connsiteX0" fmla="*/ 4384881 w 8768287"/>
                <a:gd name="connsiteY0" fmla="*/ 0 h 4384881"/>
                <a:gd name="connsiteX1" fmla="*/ 8768287 w 8768287"/>
                <a:gd name="connsiteY1" fmla="*/ 4384881 h 4384881"/>
                <a:gd name="connsiteX2" fmla="*/ 0 w 8768287"/>
                <a:gd name="connsiteY2" fmla="*/ 4384881 h 4384881"/>
              </a:gdLst>
              <a:ahLst/>
              <a:cxnLst>
                <a:cxn ang="0">
                  <a:pos x="connsiteX0" y="connsiteY0"/>
                </a:cxn>
                <a:cxn ang="0">
                  <a:pos x="connsiteX1" y="connsiteY1"/>
                </a:cxn>
                <a:cxn ang="0">
                  <a:pos x="connsiteX2" y="connsiteY2"/>
                </a:cxn>
              </a:cxnLst>
              <a:rect l="l" t="t" r="r" b="b"/>
              <a:pathLst>
                <a:path w="8768287" h="4384881">
                  <a:moveTo>
                    <a:pt x="4384881" y="0"/>
                  </a:moveTo>
                  <a:lnTo>
                    <a:pt x="8768287" y="4384881"/>
                  </a:lnTo>
                  <a:lnTo>
                    <a:pt x="0" y="4384881"/>
                  </a:lnTo>
                  <a:close/>
                </a:path>
              </a:pathLst>
            </a:custGeom>
            <a:solidFill>
              <a:schemeClr val="accent2"/>
            </a:solidFill>
            <a:ln>
              <a:noFill/>
            </a:ln>
          </p:spPr>
          <p:txBody>
            <a:bodyPr vert="horz" wrap="square" lIns="91440" tIns="45720" rIns="91440" bIns="45720" numCol="1" anchor="t" anchorCtr="0" compatLnSpc="1">
              <a:noAutofit/>
            </a:bodyPr>
            <a:lstStyle/>
            <a:p>
              <a:endParaRPr lang="zh-CN" altLang="en-US"/>
            </a:p>
          </p:txBody>
        </p:sp>
        <p:sp>
          <p:nvSpPr>
            <p:cNvPr id="37" name="任意多边形 36"/>
            <p:cNvSpPr/>
            <p:nvPr userDrawn="1"/>
          </p:nvSpPr>
          <p:spPr bwMode="auto">
            <a:xfrm flipH="1" flipV="1">
              <a:off x="2210880" y="32482"/>
              <a:ext cx="6703151" cy="3352271"/>
            </a:xfrm>
            <a:custGeom>
              <a:avLst/>
              <a:gdLst>
                <a:gd name="connsiteX0" fmla="*/ 3352271 w 6703151"/>
                <a:gd name="connsiteY0" fmla="*/ 0 h 3352271"/>
                <a:gd name="connsiteX1" fmla="*/ 6703151 w 6703151"/>
                <a:gd name="connsiteY1" fmla="*/ 3352271 h 3352271"/>
                <a:gd name="connsiteX2" fmla="*/ 0 w 6703151"/>
                <a:gd name="connsiteY2" fmla="*/ 3352271 h 3352271"/>
              </a:gdLst>
              <a:ahLst/>
              <a:cxnLst>
                <a:cxn ang="0">
                  <a:pos x="connsiteX0" y="connsiteY0"/>
                </a:cxn>
                <a:cxn ang="0">
                  <a:pos x="connsiteX1" y="connsiteY1"/>
                </a:cxn>
                <a:cxn ang="0">
                  <a:pos x="connsiteX2" y="connsiteY2"/>
                </a:cxn>
              </a:cxnLst>
              <a:rect l="l" t="t" r="r" b="b"/>
              <a:pathLst>
                <a:path w="6703151" h="3352271">
                  <a:moveTo>
                    <a:pt x="3352271" y="0"/>
                  </a:moveTo>
                  <a:lnTo>
                    <a:pt x="6703151" y="3352271"/>
                  </a:lnTo>
                  <a:lnTo>
                    <a:pt x="0" y="3352271"/>
                  </a:lnTo>
                  <a:close/>
                </a:path>
              </a:pathLst>
            </a:custGeom>
            <a:solidFill>
              <a:schemeClr val="accent4">
                <a:alpha val="76000"/>
              </a:schemeClr>
            </a:solidFill>
            <a:ln>
              <a:noFill/>
            </a:ln>
          </p:spPr>
          <p:txBody>
            <a:bodyPr vert="horz" wrap="square" lIns="91440" tIns="45720" rIns="91440" bIns="45720" numCol="1" anchor="t" anchorCtr="0" compatLnSpc="1">
              <a:noAutofit/>
            </a:bodyPr>
            <a:lstStyle/>
            <a:p>
              <a:endParaRPr lang="zh-CN" altLang="en-US"/>
            </a:p>
          </p:txBody>
        </p:sp>
        <p:sp>
          <p:nvSpPr>
            <p:cNvPr id="38" name="任意多边形 37"/>
            <p:cNvSpPr/>
            <p:nvPr userDrawn="1"/>
          </p:nvSpPr>
          <p:spPr bwMode="auto">
            <a:xfrm flipH="1" flipV="1">
              <a:off x="2301361" y="32483"/>
              <a:ext cx="6592911" cy="3297149"/>
            </a:xfrm>
            <a:custGeom>
              <a:avLst/>
              <a:gdLst>
                <a:gd name="connsiteX0" fmla="*/ 3295763 w 6592911"/>
                <a:gd name="connsiteY0" fmla="*/ 0 h 3297149"/>
                <a:gd name="connsiteX1" fmla="*/ 6592911 w 6592911"/>
                <a:gd name="connsiteY1" fmla="*/ 3297149 h 3297149"/>
                <a:gd name="connsiteX2" fmla="*/ 0 w 6592911"/>
                <a:gd name="connsiteY2" fmla="*/ 3297149 h 3297149"/>
              </a:gdLst>
              <a:ahLst/>
              <a:cxnLst>
                <a:cxn ang="0">
                  <a:pos x="connsiteX0" y="connsiteY0"/>
                </a:cxn>
                <a:cxn ang="0">
                  <a:pos x="connsiteX1" y="connsiteY1"/>
                </a:cxn>
                <a:cxn ang="0">
                  <a:pos x="connsiteX2" y="connsiteY2"/>
                </a:cxn>
              </a:cxnLst>
              <a:rect l="l" t="t" r="r" b="b"/>
              <a:pathLst>
                <a:path w="6592911" h="3297149">
                  <a:moveTo>
                    <a:pt x="3295763" y="0"/>
                  </a:moveTo>
                  <a:lnTo>
                    <a:pt x="6592911" y="3297149"/>
                  </a:lnTo>
                  <a:lnTo>
                    <a:pt x="0" y="3297149"/>
                  </a:ln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sp>
          <p:nvSpPr>
            <p:cNvPr id="39" name="Freeform 563"/>
            <p:cNvSpPr/>
            <p:nvPr userDrawn="1"/>
          </p:nvSpPr>
          <p:spPr bwMode="auto">
            <a:xfrm flipH="1" flipV="1">
              <a:off x="0" y="6717768"/>
              <a:ext cx="12229630" cy="170877"/>
            </a:xfrm>
            <a:custGeom>
              <a:avLst/>
              <a:gdLst>
                <a:gd name="T0" fmla="*/ 6656 w 6656"/>
                <a:gd name="T1" fmla="*/ 0 h 93"/>
                <a:gd name="T2" fmla="*/ 0 w 6656"/>
                <a:gd name="T3" fmla="*/ 0 h 93"/>
                <a:gd name="T4" fmla="*/ 0 w 6656"/>
                <a:gd name="T5" fmla="*/ 93 h 93"/>
                <a:gd name="T6" fmla="*/ 3065 w 6656"/>
                <a:gd name="T7" fmla="*/ 93 h 93"/>
                <a:gd name="T8" fmla="*/ 3150 w 6656"/>
                <a:gd name="T9" fmla="*/ 8 h 93"/>
                <a:gd name="T10" fmla="*/ 3160 w 6656"/>
                <a:gd name="T11" fmla="*/ 8 h 93"/>
                <a:gd name="T12" fmla="*/ 4008 w 6656"/>
                <a:gd name="T13" fmla="*/ 8 h 93"/>
                <a:gd name="T14" fmla="*/ 4008 w 6656"/>
                <a:gd name="T15" fmla="*/ 8 h 93"/>
                <a:gd name="T16" fmla="*/ 4056 w 6656"/>
                <a:gd name="T17" fmla="*/ 8 h 93"/>
                <a:gd name="T18" fmla="*/ 4105 w 6656"/>
                <a:gd name="T19" fmla="*/ 8 h 93"/>
                <a:gd name="T20" fmla="*/ 4667 w 6656"/>
                <a:gd name="T21" fmla="*/ 8 h 93"/>
                <a:gd name="T22" fmla="*/ 4717 w 6656"/>
                <a:gd name="T23" fmla="*/ 8 h 93"/>
                <a:gd name="T24" fmla="*/ 5280 w 6656"/>
                <a:gd name="T25" fmla="*/ 8 h 93"/>
                <a:gd name="T26" fmla="*/ 5329 w 6656"/>
                <a:gd name="T27" fmla="*/ 8 h 93"/>
                <a:gd name="T28" fmla="*/ 5841 w 6656"/>
                <a:gd name="T29" fmla="*/ 8 h 93"/>
                <a:gd name="T30" fmla="*/ 5891 w 6656"/>
                <a:gd name="T31" fmla="*/ 8 h 93"/>
                <a:gd name="T32" fmla="*/ 5977 w 6656"/>
                <a:gd name="T33" fmla="*/ 93 h 93"/>
                <a:gd name="T34" fmla="*/ 6656 w 6656"/>
                <a:gd name="T35" fmla="*/ 93 h 93"/>
                <a:gd name="T36" fmla="*/ 6656 w 6656"/>
                <a:gd name="T3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56" h="93">
                  <a:moveTo>
                    <a:pt x="6656" y="0"/>
                  </a:moveTo>
                  <a:lnTo>
                    <a:pt x="0" y="0"/>
                  </a:lnTo>
                  <a:lnTo>
                    <a:pt x="0" y="93"/>
                  </a:lnTo>
                  <a:lnTo>
                    <a:pt x="3065" y="93"/>
                  </a:lnTo>
                  <a:lnTo>
                    <a:pt x="3150" y="8"/>
                  </a:lnTo>
                  <a:lnTo>
                    <a:pt x="3160" y="8"/>
                  </a:lnTo>
                  <a:lnTo>
                    <a:pt x="4008" y="8"/>
                  </a:lnTo>
                  <a:lnTo>
                    <a:pt x="4008" y="8"/>
                  </a:lnTo>
                  <a:lnTo>
                    <a:pt x="4056" y="8"/>
                  </a:lnTo>
                  <a:lnTo>
                    <a:pt x="4105" y="8"/>
                  </a:lnTo>
                  <a:lnTo>
                    <a:pt x="4667" y="8"/>
                  </a:lnTo>
                  <a:lnTo>
                    <a:pt x="4717" y="8"/>
                  </a:lnTo>
                  <a:lnTo>
                    <a:pt x="5280" y="8"/>
                  </a:lnTo>
                  <a:lnTo>
                    <a:pt x="5329" y="8"/>
                  </a:lnTo>
                  <a:lnTo>
                    <a:pt x="5841" y="8"/>
                  </a:lnTo>
                  <a:lnTo>
                    <a:pt x="5891" y="8"/>
                  </a:lnTo>
                  <a:lnTo>
                    <a:pt x="5977" y="93"/>
                  </a:lnTo>
                  <a:lnTo>
                    <a:pt x="6656" y="93"/>
                  </a:lnTo>
                  <a:lnTo>
                    <a:pt x="66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564"/>
            <p:cNvSpPr/>
            <p:nvPr userDrawn="1"/>
          </p:nvSpPr>
          <p:spPr bwMode="auto">
            <a:xfrm flipH="1" flipV="1">
              <a:off x="1247584" y="6717768"/>
              <a:ext cx="249884" cy="156178"/>
            </a:xfrm>
            <a:custGeom>
              <a:avLst/>
              <a:gdLst>
                <a:gd name="T0" fmla="*/ 50 w 136"/>
                <a:gd name="T1" fmla="*/ 0 h 85"/>
                <a:gd name="T2" fmla="*/ 0 w 136"/>
                <a:gd name="T3" fmla="*/ 0 h 85"/>
                <a:gd name="T4" fmla="*/ 86 w 136"/>
                <a:gd name="T5" fmla="*/ 85 h 85"/>
                <a:gd name="T6" fmla="*/ 136 w 136"/>
                <a:gd name="T7" fmla="*/ 85 h 85"/>
                <a:gd name="T8" fmla="*/ 50 w 136"/>
                <a:gd name="T9" fmla="*/ 0 h 85"/>
              </a:gdLst>
              <a:ahLst/>
              <a:cxnLst>
                <a:cxn ang="0">
                  <a:pos x="T0" y="T1"/>
                </a:cxn>
                <a:cxn ang="0">
                  <a:pos x="T2" y="T3"/>
                </a:cxn>
                <a:cxn ang="0">
                  <a:pos x="T4" y="T5"/>
                </a:cxn>
                <a:cxn ang="0">
                  <a:pos x="T6" y="T7"/>
                </a:cxn>
                <a:cxn ang="0">
                  <a:pos x="T8" y="T9"/>
                </a:cxn>
              </a:cxnLst>
              <a:rect l="0" t="0" r="r" b="b"/>
              <a:pathLst>
                <a:path w="136" h="85">
                  <a:moveTo>
                    <a:pt x="50" y="0"/>
                  </a:moveTo>
                  <a:lnTo>
                    <a:pt x="0" y="0"/>
                  </a:lnTo>
                  <a:lnTo>
                    <a:pt x="86" y="85"/>
                  </a:lnTo>
                  <a:lnTo>
                    <a:pt x="136" y="85"/>
                  </a:lnTo>
                  <a:lnTo>
                    <a:pt x="50" y="0"/>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565"/>
            <p:cNvSpPr/>
            <p:nvPr userDrawn="1"/>
          </p:nvSpPr>
          <p:spPr bwMode="auto">
            <a:xfrm flipH="1" flipV="1">
              <a:off x="1247584" y="6717768"/>
              <a:ext cx="249884" cy="156178"/>
            </a:xfrm>
            <a:custGeom>
              <a:avLst/>
              <a:gdLst>
                <a:gd name="T0" fmla="*/ 50 w 136"/>
                <a:gd name="T1" fmla="*/ 0 h 85"/>
                <a:gd name="T2" fmla="*/ 0 w 136"/>
                <a:gd name="T3" fmla="*/ 0 h 85"/>
                <a:gd name="T4" fmla="*/ 86 w 136"/>
                <a:gd name="T5" fmla="*/ 85 h 85"/>
                <a:gd name="T6" fmla="*/ 136 w 136"/>
                <a:gd name="T7" fmla="*/ 85 h 85"/>
                <a:gd name="T8" fmla="*/ 50 w 136"/>
                <a:gd name="T9" fmla="*/ 0 h 85"/>
              </a:gdLst>
              <a:ahLst/>
              <a:cxnLst>
                <a:cxn ang="0">
                  <a:pos x="T0" y="T1"/>
                </a:cxn>
                <a:cxn ang="0">
                  <a:pos x="T2" y="T3"/>
                </a:cxn>
                <a:cxn ang="0">
                  <a:pos x="T4" y="T5"/>
                </a:cxn>
                <a:cxn ang="0">
                  <a:pos x="T6" y="T7"/>
                </a:cxn>
                <a:cxn ang="0">
                  <a:pos x="T8" y="T9"/>
                </a:cxn>
              </a:cxnLst>
              <a:rect l="0" t="0" r="r" b="b"/>
              <a:pathLst>
                <a:path w="136" h="85">
                  <a:moveTo>
                    <a:pt x="50" y="0"/>
                  </a:moveTo>
                  <a:lnTo>
                    <a:pt x="0" y="0"/>
                  </a:lnTo>
                  <a:lnTo>
                    <a:pt x="86" y="85"/>
                  </a:lnTo>
                  <a:lnTo>
                    <a:pt x="136" y="85"/>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567"/>
            <p:cNvSpPr/>
            <p:nvPr userDrawn="1"/>
          </p:nvSpPr>
          <p:spPr bwMode="auto">
            <a:xfrm flipH="1" flipV="1">
              <a:off x="1339452" y="6717768"/>
              <a:ext cx="1098756" cy="156178"/>
            </a:xfrm>
            <a:custGeom>
              <a:avLst/>
              <a:gdLst>
                <a:gd name="T0" fmla="*/ 512 w 598"/>
                <a:gd name="T1" fmla="*/ 0 h 85"/>
                <a:gd name="T2" fmla="*/ 0 w 598"/>
                <a:gd name="T3" fmla="*/ 0 h 85"/>
                <a:gd name="T4" fmla="*/ 85 w 598"/>
                <a:gd name="T5" fmla="*/ 85 h 85"/>
                <a:gd name="T6" fmla="*/ 598 w 598"/>
                <a:gd name="T7" fmla="*/ 85 h 85"/>
                <a:gd name="T8" fmla="*/ 512 w 598"/>
                <a:gd name="T9" fmla="*/ 0 h 85"/>
              </a:gdLst>
              <a:ahLst/>
              <a:cxnLst>
                <a:cxn ang="0">
                  <a:pos x="T0" y="T1"/>
                </a:cxn>
                <a:cxn ang="0">
                  <a:pos x="T2" y="T3"/>
                </a:cxn>
                <a:cxn ang="0">
                  <a:pos x="T4" y="T5"/>
                </a:cxn>
                <a:cxn ang="0">
                  <a:pos x="T6" y="T7"/>
                </a:cxn>
                <a:cxn ang="0">
                  <a:pos x="T8" y="T9"/>
                </a:cxn>
              </a:cxnLst>
              <a:rect l="0" t="0" r="r" b="b"/>
              <a:pathLst>
                <a:path w="598" h="85">
                  <a:moveTo>
                    <a:pt x="512" y="0"/>
                  </a:moveTo>
                  <a:lnTo>
                    <a:pt x="0" y="0"/>
                  </a:lnTo>
                  <a:lnTo>
                    <a:pt x="85" y="85"/>
                  </a:lnTo>
                  <a:lnTo>
                    <a:pt x="598" y="85"/>
                  </a:lnTo>
                  <a:lnTo>
                    <a:pt x="5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569"/>
            <p:cNvSpPr/>
            <p:nvPr userDrawn="1"/>
          </p:nvSpPr>
          <p:spPr bwMode="auto">
            <a:xfrm flipH="1" flipV="1">
              <a:off x="2282031" y="6717768"/>
              <a:ext cx="246209" cy="156178"/>
            </a:xfrm>
            <a:custGeom>
              <a:avLst/>
              <a:gdLst>
                <a:gd name="T0" fmla="*/ 49 w 134"/>
                <a:gd name="T1" fmla="*/ 0 h 85"/>
                <a:gd name="T2" fmla="*/ 0 w 134"/>
                <a:gd name="T3" fmla="*/ 0 h 85"/>
                <a:gd name="T4" fmla="*/ 85 w 134"/>
                <a:gd name="T5" fmla="*/ 85 h 85"/>
                <a:gd name="T6" fmla="*/ 134 w 134"/>
                <a:gd name="T7" fmla="*/ 85 h 85"/>
                <a:gd name="T8" fmla="*/ 49 w 134"/>
                <a:gd name="T9" fmla="*/ 0 h 85"/>
              </a:gdLst>
              <a:ahLst/>
              <a:cxnLst>
                <a:cxn ang="0">
                  <a:pos x="T0" y="T1"/>
                </a:cxn>
                <a:cxn ang="0">
                  <a:pos x="T2" y="T3"/>
                </a:cxn>
                <a:cxn ang="0">
                  <a:pos x="T4" y="T5"/>
                </a:cxn>
                <a:cxn ang="0">
                  <a:pos x="T6" y="T7"/>
                </a:cxn>
                <a:cxn ang="0">
                  <a:pos x="T8" y="T9"/>
                </a:cxn>
              </a:cxnLst>
              <a:rect l="0" t="0" r="r" b="b"/>
              <a:pathLst>
                <a:path w="134" h="85">
                  <a:moveTo>
                    <a:pt x="49" y="0"/>
                  </a:moveTo>
                  <a:lnTo>
                    <a:pt x="0" y="0"/>
                  </a:lnTo>
                  <a:lnTo>
                    <a:pt x="85" y="85"/>
                  </a:lnTo>
                  <a:lnTo>
                    <a:pt x="134" y="85"/>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571"/>
            <p:cNvSpPr/>
            <p:nvPr userDrawn="1"/>
          </p:nvSpPr>
          <p:spPr bwMode="auto">
            <a:xfrm flipH="1" flipV="1">
              <a:off x="2372063" y="6717768"/>
              <a:ext cx="1190625" cy="156178"/>
            </a:xfrm>
            <a:custGeom>
              <a:avLst/>
              <a:gdLst>
                <a:gd name="T0" fmla="*/ 563 w 648"/>
                <a:gd name="T1" fmla="*/ 0 h 85"/>
                <a:gd name="T2" fmla="*/ 0 w 648"/>
                <a:gd name="T3" fmla="*/ 0 h 85"/>
                <a:gd name="T4" fmla="*/ 86 w 648"/>
                <a:gd name="T5" fmla="*/ 85 h 85"/>
                <a:gd name="T6" fmla="*/ 648 w 648"/>
                <a:gd name="T7" fmla="*/ 85 h 85"/>
                <a:gd name="T8" fmla="*/ 563 w 648"/>
                <a:gd name="T9" fmla="*/ 0 h 85"/>
              </a:gdLst>
              <a:ahLst/>
              <a:cxnLst>
                <a:cxn ang="0">
                  <a:pos x="T0" y="T1"/>
                </a:cxn>
                <a:cxn ang="0">
                  <a:pos x="T2" y="T3"/>
                </a:cxn>
                <a:cxn ang="0">
                  <a:pos x="T4" y="T5"/>
                </a:cxn>
                <a:cxn ang="0">
                  <a:pos x="T6" y="T7"/>
                </a:cxn>
                <a:cxn ang="0">
                  <a:pos x="T8" y="T9"/>
                </a:cxn>
              </a:cxnLst>
              <a:rect l="0" t="0" r="r" b="b"/>
              <a:pathLst>
                <a:path w="648" h="85">
                  <a:moveTo>
                    <a:pt x="563" y="0"/>
                  </a:moveTo>
                  <a:lnTo>
                    <a:pt x="0" y="0"/>
                  </a:lnTo>
                  <a:lnTo>
                    <a:pt x="86" y="85"/>
                  </a:lnTo>
                  <a:lnTo>
                    <a:pt x="648" y="85"/>
                  </a:lnTo>
                  <a:lnTo>
                    <a:pt x="5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573"/>
            <p:cNvSpPr/>
            <p:nvPr userDrawn="1"/>
          </p:nvSpPr>
          <p:spPr bwMode="auto">
            <a:xfrm flipH="1" flipV="1">
              <a:off x="3404673" y="6717768"/>
              <a:ext cx="249884" cy="156178"/>
            </a:xfrm>
            <a:custGeom>
              <a:avLst/>
              <a:gdLst>
                <a:gd name="T0" fmla="*/ 50 w 136"/>
                <a:gd name="T1" fmla="*/ 0 h 85"/>
                <a:gd name="T2" fmla="*/ 0 w 136"/>
                <a:gd name="T3" fmla="*/ 0 h 85"/>
                <a:gd name="T4" fmla="*/ 86 w 136"/>
                <a:gd name="T5" fmla="*/ 85 h 85"/>
                <a:gd name="T6" fmla="*/ 136 w 136"/>
                <a:gd name="T7" fmla="*/ 85 h 85"/>
                <a:gd name="T8" fmla="*/ 50 w 136"/>
                <a:gd name="T9" fmla="*/ 0 h 85"/>
              </a:gdLst>
              <a:ahLst/>
              <a:cxnLst>
                <a:cxn ang="0">
                  <a:pos x="T0" y="T1"/>
                </a:cxn>
                <a:cxn ang="0">
                  <a:pos x="T2" y="T3"/>
                </a:cxn>
                <a:cxn ang="0">
                  <a:pos x="T4" y="T5"/>
                </a:cxn>
                <a:cxn ang="0">
                  <a:pos x="T6" y="T7"/>
                </a:cxn>
                <a:cxn ang="0">
                  <a:pos x="T8" y="T9"/>
                </a:cxn>
              </a:cxnLst>
              <a:rect l="0" t="0" r="r" b="b"/>
              <a:pathLst>
                <a:path w="136" h="85">
                  <a:moveTo>
                    <a:pt x="50" y="0"/>
                  </a:moveTo>
                  <a:lnTo>
                    <a:pt x="0" y="0"/>
                  </a:lnTo>
                  <a:lnTo>
                    <a:pt x="86" y="85"/>
                  </a:lnTo>
                  <a:lnTo>
                    <a:pt x="136" y="85"/>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575"/>
            <p:cNvSpPr/>
            <p:nvPr userDrawn="1"/>
          </p:nvSpPr>
          <p:spPr bwMode="auto">
            <a:xfrm flipH="1" flipV="1">
              <a:off x="3496542" y="6717768"/>
              <a:ext cx="1190625" cy="156178"/>
            </a:xfrm>
            <a:custGeom>
              <a:avLst/>
              <a:gdLst>
                <a:gd name="T0" fmla="*/ 562 w 648"/>
                <a:gd name="T1" fmla="*/ 0 h 85"/>
                <a:gd name="T2" fmla="*/ 0 w 648"/>
                <a:gd name="T3" fmla="*/ 0 h 85"/>
                <a:gd name="T4" fmla="*/ 1 w 648"/>
                <a:gd name="T5" fmla="*/ 0 h 85"/>
                <a:gd name="T6" fmla="*/ 2 w 648"/>
                <a:gd name="T7" fmla="*/ 0 h 85"/>
                <a:gd name="T8" fmla="*/ 87 w 648"/>
                <a:gd name="T9" fmla="*/ 85 h 85"/>
                <a:gd name="T10" fmla="*/ 648 w 648"/>
                <a:gd name="T11" fmla="*/ 85 h 85"/>
                <a:gd name="T12" fmla="*/ 562 w 648"/>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48" h="85">
                  <a:moveTo>
                    <a:pt x="562" y="0"/>
                  </a:moveTo>
                  <a:lnTo>
                    <a:pt x="0" y="0"/>
                  </a:lnTo>
                  <a:lnTo>
                    <a:pt x="1" y="0"/>
                  </a:lnTo>
                  <a:lnTo>
                    <a:pt x="2" y="0"/>
                  </a:lnTo>
                  <a:lnTo>
                    <a:pt x="87" y="85"/>
                  </a:lnTo>
                  <a:lnTo>
                    <a:pt x="648" y="85"/>
                  </a:lnTo>
                  <a:lnTo>
                    <a:pt x="5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576"/>
            <p:cNvSpPr/>
            <p:nvPr userDrawn="1"/>
          </p:nvSpPr>
          <p:spPr bwMode="auto">
            <a:xfrm flipH="1" flipV="1">
              <a:off x="4685329" y="6873946"/>
              <a:ext cx="91869" cy="0"/>
            </a:xfrm>
            <a:custGeom>
              <a:avLst/>
              <a:gdLst>
                <a:gd name="T0" fmla="*/ 49 w 50"/>
                <a:gd name="T1" fmla="*/ 0 w 50"/>
                <a:gd name="T2" fmla="*/ 1 w 50"/>
                <a:gd name="T3" fmla="*/ 2 w 50"/>
                <a:gd name="T4" fmla="*/ 50 w 50"/>
                <a:gd name="T5" fmla="*/ 49 w 50"/>
              </a:gdLst>
              <a:ahLst/>
              <a:cxnLst>
                <a:cxn ang="0">
                  <a:pos x="T0" y="0"/>
                </a:cxn>
                <a:cxn ang="0">
                  <a:pos x="T1" y="0"/>
                </a:cxn>
                <a:cxn ang="0">
                  <a:pos x="T2" y="0"/>
                </a:cxn>
                <a:cxn ang="0">
                  <a:pos x="T3" y="0"/>
                </a:cxn>
                <a:cxn ang="0">
                  <a:pos x="T4" y="0"/>
                </a:cxn>
                <a:cxn ang="0">
                  <a:pos x="T5" y="0"/>
                </a:cxn>
              </a:cxnLst>
              <a:rect l="0" t="0" r="r" b="b"/>
              <a:pathLst>
                <a:path w="50">
                  <a:moveTo>
                    <a:pt x="49" y="0"/>
                  </a:moveTo>
                  <a:lnTo>
                    <a:pt x="0" y="0"/>
                  </a:lnTo>
                  <a:lnTo>
                    <a:pt x="1" y="0"/>
                  </a:lnTo>
                  <a:lnTo>
                    <a:pt x="2" y="0"/>
                  </a:lnTo>
                  <a:lnTo>
                    <a:pt x="50" y="0"/>
                  </a:lnTo>
                  <a:lnTo>
                    <a:pt x="49" y="0"/>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577"/>
            <p:cNvSpPr/>
            <p:nvPr userDrawn="1"/>
          </p:nvSpPr>
          <p:spPr bwMode="auto">
            <a:xfrm flipH="1" flipV="1">
              <a:off x="4685329" y="6873946"/>
              <a:ext cx="91869" cy="0"/>
            </a:xfrm>
            <a:custGeom>
              <a:avLst/>
              <a:gdLst>
                <a:gd name="T0" fmla="*/ 49 w 50"/>
                <a:gd name="T1" fmla="*/ 0 w 50"/>
                <a:gd name="T2" fmla="*/ 1 w 50"/>
                <a:gd name="T3" fmla="*/ 2 w 50"/>
                <a:gd name="T4" fmla="*/ 50 w 50"/>
                <a:gd name="T5" fmla="*/ 49 w 50"/>
              </a:gdLst>
              <a:ahLst/>
              <a:cxnLst>
                <a:cxn ang="0">
                  <a:pos x="T0" y="0"/>
                </a:cxn>
                <a:cxn ang="0">
                  <a:pos x="T1" y="0"/>
                </a:cxn>
                <a:cxn ang="0">
                  <a:pos x="T2" y="0"/>
                </a:cxn>
                <a:cxn ang="0">
                  <a:pos x="T3" y="0"/>
                </a:cxn>
                <a:cxn ang="0">
                  <a:pos x="T4" y="0"/>
                </a:cxn>
                <a:cxn ang="0">
                  <a:pos x="T5" y="0"/>
                </a:cxn>
              </a:cxnLst>
              <a:rect l="0" t="0" r="r" b="b"/>
              <a:pathLst>
                <a:path w="50">
                  <a:moveTo>
                    <a:pt x="49" y="0"/>
                  </a:moveTo>
                  <a:lnTo>
                    <a:pt x="0" y="0"/>
                  </a:lnTo>
                  <a:lnTo>
                    <a:pt x="1" y="0"/>
                  </a:lnTo>
                  <a:lnTo>
                    <a:pt x="2" y="0"/>
                  </a:lnTo>
                  <a:lnTo>
                    <a:pt x="50" y="0"/>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78"/>
            <p:cNvSpPr/>
            <p:nvPr userDrawn="1"/>
          </p:nvSpPr>
          <p:spPr bwMode="auto">
            <a:xfrm flipH="1" flipV="1">
              <a:off x="4775360" y="6873946"/>
              <a:ext cx="90032" cy="0"/>
            </a:xfrm>
            <a:custGeom>
              <a:avLst/>
              <a:gdLst>
                <a:gd name="T0" fmla="*/ 48 w 49"/>
                <a:gd name="T1" fmla="*/ 0 w 49"/>
                <a:gd name="T2" fmla="*/ 0 w 49"/>
                <a:gd name="T3" fmla="*/ 49 w 49"/>
                <a:gd name="T4" fmla="*/ 48 w 49"/>
              </a:gdLst>
              <a:ahLst/>
              <a:cxnLst>
                <a:cxn ang="0">
                  <a:pos x="T0" y="0"/>
                </a:cxn>
                <a:cxn ang="0">
                  <a:pos x="T1" y="0"/>
                </a:cxn>
                <a:cxn ang="0">
                  <a:pos x="T2" y="0"/>
                </a:cxn>
                <a:cxn ang="0">
                  <a:pos x="T3" y="0"/>
                </a:cxn>
                <a:cxn ang="0">
                  <a:pos x="T4" y="0"/>
                </a:cxn>
              </a:cxnLst>
              <a:rect l="0" t="0" r="r" b="b"/>
              <a:pathLst>
                <a:path w="49">
                  <a:moveTo>
                    <a:pt x="48" y="0"/>
                  </a:moveTo>
                  <a:lnTo>
                    <a:pt x="0" y="0"/>
                  </a:lnTo>
                  <a:lnTo>
                    <a:pt x="0" y="0"/>
                  </a:lnTo>
                  <a:lnTo>
                    <a:pt x="49" y="0"/>
                  </a:lnTo>
                  <a:lnTo>
                    <a:pt x="48" y="0"/>
                  </a:lnTo>
                  <a:close/>
                </a:path>
              </a:pathLst>
            </a:custGeom>
            <a:solidFill>
              <a:srgbClr val="74AB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79"/>
            <p:cNvSpPr/>
            <p:nvPr userDrawn="1"/>
          </p:nvSpPr>
          <p:spPr bwMode="auto">
            <a:xfrm flipH="1" flipV="1">
              <a:off x="4775360" y="6873946"/>
              <a:ext cx="90032" cy="0"/>
            </a:xfrm>
            <a:custGeom>
              <a:avLst/>
              <a:gdLst>
                <a:gd name="T0" fmla="*/ 48 w 49"/>
                <a:gd name="T1" fmla="*/ 0 w 49"/>
                <a:gd name="T2" fmla="*/ 0 w 49"/>
                <a:gd name="T3" fmla="*/ 49 w 49"/>
                <a:gd name="T4" fmla="*/ 48 w 49"/>
              </a:gdLst>
              <a:ahLst/>
              <a:cxnLst>
                <a:cxn ang="0">
                  <a:pos x="T0" y="0"/>
                </a:cxn>
                <a:cxn ang="0">
                  <a:pos x="T1" y="0"/>
                </a:cxn>
                <a:cxn ang="0">
                  <a:pos x="T2" y="0"/>
                </a:cxn>
                <a:cxn ang="0">
                  <a:pos x="T3" y="0"/>
                </a:cxn>
                <a:cxn ang="0">
                  <a:pos x="T4" y="0"/>
                </a:cxn>
              </a:cxnLst>
              <a:rect l="0" t="0" r="r" b="b"/>
              <a:pathLst>
                <a:path w="49">
                  <a:moveTo>
                    <a:pt x="48" y="0"/>
                  </a:moveTo>
                  <a:lnTo>
                    <a:pt x="0" y="0"/>
                  </a:lnTo>
                  <a:lnTo>
                    <a:pt x="0" y="0"/>
                  </a:lnTo>
                  <a:lnTo>
                    <a:pt x="49" y="0"/>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80"/>
            <p:cNvSpPr/>
            <p:nvPr userDrawn="1"/>
          </p:nvSpPr>
          <p:spPr bwMode="auto">
            <a:xfrm flipH="1" flipV="1">
              <a:off x="4527314" y="6717768"/>
              <a:ext cx="158015" cy="156178"/>
            </a:xfrm>
            <a:custGeom>
              <a:avLst/>
              <a:gdLst>
                <a:gd name="T0" fmla="*/ 1 w 86"/>
                <a:gd name="T1" fmla="*/ 0 h 85"/>
                <a:gd name="T2" fmla="*/ 0 w 86"/>
                <a:gd name="T3" fmla="*/ 0 h 85"/>
                <a:gd name="T4" fmla="*/ 85 w 86"/>
                <a:gd name="T5" fmla="*/ 85 h 85"/>
                <a:gd name="T6" fmla="*/ 86 w 86"/>
                <a:gd name="T7" fmla="*/ 85 h 85"/>
                <a:gd name="T8" fmla="*/ 1 w 86"/>
                <a:gd name="T9" fmla="*/ 0 h 85"/>
              </a:gdLst>
              <a:ahLst/>
              <a:cxnLst>
                <a:cxn ang="0">
                  <a:pos x="T0" y="T1"/>
                </a:cxn>
                <a:cxn ang="0">
                  <a:pos x="T2" y="T3"/>
                </a:cxn>
                <a:cxn ang="0">
                  <a:pos x="T4" y="T5"/>
                </a:cxn>
                <a:cxn ang="0">
                  <a:pos x="T6" y="T7"/>
                </a:cxn>
                <a:cxn ang="0">
                  <a:pos x="T8" y="T9"/>
                </a:cxn>
              </a:cxnLst>
              <a:rect l="0" t="0" r="r" b="b"/>
              <a:pathLst>
                <a:path w="86" h="85">
                  <a:moveTo>
                    <a:pt x="1" y="0"/>
                  </a:moveTo>
                  <a:lnTo>
                    <a:pt x="0" y="0"/>
                  </a:lnTo>
                  <a:lnTo>
                    <a:pt x="85" y="85"/>
                  </a:lnTo>
                  <a:lnTo>
                    <a:pt x="86" y="85"/>
                  </a:lnTo>
                  <a:lnTo>
                    <a:pt x="1" y="0"/>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81"/>
            <p:cNvSpPr/>
            <p:nvPr userDrawn="1"/>
          </p:nvSpPr>
          <p:spPr bwMode="auto">
            <a:xfrm flipH="1" flipV="1">
              <a:off x="4527314" y="6717768"/>
              <a:ext cx="158015" cy="156178"/>
            </a:xfrm>
            <a:custGeom>
              <a:avLst/>
              <a:gdLst>
                <a:gd name="T0" fmla="*/ 1 w 86"/>
                <a:gd name="T1" fmla="*/ 0 h 85"/>
                <a:gd name="T2" fmla="*/ 0 w 86"/>
                <a:gd name="T3" fmla="*/ 0 h 85"/>
                <a:gd name="T4" fmla="*/ 85 w 86"/>
                <a:gd name="T5" fmla="*/ 85 h 85"/>
                <a:gd name="T6" fmla="*/ 86 w 86"/>
                <a:gd name="T7" fmla="*/ 85 h 85"/>
                <a:gd name="T8" fmla="*/ 1 w 86"/>
                <a:gd name="T9" fmla="*/ 0 h 85"/>
              </a:gdLst>
              <a:ahLst/>
              <a:cxnLst>
                <a:cxn ang="0">
                  <a:pos x="T0" y="T1"/>
                </a:cxn>
                <a:cxn ang="0">
                  <a:pos x="T2" y="T3"/>
                </a:cxn>
                <a:cxn ang="0">
                  <a:pos x="T4" y="T5"/>
                </a:cxn>
                <a:cxn ang="0">
                  <a:pos x="T6" y="T7"/>
                </a:cxn>
                <a:cxn ang="0">
                  <a:pos x="T8" y="T9"/>
                </a:cxn>
              </a:cxnLst>
              <a:rect l="0" t="0" r="r" b="b"/>
              <a:pathLst>
                <a:path w="86" h="85">
                  <a:moveTo>
                    <a:pt x="1" y="0"/>
                  </a:moveTo>
                  <a:lnTo>
                    <a:pt x="0" y="0"/>
                  </a:lnTo>
                  <a:lnTo>
                    <a:pt x="85" y="85"/>
                  </a:lnTo>
                  <a:lnTo>
                    <a:pt x="86" y="8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83"/>
            <p:cNvSpPr/>
            <p:nvPr userDrawn="1"/>
          </p:nvSpPr>
          <p:spPr bwMode="auto">
            <a:xfrm flipH="1" flipV="1">
              <a:off x="4529150" y="6717768"/>
              <a:ext cx="244373" cy="156178"/>
            </a:xfrm>
            <a:custGeom>
              <a:avLst/>
              <a:gdLst>
                <a:gd name="T0" fmla="*/ 48 w 133"/>
                <a:gd name="T1" fmla="*/ 0 h 85"/>
                <a:gd name="T2" fmla="*/ 0 w 133"/>
                <a:gd name="T3" fmla="*/ 0 h 85"/>
                <a:gd name="T4" fmla="*/ 85 w 133"/>
                <a:gd name="T5" fmla="*/ 85 h 85"/>
                <a:gd name="T6" fmla="*/ 133 w 133"/>
                <a:gd name="T7" fmla="*/ 85 h 85"/>
                <a:gd name="T8" fmla="*/ 48 w 133"/>
                <a:gd name="T9" fmla="*/ 0 h 85"/>
              </a:gdLst>
              <a:ahLst/>
              <a:cxnLst>
                <a:cxn ang="0">
                  <a:pos x="T0" y="T1"/>
                </a:cxn>
                <a:cxn ang="0">
                  <a:pos x="T2" y="T3"/>
                </a:cxn>
                <a:cxn ang="0">
                  <a:pos x="T4" y="T5"/>
                </a:cxn>
                <a:cxn ang="0">
                  <a:pos x="T6" y="T7"/>
                </a:cxn>
                <a:cxn ang="0">
                  <a:pos x="T8" y="T9"/>
                </a:cxn>
              </a:cxnLst>
              <a:rect l="0" t="0" r="r" b="b"/>
              <a:pathLst>
                <a:path w="133" h="85">
                  <a:moveTo>
                    <a:pt x="48" y="0"/>
                  </a:moveTo>
                  <a:lnTo>
                    <a:pt x="0" y="0"/>
                  </a:lnTo>
                  <a:lnTo>
                    <a:pt x="85" y="85"/>
                  </a:lnTo>
                  <a:lnTo>
                    <a:pt x="133" y="85"/>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84"/>
            <p:cNvSpPr/>
            <p:nvPr userDrawn="1"/>
          </p:nvSpPr>
          <p:spPr bwMode="auto">
            <a:xfrm flipH="1" flipV="1">
              <a:off x="6423494" y="6717768"/>
              <a:ext cx="174552" cy="156178"/>
            </a:xfrm>
            <a:custGeom>
              <a:avLst/>
              <a:gdLst>
                <a:gd name="T0" fmla="*/ 95 w 95"/>
                <a:gd name="T1" fmla="*/ 0 h 85"/>
                <a:gd name="T2" fmla="*/ 85 w 95"/>
                <a:gd name="T3" fmla="*/ 0 h 85"/>
                <a:gd name="T4" fmla="*/ 0 w 95"/>
                <a:gd name="T5" fmla="*/ 85 h 85"/>
                <a:gd name="T6" fmla="*/ 10 w 95"/>
                <a:gd name="T7" fmla="*/ 85 h 85"/>
                <a:gd name="T8" fmla="*/ 95 w 95"/>
                <a:gd name="T9" fmla="*/ 0 h 85"/>
              </a:gdLst>
              <a:ahLst/>
              <a:cxnLst>
                <a:cxn ang="0">
                  <a:pos x="T0" y="T1"/>
                </a:cxn>
                <a:cxn ang="0">
                  <a:pos x="T2" y="T3"/>
                </a:cxn>
                <a:cxn ang="0">
                  <a:pos x="T4" y="T5"/>
                </a:cxn>
                <a:cxn ang="0">
                  <a:pos x="T6" y="T7"/>
                </a:cxn>
                <a:cxn ang="0">
                  <a:pos x="T8" y="T9"/>
                </a:cxn>
              </a:cxnLst>
              <a:rect l="0" t="0" r="r" b="b"/>
              <a:pathLst>
                <a:path w="95" h="85">
                  <a:moveTo>
                    <a:pt x="95" y="0"/>
                  </a:moveTo>
                  <a:lnTo>
                    <a:pt x="85" y="0"/>
                  </a:lnTo>
                  <a:lnTo>
                    <a:pt x="0" y="85"/>
                  </a:lnTo>
                  <a:lnTo>
                    <a:pt x="10" y="85"/>
                  </a:lnTo>
                  <a:lnTo>
                    <a:pt x="95" y="0"/>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85"/>
            <p:cNvSpPr/>
            <p:nvPr userDrawn="1"/>
          </p:nvSpPr>
          <p:spPr bwMode="auto">
            <a:xfrm flipH="1" flipV="1">
              <a:off x="6423494" y="6717768"/>
              <a:ext cx="174552" cy="156178"/>
            </a:xfrm>
            <a:custGeom>
              <a:avLst/>
              <a:gdLst>
                <a:gd name="T0" fmla="*/ 95 w 95"/>
                <a:gd name="T1" fmla="*/ 0 h 85"/>
                <a:gd name="T2" fmla="*/ 85 w 95"/>
                <a:gd name="T3" fmla="*/ 0 h 85"/>
                <a:gd name="T4" fmla="*/ 0 w 95"/>
                <a:gd name="T5" fmla="*/ 85 h 85"/>
                <a:gd name="T6" fmla="*/ 10 w 95"/>
                <a:gd name="T7" fmla="*/ 85 h 85"/>
                <a:gd name="T8" fmla="*/ 95 w 95"/>
                <a:gd name="T9" fmla="*/ 0 h 85"/>
              </a:gdLst>
              <a:ahLst/>
              <a:cxnLst>
                <a:cxn ang="0">
                  <a:pos x="T0" y="T1"/>
                </a:cxn>
                <a:cxn ang="0">
                  <a:pos x="T2" y="T3"/>
                </a:cxn>
                <a:cxn ang="0">
                  <a:pos x="T4" y="T5"/>
                </a:cxn>
                <a:cxn ang="0">
                  <a:pos x="T6" y="T7"/>
                </a:cxn>
                <a:cxn ang="0">
                  <a:pos x="T8" y="T9"/>
                </a:cxn>
              </a:cxnLst>
              <a:rect l="0" t="0" r="r" b="b"/>
              <a:pathLst>
                <a:path w="95" h="85">
                  <a:moveTo>
                    <a:pt x="95" y="0"/>
                  </a:moveTo>
                  <a:lnTo>
                    <a:pt x="85" y="0"/>
                  </a:lnTo>
                  <a:lnTo>
                    <a:pt x="0" y="85"/>
                  </a:lnTo>
                  <a:lnTo>
                    <a:pt x="10" y="85"/>
                  </a:lnTo>
                  <a:lnTo>
                    <a:pt x="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87"/>
            <p:cNvSpPr/>
            <p:nvPr userDrawn="1"/>
          </p:nvSpPr>
          <p:spPr bwMode="auto">
            <a:xfrm flipH="1" flipV="1">
              <a:off x="4617347" y="6717768"/>
              <a:ext cx="1962326" cy="156178"/>
            </a:xfrm>
            <a:custGeom>
              <a:avLst/>
              <a:gdLst>
                <a:gd name="T0" fmla="*/ 983 w 1068"/>
                <a:gd name="T1" fmla="*/ 0 h 85"/>
                <a:gd name="T2" fmla="*/ 982 w 1068"/>
                <a:gd name="T3" fmla="*/ 0 h 85"/>
                <a:gd name="T4" fmla="*/ 933 w 1068"/>
                <a:gd name="T5" fmla="*/ 0 h 85"/>
                <a:gd name="T6" fmla="*/ 85 w 1068"/>
                <a:gd name="T7" fmla="*/ 0 h 85"/>
                <a:gd name="T8" fmla="*/ 0 w 1068"/>
                <a:gd name="T9" fmla="*/ 85 h 85"/>
                <a:gd name="T10" fmla="*/ 553 w 1068"/>
                <a:gd name="T11" fmla="*/ 85 h 85"/>
                <a:gd name="T12" fmla="*/ 554 w 1068"/>
                <a:gd name="T13" fmla="*/ 84 h 85"/>
                <a:gd name="T14" fmla="*/ 555 w 1068"/>
                <a:gd name="T15" fmla="*/ 85 h 85"/>
                <a:gd name="T16" fmla="*/ 1068 w 1068"/>
                <a:gd name="T17" fmla="*/ 85 h 85"/>
                <a:gd name="T18" fmla="*/ 983 w 1068"/>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8" h="85">
                  <a:moveTo>
                    <a:pt x="983" y="0"/>
                  </a:moveTo>
                  <a:lnTo>
                    <a:pt x="982" y="0"/>
                  </a:lnTo>
                  <a:lnTo>
                    <a:pt x="933" y="0"/>
                  </a:lnTo>
                  <a:lnTo>
                    <a:pt x="85" y="0"/>
                  </a:lnTo>
                  <a:lnTo>
                    <a:pt x="0" y="85"/>
                  </a:lnTo>
                  <a:lnTo>
                    <a:pt x="553" y="85"/>
                  </a:lnTo>
                  <a:lnTo>
                    <a:pt x="554" y="84"/>
                  </a:lnTo>
                  <a:lnTo>
                    <a:pt x="555" y="85"/>
                  </a:lnTo>
                  <a:lnTo>
                    <a:pt x="1068" y="85"/>
                  </a:lnTo>
                  <a:lnTo>
                    <a:pt x="9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88"/>
            <p:cNvSpPr/>
            <p:nvPr userDrawn="1"/>
          </p:nvSpPr>
          <p:spPr bwMode="auto">
            <a:xfrm flipH="1" flipV="1">
              <a:off x="5559924" y="6717768"/>
              <a:ext cx="3675" cy="1838"/>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lnTo>
                    <a:pt x="0" y="1"/>
                  </a:lnTo>
                  <a:lnTo>
                    <a:pt x="2" y="1"/>
                  </a:lnTo>
                  <a:lnTo>
                    <a:pt x="1" y="0"/>
                  </a:lnTo>
                  <a:close/>
                </a:path>
              </a:pathLst>
            </a:custGeom>
            <a:solidFill>
              <a:srgbClr val="5656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89"/>
            <p:cNvSpPr/>
            <p:nvPr userDrawn="1"/>
          </p:nvSpPr>
          <p:spPr bwMode="auto">
            <a:xfrm flipH="1" flipV="1">
              <a:off x="5559924" y="6717768"/>
              <a:ext cx="3675" cy="1838"/>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lnTo>
                    <a:pt x="0" y="1"/>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1" name="Rectangle 104"/>
          <p:cNvSpPr>
            <a:spLocks noChangeArrowheads="1"/>
          </p:cNvSpPr>
          <p:nvPr userDrawn="1"/>
        </p:nvSpPr>
        <p:spPr bwMode="auto">
          <a:xfrm>
            <a:off x="669924" y="790087"/>
            <a:ext cx="10850563" cy="5324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标题 1"/>
          <p:cNvSpPr>
            <a:spLocks noGrp="1"/>
          </p:cNvSpPr>
          <p:nvPr userDrawn="1">
            <p:ph type="ctrTitle" hasCustomPrompt="1"/>
          </p:nvPr>
        </p:nvSpPr>
        <p:spPr>
          <a:xfrm>
            <a:off x="3382962" y="1731428"/>
            <a:ext cx="5426076" cy="1621509"/>
          </a:xfrm>
        </p:spPr>
        <p:txBody>
          <a:bodyPr anchor="b">
            <a:normAutofit/>
          </a:bodyPr>
          <a:lstStyle>
            <a:lvl1pPr marL="0" indent="0" algn="ctr">
              <a:buFont typeface="Arial" panose="020B0604020202020204" pitchFamily="34" charset="0"/>
              <a:buNone/>
              <a:defRPr sz="3200">
                <a:solidFill>
                  <a:schemeClr val="accent3"/>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404673" y="4037664"/>
            <a:ext cx="5426076" cy="310871"/>
          </a:xfrm>
        </p:spPr>
        <p:txBody>
          <a:bodyPr vert="horz" lIns="91440" tIns="45720" rIns="91440" bIns="45720" rtlCol="0">
            <a:normAutofit/>
          </a:bodyPr>
          <a:lstStyle>
            <a:lvl1pPr marL="0" indent="0" algn="ct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文本占位符 13"/>
          <p:cNvSpPr>
            <a:spLocks noGrp="1"/>
          </p:cNvSpPr>
          <p:nvPr>
            <p:ph type="body" sz="quarter" idx="10" hasCustomPrompt="1"/>
          </p:nvPr>
        </p:nvSpPr>
        <p:spPr>
          <a:xfrm>
            <a:off x="3404674" y="3741393"/>
            <a:ext cx="5426076" cy="296271"/>
          </a:xfrm>
        </p:spPr>
        <p:txBody>
          <a:bodyPr vert="horz" anchor="ctr">
            <a:noAutofit/>
          </a:bodyPr>
          <a:lstStyle>
            <a:lvl1pPr marL="0" indent="0" algn="ct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notesSlide" Target="../notesSlides/notesSlide2.xml"/><Relationship Id="rId14" Type="http://schemas.openxmlformats.org/officeDocument/2006/relationships/slideLayout" Target="../slideLayouts/slideLayout5.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057275" y="1494155"/>
            <a:ext cx="10078085" cy="35725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Generalizing properties of a pool-party attack</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2773045" y="1725930"/>
            <a:ext cx="6644005" cy="4048125"/>
          </a:xfrm>
          <a:prstGeom prst="rect">
            <a:avLst/>
          </a:prstGeom>
          <a:noFill/>
        </p:spPr>
        <p:txBody>
          <a:bodyPr wrap="square" rtlCol="0" anchor="t">
            <a:spAutoFit/>
          </a:bodyPr>
          <a:p>
            <a:pPr>
              <a:lnSpc>
                <a:spcPct val="130000"/>
              </a:lnSpc>
            </a:pPr>
            <a:r>
              <a:rPr lang="zh-CN" altLang="en-US" b="1"/>
              <a:t>Resources are unpartitioned across contexts</a:t>
            </a:r>
            <a:endParaRPr lang="zh-CN" altLang="en-US" b="1"/>
          </a:p>
          <a:p>
            <a:pPr>
              <a:lnSpc>
                <a:spcPct val="130000"/>
              </a:lnSpc>
            </a:pPr>
            <a:r>
              <a:rPr lang="zh-CN" altLang="en-US"/>
              <a:t>Pool is shared across sites (or profiles, or storage clears)</a:t>
            </a:r>
            <a:endParaRPr lang="zh-CN" altLang="en-US"/>
          </a:p>
          <a:p>
            <a:pPr>
              <a:lnSpc>
                <a:spcPct val="130000"/>
              </a:lnSpc>
            </a:pPr>
            <a:endParaRPr lang="zh-CN" altLang="en-US"/>
          </a:p>
          <a:p>
            <a:pPr>
              <a:lnSpc>
                <a:spcPct val="130000"/>
              </a:lnSpc>
            </a:pPr>
            <a:r>
              <a:rPr lang="zh-CN" altLang="en-US" b="1"/>
              <a:t>Resource pool is limited to a predictable size</a:t>
            </a:r>
            <a:endParaRPr lang="zh-CN" altLang="en-US" b="1"/>
          </a:p>
          <a:p>
            <a:pPr>
              <a:lnSpc>
                <a:spcPct val="130000"/>
              </a:lnSpc>
            </a:pPr>
            <a:r>
              <a:rPr lang="zh-CN" altLang="en-US"/>
              <a:t>Sites can only consume resources to a known limit</a:t>
            </a:r>
            <a:endParaRPr lang="zh-CN" altLang="en-US"/>
          </a:p>
          <a:p>
            <a:pPr>
              <a:lnSpc>
                <a:spcPct val="130000"/>
              </a:lnSpc>
            </a:pPr>
            <a:endParaRPr lang="zh-CN" altLang="en-US"/>
          </a:p>
          <a:p>
            <a:pPr>
              <a:lnSpc>
                <a:spcPct val="130000"/>
              </a:lnSpc>
            </a:pPr>
            <a:r>
              <a:rPr lang="zh-CN" altLang="en-US" b="1"/>
              <a:t>Sites are otherwise unrestricted in consuming resources</a:t>
            </a:r>
            <a:endParaRPr lang="zh-CN" altLang="en-US" b="1"/>
          </a:p>
          <a:p>
            <a:pPr>
              <a:lnSpc>
                <a:spcPct val="130000"/>
              </a:lnSpc>
            </a:pPr>
            <a:r>
              <a:rPr lang="zh-CN" altLang="en-US"/>
              <a:t>No limit per context, other than global cap</a:t>
            </a:r>
            <a:endParaRPr lang="zh-CN" altLang="en-US"/>
          </a:p>
          <a:p>
            <a:pPr>
              <a:lnSpc>
                <a:spcPct val="130000"/>
              </a:lnSpc>
            </a:pPr>
            <a:endParaRPr lang="zh-CN" altLang="en-US"/>
          </a:p>
          <a:p>
            <a:pPr>
              <a:lnSpc>
                <a:spcPct val="130000"/>
              </a:lnSpc>
            </a:pPr>
            <a:r>
              <a:rPr lang="zh-CN" altLang="en-US" b="1"/>
              <a:t>Sites can learn when the global cap has been hit</a:t>
            </a:r>
            <a:endParaRPr lang="zh-CN" altLang="en-US" b="1"/>
          </a:p>
          <a:p>
            <a:pPr>
              <a:lnSpc>
                <a:spcPct val="130000"/>
              </a:lnSpc>
            </a:pPr>
            <a:r>
              <a:rPr lang="zh-CN" altLang="en-US"/>
              <a:t>Errors, communication failures, explicit messages, etc</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What makes a good attack?</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1216025" y="1860550"/>
            <a:ext cx="8155305" cy="2968625"/>
          </a:xfrm>
          <a:prstGeom prst="rect">
            <a:avLst/>
          </a:prstGeom>
          <a:noFill/>
        </p:spPr>
        <p:txBody>
          <a:bodyPr wrap="square" rtlCol="0" anchor="t">
            <a:spAutoFit/>
          </a:bodyPr>
          <a:p>
            <a:pPr>
              <a:lnSpc>
                <a:spcPct val="130000"/>
              </a:lnSpc>
            </a:pPr>
            <a:r>
              <a:rPr lang="zh-CN" altLang="en-US" b="1"/>
              <a:t>Large pools</a:t>
            </a:r>
            <a:endParaRPr lang="zh-CN" altLang="en-US" b="1"/>
          </a:p>
          <a:p>
            <a:pPr>
              <a:lnSpc>
                <a:spcPct val="130000"/>
              </a:lnSpc>
            </a:pPr>
            <a:r>
              <a:rPr lang="zh-CN" altLang="en-US"/>
              <a:t>The more resources in the pool, the larger the size of each “packet"</a:t>
            </a:r>
            <a:endParaRPr lang="zh-CN" altLang="en-US"/>
          </a:p>
          <a:p>
            <a:pPr>
              <a:lnSpc>
                <a:spcPct val="130000"/>
              </a:lnSpc>
            </a:pPr>
            <a:endParaRPr lang="zh-CN" altLang="en-US"/>
          </a:p>
          <a:p>
            <a:pPr>
              <a:lnSpc>
                <a:spcPct val="130000"/>
              </a:lnSpc>
            </a:pPr>
            <a:r>
              <a:rPr lang="zh-CN" altLang="en-US" b="1"/>
              <a:t>Unpopular resources (features)</a:t>
            </a:r>
            <a:endParaRPr lang="zh-CN" altLang="en-US" b="1"/>
          </a:p>
          <a:p>
            <a:pPr>
              <a:lnSpc>
                <a:spcPct val="130000"/>
              </a:lnSpc>
            </a:pPr>
            <a:r>
              <a:rPr lang="zh-CN" altLang="en-US"/>
              <a:t>The less a feature is used on the Web, the less noise the covert channe</a:t>
            </a:r>
            <a:r>
              <a:rPr lang="en-US" altLang="zh-CN"/>
              <a:t>l</a:t>
            </a:r>
            <a:endParaRPr lang="zh-CN" altLang="en-US"/>
          </a:p>
          <a:p>
            <a:pPr>
              <a:lnSpc>
                <a:spcPct val="130000"/>
              </a:lnSpc>
            </a:pPr>
            <a:endParaRPr lang="zh-CN" altLang="en-US"/>
          </a:p>
          <a:p>
            <a:pPr>
              <a:lnSpc>
                <a:spcPct val="130000"/>
              </a:lnSpc>
            </a:pPr>
            <a:r>
              <a:rPr lang="zh-CN" altLang="en-US" b="1"/>
              <a:t>Quick to consume &amp; release resources</a:t>
            </a:r>
            <a:endParaRPr lang="zh-CN" altLang="en-US" b="1"/>
          </a:p>
          <a:p>
            <a:pPr>
              <a:lnSpc>
                <a:spcPct val="130000"/>
              </a:lnSpc>
            </a:pPr>
            <a:r>
              <a:rPr lang="zh-CN" altLang="en-US"/>
              <a:t>Faster consume/release, larger bandwidth</a:t>
            </a:r>
            <a:endParaRPr lang="zh-CN" altLang="en-US"/>
          </a:p>
        </p:txBody>
      </p:sp>
      <p:grpSp>
        <p:nvGrpSpPr>
          <p:cNvPr id="49" name="组合 48"/>
          <p:cNvGrpSpPr/>
          <p:nvPr/>
        </p:nvGrpSpPr>
        <p:grpSpPr>
          <a:xfrm>
            <a:off x="9371330" y="3230245"/>
            <a:ext cx="1046480" cy="2699385"/>
            <a:chOff x="8225" y="1990"/>
            <a:chExt cx="1648" cy="4251"/>
          </a:xfrm>
        </p:grpSpPr>
        <p:sp>
          <p:nvSpPr>
            <p:cNvPr id="50" name="矩形 49"/>
            <p:cNvSpPr/>
            <p:nvPr/>
          </p:nvSpPr>
          <p:spPr>
            <a:xfrm>
              <a:off x="8225" y="1990"/>
              <a:ext cx="1648" cy="4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圆角矩形 50"/>
            <p:cNvSpPr/>
            <p:nvPr/>
          </p:nvSpPr>
          <p:spPr>
            <a:xfrm>
              <a:off x="8392" y="5639"/>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圆角矩形 51"/>
            <p:cNvSpPr/>
            <p:nvPr/>
          </p:nvSpPr>
          <p:spPr>
            <a:xfrm>
              <a:off x="8392" y="5065"/>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圆角矩形 52"/>
            <p:cNvSpPr/>
            <p:nvPr/>
          </p:nvSpPr>
          <p:spPr>
            <a:xfrm>
              <a:off x="8392" y="4451"/>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圆角矩形 53"/>
            <p:cNvSpPr/>
            <p:nvPr/>
          </p:nvSpPr>
          <p:spPr>
            <a:xfrm>
              <a:off x="8392" y="3837"/>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975735" y="1285240"/>
            <a:ext cx="6421120" cy="895350"/>
          </a:xfrm>
        </p:spPr>
        <p:txBody>
          <a:bodyPr/>
          <a:lstStyle/>
          <a:p>
            <a:r>
              <a:rPr lang="zh-CN" altLang="en-US">
                <a:sym typeface="+mn-ea"/>
              </a:rPr>
              <a:t>Pool-party attacks in popular browsers</a:t>
            </a:r>
            <a:endParaRPr lang="zh-CN" altLang="en-US" dirty="0"/>
          </a:p>
        </p:txBody>
      </p:sp>
      <p:sp>
        <p:nvSpPr>
          <p:cNvPr id="6" name="文本占位符 5"/>
          <p:cNvSpPr>
            <a:spLocks noGrp="1"/>
          </p:cNvSpPr>
          <p:nvPr>
            <p:ph type="body" idx="1"/>
          </p:nvPr>
        </p:nvSpPr>
        <p:spPr/>
        <p:txBody>
          <a:bodyPr/>
          <a:lstStyle/>
          <a:p>
            <a:pPr algn="l">
              <a:lnSpc>
                <a:spcPct val="120000"/>
              </a:lnSpc>
            </a:pPr>
            <a:r>
              <a:rPr lang="zh-CN" altLang="en-US">
                <a:sym typeface="+mn-ea"/>
              </a:rPr>
              <a:t>Which browsers, which APls, across which contexts</a:t>
            </a:r>
            <a:endParaRPr lang="zh-CN" altLang="en-US" dirty="0"/>
          </a:p>
        </p:txBody>
      </p:sp>
      <p:sp>
        <p:nvSpPr>
          <p:cNvPr id="9" name="文本框 8"/>
          <p:cNvSpPr txBox="1"/>
          <p:nvPr/>
        </p:nvSpPr>
        <p:spPr>
          <a:xfrm>
            <a:off x="2797466" y="180668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Finding pool-party vulnerabilities: Browsers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3049270" y="1763395"/>
            <a:ext cx="6271260" cy="34537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Finding pool-party vulnerabilities: APIs</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4139565" y="1494155"/>
            <a:ext cx="3301365" cy="1419860"/>
          </a:xfrm>
          <a:prstGeom prst="rect">
            <a:avLst/>
          </a:prstGeom>
          <a:noFill/>
        </p:spPr>
        <p:txBody>
          <a:bodyPr wrap="square" rtlCol="0" anchor="t">
            <a:spAutoFit/>
          </a:bodyPr>
          <a:p>
            <a:pPr marL="285750" indent="-285750">
              <a:lnSpc>
                <a:spcPct val="120000"/>
              </a:lnSpc>
              <a:buFont typeface="Arial" panose="020B0604020202020204" pitchFamily="34" charset="0"/>
              <a:buChar char="•"/>
            </a:pPr>
            <a:r>
              <a:rPr lang="zh-CN" altLang="en-US"/>
              <a:t>Manual process</a:t>
            </a:r>
            <a:endParaRPr lang="zh-CN" altLang="en-US"/>
          </a:p>
          <a:p>
            <a:pPr marL="285750" indent="-285750">
              <a:lnSpc>
                <a:spcPct val="120000"/>
              </a:lnSpc>
              <a:buFont typeface="Arial" panose="020B0604020202020204" pitchFamily="34" charset="0"/>
              <a:buChar char="•"/>
            </a:pPr>
            <a:r>
              <a:rPr lang="zh-CN" altLang="en-US"/>
              <a:t>Source code review</a:t>
            </a:r>
            <a:endParaRPr lang="zh-CN" altLang="en-US"/>
          </a:p>
          <a:p>
            <a:pPr marL="285750" indent="-285750">
              <a:lnSpc>
                <a:spcPct val="120000"/>
              </a:lnSpc>
              <a:buFont typeface="Arial" panose="020B0604020202020204" pitchFamily="34" charset="0"/>
              <a:buChar char="•"/>
            </a:pPr>
            <a:r>
              <a:rPr lang="zh-CN" altLang="en-US"/>
              <a:t>Consulting developers</a:t>
            </a:r>
            <a:endParaRPr lang="zh-CN" altLang="en-US"/>
          </a:p>
          <a:p>
            <a:pPr marL="285750" indent="-285750">
              <a:lnSpc>
                <a:spcPct val="120000"/>
              </a:lnSpc>
              <a:buFont typeface="Arial" panose="020B0604020202020204" pitchFamily="34" charset="0"/>
              <a:buChar char="•"/>
            </a:pPr>
            <a:r>
              <a:rPr lang="zh-CN" altLang="en-US"/>
              <a:t>Standards / developer docs</a:t>
            </a:r>
            <a:endParaRPr lang="zh-CN" altLang="en-US"/>
          </a:p>
        </p:txBody>
      </p:sp>
      <p:sp>
        <p:nvSpPr>
          <p:cNvPr id="5" name="文本框 4"/>
          <p:cNvSpPr txBox="1"/>
          <p:nvPr/>
        </p:nvSpPr>
        <p:spPr>
          <a:xfrm>
            <a:off x="1598930" y="3520440"/>
            <a:ext cx="7196455" cy="2414905"/>
          </a:xfrm>
          <a:prstGeom prst="rect">
            <a:avLst/>
          </a:prstGeom>
          <a:noFill/>
        </p:spPr>
        <p:txBody>
          <a:bodyPr wrap="square" rtlCol="0" anchor="t">
            <a:spAutoFit/>
          </a:bodyPr>
          <a:p>
            <a:pPr>
              <a:lnSpc>
                <a:spcPct val="140000"/>
              </a:lnSpc>
            </a:pPr>
            <a:r>
              <a:rPr lang="zh-CN" altLang="en-US" b="1"/>
              <a:t>WebSockets</a:t>
            </a:r>
            <a:endParaRPr lang="zh-CN" altLang="en-US" b="1"/>
          </a:p>
          <a:p>
            <a:pPr>
              <a:lnSpc>
                <a:spcPct val="140000"/>
              </a:lnSpc>
            </a:pPr>
            <a:r>
              <a:rPr lang="zh-CN" altLang="en-US"/>
              <a:t>Persistent TCP-like interface for client-server communication</a:t>
            </a:r>
            <a:endParaRPr lang="zh-CN" altLang="en-US"/>
          </a:p>
          <a:p>
            <a:pPr>
              <a:lnSpc>
                <a:spcPct val="140000"/>
              </a:lnSpc>
            </a:pPr>
            <a:r>
              <a:rPr lang="zh-CN" altLang="en-US" b="1"/>
              <a:t>Web Workers</a:t>
            </a:r>
            <a:endParaRPr lang="zh-CN" altLang="en-US" b="1"/>
          </a:p>
          <a:p>
            <a:pPr>
              <a:lnSpc>
                <a:spcPct val="140000"/>
              </a:lnSpc>
            </a:pPr>
            <a:r>
              <a:rPr lang="zh-CN" altLang="en-US"/>
              <a:t>Sub-process-like API for running scripts outside of main event loop</a:t>
            </a:r>
            <a:endParaRPr lang="zh-CN" altLang="en-US"/>
          </a:p>
          <a:p>
            <a:pPr>
              <a:lnSpc>
                <a:spcPct val="140000"/>
              </a:lnSpc>
            </a:pPr>
            <a:r>
              <a:rPr lang="zh-CN" altLang="en-US" b="1"/>
              <a:t>Server-Sent Events</a:t>
            </a:r>
            <a:endParaRPr lang="zh-CN" altLang="en-US" b="1"/>
          </a:p>
          <a:p>
            <a:pPr>
              <a:lnSpc>
                <a:spcPct val="140000"/>
              </a:lnSpc>
            </a:pPr>
            <a:r>
              <a:rPr lang="zh-CN" altLang="en-US"/>
              <a:t>Server-push-like APl for servers to notify pages of updates</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Finding pool-party vulnerabilities</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2532380" y="1136650"/>
            <a:ext cx="4749800" cy="2292350"/>
          </a:xfrm>
          <a:prstGeom prst="rect">
            <a:avLst/>
          </a:prstGeom>
        </p:spPr>
      </p:pic>
      <p:sp>
        <p:nvSpPr>
          <p:cNvPr id="7" name="文本框 6"/>
          <p:cNvSpPr txBox="1"/>
          <p:nvPr/>
        </p:nvSpPr>
        <p:spPr>
          <a:xfrm>
            <a:off x="7638415" y="1398905"/>
            <a:ext cx="4085590" cy="2277745"/>
          </a:xfrm>
          <a:prstGeom prst="rect">
            <a:avLst/>
          </a:prstGeom>
          <a:noFill/>
        </p:spPr>
        <p:txBody>
          <a:bodyPr wrap="square" rtlCol="0" anchor="t">
            <a:noAutofit/>
          </a:bodyPr>
          <a:p>
            <a:pPr>
              <a:lnSpc>
                <a:spcPct val="120000"/>
              </a:lnSpc>
            </a:pPr>
            <a:r>
              <a:rPr lang="zh-CN" altLang="en-US"/>
              <a:t>Ability to identify </a:t>
            </a:r>
            <a:r>
              <a:rPr lang="zh-CN" altLang="en-US">
                <a:highlight>
                  <a:srgbClr val="FFFF00"/>
                </a:highlight>
              </a:rPr>
              <a:t>available </a:t>
            </a:r>
            <a:r>
              <a:rPr lang="zh-CN" altLang="en-US"/>
              <a:t>limited but unpartitioned resource pools</a:t>
            </a:r>
            <a:endParaRPr lang="zh-CN" altLang="en-US"/>
          </a:p>
          <a:p>
            <a:pPr>
              <a:lnSpc>
                <a:spcPct val="120000"/>
              </a:lnSpc>
            </a:pPr>
            <a:endParaRPr lang="zh-CN" altLang="en-US"/>
          </a:p>
          <a:p>
            <a:pPr>
              <a:lnSpc>
                <a:spcPct val="120000"/>
              </a:lnSpc>
            </a:pPr>
            <a:r>
              <a:rPr lang="zh-CN" altLang="en-US"/>
              <a:t>The target resource pool for each browser engine is different.</a:t>
            </a:r>
            <a:endParaRPr lang="zh-CN" altLang="en-US"/>
          </a:p>
        </p:txBody>
      </p:sp>
      <p:sp>
        <p:nvSpPr>
          <p:cNvPr id="8" name="文本框 7"/>
          <p:cNvSpPr txBox="1"/>
          <p:nvPr/>
        </p:nvSpPr>
        <p:spPr>
          <a:xfrm>
            <a:off x="875030" y="3943350"/>
            <a:ext cx="9084310" cy="1476375"/>
          </a:xfrm>
          <a:prstGeom prst="rect">
            <a:avLst/>
          </a:prstGeom>
          <a:noFill/>
        </p:spPr>
        <p:txBody>
          <a:bodyPr wrap="square" rtlCol="0" anchor="t">
            <a:spAutoFit/>
          </a:bodyPr>
          <a:p>
            <a:r>
              <a:rPr lang="zh-CN" altLang="en-US">
                <a:sym typeface="+mn-ea"/>
              </a:rPr>
              <a:t>Can utilize WebSocket pool in browsers based on </a:t>
            </a:r>
            <a:r>
              <a:rPr lang="zh-CN" altLang="en-US">
                <a:solidFill>
                  <a:schemeClr val="accent1"/>
                </a:solidFill>
                <a:sym typeface="+mn-ea"/>
              </a:rPr>
              <a:t>Chromium and Gecko</a:t>
            </a:r>
            <a:endParaRPr lang="zh-CN" altLang="en-US">
              <a:solidFill>
                <a:schemeClr val="accent1"/>
              </a:solidFill>
              <a:sym typeface="+mn-ea"/>
            </a:endParaRPr>
          </a:p>
          <a:p>
            <a:endParaRPr lang="zh-CN" altLang="en-US">
              <a:sym typeface="+mn-ea"/>
            </a:endParaRPr>
          </a:p>
          <a:p>
            <a:r>
              <a:rPr lang="zh-CN" altLang="en-US">
                <a:solidFill>
                  <a:schemeClr val="accent1"/>
                </a:solidFill>
                <a:sym typeface="+mn-ea"/>
              </a:rPr>
              <a:t>Safari</a:t>
            </a:r>
            <a:r>
              <a:rPr lang="zh-CN" altLang="en-US">
                <a:sym typeface="+mn-ea"/>
              </a:rPr>
              <a:t>'s WebSockets implementation cannot be utilized</a:t>
            </a:r>
            <a:endParaRPr lang="zh-CN" altLang="en-US"/>
          </a:p>
          <a:p>
            <a:endParaRPr lang="zh-CN" altLang="en-US"/>
          </a:p>
          <a:p>
            <a:r>
              <a:rPr lang="zh-CN" altLang="en-US">
                <a:solidFill>
                  <a:schemeClr val="accent1"/>
                </a:solidFill>
                <a:sym typeface="+mn-ea"/>
              </a:rPr>
              <a:t>Gecko</a:t>
            </a:r>
            <a:r>
              <a:rPr lang="zh-CN" altLang="en-US">
                <a:sym typeface="+mn-ea"/>
              </a:rPr>
              <a:t> are more susceptible to pooling attacks than other browser engines.</a:t>
            </a:r>
            <a:endParaRPr lang="zh-CN" altLang="en-US">
              <a:sym typeface="+mn-ea"/>
            </a:endParaRPr>
          </a:p>
        </p:txBody>
      </p:sp>
      <p:pic>
        <p:nvPicPr>
          <p:cNvPr id="9" name="图片 8"/>
          <p:cNvPicPr>
            <a:picLocks noChangeAspect="1"/>
          </p:cNvPicPr>
          <p:nvPr/>
        </p:nvPicPr>
        <p:blipFill>
          <a:blip r:embed="rId2"/>
          <a:stretch>
            <a:fillRect/>
          </a:stretch>
        </p:blipFill>
        <p:spPr>
          <a:xfrm>
            <a:off x="167005" y="1261110"/>
            <a:ext cx="2451100" cy="2159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975735" y="1285240"/>
            <a:ext cx="7588250" cy="895350"/>
          </a:xfrm>
        </p:spPr>
        <p:txBody>
          <a:bodyPr/>
          <a:lstStyle/>
          <a:p>
            <a:r>
              <a:rPr lang="zh-CN" altLang="en-US">
                <a:sym typeface="+mn-ea"/>
              </a:rPr>
              <a:t>Measuring how practical pool-party attacks are</a:t>
            </a:r>
            <a:endParaRPr lang="zh-CN" altLang="en-US" dirty="0"/>
          </a:p>
        </p:txBody>
      </p:sp>
      <p:sp>
        <p:nvSpPr>
          <p:cNvPr id="6" name="文本占位符 5"/>
          <p:cNvSpPr>
            <a:spLocks noGrp="1"/>
          </p:cNvSpPr>
          <p:nvPr>
            <p:ph type="body" idx="1"/>
          </p:nvPr>
        </p:nvSpPr>
        <p:spPr/>
        <p:txBody>
          <a:bodyPr/>
          <a:lstStyle/>
          <a:p>
            <a:pPr algn="l">
              <a:lnSpc>
                <a:spcPct val="120000"/>
              </a:lnSpc>
            </a:pPr>
            <a:r>
              <a:rPr lang="zh-CN" altLang="en-US">
                <a:sym typeface="+mn-ea"/>
              </a:rPr>
              <a:t>Making sure we're only breaking bad stuff...</a:t>
            </a:r>
            <a:endParaRPr lang="zh-CN" altLang="en-US" dirty="0"/>
          </a:p>
        </p:txBody>
      </p:sp>
      <p:sp>
        <p:nvSpPr>
          <p:cNvPr id="9" name="文本框 8"/>
          <p:cNvSpPr txBox="1"/>
          <p:nvPr/>
        </p:nvSpPr>
        <p:spPr>
          <a:xfrm>
            <a:off x="2797466" y="180668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Pool-party practicality</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2420620" y="1519555"/>
            <a:ext cx="7679055" cy="3189605"/>
          </a:xfrm>
          <a:prstGeom prst="rect">
            <a:avLst/>
          </a:prstGeom>
          <a:noFill/>
        </p:spPr>
        <p:txBody>
          <a:bodyPr wrap="square" rtlCol="0" anchor="t">
            <a:spAutoFit/>
          </a:bodyPr>
          <a:p>
            <a:pPr>
              <a:lnSpc>
                <a:spcPct val="140000"/>
              </a:lnSpc>
            </a:pPr>
            <a:r>
              <a:rPr lang="zh-CN" altLang="en-US" b="1"/>
              <a:t>Bandwidth</a:t>
            </a:r>
            <a:endParaRPr lang="zh-CN" altLang="en-US" b="1"/>
          </a:p>
          <a:p>
            <a:pPr>
              <a:lnSpc>
                <a:spcPct val="140000"/>
              </a:lnSpc>
            </a:pPr>
            <a:r>
              <a:rPr lang="zh-CN" altLang="en-US"/>
              <a:t>How quickly can we transmit a user identifier across context boundaries</a:t>
            </a:r>
            <a:endParaRPr lang="zh-CN" altLang="en-US"/>
          </a:p>
          <a:p>
            <a:pPr>
              <a:lnSpc>
                <a:spcPct val="140000"/>
              </a:lnSpc>
            </a:pPr>
            <a:endParaRPr lang="zh-CN" altLang="en-US" b="1"/>
          </a:p>
          <a:p>
            <a:pPr>
              <a:lnSpc>
                <a:spcPct val="140000"/>
              </a:lnSpc>
            </a:pPr>
            <a:r>
              <a:rPr lang="zh-CN" altLang="en-US" b="1"/>
              <a:t>Consistency</a:t>
            </a:r>
            <a:endParaRPr lang="zh-CN" altLang="en-US" b="1"/>
          </a:p>
          <a:p>
            <a:pPr>
              <a:lnSpc>
                <a:spcPct val="140000"/>
              </a:lnSpc>
            </a:pPr>
            <a:r>
              <a:rPr lang="zh-CN" altLang="en-US"/>
              <a:t>How often does the attack succeed, given a stable, empty channel</a:t>
            </a:r>
            <a:endParaRPr lang="zh-CN" altLang="en-US"/>
          </a:p>
          <a:p>
            <a:pPr>
              <a:lnSpc>
                <a:spcPct val="140000"/>
              </a:lnSpc>
            </a:pPr>
            <a:endParaRPr lang="zh-CN" altLang="en-US" b="1"/>
          </a:p>
          <a:p>
            <a:pPr>
              <a:lnSpc>
                <a:spcPct val="140000"/>
              </a:lnSpc>
            </a:pPr>
            <a:r>
              <a:rPr lang="zh-CN" altLang="en-US" b="1"/>
              <a:t>Stability</a:t>
            </a:r>
            <a:endParaRPr lang="zh-CN" altLang="en-US" b="1"/>
          </a:p>
          <a:p>
            <a:pPr>
              <a:lnSpc>
                <a:spcPct val="140000"/>
              </a:lnSpc>
            </a:pPr>
            <a:r>
              <a:rPr lang="zh-CN" altLang="en-US"/>
              <a:t>How likely is it that the communication channel will be "clean</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Pool-party attack stability</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2795270" y="1692275"/>
            <a:ext cx="6704330" cy="2141220"/>
          </a:xfrm>
          <a:prstGeom prst="rect">
            <a:avLst/>
          </a:prstGeom>
        </p:spPr>
      </p:pic>
      <p:sp>
        <p:nvSpPr>
          <p:cNvPr id="5" name="文本框 4"/>
          <p:cNvSpPr txBox="1"/>
          <p:nvPr/>
        </p:nvSpPr>
        <p:spPr>
          <a:xfrm>
            <a:off x="1715135" y="4442460"/>
            <a:ext cx="8713470" cy="1476375"/>
          </a:xfrm>
          <a:prstGeom prst="rect">
            <a:avLst/>
          </a:prstGeom>
          <a:noFill/>
        </p:spPr>
        <p:txBody>
          <a:bodyPr wrap="square" rtlCol="0" anchor="t">
            <a:spAutoFit/>
          </a:bodyPr>
          <a:p>
            <a:r>
              <a:rPr lang="zh-CN" altLang="en-US"/>
              <a:t>Background noise refers to the interference introduced by the resource usage of other sites or browser processes.</a:t>
            </a:r>
            <a:endParaRPr lang="zh-CN" altLang="en-US"/>
          </a:p>
          <a:p>
            <a:endParaRPr lang="zh-CN" altLang="en-US"/>
          </a:p>
          <a:p>
            <a:r>
              <a:rPr lang="zh-CN" altLang="en-US"/>
              <a:t>The vast majority of websites use resource pools without any interference from other pages</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Pool-party attack bandwidth &amp; consistency</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2595245" y="1560830"/>
            <a:ext cx="6946900" cy="3736975"/>
          </a:xfrm>
          <a:prstGeom prst="rect">
            <a:avLst/>
          </a:prstGeom>
        </p:spPr>
      </p:pic>
      <p:sp>
        <p:nvSpPr>
          <p:cNvPr id="6" name="文本框 5"/>
          <p:cNvSpPr txBox="1"/>
          <p:nvPr/>
        </p:nvSpPr>
        <p:spPr>
          <a:xfrm>
            <a:off x="527050" y="5631815"/>
            <a:ext cx="11138535" cy="368300"/>
          </a:xfrm>
          <a:prstGeom prst="rect">
            <a:avLst/>
          </a:prstGeom>
          <a:noFill/>
        </p:spPr>
        <p:txBody>
          <a:bodyPr wrap="square" rtlCol="0" anchor="t">
            <a:spAutoFit/>
          </a:bodyPr>
          <a:p>
            <a:r>
              <a:rPr lang="zh-CN" altLang="en-US"/>
              <a:t>The number of available resources in the resource pool limits the amount of data that an attack can transmit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232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78485" y="1180051"/>
            <a:ext cx="11109960" cy="3924962"/>
            <a:chOff x="962025" y="1232756"/>
            <a:chExt cx="11109960" cy="3924962"/>
          </a:xfrm>
        </p:grpSpPr>
        <p:sp>
          <p:nvSpPr>
            <p:cNvPr id="46" name="ïṧḷíḍé"/>
            <p:cNvSpPr/>
            <p:nvPr/>
          </p:nvSpPr>
          <p:spPr bwMode="auto">
            <a:xfrm>
              <a:off x="1263136" y="1339314"/>
              <a:ext cx="3643214" cy="762000"/>
            </a:xfrm>
            <a:prstGeom prst="homePlate">
              <a:avLst/>
            </a:prstGeom>
            <a:solidFill>
              <a:schemeClr val="tx2">
                <a:alpha val="14000"/>
              </a:schemeClr>
            </a:solidFill>
            <a:ln w="19050">
              <a:noFill/>
              <a:round/>
            </a:ln>
          </p:spPr>
          <p:txBody>
            <a:bodyPr wrap="square" lIns="91440" tIns="45720" rIns="91440" bIns="45720" anchor="ctr">
              <a:normAutofit/>
            </a:bodyPr>
            <a:lstStyle/>
            <a:p>
              <a:pPr algn="ctr"/>
            </a:p>
          </p:txBody>
        </p:sp>
        <p:sp>
          <p:nvSpPr>
            <p:cNvPr id="47" name="îṥḻîḓê"/>
            <p:cNvSpPr/>
            <p:nvPr/>
          </p:nvSpPr>
          <p:spPr bwMode="auto">
            <a:xfrm>
              <a:off x="962025" y="1232756"/>
              <a:ext cx="3643214" cy="762000"/>
            </a:xfrm>
            <a:prstGeom prst="homePlate">
              <a:avLst/>
            </a:prstGeom>
            <a:solidFill>
              <a:schemeClr val="bg1">
                <a:lumMod val="50000"/>
              </a:schemeClr>
            </a:solidFill>
            <a:ln w="19050">
              <a:noFill/>
              <a:round/>
            </a:ln>
          </p:spPr>
          <p:txBody>
            <a:bodyPr rot="0" spcFirstLastPara="0" vert="horz" wrap="square" lIns="91440" tIns="45720" rIns="91440" bIns="45720" anchor="ctr" anchorCtr="1" forceAA="0" compatLnSpc="1">
              <a:normAutofit/>
            </a:bodyPr>
            <a:lstStyle/>
            <a:p>
              <a:pPr algn="ctr"/>
              <a:r>
                <a:rPr lang="en-US" altLang="zh-CN" sz="3200" b="1" dirty="0">
                  <a:solidFill>
                    <a:schemeClr val="bg1">
                      <a:lumMod val="100000"/>
                    </a:schemeClr>
                  </a:solidFill>
                </a:rPr>
                <a:t>CONTENT</a:t>
              </a:r>
              <a:endParaRPr lang="en-US" altLang="zh-CN" sz="3200" b="1" dirty="0">
                <a:solidFill>
                  <a:schemeClr val="bg1">
                    <a:lumMod val="100000"/>
                  </a:schemeClr>
                </a:solidFill>
              </a:endParaRPr>
            </a:p>
          </p:txBody>
        </p:sp>
        <p:sp>
          <p:nvSpPr>
            <p:cNvPr id="51" name="iṡḻiḓè"/>
            <p:cNvSpPr/>
            <p:nvPr>
              <p:custDataLst>
                <p:tags r:id="rId2"/>
              </p:custDataLst>
            </p:nvPr>
          </p:nvSpPr>
          <p:spPr>
            <a:xfrm>
              <a:off x="4911789" y="4480552"/>
              <a:ext cx="624349" cy="624349"/>
            </a:xfrm>
            <a:prstGeom prst="diamon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7500" lnSpcReduction="20000"/>
            </a:bodyPr>
            <a:lstStyle/>
            <a:p>
              <a:pPr algn="ctr"/>
              <a:r>
                <a:rPr lang="en-US" altLang="zh-CN">
                  <a:solidFill>
                    <a:schemeClr val="bg1"/>
                  </a:solidFill>
                  <a:latin typeface="Impact" panose="020B0806030902050204" pitchFamily="34" charset="0"/>
                </a:rPr>
                <a:t>04</a:t>
              </a:r>
              <a:endParaRPr lang="en-US" altLang="zh-CN">
                <a:solidFill>
                  <a:schemeClr val="bg1"/>
                </a:solidFill>
                <a:latin typeface="Impact" panose="020B0806030902050204" pitchFamily="34" charset="0"/>
              </a:endParaRPr>
            </a:p>
          </p:txBody>
        </p:sp>
        <p:sp>
          <p:nvSpPr>
            <p:cNvPr id="52" name="iṥļïḍè"/>
            <p:cNvSpPr txBox="1"/>
            <p:nvPr>
              <p:custDataLst>
                <p:tags r:id="rId3"/>
              </p:custDataLst>
            </p:nvPr>
          </p:nvSpPr>
          <p:spPr>
            <a:xfrm>
              <a:off x="5664048" y="4350228"/>
              <a:ext cx="3811189" cy="403746"/>
            </a:xfrm>
            <a:prstGeom prst="rect">
              <a:avLst/>
            </a:prstGeom>
            <a:noFill/>
          </p:spPr>
          <p:txBody>
            <a:bodyPr wrap="square" lIns="91440" tIns="45720" rIns="91440" bIns="45720" anchor="b" anchorCtr="0">
              <a:normAutofit/>
            </a:bodyPr>
            <a:lstStyle/>
            <a:p>
              <a:r>
                <a:rPr lang="zh-CN" altLang="en-US" sz="2000" b="1">
                  <a:sym typeface="+mn-ea"/>
                </a:rPr>
                <a:t>Conclusions</a:t>
              </a:r>
              <a:endParaRPr lang="zh-CN" altLang="en-US" sz="2000" b="1">
                <a:sym typeface="+mn-ea"/>
              </a:endParaRPr>
            </a:p>
          </p:txBody>
        </p:sp>
        <p:sp>
          <p:nvSpPr>
            <p:cNvPr id="53" name="íṡļíḓé"/>
            <p:cNvSpPr txBox="1"/>
            <p:nvPr>
              <p:custDataLst>
                <p:tags r:id="rId4"/>
              </p:custDataLst>
            </p:nvPr>
          </p:nvSpPr>
          <p:spPr>
            <a:xfrm>
              <a:off x="5664048" y="4753973"/>
              <a:ext cx="3811189" cy="403745"/>
            </a:xfrm>
            <a:prstGeom prst="rect">
              <a:avLst/>
            </a:prstGeom>
          </p:spPr>
          <p:txBody>
            <a:bodyPr vert="horz" wrap="square" lIns="91440" tIns="45720" rIns="91440" bIns="45720" anchor="ctr" anchorCtr="0">
              <a:normAutofit/>
            </a:bodyPr>
            <a:lstStyle/>
            <a:p>
              <a:pPr algn="l">
                <a:lnSpc>
                  <a:spcPct val="120000"/>
                </a:lnSpc>
              </a:pPr>
              <a:r>
                <a:rPr lang="zh-CN" altLang="en-US" sz="1100">
                  <a:sym typeface="+mn-ea"/>
                </a:rPr>
                <a:t>Fixes, other vectors, and more</a:t>
              </a:r>
              <a:endParaRPr lang="zh-CN" altLang="en-US" sz="1100" dirty="0">
                <a:solidFill>
                  <a:schemeClr val="dk1">
                    <a:lumMod val="100000"/>
                  </a:schemeClr>
                </a:solidFill>
              </a:endParaRPr>
            </a:p>
          </p:txBody>
        </p:sp>
        <p:sp>
          <p:nvSpPr>
            <p:cNvPr id="54" name="ï$ľîḍe"/>
            <p:cNvSpPr/>
            <p:nvPr>
              <p:custDataLst>
                <p:tags r:id="rId5"/>
              </p:custDataLst>
            </p:nvPr>
          </p:nvSpPr>
          <p:spPr>
            <a:xfrm>
              <a:off x="4911789" y="3601976"/>
              <a:ext cx="624349" cy="624349"/>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7500" lnSpcReduction="20000"/>
            </a:bodyPr>
            <a:lstStyle/>
            <a:p>
              <a:pPr algn="ctr"/>
              <a:r>
                <a:rPr lang="en-US" altLang="zh-CN">
                  <a:solidFill>
                    <a:schemeClr val="bg1"/>
                  </a:solidFill>
                  <a:latin typeface="Impact" panose="020B0806030902050204" pitchFamily="34" charset="0"/>
                </a:rPr>
                <a:t>03</a:t>
              </a:r>
              <a:endParaRPr lang="en-US" altLang="zh-CN">
                <a:solidFill>
                  <a:schemeClr val="bg1"/>
                </a:solidFill>
                <a:latin typeface="Impact" panose="020B0806030902050204" pitchFamily="34" charset="0"/>
              </a:endParaRPr>
            </a:p>
          </p:txBody>
        </p:sp>
        <p:sp>
          <p:nvSpPr>
            <p:cNvPr id="55" name="îṥ1íďè"/>
            <p:cNvSpPr txBox="1"/>
            <p:nvPr>
              <p:custDataLst>
                <p:tags r:id="rId6"/>
              </p:custDataLst>
            </p:nvPr>
          </p:nvSpPr>
          <p:spPr>
            <a:xfrm>
              <a:off x="5664200" y="3471766"/>
              <a:ext cx="6307455" cy="403860"/>
            </a:xfrm>
            <a:prstGeom prst="rect">
              <a:avLst/>
            </a:prstGeom>
            <a:noFill/>
          </p:spPr>
          <p:txBody>
            <a:bodyPr wrap="square" lIns="91440" tIns="45720" rIns="91440" bIns="45720" anchor="b" anchorCtr="0">
              <a:normAutofit/>
            </a:bodyPr>
            <a:lstStyle/>
            <a:p>
              <a:r>
                <a:rPr lang="zh-CN" altLang="en-US" sz="2000" b="1">
                  <a:sym typeface="+mn-ea"/>
                </a:rPr>
                <a:t>Measuring how practical pool-party attacks are</a:t>
              </a:r>
              <a:endParaRPr lang="zh-CN" altLang="en-US" sz="2000" b="1" dirty="0"/>
            </a:p>
          </p:txBody>
        </p:sp>
        <p:sp>
          <p:nvSpPr>
            <p:cNvPr id="56" name="ïṣļíḍè"/>
            <p:cNvSpPr txBox="1"/>
            <p:nvPr>
              <p:custDataLst>
                <p:tags r:id="rId7"/>
              </p:custDataLst>
            </p:nvPr>
          </p:nvSpPr>
          <p:spPr>
            <a:xfrm>
              <a:off x="5664048" y="3875397"/>
              <a:ext cx="3811189" cy="403745"/>
            </a:xfrm>
            <a:prstGeom prst="rect">
              <a:avLst/>
            </a:prstGeom>
          </p:spPr>
          <p:txBody>
            <a:bodyPr vert="horz" wrap="square" lIns="91440" tIns="45720" rIns="91440" bIns="45720" anchor="ctr" anchorCtr="0">
              <a:normAutofit/>
            </a:bodyPr>
            <a:lstStyle/>
            <a:p>
              <a:pPr algn="l">
                <a:lnSpc>
                  <a:spcPct val="120000"/>
                </a:lnSpc>
              </a:pPr>
              <a:r>
                <a:rPr lang="zh-CN" altLang="en-US" sz="1100">
                  <a:sym typeface="+mn-ea"/>
                </a:rPr>
                <a:t>Making sure we're only breaking bad stuff...</a:t>
              </a:r>
              <a:endParaRPr lang="zh-CN" altLang="en-US" sz="1100" dirty="0">
                <a:solidFill>
                  <a:schemeClr val="dk1">
                    <a:lumMod val="100000"/>
                  </a:schemeClr>
                </a:solidFill>
              </a:endParaRPr>
            </a:p>
          </p:txBody>
        </p:sp>
        <p:sp>
          <p:nvSpPr>
            <p:cNvPr id="57" name="iśľîďè"/>
            <p:cNvSpPr/>
            <p:nvPr>
              <p:custDataLst>
                <p:tags r:id="rId8"/>
              </p:custDataLst>
            </p:nvPr>
          </p:nvSpPr>
          <p:spPr>
            <a:xfrm>
              <a:off x="4911789" y="2723400"/>
              <a:ext cx="624349" cy="624349"/>
            </a:xfrm>
            <a:prstGeom prst="diamon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7500" lnSpcReduction="20000"/>
            </a:bodyPr>
            <a:lstStyle/>
            <a:p>
              <a:pPr algn="ctr"/>
              <a:r>
                <a:rPr lang="en-US" altLang="zh-CN">
                  <a:solidFill>
                    <a:schemeClr val="bg1"/>
                  </a:solidFill>
                  <a:latin typeface="Impact" panose="020B0806030902050204" pitchFamily="34" charset="0"/>
                </a:rPr>
                <a:t>02</a:t>
              </a:r>
              <a:endParaRPr lang="en-US" altLang="zh-CN">
                <a:solidFill>
                  <a:schemeClr val="bg1"/>
                </a:solidFill>
                <a:latin typeface="Impact" panose="020B0806030902050204" pitchFamily="34" charset="0"/>
              </a:endParaRPr>
            </a:p>
          </p:txBody>
        </p:sp>
        <p:sp>
          <p:nvSpPr>
            <p:cNvPr id="58" name="ïsľïďè"/>
            <p:cNvSpPr txBox="1"/>
            <p:nvPr>
              <p:custDataLst>
                <p:tags r:id="rId9"/>
              </p:custDataLst>
            </p:nvPr>
          </p:nvSpPr>
          <p:spPr>
            <a:xfrm>
              <a:off x="5664200" y="2592926"/>
              <a:ext cx="6407785" cy="403860"/>
            </a:xfrm>
            <a:prstGeom prst="rect">
              <a:avLst/>
            </a:prstGeom>
            <a:noFill/>
          </p:spPr>
          <p:txBody>
            <a:bodyPr wrap="square" lIns="91440" tIns="45720" rIns="91440" bIns="45720" anchor="b" anchorCtr="0">
              <a:normAutofit/>
            </a:bodyPr>
            <a:lstStyle/>
            <a:p>
              <a:r>
                <a:rPr lang="zh-CN" altLang="en-US" sz="2000" b="1">
                  <a:sym typeface="+mn-ea"/>
                </a:rPr>
                <a:t>Pool-party attacks in popular browsers</a:t>
              </a:r>
              <a:endParaRPr lang="zh-CN" altLang="en-US" sz="2000" b="1" dirty="0"/>
            </a:p>
          </p:txBody>
        </p:sp>
        <p:sp>
          <p:nvSpPr>
            <p:cNvPr id="59" name="îSľídé"/>
            <p:cNvSpPr txBox="1"/>
            <p:nvPr>
              <p:custDataLst>
                <p:tags r:id="rId10"/>
              </p:custDataLst>
            </p:nvPr>
          </p:nvSpPr>
          <p:spPr>
            <a:xfrm>
              <a:off x="5664048" y="2996821"/>
              <a:ext cx="3811189" cy="403745"/>
            </a:xfrm>
            <a:prstGeom prst="rect">
              <a:avLst/>
            </a:prstGeom>
          </p:spPr>
          <p:txBody>
            <a:bodyPr vert="horz" wrap="square" lIns="91440" tIns="45720" rIns="91440" bIns="45720" anchor="ctr" anchorCtr="0">
              <a:normAutofit/>
            </a:bodyPr>
            <a:lstStyle/>
            <a:p>
              <a:pPr algn="l">
                <a:lnSpc>
                  <a:spcPct val="120000"/>
                </a:lnSpc>
              </a:pPr>
              <a:r>
                <a:rPr lang="zh-CN" altLang="en-US" sz="1100">
                  <a:sym typeface="+mn-ea"/>
                </a:rPr>
                <a:t>Which browsers, which APls, across which contexts</a:t>
              </a:r>
              <a:endParaRPr lang="zh-CN" altLang="en-US" sz="1100" dirty="0">
                <a:solidFill>
                  <a:schemeClr val="dk1">
                    <a:lumMod val="100000"/>
                  </a:schemeClr>
                </a:solidFill>
              </a:endParaRPr>
            </a:p>
          </p:txBody>
        </p:sp>
        <p:sp>
          <p:nvSpPr>
            <p:cNvPr id="60" name="iṩḻïḍe"/>
            <p:cNvSpPr/>
            <p:nvPr>
              <p:custDataLst>
                <p:tags r:id="rId11"/>
              </p:custDataLst>
            </p:nvPr>
          </p:nvSpPr>
          <p:spPr>
            <a:xfrm>
              <a:off x="4911791" y="1844824"/>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algn="ctr"/>
              <a:r>
                <a:rPr lang="en-US" altLang="zh-CN">
                  <a:solidFill>
                    <a:schemeClr val="bg1"/>
                  </a:solidFill>
                  <a:latin typeface="Impact" panose="020B0806030902050204" pitchFamily="34" charset="0"/>
                </a:rPr>
                <a:t>01</a:t>
              </a:r>
              <a:endParaRPr lang="en-US" altLang="zh-CN">
                <a:solidFill>
                  <a:schemeClr val="bg1"/>
                </a:solidFill>
                <a:latin typeface="Impact" panose="020B0806030902050204" pitchFamily="34" charset="0"/>
              </a:endParaRPr>
            </a:p>
          </p:txBody>
        </p:sp>
        <p:sp>
          <p:nvSpPr>
            <p:cNvPr id="61" name="íŝļídé"/>
            <p:cNvSpPr txBox="1"/>
            <p:nvPr>
              <p:custDataLst>
                <p:tags r:id="rId12"/>
              </p:custDataLst>
            </p:nvPr>
          </p:nvSpPr>
          <p:spPr>
            <a:xfrm>
              <a:off x="5664200" y="1714721"/>
              <a:ext cx="5535930" cy="403860"/>
            </a:xfrm>
            <a:prstGeom prst="rect">
              <a:avLst/>
            </a:prstGeom>
            <a:noFill/>
          </p:spPr>
          <p:txBody>
            <a:bodyPr wrap="square" lIns="91440" tIns="45720" rIns="91440" bIns="45720" anchor="b" anchorCtr="0">
              <a:normAutofit/>
            </a:bodyPr>
            <a:lstStyle/>
            <a:p>
              <a:r>
                <a:rPr lang="zh-CN" altLang="en-US" sz="2000" b="1">
                  <a:sym typeface="+mn-ea"/>
                </a:rPr>
                <a:t>Defining pool-party attacks</a:t>
              </a:r>
              <a:endParaRPr lang="zh-CN" altLang="en-US" sz="2000" b="1" dirty="0"/>
            </a:p>
          </p:txBody>
        </p:sp>
        <p:sp>
          <p:nvSpPr>
            <p:cNvPr id="62" name="îSḻiḍè"/>
            <p:cNvSpPr txBox="1"/>
            <p:nvPr>
              <p:custDataLst>
                <p:tags r:id="rId13"/>
              </p:custDataLst>
            </p:nvPr>
          </p:nvSpPr>
          <p:spPr>
            <a:xfrm>
              <a:off x="5664048" y="2118245"/>
              <a:ext cx="3811189" cy="403745"/>
            </a:xfrm>
            <a:prstGeom prst="rect">
              <a:avLst/>
            </a:prstGeom>
          </p:spPr>
          <p:txBody>
            <a:bodyPr vert="horz" wrap="square" lIns="91440" tIns="45720" rIns="91440" bIns="45720" anchor="ctr" anchorCtr="0">
              <a:normAutofit fontScale="90000"/>
            </a:bodyPr>
            <a:lstStyle/>
            <a:p>
              <a:pPr algn="l">
                <a:lnSpc>
                  <a:spcPct val="120000"/>
                </a:lnSpc>
              </a:pPr>
              <a:r>
                <a:rPr lang="zh-CN" altLang="en-US" sz="1100">
                  <a:sym typeface="+mn-ea"/>
                </a:rPr>
                <a:t>What they are, how they differ from other privacy attacks, etc</a:t>
              </a:r>
              <a:endParaRPr lang="zh-CN" altLang="en-US" sz="1100" dirty="0">
                <a:solidFill>
                  <a:schemeClr val="dk1">
                    <a:lumMod val="100000"/>
                  </a:schemeClr>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975520" y="1580445"/>
            <a:ext cx="5419185" cy="895350"/>
          </a:xfrm>
        </p:spPr>
        <p:txBody>
          <a:bodyPr/>
          <a:lstStyle/>
          <a:p>
            <a:r>
              <a:rPr lang="en-US" altLang="zh-CN" sz="3200">
                <a:sym typeface="+mn-ea"/>
              </a:rPr>
              <a:t>C</a:t>
            </a:r>
            <a:r>
              <a:rPr lang="zh-CN" altLang="en-US" sz="3200">
                <a:sym typeface="+mn-ea"/>
              </a:rPr>
              <a:t>onclusions</a:t>
            </a:r>
            <a:endParaRPr lang="zh-CN" altLang="en-US" sz="3200" dirty="0">
              <a:sym typeface="+mn-ea"/>
            </a:endParaRPr>
          </a:p>
        </p:txBody>
      </p:sp>
      <p:sp>
        <p:nvSpPr>
          <p:cNvPr id="9" name="文本框 8"/>
          <p:cNvSpPr txBox="1"/>
          <p:nvPr/>
        </p:nvSpPr>
        <p:spPr>
          <a:xfrm>
            <a:off x="2797466" y="180668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Pool-party discussion: defenses</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2933700" y="1764665"/>
            <a:ext cx="6323965" cy="3328670"/>
          </a:xfrm>
          <a:prstGeom prst="rect">
            <a:avLst/>
          </a:prstGeom>
          <a:noFill/>
        </p:spPr>
        <p:txBody>
          <a:bodyPr wrap="square" rtlCol="0" anchor="t">
            <a:spAutoFit/>
          </a:bodyPr>
          <a:p>
            <a:pPr>
              <a:lnSpc>
                <a:spcPct val="130000"/>
              </a:lnSpc>
            </a:pPr>
            <a:r>
              <a:rPr lang="zh-CN" altLang="en-US"/>
              <a:t>Problem -&gt; Unpartitioned and limited</a:t>
            </a:r>
            <a:endParaRPr lang="zh-CN" altLang="en-US"/>
          </a:p>
          <a:p>
            <a:pPr>
              <a:lnSpc>
                <a:spcPct val="130000"/>
              </a:lnSpc>
            </a:pPr>
            <a:endParaRPr lang="zh-CN" altLang="en-US"/>
          </a:p>
          <a:p>
            <a:pPr>
              <a:lnSpc>
                <a:spcPct val="130000"/>
              </a:lnSpc>
            </a:pPr>
            <a:r>
              <a:rPr lang="zh-CN" altLang="en-US" b="1"/>
              <a:t>Solution 1</a:t>
            </a:r>
            <a:r>
              <a:rPr lang="zh-CN" altLang="en-US"/>
              <a:t>: Partition (but maintain global cap)</a:t>
            </a:r>
            <a:endParaRPr lang="zh-CN" altLang="en-US"/>
          </a:p>
          <a:p>
            <a:pPr>
              <a:lnSpc>
                <a:spcPct val="130000"/>
              </a:lnSpc>
            </a:pPr>
            <a:r>
              <a:rPr lang="zh-CN" altLang="en-US"/>
              <a:t>Each context gets its own allocation</a:t>
            </a:r>
            <a:endParaRPr lang="zh-CN" altLang="en-US"/>
          </a:p>
          <a:p>
            <a:pPr>
              <a:lnSpc>
                <a:spcPct val="130000"/>
              </a:lnSpc>
            </a:pPr>
            <a:r>
              <a:rPr lang="zh-CN" altLang="en-US"/>
              <a:t>Browsers: Brave</a:t>
            </a:r>
            <a:endParaRPr lang="zh-CN" altLang="en-US"/>
          </a:p>
          <a:p>
            <a:pPr>
              <a:lnSpc>
                <a:spcPct val="130000"/>
              </a:lnSpc>
            </a:pPr>
            <a:endParaRPr lang="zh-CN" altLang="en-US"/>
          </a:p>
          <a:p>
            <a:pPr>
              <a:lnSpc>
                <a:spcPct val="130000"/>
              </a:lnSpc>
            </a:pPr>
            <a:r>
              <a:rPr lang="zh-CN" altLang="en-US" b="1"/>
              <a:t>Solution 2</a:t>
            </a:r>
            <a:r>
              <a:rPr lang="zh-CN" altLang="en-US"/>
              <a:t>: Removal global cap (but keep unpartitioned)</a:t>
            </a:r>
            <a:endParaRPr lang="zh-CN" altLang="en-US"/>
          </a:p>
          <a:p>
            <a:pPr>
              <a:lnSpc>
                <a:spcPct val="130000"/>
              </a:lnSpc>
            </a:pPr>
            <a:r>
              <a:rPr lang="zh-CN" altLang="en-US"/>
              <a:t>No limit on availability</a:t>
            </a:r>
            <a:endParaRPr lang="zh-CN" altLang="en-US"/>
          </a:p>
          <a:p>
            <a:pPr>
              <a:lnSpc>
                <a:spcPct val="130000"/>
              </a:lnSpc>
            </a:pPr>
            <a:r>
              <a:rPr lang="zh-CN" altLang="en-US"/>
              <a:t>Browsers: Safari / WebKit</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Contribution</a:t>
            </a:r>
            <a:endParaRPr lang="en-US" altLang="zh-CN" dirty="0">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1387475" y="1561465"/>
            <a:ext cx="9671685" cy="4048125"/>
          </a:xfrm>
          <a:prstGeom prst="rect">
            <a:avLst/>
          </a:prstGeom>
          <a:noFill/>
        </p:spPr>
        <p:txBody>
          <a:bodyPr wrap="square" rtlCol="0" anchor="t">
            <a:spAutoFit/>
          </a:bodyPr>
          <a:p>
            <a:pPr marL="285750" indent="-285750">
              <a:lnSpc>
                <a:spcPct val="130000"/>
              </a:lnSpc>
              <a:buFont typeface="Arial" panose="020B0604020202020204" pitchFamily="34" charset="0"/>
              <a:buChar char="•"/>
            </a:pPr>
            <a:r>
              <a:rPr lang="zh-CN" altLang="en-US"/>
              <a:t>Discovering the presence of </a:t>
            </a:r>
            <a:r>
              <a:rPr lang="zh-CN" altLang="en-US">
                <a:highlight>
                  <a:srgbClr val="FFFF00"/>
                </a:highlight>
              </a:rPr>
              <a:t>unpartitioned limited resource pools</a:t>
            </a:r>
            <a:r>
              <a:rPr lang="zh-CN" altLang="en-US"/>
              <a:t> in the browser, such as WebSocket connection pools, Web Worker thread pools, etc., provides a basic condition for "Pool Party" attacks.</a:t>
            </a:r>
            <a:endParaRPr lang="zh-CN" altLang="en-US"/>
          </a:p>
          <a:p>
            <a:pPr marL="285750" indent="-285750">
              <a:lnSpc>
                <a:spcPct val="130000"/>
              </a:lnSpc>
              <a:buFont typeface="Arial" panose="020B0604020202020204" pitchFamily="34" charset="0"/>
              <a:buChar char="•"/>
            </a:pPr>
            <a:endParaRPr lang="zh-CN" altLang="en-US"/>
          </a:p>
          <a:p>
            <a:pPr marL="285750" indent="-285750">
              <a:lnSpc>
                <a:spcPct val="130000"/>
              </a:lnSpc>
              <a:buFont typeface="Arial" panose="020B0604020202020204" pitchFamily="34" charset="0"/>
              <a:buChar char="•"/>
            </a:pPr>
            <a:r>
              <a:rPr lang="zh-CN" altLang="en-US">
                <a:highlight>
                  <a:srgbClr val="FFFF00"/>
                </a:highlight>
              </a:rPr>
              <a:t>An efficient "Pool Party" attack algorithm</a:t>
            </a:r>
            <a:r>
              <a:rPr lang="zh-CN" altLang="en-US"/>
              <a:t> was proposed, which describes how the sender and receiver pass arbitrary length identifiers by consuming and querying the availability of resource pools.</a:t>
            </a:r>
            <a:endParaRPr lang="zh-CN" altLang="en-US"/>
          </a:p>
          <a:p>
            <a:pPr marL="285750" indent="-285750">
              <a:lnSpc>
                <a:spcPct val="130000"/>
              </a:lnSpc>
              <a:buFont typeface="Arial" panose="020B0604020202020204" pitchFamily="34" charset="0"/>
              <a:buChar char="•"/>
            </a:pPr>
            <a:endParaRPr lang="zh-CN" altLang="en-US"/>
          </a:p>
          <a:p>
            <a:pPr marL="285750" indent="-285750">
              <a:lnSpc>
                <a:spcPct val="130000"/>
              </a:lnSpc>
              <a:buFont typeface="Arial" panose="020B0604020202020204" pitchFamily="34" charset="0"/>
              <a:buChar char="•"/>
            </a:pPr>
            <a:r>
              <a:rPr lang="zh-CN" altLang="en-US"/>
              <a:t>This attack has been </a:t>
            </a:r>
            <a:r>
              <a:rPr lang="zh-CN" altLang="en-US">
                <a:highlight>
                  <a:srgbClr val="FFFF00"/>
                </a:highlight>
              </a:rPr>
              <a:t>implemented and validated in mainstream browsers</a:t>
            </a:r>
            <a:r>
              <a:rPr lang="zh-CN" altLang="en-US"/>
              <a:t> such as Chrome, Firefox, Safari, Tor, etc., proving that it can bypass browser anti tracking protection measures,</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When</a:t>
            </a:r>
            <a:endParaRPr lang="en-US" altLang="zh-CN" dirty="0">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50" name="矩形 49"/>
          <p:cNvSpPr/>
          <p:nvPr/>
        </p:nvSpPr>
        <p:spPr>
          <a:xfrm>
            <a:off x="5667375" y="1934845"/>
            <a:ext cx="1046480" cy="1939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5667375" y="3874135"/>
            <a:ext cx="1046480" cy="80454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1"/>
          <a:stretch>
            <a:fillRect/>
          </a:stretch>
        </p:blipFill>
        <p:spPr>
          <a:xfrm>
            <a:off x="2736850" y="2702560"/>
            <a:ext cx="1541780" cy="1337945"/>
          </a:xfrm>
          <a:prstGeom prst="rect">
            <a:avLst/>
          </a:prstGeom>
        </p:spPr>
      </p:pic>
      <p:pic>
        <p:nvPicPr>
          <p:cNvPr id="9" name="图片 8"/>
          <p:cNvPicPr>
            <a:picLocks noChangeAspect="1"/>
          </p:cNvPicPr>
          <p:nvPr/>
        </p:nvPicPr>
        <p:blipFill>
          <a:blip r:embed="rId1"/>
          <a:stretch>
            <a:fillRect/>
          </a:stretch>
        </p:blipFill>
        <p:spPr>
          <a:xfrm>
            <a:off x="7928610" y="2702560"/>
            <a:ext cx="1541780" cy="13379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2607310" y="1582420"/>
            <a:ext cx="7710170" cy="3692525"/>
          </a:xfrm>
          <a:prstGeom prst="rect">
            <a:avLst/>
          </a:prstGeom>
          <a:noFill/>
        </p:spPr>
        <p:txBody>
          <a:bodyPr wrap="square" rtlCol="0" anchor="t">
            <a:spAutoFit/>
          </a:bodyPr>
          <a:p>
            <a:r>
              <a:rPr lang="zh-CN" altLang="en-US"/>
              <a:t>Browsers(mostly) try to prevent cross-site tracking</a:t>
            </a:r>
            <a:endParaRPr lang="zh-CN" altLang="en-US"/>
          </a:p>
          <a:p>
            <a:endParaRPr lang="zh-CN" altLang="en-US"/>
          </a:p>
          <a:p>
            <a:endParaRPr lang="zh-CN" altLang="en-US"/>
          </a:p>
          <a:p>
            <a:r>
              <a:rPr lang="zh-CN" altLang="en-US"/>
              <a:t>They partitioning resources by site (cookies, caches...)</a:t>
            </a:r>
            <a:endParaRPr lang="zh-CN" altLang="en-US"/>
          </a:p>
          <a:p>
            <a:endParaRPr lang="zh-CN" altLang="en-US"/>
          </a:p>
          <a:p>
            <a:endParaRPr lang="zh-CN" altLang="en-US"/>
          </a:p>
          <a:p>
            <a:r>
              <a:rPr lang="zh-CN" altLang="en-US"/>
              <a:t>Manyimplementation-resources are not partitioned</a:t>
            </a:r>
            <a:endParaRPr lang="zh-CN" altLang="en-US"/>
          </a:p>
          <a:p>
            <a:endParaRPr lang="zh-CN" altLang="en-US"/>
          </a:p>
          <a:p>
            <a:endParaRPr lang="zh-CN" altLang="en-US"/>
          </a:p>
          <a:p>
            <a:r>
              <a:rPr lang="zh-CN" altLang="en-US"/>
              <a:t>These can be exploited to enable cross-site track</a:t>
            </a:r>
            <a:endParaRPr lang="zh-CN" altLang="en-US"/>
          </a:p>
          <a:p>
            <a:endParaRPr lang="zh-CN" altLang="en-US"/>
          </a:p>
          <a:p>
            <a:endParaRPr lang="zh-CN" altLang="en-US"/>
          </a:p>
          <a:p>
            <a:r>
              <a:rPr lang="zh-CN" altLang="en-US"/>
              <a:t>Previously known possible, this work shows they're practical</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Defining pool-party attacks</a:t>
            </a:r>
            <a:endParaRPr lang="zh-CN" altLang="en-US" dirty="0"/>
          </a:p>
        </p:txBody>
      </p:sp>
      <p:sp>
        <p:nvSpPr>
          <p:cNvPr id="6" name="文本占位符 5"/>
          <p:cNvSpPr>
            <a:spLocks noGrp="1"/>
          </p:cNvSpPr>
          <p:nvPr>
            <p:ph type="body" idx="1"/>
          </p:nvPr>
        </p:nvSpPr>
        <p:spPr/>
        <p:txBody>
          <a:bodyPr/>
          <a:lstStyle/>
          <a:p>
            <a:pPr algn="l">
              <a:lnSpc>
                <a:spcPct val="120000"/>
              </a:lnSpc>
            </a:pPr>
            <a:r>
              <a:rPr lang="zh-CN" altLang="en-US">
                <a:sym typeface="+mn-ea"/>
              </a:rPr>
              <a:t>What they are, how they differ from other privacy attacks, etc</a:t>
            </a:r>
            <a:endParaRPr lang="zh-CN" altLang="en-US" dirty="0"/>
          </a:p>
        </p:txBody>
      </p:sp>
      <p:sp>
        <p:nvSpPr>
          <p:cNvPr id="9" name="文本框 8"/>
          <p:cNvSpPr txBox="1"/>
          <p:nvPr/>
        </p:nvSpPr>
        <p:spPr>
          <a:xfrm>
            <a:off x="2797466" y="180668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Defining pool-party attacks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文本框 5"/>
          <p:cNvSpPr txBox="1"/>
          <p:nvPr/>
        </p:nvSpPr>
        <p:spPr>
          <a:xfrm>
            <a:off x="1790065" y="1673225"/>
            <a:ext cx="8448675" cy="2030095"/>
          </a:xfrm>
          <a:prstGeom prst="rect">
            <a:avLst/>
          </a:prstGeom>
          <a:noFill/>
        </p:spPr>
        <p:txBody>
          <a:bodyPr wrap="square" rtlCol="0" anchor="t">
            <a:spAutoFit/>
          </a:bodyPr>
          <a:p>
            <a:r>
              <a:rPr lang="zh-CN" altLang="en-US"/>
              <a:t>Constructing covert channels </a:t>
            </a:r>
            <a:endParaRPr lang="zh-CN" altLang="en-US"/>
          </a:p>
          <a:p>
            <a:pPr indent="457200"/>
            <a:r>
              <a:rPr lang="zh-CN" altLang="en-US">
                <a:sym typeface="+mn-ea"/>
              </a:rPr>
              <a:t>by utilizing the </a:t>
            </a:r>
            <a:r>
              <a:rPr lang="zh-CN" altLang="en-US">
                <a:highlight>
                  <a:srgbClr val="FFFF00"/>
                </a:highlight>
                <a:sym typeface="+mn-ea"/>
              </a:rPr>
              <a:t>state of limited but unpartitioned resource pools</a:t>
            </a:r>
            <a:r>
              <a:rPr lang="zh-CN" altLang="en-US">
                <a:sym typeface="+mn-ea"/>
              </a:rPr>
              <a:t> in browsers</a:t>
            </a:r>
            <a:endParaRPr lang="zh-CN" altLang="en-US"/>
          </a:p>
          <a:p>
            <a:endParaRPr lang="zh-CN" altLang="en-US"/>
          </a:p>
          <a:p>
            <a:r>
              <a:rPr lang="zh-CN" altLang="en-US"/>
              <a:t>Hidden channels are shared by two parties in the same resource pool</a:t>
            </a:r>
            <a:endParaRPr lang="zh-CN" altLang="en-US"/>
          </a:p>
          <a:p>
            <a:endParaRPr lang="zh-CN" altLang="en-US"/>
          </a:p>
          <a:p>
            <a:r>
              <a:rPr lang="zh-CN" altLang="en-US"/>
              <a:t>When the resource pool is restricted and not partitioned, the site can </a:t>
            </a:r>
            <a:r>
              <a:rPr lang="zh-CN" altLang="en-US">
                <a:highlight>
                  <a:srgbClr val="FFFF00"/>
                </a:highlight>
              </a:rPr>
              <a:t>consume and release resources to leak</a:t>
            </a:r>
            <a:r>
              <a:rPr lang="zh-CN" altLang="en-US"/>
              <a:t> information across security boundaries</a:t>
            </a:r>
            <a:endParaRPr lang="zh-CN" altLang="en-US"/>
          </a:p>
        </p:txBody>
      </p:sp>
      <p:pic>
        <p:nvPicPr>
          <p:cNvPr id="7" name="图片 6"/>
          <p:cNvPicPr>
            <a:picLocks noChangeAspect="1"/>
          </p:cNvPicPr>
          <p:nvPr/>
        </p:nvPicPr>
        <p:blipFill>
          <a:blip r:embed="rId1"/>
          <a:stretch>
            <a:fillRect/>
          </a:stretch>
        </p:blipFill>
        <p:spPr>
          <a:xfrm>
            <a:off x="2419350" y="4347845"/>
            <a:ext cx="1541780" cy="1337945"/>
          </a:xfrm>
          <a:prstGeom prst="rect">
            <a:avLst/>
          </a:prstGeom>
        </p:spPr>
      </p:pic>
      <p:pic>
        <p:nvPicPr>
          <p:cNvPr id="9" name="图片 8"/>
          <p:cNvPicPr>
            <a:picLocks noChangeAspect="1"/>
          </p:cNvPicPr>
          <p:nvPr/>
        </p:nvPicPr>
        <p:blipFill>
          <a:blip r:embed="rId1"/>
          <a:stretch>
            <a:fillRect/>
          </a:stretch>
        </p:blipFill>
        <p:spPr>
          <a:xfrm>
            <a:off x="7611110" y="4347845"/>
            <a:ext cx="1541780" cy="1337945"/>
          </a:xfrm>
          <a:prstGeom prst="rect">
            <a:avLst/>
          </a:prstGeom>
        </p:spPr>
      </p:pic>
      <p:sp>
        <p:nvSpPr>
          <p:cNvPr id="11" name="文本框 10"/>
          <p:cNvSpPr txBox="1"/>
          <p:nvPr/>
        </p:nvSpPr>
        <p:spPr>
          <a:xfrm>
            <a:off x="2830830" y="3841750"/>
            <a:ext cx="835660" cy="368300"/>
          </a:xfrm>
          <a:prstGeom prst="rect">
            <a:avLst/>
          </a:prstGeom>
          <a:noFill/>
        </p:spPr>
        <p:txBody>
          <a:bodyPr wrap="square" rtlCol="0">
            <a:spAutoFit/>
          </a:bodyPr>
          <a:p>
            <a:r>
              <a:rPr lang="en-US" altLang="zh-CN">
                <a:solidFill>
                  <a:schemeClr val="tx1">
                    <a:lumMod val="50000"/>
                    <a:lumOff val="50000"/>
                  </a:schemeClr>
                </a:solidFill>
              </a:rPr>
              <a:t>site A</a:t>
            </a:r>
            <a:endParaRPr lang="en-US" altLang="zh-CN">
              <a:solidFill>
                <a:schemeClr val="tx1">
                  <a:lumMod val="50000"/>
                  <a:lumOff val="50000"/>
                </a:schemeClr>
              </a:solidFill>
            </a:endParaRPr>
          </a:p>
        </p:txBody>
      </p:sp>
      <p:sp>
        <p:nvSpPr>
          <p:cNvPr id="12" name="文本框 11"/>
          <p:cNvSpPr txBox="1"/>
          <p:nvPr/>
        </p:nvSpPr>
        <p:spPr>
          <a:xfrm>
            <a:off x="7964170" y="3901440"/>
            <a:ext cx="835660" cy="368300"/>
          </a:xfrm>
          <a:prstGeom prst="rect">
            <a:avLst/>
          </a:prstGeom>
          <a:noFill/>
        </p:spPr>
        <p:txBody>
          <a:bodyPr wrap="square" rtlCol="0">
            <a:spAutoFit/>
          </a:bodyPr>
          <a:p>
            <a:r>
              <a:rPr lang="en-US" altLang="zh-CN">
                <a:solidFill>
                  <a:schemeClr val="tx1">
                    <a:lumMod val="50000"/>
                    <a:lumOff val="50000"/>
                  </a:schemeClr>
                </a:solidFill>
              </a:rPr>
              <a:t>site B</a:t>
            </a:r>
            <a:endParaRPr lang="en-US" altLang="zh-CN">
              <a:solidFill>
                <a:schemeClr val="tx1">
                  <a:lumMod val="50000"/>
                  <a:lumOff val="50000"/>
                </a:schemeClr>
              </a:solidFill>
            </a:endParaRPr>
          </a:p>
        </p:txBody>
      </p:sp>
      <p:sp>
        <p:nvSpPr>
          <p:cNvPr id="13" name="文本框 12"/>
          <p:cNvSpPr txBox="1"/>
          <p:nvPr/>
        </p:nvSpPr>
        <p:spPr>
          <a:xfrm>
            <a:off x="2701290" y="5856605"/>
            <a:ext cx="1094105" cy="368300"/>
          </a:xfrm>
          <a:prstGeom prst="rect">
            <a:avLst/>
          </a:prstGeom>
          <a:noFill/>
        </p:spPr>
        <p:txBody>
          <a:bodyPr wrap="square" rtlCol="0">
            <a:spAutoFit/>
          </a:bodyPr>
          <a:p>
            <a:r>
              <a:rPr lang="en-US" altLang="zh-CN"/>
              <a:t>101011</a:t>
            </a:r>
            <a:endParaRPr lang="en-US" altLang="zh-CN"/>
          </a:p>
        </p:txBody>
      </p:sp>
      <p:sp>
        <p:nvSpPr>
          <p:cNvPr id="15" name="文本框 14"/>
          <p:cNvSpPr txBox="1"/>
          <p:nvPr/>
        </p:nvSpPr>
        <p:spPr>
          <a:xfrm>
            <a:off x="7964170" y="5872480"/>
            <a:ext cx="1094105" cy="368300"/>
          </a:xfrm>
          <a:prstGeom prst="rect">
            <a:avLst/>
          </a:prstGeom>
          <a:noFill/>
        </p:spPr>
        <p:txBody>
          <a:bodyPr wrap="square" rtlCol="0">
            <a:spAutoFit/>
          </a:bodyPr>
          <a:p>
            <a:r>
              <a:rPr lang="en-US" altLang="zh-CN"/>
              <a:t>??????</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7611110" y="4347845"/>
            <a:ext cx="1541780" cy="1337945"/>
          </a:xfrm>
          <a:prstGeom prst="rect">
            <a:avLst/>
          </a:prstGeom>
        </p:spPr>
      </p:pic>
      <p:pic>
        <p:nvPicPr>
          <p:cNvPr id="3" name="图片 2"/>
          <p:cNvPicPr>
            <a:picLocks noChangeAspect="1"/>
          </p:cNvPicPr>
          <p:nvPr/>
        </p:nvPicPr>
        <p:blipFill>
          <a:blip r:embed="rId2"/>
          <a:stretch>
            <a:fillRect/>
          </a:stretch>
        </p:blipFill>
        <p:spPr>
          <a:xfrm>
            <a:off x="2423795" y="4352925"/>
            <a:ext cx="1516380" cy="1330325"/>
          </a:xfrm>
          <a:prstGeom prst="rect">
            <a:avLst/>
          </a:prstGeom>
        </p:spPr>
      </p:pic>
      <p:sp>
        <p:nvSpPr>
          <p:cNvPr id="2" name="标题 1"/>
          <p:cNvSpPr>
            <a:spLocks noGrp="1"/>
          </p:cNvSpPr>
          <p:nvPr>
            <p:ph type="title"/>
          </p:nvPr>
        </p:nvSpPr>
        <p:spPr/>
        <p:txBody>
          <a:bodyPr/>
          <a:lstStyle/>
          <a:p>
            <a:r>
              <a:rPr lang="en-US" altLang="zh-CN" dirty="0"/>
              <a:t>Defining pool-party attacks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文本框 5"/>
          <p:cNvSpPr txBox="1"/>
          <p:nvPr/>
        </p:nvSpPr>
        <p:spPr>
          <a:xfrm>
            <a:off x="1790065" y="1673225"/>
            <a:ext cx="8448675" cy="2030095"/>
          </a:xfrm>
          <a:prstGeom prst="rect">
            <a:avLst/>
          </a:prstGeom>
          <a:noFill/>
        </p:spPr>
        <p:txBody>
          <a:bodyPr wrap="square" rtlCol="0" anchor="t">
            <a:spAutoFit/>
          </a:bodyPr>
          <a:p>
            <a:r>
              <a:rPr lang="zh-CN" altLang="en-US"/>
              <a:t>Constructing covert channels </a:t>
            </a:r>
            <a:endParaRPr lang="zh-CN" altLang="en-US"/>
          </a:p>
          <a:p>
            <a:pPr indent="457200"/>
            <a:r>
              <a:rPr lang="zh-CN" altLang="en-US">
                <a:sym typeface="+mn-ea"/>
              </a:rPr>
              <a:t>by utilizing the state of limited but unpartitioned resource pools in browsers</a:t>
            </a:r>
            <a:endParaRPr lang="zh-CN" altLang="en-US"/>
          </a:p>
          <a:p>
            <a:endParaRPr lang="zh-CN" altLang="en-US"/>
          </a:p>
          <a:p>
            <a:r>
              <a:rPr lang="zh-CN" altLang="en-US"/>
              <a:t>Hidden channels are shared </a:t>
            </a:r>
            <a:r>
              <a:rPr lang="zh-CN" altLang="en-US">
                <a:highlight>
                  <a:srgbClr val="FFFF00"/>
                </a:highlight>
              </a:rPr>
              <a:t>by two parties</a:t>
            </a:r>
            <a:r>
              <a:rPr lang="zh-CN" altLang="en-US"/>
              <a:t> in the same resource pool</a:t>
            </a:r>
            <a:endParaRPr lang="zh-CN" altLang="en-US"/>
          </a:p>
          <a:p>
            <a:endParaRPr lang="zh-CN" altLang="en-US"/>
          </a:p>
          <a:p>
            <a:r>
              <a:rPr lang="zh-CN" altLang="en-US"/>
              <a:t>When the resource pool is restricted and not partitioned, the site can consume and release resources to leak information across security boundaries</a:t>
            </a:r>
            <a:endParaRPr lang="zh-CN" altLang="en-US"/>
          </a:p>
        </p:txBody>
      </p:sp>
      <p:sp>
        <p:nvSpPr>
          <p:cNvPr id="11" name="文本框 10"/>
          <p:cNvSpPr txBox="1"/>
          <p:nvPr/>
        </p:nvSpPr>
        <p:spPr>
          <a:xfrm>
            <a:off x="2830830" y="3841750"/>
            <a:ext cx="835660" cy="368300"/>
          </a:xfrm>
          <a:prstGeom prst="rect">
            <a:avLst/>
          </a:prstGeom>
          <a:noFill/>
        </p:spPr>
        <p:txBody>
          <a:bodyPr wrap="square" rtlCol="0">
            <a:spAutoFit/>
          </a:bodyPr>
          <a:p>
            <a:r>
              <a:rPr lang="en-US" altLang="zh-CN">
                <a:solidFill>
                  <a:schemeClr val="tx1">
                    <a:lumMod val="50000"/>
                    <a:lumOff val="50000"/>
                  </a:schemeClr>
                </a:solidFill>
              </a:rPr>
              <a:t>site A</a:t>
            </a:r>
            <a:endParaRPr lang="en-US" altLang="zh-CN">
              <a:solidFill>
                <a:schemeClr val="tx1">
                  <a:lumMod val="50000"/>
                  <a:lumOff val="50000"/>
                </a:schemeClr>
              </a:solidFill>
            </a:endParaRPr>
          </a:p>
        </p:txBody>
      </p:sp>
      <p:sp>
        <p:nvSpPr>
          <p:cNvPr id="12" name="文本框 11"/>
          <p:cNvSpPr txBox="1"/>
          <p:nvPr/>
        </p:nvSpPr>
        <p:spPr>
          <a:xfrm>
            <a:off x="7964170" y="3901440"/>
            <a:ext cx="835660" cy="368300"/>
          </a:xfrm>
          <a:prstGeom prst="rect">
            <a:avLst/>
          </a:prstGeom>
          <a:noFill/>
        </p:spPr>
        <p:txBody>
          <a:bodyPr wrap="square" rtlCol="0">
            <a:spAutoFit/>
          </a:bodyPr>
          <a:p>
            <a:r>
              <a:rPr lang="en-US" altLang="zh-CN">
                <a:solidFill>
                  <a:schemeClr val="tx1">
                    <a:lumMod val="50000"/>
                    <a:lumOff val="50000"/>
                  </a:schemeClr>
                </a:solidFill>
              </a:rPr>
              <a:t>site B</a:t>
            </a:r>
            <a:endParaRPr lang="en-US" altLang="zh-CN">
              <a:solidFill>
                <a:schemeClr val="tx1">
                  <a:lumMod val="50000"/>
                  <a:lumOff val="50000"/>
                </a:schemeClr>
              </a:solidFill>
            </a:endParaRPr>
          </a:p>
        </p:txBody>
      </p:sp>
      <p:sp>
        <p:nvSpPr>
          <p:cNvPr id="13" name="文本框 12"/>
          <p:cNvSpPr txBox="1"/>
          <p:nvPr/>
        </p:nvSpPr>
        <p:spPr>
          <a:xfrm>
            <a:off x="2701290" y="5856605"/>
            <a:ext cx="1094105" cy="368300"/>
          </a:xfrm>
          <a:prstGeom prst="rect">
            <a:avLst/>
          </a:prstGeom>
          <a:noFill/>
        </p:spPr>
        <p:txBody>
          <a:bodyPr wrap="square" rtlCol="0">
            <a:spAutoFit/>
          </a:bodyPr>
          <a:p>
            <a:r>
              <a:rPr lang="en-US" altLang="zh-CN"/>
              <a:t>101011</a:t>
            </a:r>
            <a:endParaRPr lang="en-US" altLang="zh-CN"/>
          </a:p>
        </p:txBody>
      </p:sp>
      <p:sp>
        <p:nvSpPr>
          <p:cNvPr id="15" name="文本框 14"/>
          <p:cNvSpPr txBox="1"/>
          <p:nvPr/>
        </p:nvSpPr>
        <p:spPr>
          <a:xfrm>
            <a:off x="7964170" y="5872480"/>
            <a:ext cx="1094105" cy="368300"/>
          </a:xfrm>
          <a:prstGeom prst="rect">
            <a:avLst/>
          </a:prstGeom>
          <a:noFill/>
        </p:spPr>
        <p:txBody>
          <a:bodyPr wrap="square" rtlCol="0">
            <a:spAutoFit/>
          </a:bodyPr>
          <a:p>
            <a:r>
              <a:rPr lang="en-US" altLang="zh-CN"/>
              <a:t>1?????</a:t>
            </a:r>
            <a:endParaRPr lang="en-US" altLang="zh-CN"/>
          </a:p>
        </p:txBody>
      </p:sp>
      <p:cxnSp>
        <p:nvCxnSpPr>
          <p:cNvPr id="10" name="直接箭头连接符 9"/>
          <p:cNvCxnSpPr/>
          <p:nvPr/>
        </p:nvCxnSpPr>
        <p:spPr>
          <a:xfrm flipV="1">
            <a:off x="2843530" y="6222365"/>
            <a:ext cx="0" cy="389890"/>
          </a:xfrm>
          <a:prstGeom prst="straightConnector1">
            <a:avLst/>
          </a:prstGeom>
          <a:ln>
            <a:solidFill>
              <a:schemeClr val="accent2">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nvCxnSpPr>
        <p:spPr>
          <a:xfrm flipV="1">
            <a:off x="8121015" y="6222365"/>
            <a:ext cx="0" cy="389890"/>
          </a:xfrm>
          <a:prstGeom prst="straightConnector1">
            <a:avLst/>
          </a:prstGeom>
          <a:ln>
            <a:solidFill>
              <a:schemeClr val="accent2">
                <a:lumMod val="75000"/>
              </a:schemeClr>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7611110" y="4347845"/>
            <a:ext cx="1541780" cy="1337945"/>
          </a:xfrm>
          <a:prstGeom prst="rect">
            <a:avLst/>
          </a:prstGeom>
        </p:spPr>
      </p:pic>
      <p:pic>
        <p:nvPicPr>
          <p:cNvPr id="7" name="图片 6"/>
          <p:cNvPicPr>
            <a:picLocks noChangeAspect="1"/>
          </p:cNvPicPr>
          <p:nvPr/>
        </p:nvPicPr>
        <p:blipFill>
          <a:blip r:embed="rId2"/>
          <a:stretch>
            <a:fillRect/>
          </a:stretch>
        </p:blipFill>
        <p:spPr>
          <a:xfrm>
            <a:off x="2423795" y="4347845"/>
            <a:ext cx="1504950" cy="1314450"/>
          </a:xfrm>
          <a:prstGeom prst="rect">
            <a:avLst/>
          </a:prstGeom>
        </p:spPr>
      </p:pic>
      <p:sp>
        <p:nvSpPr>
          <p:cNvPr id="2" name="标题 1"/>
          <p:cNvSpPr>
            <a:spLocks noGrp="1"/>
          </p:cNvSpPr>
          <p:nvPr>
            <p:ph type="title"/>
          </p:nvPr>
        </p:nvSpPr>
        <p:spPr/>
        <p:txBody>
          <a:bodyPr/>
          <a:lstStyle/>
          <a:p>
            <a:r>
              <a:rPr lang="en-US" altLang="zh-CN" dirty="0"/>
              <a:t>Defining pool-party attacks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文本框 5"/>
          <p:cNvSpPr txBox="1"/>
          <p:nvPr/>
        </p:nvSpPr>
        <p:spPr>
          <a:xfrm>
            <a:off x="1790065" y="1673225"/>
            <a:ext cx="8448675" cy="2030095"/>
          </a:xfrm>
          <a:prstGeom prst="rect">
            <a:avLst/>
          </a:prstGeom>
          <a:noFill/>
        </p:spPr>
        <p:txBody>
          <a:bodyPr wrap="square" rtlCol="0" anchor="t">
            <a:spAutoFit/>
          </a:bodyPr>
          <a:p>
            <a:r>
              <a:rPr lang="zh-CN" altLang="en-US"/>
              <a:t>Constructing covert channels </a:t>
            </a:r>
            <a:endParaRPr lang="zh-CN" altLang="en-US"/>
          </a:p>
          <a:p>
            <a:pPr indent="457200"/>
            <a:r>
              <a:rPr lang="zh-CN" altLang="en-US">
                <a:sym typeface="+mn-ea"/>
              </a:rPr>
              <a:t>by utilizing the state of limited but unpartitioned resource pools in browsers</a:t>
            </a:r>
            <a:endParaRPr lang="zh-CN" altLang="en-US"/>
          </a:p>
          <a:p>
            <a:endParaRPr lang="zh-CN" altLang="en-US"/>
          </a:p>
          <a:p>
            <a:r>
              <a:rPr lang="zh-CN" altLang="en-US"/>
              <a:t>Hidden channels are shared by two parties in the same resource pool</a:t>
            </a:r>
            <a:endParaRPr lang="zh-CN" altLang="en-US"/>
          </a:p>
          <a:p>
            <a:endParaRPr lang="zh-CN" altLang="en-US"/>
          </a:p>
          <a:p>
            <a:r>
              <a:rPr lang="zh-CN" altLang="en-US"/>
              <a:t>When the resource pool is restricted and not partitioned, the site can consume and release resources to leak information across security boundaries</a:t>
            </a:r>
            <a:endParaRPr lang="zh-CN" altLang="en-US"/>
          </a:p>
        </p:txBody>
      </p:sp>
      <p:sp>
        <p:nvSpPr>
          <p:cNvPr id="11" name="文本框 10"/>
          <p:cNvSpPr txBox="1"/>
          <p:nvPr/>
        </p:nvSpPr>
        <p:spPr>
          <a:xfrm>
            <a:off x="2830830" y="3841750"/>
            <a:ext cx="835660" cy="368300"/>
          </a:xfrm>
          <a:prstGeom prst="rect">
            <a:avLst/>
          </a:prstGeom>
          <a:noFill/>
        </p:spPr>
        <p:txBody>
          <a:bodyPr wrap="square" rtlCol="0">
            <a:spAutoFit/>
          </a:bodyPr>
          <a:p>
            <a:r>
              <a:rPr lang="en-US" altLang="zh-CN">
                <a:solidFill>
                  <a:schemeClr val="tx1">
                    <a:lumMod val="50000"/>
                    <a:lumOff val="50000"/>
                  </a:schemeClr>
                </a:solidFill>
              </a:rPr>
              <a:t>site A</a:t>
            </a:r>
            <a:endParaRPr lang="en-US" altLang="zh-CN">
              <a:solidFill>
                <a:schemeClr val="tx1">
                  <a:lumMod val="50000"/>
                  <a:lumOff val="50000"/>
                </a:schemeClr>
              </a:solidFill>
            </a:endParaRPr>
          </a:p>
        </p:txBody>
      </p:sp>
      <p:sp>
        <p:nvSpPr>
          <p:cNvPr id="12" name="文本框 11"/>
          <p:cNvSpPr txBox="1"/>
          <p:nvPr/>
        </p:nvSpPr>
        <p:spPr>
          <a:xfrm>
            <a:off x="7964170" y="3901440"/>
            <a:ext cx="835660" cy="368300"/>
          </a:xfrm>
          <a:prstGeom prst="rect">
            <a:avLst/>
          </a:prstGeom>
          <a:noFill/>
        </p:spPr>
        <p:txBody>
          <a:bodyPr wrap="square" rtlCol="0">
            <a:spAutoFit/>
          </a:bodyPr>
          <a:p>
            <a:r>
              <a:rPr lang="en-US" altLang="zh-CN">
                <a:solidFill>
                  <a:schemeClr val="tx1">
                    <a:lumMod val="50000"/>
                    <a:lumOff val="50000"/>
                  </a:schemeClr>
                </a:solidFill>
              </a:rPr>
              <a:t>site B</a:t>
            </a:r>
            <a:endParaRPr lang="en-US" altLang="zh-CN">
              <a:solidFill>
                <a:schemeClr val="tx1">
                  <a:lumMod val="50000"/>
                  <a:lumOff val="50000"/>
                </a:schemeClr>
              </a:solidFill>
            </a:endParaRPr>
          </a:p>
        </p:txBody>
      </p:sp>
      <p:sp>
        <p:nvSpPr>
          <p:cNvPr id="13" name="文本框 12"/>
          <p:cNvSpPr txBox="1"/>
          <p:nvPr/>
        </p:nvSpPr>
        <p:spPr>
          <a:xfrm>
            <a:off x="2701290" y="5856605"/>
            <a:ext cx="1094105" cy="368300"/>
          </a:xfrm>
          <a:prstGeom prst="rect">
            <a:avLst/>
          </a:prstGeom>
          <a:noFill/>
        </p:spPr>
        <p:txBody>
          <a:bodyPr wrap="square" rtlCol="0">
            <a:spAutoFit/>
          </a:bodyPr>
          <a:p>
            <a:r>
              <a:rPr lang="en-US" altLang="zh-CN"/>
              <a:t>101011</a:t>
            </a:r>
            <a:endParaRPr lang="en-US" altLang="zh-CN"/>
          </a:p>
        </p:txBody>
      </p:sp>
      <p:sp>
        <p:nvSpPr>
          <p:cNvPr id="15" name="文本框 14"/>
          <p:cNvSpPr txBox="1"/>
          <p:nvPr/>
        </p:nvSpPr>
        <p:spPr>
          <a:xfrm>
            <a:off x="7964170" y="5872480"/>
            <a:ext cx="1094105" cy="368300"/>
          </a:xfrm>
          <a:prstGeom prst="rect">
            <a:avLst/>
          </a:prstGeom>
          <a:noFill/>
        </p:spPr>
        <p:txBody>
          <a:bodyPr wrap="square" rtlCol="0">
            <a:spAutoFit/>
          </a:bodyPr>
          <a:p>
            <a:r>
              <a:rPr lang="en-US" altLang="zh-CN"/>
              <a:t>10????</a:t>
            </a:r>
            <a:endParaRPr lang="en-US" altLang="zh-CN"/>
          </a:p>
        </p:txBody>
      </p:sp>
      <p:cxnSp>
        <p:nvCxnSpPr>
          <p:cNvPr id="10" name="直接箭头连接符 9"/>
          <p:cNvCxnSpPr/>
          <p:nvPr/>
        </p:nvCxnSpPr>
        <p:spPr>
          <a:xfrm flipV="1">
            <a:off x="2966720" y="6222365"/>
            <a:ext cx="0" cy="389890"/>
          </a:xfrm>
          <a:prstGeom prst="straightConnector1">
            <a:avLst/>
          </a:prstGeom>
          <a:ln>
            <a:solidFill>
              <a:schemeClr val="accent2">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nvCxnSpPr>
        <p:spPr>
          <a:xfrm flipV="1">
            <a:off x="8256905" y="6222365"/>
            <a:ext cx="0" cy="389890"/>
          </a:xfrm>
          <a:prstGeom prst="straightConnector1">
            <a:avLst/>
          </a:prstGeom>
          <a:ln>
            <a:solidFill>
              <a:schemeClr val="accent2">
                <a:lumMod val="75000"/>
              </a:schemeClr>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Toy example of a "pool-party" attack</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1422400" y="1297940"/>
            <a:ext cx="9615170" cy="4965065"/>
          </a:xfrm>
          <a:prstGeom prst="rect">
            <a:avLst/>
          </a:prstGeom>
          <a:noFill/>
        </p:spPr>
        <p:txBody>
          <a:bodyPr wrap="square" rtlCol="0" anchor="t">
            <a:spAutoFit/>
          </a:bodyPr>
          <a:p>
            <a:pPr>
              <a:lnSpc>
                <a:spcPct val="160000"/>
              </a:lnSpc>
            </a:pPr>
            <a:r>
              <a:rPr lang="zh-CN" altLang="en-US"/>
              <a:t>The attacker controls two different websites A and B</a:t>
            </a:r>
            <a:r>
              <a:rPr lang="en-US" altLang="zh-CN"/>
              <a:t>(</a:t>
            </a:r>
            <a:r>
              <a:rPr lang="zh-CN" altLang="en-US"/>
              <a:t>share the same browser resource pool</a:t>
            </a:r>
            <a:r>
              <a:rPr lang="en-US" altLang="zh-CN"/>
              <a:t>)</a:t>
            </a:r>
            <a:endParaRPr lang="zh-CN" altLang="en-US"/>
          </a:p>
          <a:p>
            <a:pPr>
              <a:lnSpc>
                <a:spcPct val="160000"/>
              </a:lnSpc>
            </a:pPr>
            <a:endParaRPr lang="zh-CN" altLang="en-US"/>
          </a:p>
          <a:p>
            <a:pPr>
              <a:lnSpc>
                <a:spcPct val="160000"/>
              </a:lnSpc>
            </a:pPr>
            <a:r>
              <a:rPr lang="zh-CN" altLang="en-US"/>
              <a:t>Website A generates a random </a:t>
            </a:r>
            <a:r>
              <a:rPr lang="zh-CN" altLang="en-US">
                <a:highlight>
                  <a:srgbClr val="FFFF00"/>
                </a:highlight>
              </a:rPr>
              <a:t>N-bit identifier I_1</a:t>
            </a:r>
            <a:r>
              <a:rPr lang="zh-CN" altLang="en-US"/>
              <a:t>.</a:t>
            </a:r>
            <a:endParaRPr lang="zh-CN" altLang="en-US"/>
          </a:p>
          <a:p>
            <a:pPr>
              <a:lnSpc>
                <a:spcPct val="160000"/>
              </a:lnSpc>
            </a:pPr>
            <a:r>
              <a:rPr lang="zh-CN" altLang="en-US"/>
              <a:t>Website A </a:t>
            </a:r>
            <a:r>
              <a:rPr lang="zh-CN" altLang="en-US">
                <a:highlight>
                  <a:srgbClr val="FFFF00"/>
                </a:highlight>
              </a:rPr>
              <a:t>traverses </a:t>
            </a:r>
            <a:r>
              <a:rPr lang="zh-CN" altLang="en-US"/>
              <a:t>every bit of I_1:</a:t>
            </a:r>
            <a:endParaRPr lang="zh-CN" altLang="en-US"/>
          </a:p>
          <a:p>
            <a:pPr marL="285750" indent="-285750">
              <a:lnSpc>
                <a:spcPct val="160000"/>
              </a:lnSpc>
              <a:buFont typeface="Arial" panose="020B0604020202020204" pitchFamily="34" charset="0"/>
              <a:buChar char="•"/>
            </a:pPr>
            <a:r>
              <a:rPr lang="zh-CN" altLang="en-US"/>
              <a:t>If 1, A attempts to consume a resource</a:t>
            </a:r>
            <a:endParaRPr lang="zh-CN" altLang="en-US"/>
          </a:p>
          <a:p>
            <a:pPr marL="285750" indent="-285750">
              <a:lnSpc>
                <a:spcPct val="160000"/>
              </a:lnSpc>
              <a:buFont typeface="Arial" panose="020B0604020202020204" pitchFamily="34" charset="0"/>
              <a:buChar char="•"/>
            </a:pPr>
            <a:r>
              <a:rPr lang="zh-CN" altLang="en-US"/>
              <a:t>If</a:t>
            </a:r>
            <a:r>
              <a:rPr lang="en-US" altLang="zh-CN"/>
              <a:t> </a:t>
            </a:r>
            <a:r>
              <a:rPr lang="zh-CN" altLang="en-US"/>
              <a:t>0, A does </a:t>
            </a:r>
            <a:r>
              <a:rPr lang="en-US" altLang="zh-CN"/>
              <a:t>nothing</a:t>
            </a:r>
            <a:endParaRPr lang="zh-CN" altLang="en-US"/>
          </a:p>
          <a:p>
            <a:pPr>
              <a:lnSpc>
                <a:spcPct val="160000"/>
              </a:lnSpc>
            </a:pPr>
            <a:r>
              <a:rPr lang="zh-CN" altLang="en-US"/>
              <a:t>Website B checks if a resource can be consumed:</a:t>
            </a:r>
            <a:endParaRPr lang="zh-CN" altLang="en-US"/>
          </a:p>
          <a:p>
            <a:pPr marL="285750" indent="-285750">
              <a:lnSpc>
                <a:spcPct val="160000"/>
              </a:lnSpc>
              <a:buFont typeface="Arial" panose="020B0604020202020204" pitchFamily="34" charset="0"/>
              <a:buChar char="•"/>
            </a:pPr>
            <a:r>
              <a:rPr lang="zh-CN" altLang="en-US"/>
              <a:t>If possible,B records the current bit as 0</a:t>
            </a:r>
            <a:endParaRPr lang="zh-CN" altLang="en-US"/>
          </a:p>
          <a:p>
            <a:pPr marL="285750" indent="-285750">
              <a:lnSpc>
                <a:spcPct val="160000"/>
              </a:lnSpc>
              <a:buFont typeface="Arial" panose="020B0604020202020204" pitchFamily="34" charset="0"/>
              <a:buChar char="•"/>
            </a:pPr>
            <a:r>
              <a:rPr lang="zh-CN" altLang="en-US"/>
              <a:t>If not possible,B records the current bit as 1</a:t>
            </a:r>
            <a:endParaRPr lang="zh-CN" altLang="en-US"/>
          </a:p>
          <a:p>
            <a:pPr>
              <a:lnSpc>
                <a:spcPct val="160000"/>
              </a:lnSpc>
            </a:pPr>
            <a:endParaRPr lang="zh-CN" altLang="en-US"/>
          </a:p>
          <a:p>
            <a:pPr>
              <a:lnSpc>
                <a:spcPct val="160000"/>
              </a:lnSpc>
            </a:pPr>
            <a:r>
              <a:rPr lang="zh-CN" altLang="en-US"/>
              <a:t>Repeat until website B receives the complete N-bit identifier I_1.</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3667125" y="1355090"/>
            <a:ext cx="1082675" cy="939800"/>
          </a:xfrm>
          <a:prstGeom prst="rect">
            <a:avLst/>
          </a:prstGeom>
        </p:spPr>
      </p:pic>
      <p:sp>
        <p:nvSpPr>
          <p:cNvPr id="2" name="标题 1"/>
          <p:cNvSpPr>
            <a:spLocks noGrp="1"/>
          </p:cNvSpPr>
          <p:nvPr>
            <p:ph type="title"/>
          </p:nvPr>
        </p:nvSpPr>
        <p:spPr/>
        <p:txBody>
          <a:bodyPr/>
          <a:lstStyle/>
          <a:p>
            <a:r>
              <a:rPr lang="en-US" altLang="zh-CN" dirty="0"/>
              <a:t>Defining pool-party attacks</a:t>
            </a:r>
            <a:endParaRPr lang="en-US" alt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21" name="组合 20"/>
          <p:cNvGrpSpPr/>
          <p:nvPr/>
        </p:nvGrpSpPr>
        <p:grpSpPr>
          <a:xfrm>
            <a:off x="5633720" y="3758565"/>
            <a:ext cx="1046480" cy="2698750"/>
            <a:chOff x="8225" y="1990"/>
            <a:chExt cx="1648" cy="4250"/>
          </a:xfrm>
        </p:grpSpPr>
        <p:sp>
          <p:nvSpPr>
            <p:cNvPr id="22" name="矩形 21"/>
            <p:cNvSpPr/>
            <p:nvPr/>
          </p:nvSpPr>
          <p:spPr>
            <a:xfrm>
              <a:off x="8225" y="1990"/>
              <a:ext cx="1648" cy="4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8392" y="5639"/>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8392" y="5065"/>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8392" y="4451"/>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25"/>
            <p:cNvSpPr/>
            <p:nvPr/>
          </p:nvSpPr>
          <p:spPr>
            <a:xfrm>
              <a:off x="8392" y="3837"/>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8392" y="3223"/>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8" name="组合 27"/>
          <p:cNvGrpSpPr/>
          <p:nvPr/>
        </p:nvGrpSpPr>
        <p:grpSpPr>
          <a:xfrm>
            <a:off x="6939915" y="3758565"/>
            <a:ext cx="1046480" cy="2698750"/>
            <a:chOff x="8225" y="1990"/>
            <a:chExt cx="1648" cy="4250"/>
          </a:xfrm>
        </p:grpSpPr>
        <p:sp>
          <p:nvSpPr>
            <p:cNvPr id="29" name="矩形 28"/>
            <p:cNvSpPr/>
            <p:nvPr/>
          </p:nvSpPr>
          <p:spPr>
            <a:xfrm>
              <a:off x="8225" y="1990"/>
              <a:ext cx="1648" cy="4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29"/>
            <p:cNvSpPr/>
            <p:nvPr/>
          </p:nvSpPr>
          <p:spPr>
            <a:xfrm>
              <a:off x="8392" y="5639"/>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8392" y="5065"/>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圆角矩形 31"/>
            <p:cNvSpPr/>
            <p:nvPr/>
          </p:nvSpPr>
          <p:spPr>
            <a:xfrm>
              <a:off x="8392" y="4451"/>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圆角矩形 32"/>
            <p:cNvSpPr/>
            <p:nvPr/>
          </p:nvSpPr>
          <p:spPr>
            <a:xfrm>
              <a:off x="8392" y="3837"/>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圆角矩形 33"/>
            <p:cNvSpPr/>
            <p:nvPr/>
          </p:nvSpPr>
          <p:spPr>
            <a:xfrm>
              <a:off x="8392" y="3223"/>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5" name="组合 34"/>
          <p:cNvGrpSpPr/>
          <p:nvPr/>
        </p:nvGrpSpPr>
        <p:grpSpPr>
          <a:xfrm>
            <a:off x="8246110" y="3758565"/>
            <a:ext cx="1046480" cy="2698750"/>
            <a:chOff x="8225" y="1990"/>
            <a:chExt cx="1648" cy="4250"/>
          </a:xfrm>
        </p:grpSpPr>
        <p:sp>
          <p:nvSpPr>
            <p:cNvPr id="36" name="矩形 35"/>
            <p:cNvSpPr/>
            <p:nvPr/>
          </p:nvSpPr>
          <p:spPr>
            <a:xfrm>
              <a:off x="8225" y="1990"/>
              <a:ext cx="1648" cy="4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圆角矩形 36"/>
            <p:cNvSpPr/>
            <p:nvPr/>
          </p:nvSpPr>
          <p:spPr>
            <a:xfrm>
              <a:off x="8392" y="5639"/>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8392" y="5065"/>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圆角矩形 38"/>
            <p:cNvSpPr/>
            <p:nvPr/>
          </p:nvSpPr>
          <p:spPr>
            <a:xfrm>
              <a:off x="8392" y="4451"/>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圆角矩形 39"/>
            <p:cNvSpPr/>
            <p:nvPr/>
          </p:nvSpPr>
          <p:spPr>
            <a:xfrm>
              <a:off x="8392" y="3837"/>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圆角矩形 40"/>
            <p:cNvSpPr/>
            <p:nvPr/>
          </p:nvSpPr>
          <p:spPr>
            <a:xfrm>
              <a:off x="8392" y="3223"/>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2" name="组合 41"/>
          <p:cNvGrpSpPr/>
          <p:nvPr/>
        </p:nvGrpSpPr>
        <p:grpSpPr>
          <a:xfrm>
            <a:off x="9631680" y="3758565"/>
            <a:ext cx="1046480" cy="2698750"/>
            <a:chOff x="8225" y="1990"/>
            <a:chExt cx="1648" cy="4250"/>
          </a:xfrm>
        </p:grpSpPr>
        <p:sp>
          <p:nvSpPr>
            <p:cNvPr id="43" name="矩形 42"/>
            <p:cNvSpPr/>
            <p:nvPr/>
          </p:nvSpPr>
          <p:spPr>
            <a:xfrm>
              <a:off x="8225" y="1990"/>
              <a:ext cx="1648" cy="4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圆角矩形 43"/>
            <p:cNvSpPr/>
            <p:nvPr/>
          </p:nvSpPr>
          <p:spPr>
            <a:xfrm>
              <a:off x="8392" y="5639"/>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圆角矩形 44"/>
            <p:cNvSpPr/>
            <p:nvPr/>
          </p:nvSpPr>
          <p:spPr>
            <a:xfrm>
              <a:off x="8392" y="5065"/>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8392" y="4451"/>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圆角矩形 46"/>
            <p:cNvSpPr/>
            <p:nvPr/>
          </p:nvSpPr>
          <p:spPr>
            <a:xfrm>
              <a:off x="8392" y="3837"/>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圆角矩形 47"/>
            <p:cNvSpPr/>
            <p:nvPr/>
          </p:nvSpPr>
          <p:spPr>
            <a:xfrm>
              <a:off x="8392" y="3223"/>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9" name="组合 48"/>
          <p:cNvGrpSpPr/>
          <p:nvPr/>
        </p:nvGrpSpPr>
        <p:grpSpPr>
          <a:xfrm>
            <a:off x="4328160" y="3747770"/>
            <a:ext cx="1046480" cy="2699385"/>
            <a:chOff x="8225" y="1990"/>
            <a:chExt cx="1648" cy="4251"/>
          </a:xfrm>
        </p:grpSpPr>
        <p:sp>
          <p:nvSpPr>
            <p:cNvPr id="50" name="矩形 49"/>
            <p:cNvSpPr/>
            <p:nvPr/>
          </p:nvSpPr>
          <p:spPr>
            <a:xfrm>
              <a:off x="8225" y="1990"/>
              <a:ext cx="1648" cy="4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圆角矩形 50"/>
            <p:cNvSpPr/>
            <p:nvPr/>
          </p:nvSpPr>
          <p:spPr>
            <a:xfrm>
              <a:off x="8392" y="5639"/>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圆角矩形 51"/>
            <p:cNvSpPr/>
            <p:nvPr/>
          </p:nvSpPr>
          <p:spPr>
            <a:xfrm>
              <a:off x="8392" y="5065"/>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圆角矩形 52"/>
            <p:cNvSpPr/>
            <p:nvPr/>
          </p:nvSpPr>
          <p:spPr>
            <a:xfrm>
              <a:off x="8392" y="4451"/>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圆角矩形 53"/>
            <p:cNvSpPr/>
            <p:nvPr/>
          </p:nvSpPr>
          <p:spPr>
            <a:xfrm>
              <a:off x="8392" y="3837"/>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0" name="圆角矩形 69"/>
          <p:cNvSpPr/>
          <p:nvPr/>
        </p:nvSpPr>
        <p:spPr>
          <a:xfrm>
            <a:off x="7044690" y="4200525"/>
            <a:ext cx="835025" cy="26543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圆角矩形 70"/>
          <p:cNvSpPr/>
          <p:nvPr/>
        </p:nvSpPr>
        <p:spPr>
          <a:xfrm>
            <a:off x="9737725" y="4200525"/>
            <a:ext cx="835025" cy="26543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圆角矩形 71"/>
          <p:cNvSpPr/>
          <p:nvPr/>
        </p:nvSpPr>
        <p:spPr>
          <a:xfrm>
            <a:off x="9737725" y="3869055"/>
            <a:ext cx="835025" cy="26543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 name="组合 13"/>
          <p:cNvGrpSpPr/>
          <p:nvPr/>
        </p:nvGrpSpPr>
        <p:grpSpPr>
          <a:xfrm>
            <a:off x="2169795" y="1355090"/>
            <a:ext cx="1046480" cy="2778760"/>
            <a:chOff x="3932" y="2134"/>
            <a:chExt cx="1648" cy="4376"/>
          </a:xfrm>
        </p:grpSpPr>
        <p:grpSp>
          <p:nvGrpSpPr>
            <p:cNvPr id="20" name="组合 19"/>
            <p:cNvGrpSpPr/>
            <p:nvPr/>
          </p:nvGrpSpPr>
          <p:grpSpPr>
            <a:xfrm>
              <a:off x="3932" y="2134"/>
              <a:ext cx="1648" cy="4376"/>
              <a:chOff x="8225" y="1990"/>
              <a:chExt cx="1648" cy="4250"/>
            </a:xfrm>
          </p:grpSpPr>
          <p:sp>
            <p:nvSpPr>
              <p:cNvPr id="5" name="矩形 4"/>
              <p:cNvSpPr/>
              <p:nvPr/>
            </p:nvSpPr>
            <p:spPr>
              <a:xfrm>
                <a:off x="8225" y="1990"/>
                <a:ext cx="1648" cy="4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8392" y="5639"/>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8392" y="5065"/>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a:off x="8392" y="4451"/>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8392" y="3837"/>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18"/>
              <p:cNvSpPr/>
              <p:nvPr/>
            </p:nvSpPr>
            <p:spPr>
              <a:xfrm>
                <a:off x="8392" y="3223"/>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圆角矩形 2"/>
            <p:cNvSpPr/>
            <p:nvPr/>
          </p:nvSpPr>
          <p:spPr>
            <a:xfrm>
              <a:off x="4099" y="2813"/>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4099" y="2260"/>
              <a:ext cx="1315" cy="41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0" name="图片 9"/>
          <p:cNvPicPr>
            <a:picLocks noChangeAspect="1"/>
          </p:cNvPicPr>
          <p:nvPr/>
        </p:nvPicPr>
        <p:blipFill>
          <a:blip r:embed="rId1"/>
          <a:stretch>
            <a:fillRect/>
          </a:stretch>
        </p:blipFill>
        <p:spPr>
          <a:xfrm>
            <a:off x="669925" y="1355090"/>
            <a:ext cx="1080135" cy="937260"/>
          </a:xfrm>
          <a:prstGeom prst="rect">
            <a:avLst/>
          </a:prstGeom>
        </p:spPr>
      </p:pic>
      <p:sp>
        <p:nvSpPr>
          <p:cNvPr id="11" name="文本框 10"/>
          <p:cNvSpPr txBox="1"/>
          <p:nvPr/>
        </p:nvSpPr>
        <p:spPr>
          <a:xfrm>
            <a:off x="792480" y="2434590"/>
            <a:ext cx="835660" cy="368300"/>
          </a:xfrm>
          <a:prstGeom prst="rect">
            <a:avLst/>
          </a:prstGeom>
          <a:noFill/>
        </p:spPr>
        <p:txBody>
          <a:bodyPr wrap="square" rtlCol="0">
            <a:spAutoFit/>
          </a:bodyPr>
          <a:p>
            <a:r>
              <a:rPr lang="en-US" altLang="zh-CN">
                <a:solidFill>
                  <a:schemeClr val="tx1">
                    <a:lumMod val="50000"/>
                    <a:lumOff val="50000"/>
                  </a:schemeClr>
                </a:solidFill>
              </a:rPr>
              <a:t>site A</a:t>
            </a:r>
            <a:endParaRPr lang="en-US" altLang="zh-CN">
              <a:solidFill>
                <a:schemeClr val="tx1">
                  <a:lumMod val="50000"/>
                  <a:lumOff val="50000"/>
                </a:schemeClr>
              </a:solidFill>
            </a:endParaRPr>
          </a:p>
        </p:txBody>
      </p:sp>
      <p:sp>
        <p:nvSpPr>
          <p:cNvPr id="12" name="文本框 11"/>
          <p:cNvSpPr txBox="1"/>
          <p:nvPr/>
        </p:nvSpPr>
        <p:spPr>
          <a:xfrm>
            <a:off x="3790315" y="2467610"/>
            <a:ext cx="835660" cy="368300"/>
          </a:xfrm>
          <a:prstGeom prst="rect">
            <a:avLst/>
          </a:prstGeom>
          <a:noFill/>
        </p:spPr>
        <p:txBody>
          <a:bodyPr wrap="square" rtlCol="0">
            <a:spAutoFit/>
          </a:bodyPr>
          <a:p>
            <a:r>
              <a:rPr lang="en-US" altLang="zh-CN">
                <a:solidFill>
                  <a:schemeClr val="tx1">
                    <a:lumMod val="50000"/>
                    <a:lumOff val="50000"/>
                  </a:schemeClr>
                </a:solidFill>
              </a:rPr>
              <a:t>site B</a:t>
            </a:r>
            <a:endParaRPr lang="en-US" altLang="zh-CN">
              <a:solidFill>
                <a:schemeClr val="tx1">
                  <a:lumMod val="50000"/>
                  <a:lumOff val="50000"/>
                </a:schemeClr>
              </a:solidFill>
            </a:endParaRPr>
          </a:p>
        </p:txBody>
      </p:sp>
      <p:sp>
        <p:nvSpPr>
          <p:cNvPr id="13" name="文本框 12"/>
          <p:cNvSpPr txBox="1"/>
          <p:nvPr/>
        </p:nvSpPr>
        <p:spPr>
          <a:xfrm>
            <a:off x="5537835" y="1090295"/>
            <a:ext cx="6096000" cy="2416175"/>
          </a:xfrm>
          <a:prstGeom prst="rect">
            <a:avLst/>
          </a:prstGeom>
          <a:noFill/>
        </p:spPr>
        <p:txBody>
          <a:bodyPr wrap="square" rtlCol="0" anchor="t">
            <a:spAutoFit/>
          </a:bodyPr>
          <a:p>
            <a:pPr>
              <a:lnSpc>
                <a:spcPct val="120000"/>
              </a:lnSpc>
            </a:pPr>
            <a:r>
              <a:rPr lang="zh-CN" altLang="en-US"/>
              <a:t>Dynamically create and destroy resources to encode and </a:t>
            </a:r>
            <a:r>
              <a:rPr lang="zh-CN" altLang="en-US">
                <a:highlight>
                  <a:srgbClr val="FFFF00"/>
                </a:highlight>
              </a:rPr>
              <a:t>transmit binary data</a:t>
            </a:r>
            <a:endParaRPr lang="zh-CN" altLang="en-US">
              <a:highlight>
                <a:srgbClr val="FFFF00"/>
              </a:highlight>
            </a:endParaRPr>
          </a:p>
          <a:p>
            <a:pPr>
              <a:lnSpc>
                <a:spcPct val="120000"/>
              </a:lnSpc>
            </a:pPr>
            <a:endParaRPr lang="zh-CN" altLang="en-US"/>
          </a:p>
          <a:p>
            <a:pPr>
              <a:lnSpc>
                <a:spcPct val="120000"/>
              </a:lnSpc>
            </a:pPr>
            <a:r>
              <a:rPr lang="zh-CN" altLang="en-US"/>
              <a:t>The sender and receiver can negotiate a communication protocol</a:t>
            </a:r>
            <a:endParaRPr lang="zh-CN" altLang="en-US"/>
          </a:p>
          <a:p>
            <a:pPr marL="285750" indent="-285750">
              <a:lnSpc>
                <a:spcPct val="120000"/>
              </a:lnSpc>
              <a:buFont typeface="Arial" panose="020B0604020202020204" pitchFamily="34" charset="0"/>
              <a:buChar char="•"/>
            </a:pPr>
            <a:r>
              <a:rPr lang="zh-CN" altLang="en-US"/>
              <a:t>passing messages based on the number </a:t>
            </a:r>
            <a:endParaRPr lang="zh-CN" altLang="en-US"/>
          </a:p>
          <a:p>
            <a:pPr marL="285750" indent="-285750">
              <a:lnSpc>
                <a:spcPct val="120000"/>
              </a:lnSpc>
              <a:buFont typeface="Arial" panose="020B0604020202020204" pitchFamily="34" charset="0"/>
              <a:buChar char="•"/>
            </a:pPr>
            <a:r>
              <a:rPr lang="zh-CN" altLang="en-US"/>
              <a:t>status of resources in the resource pool.</a:t>
            </a:r>
            <a:endParaRPr lang="zh-CN" altLang="en-US"/>
          </a:p>
        </p:txBody>
      </p:sp>
    </p:spTree>
  </p:cSld>
  <p:clrMapOvr>
    <a:masterClrMapping/>
  </p:clrMapOvr>
</p:sld>
</file>

<file path=ppt/tags/tag1.xml><?xml version="1.0" encoding="utf-8"?>
<p:tagLst xmlns:p="http://schemas.openxmlformats.org/presentationml/2006/main">
  <p:tag name="ISLIDE.DIAGRAM" val="2324"/>
  <p:tag name="KSO_WM_DIAGRAM_VIRTUALLY_FRAME" val="{&quot;height&quot;:382.38133858267713,&quot;left&quot;:45.55,&quot;top&quot;:92.91740157480315,&quot;width&quot;:876.6999999999998}"/>
</p:tagLst>
</file>

<file path=ppt/tags/tag10.xml><?xml version="1.0" encoding="utf-8"?>
<p:tagLst xmlns:p="http://schemas.openxmlformats.org/presentationml/2006/main">
  <p:tag name="KSO_WM_DIAGRAM_VIRTUALLY_FRAME" val="{&quot;height&quot;:382.38133858267713,&quot;left&quot;:45.55,&quot;top&quot;:92.91740157480315,&quot;width&quot;:876.6999999999998}"/>
</p:tagLst>
</file>

<file path=ppt/tags/tag11.xml><?xml version="1.0" encoding="utf-8"?>
<p:tagLst xmlns:p="http://schemas.openxmlformats.org/presentationml/2006/main">
  <p:tag name="KSO_WM_DIAGRAM_VIRTUALLY_FRAME" val="{&quot;height&quot;:382.38133858267713,&quot;left&quot;:45.55,&quot;top&quot;:92.91740157480316,&quot;width&quot;:876.6999999999998}"/>
</p:tagLst>
</file>

<file path=ppt/tags/tag12.xml><?xml version="1.0" encoding="utf-8"?>
<p:tagLst xmlns:p="http://schemas.openxmlformats.org/presentationml/2006/main">
  <p:tag name="KSO_WM_DIAGRAM_VIRTUALLY_FRAME" val="{&quot;height&quot;:382.38133858267713,&quot;left&quot;:45.55,&quot;top&quot;:92.91740157480316,&quot;width&quot;:876.6999999999998}"/>
</p:tagLst>
</file>

<file path=ppt/tags/tag13.xml><?xml version="1.0" encoding="utf-8"?>
<p:tagLst xmlns:p="http://schemas.openxmlformats.org/presentationml/2006/main">
  <p:tag name="KSO_WM_DIAGRAM_VIRTUALLY_FRAME" val="{&quot;height&quot;:382.38133858267713,&quot;left&quot;:45.55,&quot;top&quot;:92.91740157480316,&quot;width&quot;:876.6999999999998}"/>
</p:tagLst>
</file>

<file path=ppt/tags/tag14.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27bc14d2-9fcb-416a-ac4b-65fdc45d0e08"/>
  <p:tag name="commondata" val="eyJoZGlkIjoiYzRjYTFlNTFlMWJjOWVmZmE2NzJjZTQ1MmU2ZWYwNDgifQ=="/>
</p:tagLst>
</file>

<file path=ppt/tags/tag2.xml><?xml version="1.0" encoding="utf-8"?>
<p:tagLst xmlns:p="http://schemas.openxmlformats.org/presentationml/2006/main">
  <p:tag name="KSO_WM_DIAGRAM_VIRTUALLY_FRAME" val="{&quot;height&quot;:382.38133858267713,&quot;left&quot;:45.55,&quot;top&quot;:92.91740157480315,&quot;width&quot;:876.6999999999998}"/>
</p:tagLst>
</file>

<file path=ppt/tags/tag3.xml><?xml version="1.0" encoding="utf-8"?>
<p:tagLst xmlns:p="http://schemas.openxmlformats.org/presentationml/2006/main">
  <p:tag name="KSO_WM_DIAGRAM_VIRTUALLY_FRAME" val="{&quot;height&quot;:382.38133858267713,&quot;left&quot;:45.55,&quot;top&quot;:92.91740157480315,&quot;width&quot;:876.6999999999998}"/>
</p:tagLst>
</file>

<file path=ppt/tags/tag4.xml><?xml version="1.0" encoding="utf-8"?>
<p:tagLst xmlns:p="http://schemas.openxmlformats.org/presentationml/2006/main">
  <p:tag name="KSO_WM_DIAGRAM_VIRTUALLY_FRAME" val="{&quot;height&quot;:382.38133858267713,&quot;left&quot;:45.55,&quot;top&quot;:92.91740157480315,&quot;width&quot;:876.6999999999998}"/>
</p:tagLst>
</file>

<file path=ppt/tags/tag5.xml><?xml version="1.0" encoding="utf-8"?>
<p:tagLst xmlns:p="http://schemas.openxmlformats.org/presentationml/2006/main">
  <p:tag name="KSO_WM_DIAGRAM_VIRTUALLY_FRAME" val="{&quot;height&quot;:382.38133858267713,&quot;left&quot;:45.55,&quot;top&quot;:92.91740157480315,&quot;width&quot;:876.6999999999998}"/>
</p:tagLst>
</file>

<file path=ppt/tags/tag6.xml><?xml version="1.0" encoding="utf-8"?>
<p:tagLst xmlns:p="http://schemas.openxmlformats.org/presentationml/2006/main">
  <p:tag name="KSO_WM_DIAGRAM_VIRTUALLY_FRAME" val="{&quot;height&quot;:382.38133858267713,&quot;left&quot;:45.55,&quot;top&quot;:92.91740157480315,&quot;width&quot;:876.6999999999998}"/>
</p:tagLst>
</file>

<file path=ppt/tags/tag7.xml><?xml version="1.0" encoding="utf-8"?>
<p:tagLst xmlns:p="http://schemas.openxmlformats.org/presentationml/2006/main">
  <p:tag name="KSO_WM_DIAGRAM_VIRTUALLY_FRAME" val="{&quot;height&quot;:382.38133858267713,&quot;left&quot;:45.55,&quot;top&quot;:92.91740157480315,&quot;width&quot;:876.6999999999998}"/>
</p:tagLst>
</file>

<file path=ppt/tags/tag8.xml><?xml version="1.0" encoding="utf-8"?>
<p:tagLst xmlns:p="http://schemas.openxmlformats.org/presentationml/2006/main">
  <p:tag name="KSO_WM_DIAGRAM_VIRTUALLY_FRAME" val="{&quot;height&quot;:382.38133858267713,&quot;left&quot;:45.55,&quot;top&quot;:92.91740157480315,&quot;width&quot;:876.6999999999998}"/>
</p:tagLst>
</file>

<file path=ppt/tags/tag9.xml><?xml version="1.0" encoding="utf-8"?>
<p:tagLst xmlns:p="http://schemas.openxmlformats.org/presentationml/2006/main">
  <p:tag name="KSO_WM_DIAGRAM_VIRTUALLY_FRAME" val="{&quot;height&quot;:382.38133858267713,&quot;left&quot;:45.55,&quot;top&quot;:92.91740157480315,&quot;width&quot;:876.6999999999998}"/>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F1DE4C"/>
      </a:accent1>
      <a:accent2>
        <a:srgbClr val="78BCEA"/>
      </a:accent2>
      <a:accent3>
        <a:srgbClr val="2E3C77"/>
      </a:accent3>
      <a:accent4>
        <a:srgbClr val="5E92B6"/>
      </a:accent4>
      <a:accent5>
        <a:srgbClr val="7F7F7F"/>
      </a:accent5>
      <a:accent6>
        <a:srgbClr val="595959"/>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F1DE4C"/>
    </a:accent1>
    <a:accent2>
      <a:srgbClr val="78BCEA"/>
    </a:accent2>
    <a:accent3>
      <a:srgbClr val="2E3C77"/>
    </a:accent3>
    <a:accent4>
      <a:srgbClr val="5E92B6"/>
    </a:accent4>
    <a:accent5>
      <a:srgbClr val="7F7F7F"/>
    </a:accent5>
    <a:accent6>
      <a:srgbClr val="59595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5707</Words>
  <Application>WPS 演示</Application>
  <PresentationFormat>宽屏</PresentationFormat>
  <Paragraphs>271</Paragraphs>
  <Slides>23</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Impact</vt:lpstr>
      <vt:lpstr>微软雅黑</vt:lpstr>
      <vt:lpstr>Arial Unicode MS</vt:lpstr>
      <vt:lpstr>Calibri</vt:lpstr>
      <vt:lpstr>主题5</vt:lpstr>
      <vt:lpstr>PowerPoint 演示文稿</vt:lpstr>
      <vt:lpstr>PowerPoint 演示文稿</vt:lpstr>
      <vt:lpstr>Overview</vt:lpstr>
      <vt:lpstr>Defining pool-party attacks</vt:lpstr>
      <vt:lpstr>Defining pool-party attacks</vt:lpstr>
      <vt:lpstr>Defining pool-party attacks</vt:lpstr>
      <vt:lpstr>Defining pool-party attacks</vt:lpstr>
      <vt:lpstr>Toy example of a "pool-party" attack</vt:lpstr>
      <vt:lpstr>Defining pool-party attacks</vt:lpstr>
      <vt:lpstr>Generalizing properties of a pool-party attack</vt:lpstr>
      <vt:lpstr>What makes a good attack?</vt:lpstr>
      <vt:lpstr>Pool-party attacks in popular browsers</vt:lpstr>
      <vt:lpstr>Finding pool-party vulnerabilities: Browsers</vt:lpstr>
      <vt:lpstr>Finding pool-party vulnerabilities: APIs</vt:lpstr>
      <vt:lpstr>Finding pool-party vulnerabilities</vt:lpstr>
      <vt:lpstr>Measuring how practical pool-party attacks are</vt:lpstr>
      <vt:lpstr>Pool-party practicality</vt:lpstr>
      <vt:lpstr>Pool-party attack stability</vt:lpstr>
      <vt:lpstr>Pool-party attack bandwidth &amp; consistency</vt:lpstr>
      <vt:lpstr>Discussion and conclusions</vt:lpstr>
      <vt:lpstr>Pool-party discussion: defenses</vt:lpstr>
      <vt:lpstr>Contribution</vt:lpstr>
      <vt:lpstr>What makes a good attack?</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一蓑烟雨</cp:lastModifiedBy>
  <cp:revision>98</cp:revision>
  <cp:lastPrinted>2018-05-15T16:00:00Z</cp:lastPrinted>
  <dcterms:created xsi:type="dcterms:W3CDTF">2018-05-15T16:00:00Z</dcterms:created>
  <dcterms:modified xsi:type="dcterms:W3CDTF">2024-05-15T02:24:37Z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2052-12.1.0.16929</vt:lpwstr>
  </property>
  <property fmtid="{D5CDD505-2E9C-101B-9397-08002B2CF9AE}" pid="4" name="ICV">
    <vt:lpwstr>5D6CD9B91841488A980DF8FC127DA9A3_12</vt:lpwstr>
  </property>
</Properties>
</file>