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0494A-D7A2-4CA5-9A1C-2503A218A7E3}" type="datetimeFigureOut">
              <a:rPr lang="en-IN" smtClean="0"/>
              <a:t>08/25/2023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DE6CD-9F2B-49EF-B7B3-BA5E5554F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80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DE6CD-9F2B-49EF-B7B3-BA5E5554F79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92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2E1-B4D7-4D1F-8C5B-C0F2893439CC}" type="datetimeFigureOut">
              <a:rPr lang="en-IN" smtClean="0"/>
              <a:t>08/25/2023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FDD9-1148-47DB-A622-21263C3B8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06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2E1-B4D7-4D1F-8C5B-C0F2893439CC}" type="datetimeFigureOut">
              <a:rPr lang="en-IN" smtClean="0"/>
              <a:t>08/25/2023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FDD9-1148-47DB-A622-21263C3B8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02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2E1-B4D7-4D1F-8C5B-C0F2893439CC}" type="datetimeFigureOut">
              <a:rPr lang="en-IN" smtClean="0"/>
              <a:t>08/25/2023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FDD9-1148-47DB-A622-21263C3B8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4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2E1-B4D7-4D1F-8C5B-C0F2893439CC}" type="datetimeFigureOut">
              <a:rPr lang="en-IN" smtClean="0"/>
              <a:t>08/25/2023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FDD9-1148-47DB-A622-21263C3B8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8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2E1-B4D7-4D1F-8C5B-C0F2893439CC}" type="datetimeFigureOut">
              <a:rPr lang="en-IN" smtClean="0"/>
              <a:t>08/25/2023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FDD9-1148-47DB-A622-21263C3B8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40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2E1-B4D7-4D1F-8C5B-C0F2893439CC}" type="datetimeFigureOut">
              <a:rPr lang="en-IN" smtClean="0"/>
              <a:t>08/25/2023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FDD9-1148-47DB-A622-21263C3B8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85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2E1-B4D7-4D1F-8C5B-C0F2893439CC}" type="datetimeFigureOut">
              <a:rPr lang="en-IN" smtClean="0"/>
              <a:t>08/25/2023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FDD9-1148-47DB-A622-21263C3B8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05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2E1-B4D7-4D1F-8C5B-C0F2893439CC}" type="datetimeFigureOut">
              <a:rPr lang="en-IN" smtClean="0"/>
              <a:t>08/25/2023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FDD9-1148-47DB-A622-21263C3B8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30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2E1-B4D7-4D1F-8C5B-C0F2893439CC}" type="datetimeFigureOut">
              <a:rPr lang="en-IN" smtClean="0"/>
              <a:t>08/25/2023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FDD9-1148-47DB-A622-21263C3B8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38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2E1-B4D7-4D1F-8C5B-C0F2893439CC}" type="datetimeFigureOut">
              <a:rPr lang="en-IN" smtClean="0"/>
              <a:t>08/25/2023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FDD9-1148-47DB-A622-21263C3B8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20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2E1-B4D7-4D1F-8C5B-C0F2893439CC}" type="datetimeFigureOut">
              <a:rPr lang="en-IN" smtClean="0"/>
              <a:t>08/25/2023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FDD9-1148-47DB-A622-21263C3B8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94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62E1-B4D7-4D1F-8C5B-C0F2893439CC}" type="datetimeFigureOut">
              <a:rPr lang="en-IN" smtClean="0"/>
              <a:t>08/25/2023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7FDD9-1148-47DB-A622-21263C3B8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780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0884E0-AC9B-4198-99CE-A9E50594B7D2}"/>
              </a:ext>
            </a:extLst>
          </p:cNvPr>
          <p:cNvSpPr/>
          <p:nvPr/>
        </p:nvSpPr>
        <p:spPr>
          <a:xfrm>
            <a:off x="91439" y="5008880"/>
            <a:ext cx="2143759" cy="111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552718-15CB-4737-AA1A-99E0722725D3}"/>
              </a:ext>
            </a:extLst>
          </p:cNvPr>
          <p:cNvSpPr/>
          <p:nvPr/>
        </p:nvSpPr>
        <p:spPr>
          <a:xfrm>
            <a:off x="542957" y="193655"/>
            <a:ext cx="613216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Logistic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Regression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DEC565EF-8DF5-49EF-87C9-CC8D19169554}"/>
              </a:ext>
            </a:extLst>
          </p:cNvPr>
          <p:cNvSpPr/>
          <p:nvPr/>
        </p:nvSpPr>
        <p:spPr>
          <a:xfrm rot="5400000">
            <a:off x="2257457" y="1013458"/>
            <a:ext cx="746760" cy="358648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499F7-2128-4997-AD8B-B496C2890FF8}"/>
              </a:ext>
            </a:extLst>
          </p:cNvPr>
          <p:cNvSpPr txBox="1"/>
          <p:nvPr/>
        </p:nvSpPr>
        <p:spPr>
          <a:xfrm>
            <a:off x="447040" y="1544319"/>
            <a:ext cx="523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Used For solving Classification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751D7-460F-431A-87D3-76E7E3537A0F}"/>
              </a:ext>
            </a:extLst>
          </p:cNvPr>
          <p:cNvSpPr txBox="1"/>
          <p:nvPr/>
        </p:nvSpPr>
        <p:spPr>
          <a:xfrm>
            <a:off x="335280" y="3042930"/>
            <a:ext cx="202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Binary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767B38-A552-4A41-89F3-C3B54ED925D1}"/>
              </a:ext>
            </a:extLst>
          </p:cNvPr>
          <p:cNvSpPr txBox="1"/>
          <p:nvPr/>
        </p:nvSpPr>
        <p:spPr>
          <a:xfrm>
            <a:off x="3730958" y="3150651"/>
            <a:ext cx="2021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Multiclass </a:t>
            </a:r>
          </a:p>
          <a:p>
            <a:r>
              <a:rPr lang="en-IN" sz="2400" dirty="0"/>
              <a:t>classification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9B17F9-1346-4903-8640-2039921A9EA0}"/>
              </a:ext>
            </a:extLst>
          </p:cNvPr>
          <p:cNvCxnSpPr/>
          <p:nvPr/>
        </p:nvCxnSpPr>
        <p:spPr>
          <a:xfrm>
            <a:off x="837597" y="3566149"/>
            <a:ext cx="0" cy="1188731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8B27E0-B13A-4401-80A8-A6DBE111DD39}"/>
              </a:ext>
            </a:extLst>
          </p:cNvPr>
          <p:cNvCxnSpPr/>
          <p:nvPr/>
        </p:nvCxnSpPr>
        <p:spPr>
          <a:xfrm>
            <a:off x="4424077" y="3981648"/>
            <a:ext cx="0" cy="1188731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B5AB87-ED0B-4DBE-A6B8-2F07D0C3F276}"/>
              </a:ext>
            </a:extLst>
          </p:cNvPr>
          <p:cNvSpPr txBox="1"/>
          <p:nvPr/>
        </p:nvSpPr>
        <p:spPr>
          <a:xfrm>
            <a:off x="91439" y="5080000"/>
            <a:ext cx="2265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85000"/>
                  </a:schemeClr>
                </a:solidFill>
              </a:rPr>
              <a:t>Target Column[dependent]</a:t>
            </a:r>
          </a:p>
          <a:p>
            <a:r>
              <a:rPr lang="en-IN" b="1" dirty="0">
                <a:solidFill>
                  <a:schemeClr val="tx1">
                    <a:lumMod val="85000"/>
                  </a:schemeClr>
                </a:solidFill>
              </a:rPr>
              <a:t>Have 2 categories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95B72A-AFDB-43DD-B4C4-1D4157146392}"/>
              </a:ext>
            </a:extLst>
          </p:cNvPr>
          <p:cNvSpPr/>
          <p:nvPr/>
        </p:nvSpPr>
        <p:spPr>
          <a:xfrm>
            <a:off x="3413763" y="5439163"/>
            <a:ext cx="2143759" cy="687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EBD6BF-3576-44D7-9273-41C6153D06CD}"/>
              </a:ext>
            </a:extLst>
          </p:cNvPr>
          <p:cNvSpPr txBox="1"/>
          <p:nvPr/>
        </p:nvSpPr>
        <p:spPr>
          <a:xfrm>
            <a:off x="3413763" y="5510283"/>
            <a:ext cx="2265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85000"/>
                  </a:schemeClr>
                </a:solidFill>
              </a:rPr>
              <a:t>Target </a:t>
            </a:r>
            <a:r>
              <a:rPr lang="en-IN" b="1" dirty="0">
                <a:solidFill>
                  <a:schemeClr val="tx1">
                    <a:lumMod val="8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b="1" dirty="0">
                <a:solidFill>
                  <a:schemeClr val="tx1">
                    <a:lumMod val="85000"/>
                  </a:schemeClr>
                </a:solidFill>
              </a:rPr>
              <a:t>Have more than 2 categories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A109EC-4518-4EC0-B5E1-08EAEEC066F9}"/>
              </a:ext>
            </a:extLst>
          </p:cNvPr>
          <p:cNvCxnSpPr>
            <a:cxnSpLocks/>
          </p:cNvCxnSpPr>
          <p:nvPr/>
        </p:nvCxnSpPr>
        <p:spPr>
          <a:xfrm>
            <a:off x="627888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69F8462F-EC66-46D8-B0A7-4F2E05549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390709"/>
              </p:ext>
            </p:extLst>
          </p:nvPr>
        </p:nvGraphicFramePr>
        <p:xfrm>
          <a:off x="6825286" y="1116985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464629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04410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No of Study Hrs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Pass/Fail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19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83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59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225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24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 [outliers]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1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7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13136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985C2A6-D0B5-48B8-9289-10153FA3667F}"/>
              </a:ext>
            </a:extLst>
          </p:cNvPr>
          <p:cNvSpPr txBox="1"/>
          <p:nvPr/>
        </p:nvSpPr>
        <p:spPr>
          <a:xfrm>
            <a:off x="6675120" y="4576013"/>
            <a:ext cx="421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Aim:-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D020FF1-0211-4AA6-81A3-F466486F7FD8}"/>
              </a:ext>
            </a:extLst>
          </p:cNvPr>
          <p:cNvSpPr/>
          <p:nvPr/>
        </p:nvSpPr>
        <p:spPr>
          <a:xfrm>
            <a:off x="8321040" y="5283200"/>
            <a:ext cx="1503680" cy="7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E267D-09B1-43B0-9B5C-AA88EFC22129}"/>
              </a:ext>
            </a:extLst>
          </p:cNvPr>
          <p:cNvSpPr txBox="1"/>
          <p:nvPr/>
        </p:nvSpPr>
        <p:spPr>
          <a:xfrm>
            <a:off x="7397698" y="5510283"/>
            <a:ext cx="89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921201-B0E9-45F2-A5A8-36D656632A37}"/>
              </a:ext>
            </a:extLst>
          </p:cNvPr>
          <p:cNvSpPr txBox="1"/>
          <p:nvPr/>
        </p:nvSpPr>
        <p:spPr>
          <a:xfrm>
            <a:off x="8556968" y="4824214"/>
            <a:ext cx="126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4348FA-139F-4612-8BF2-A5A49DD43C00}"/>
              </a:ext>
            </a:extLst>
          </p:cNvPr>
          <p:cNvSpPr txBox="1"/>
          <p:nvPr/>
        </p:nvSpPr>
        <p:spPr>
          <a:xfrm>
            <a:off x="9834880" y="5458599"/>
            <a:ext cx="126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 pass/fail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72E8E4-FB27-42D1-BBA8-5672A9D0BA93}"/>
              </a:ext>
            </a:extLst>
          </p:cNvPr>
          <p:cNvSpPr txBox="1"/>
          <p:nvPr/>
        </p:nvSpPr>
        <p:spPr>
          <a:xfrm>
            <a:off x="8439004" y="6092984"/>
            <a:ext cx="126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72352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2EC3E2-B8DE-428F-AFEB-33E75EBE2042}"/>
              </a:ext>
            </a:extLst>
          </p:cNvPr>
          <p:cNvSpPr txBox="1"/>
          <p:nvPr/>
        </p:nvSpPr>
        <p:spPr>
          <a:xfrm>
            <a:off x="254000" y="39624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Can we solve above problem by Linear regression?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CB529E-748A-4BE7-99BC-26C43437CF8C}"/>
              </a:ext>
            </a:extLst>
          </p:cNvPr>
          <p:cNvCxnSpPr/>
          <p:nvPr/>
        </p:nvCxnSpPr>
        <p:spPr>
          <a:xfrm>
            <a:off x="934720" y="1706880"/>
            <a:ext cx="0" cy="419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D05E18-5867-4C58-9765-22B97CA25EE6}"/>
              </a:ext>
            </a:extLst>
          </p:cNvPr>
          <p:cNvCxnSpPr>
            <a:cxnSpLocks/>
          </p:cNvCxnSpPr>
          <p:nvPr/>
        </p:nvCxnSpPr>
        <p:spPr>
          <a:xfrm>
            <a:off x="934720" y="5902960"/>
            <a:ext cx="944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F3E74E-DDDA-425A-8E65-BCF9AFF4C880}"/>
              </a:ext>
            </a:extLst>
          </p:cNvPr>
          <p:cNvSpPr txBox="1"/>
          <p:nvPr/>
        </p:nvSpPr>
        <p:spPr>
          <a:xfrm>
            <a:off x="-10155" y="3343255"/>
            <a:ext cx="5181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 </a:t>
            </a:r>
          </a:p>
          <a:p>
            <a:endParaRPr lang="en-IN" dirty="0"/>
          </a:p>
          <a:p>
            <a:r>
              <a:rPr lang="en-IN" dirty="0"/>
              <a:t>Or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2C07A-35DF-446E-8FC6-0140DEE263AC}"/>
              </a:ext>
            </a:extLst>
          </p:cNvPr>
          <p:cNvSpPr txBox="1"/>
          <p:nvPr/>
        </p:nvSpPr>
        <p:spPr>
          <a:xfrm>
            <a:off x="518151" y="2306318"/>
            <a:ext cx="32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E8E6E9-F3CF-4AA1-A96E-A0C677F0796C}"/>
              </a:ext>
            </a:extLst>
          </p:cNvPr>
          <p:cNvSpPr txBox="1"/>
          <p:nvPr/>
        </p:nvSpPr>
        <p:spPr>
          <a:xfrm>
            <a:off x="772155" y="5938540"/>
            <a:ext cx="32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FF00"/>
                </a:solidFill>
              </a:rPr>
              <a:t>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618584-1A67-411A-832B-E51BF8761A40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43281" y="2567928"/>
            <a:ext cx="9540239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249DC3-54BE-4435-BB8B-CA2DB4588359}"/>
              </a:ext>
            </a:extLst>
          </p:cNvPr>
          <p:cNvSpPr txBox="1"/>
          <p:nvPr/>
        </p:nvSpPr>
        <p:spPr>
          <a:xfrm>
            <a:off x="1808480" y="5902960"/>
            <a:ext cx="32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5F1C22-A650-4F75-995F-81459585642D}"/>
              </a:ext>
            </a:extLst>
          </p:cNvPr>
          <p:cNvSpPr txBox="1"/>
          <p:nvPr/>
        </p:nvSpPr>
        <p:spPr>
          <a:xfrm>
            <a:off x="2804170" y="5902960"/>
            <a:ext cx="32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7097CB-BC55-4896-8888-B9216A92E111}"/>
              </a:ext>
            </a:extLst>
          </p:cNvPr>
          <p:cNvSpPr txBox="1"/>
          <p:nvPr/>
        </p:nvSpPr>
        <p:spPr>
          <a:xfrm>
            <a:off x="3637295" y="5902960"/>
            <a:ext cx="32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D061D0-562A-4EF8-81F0-397C54C28B99}"/>
              </a:ext>
            </a:extLst>
          </p:cNvPr>
          <p:cNvSpPr txBox="1"/>
          <p:nvPr/>
        </p:nvSpPr>
        <p:spPr>
          <a:xfrm>
            <a:off x="4480580" y="5902960"/>
            <a:ext cx="32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ACE2F5-BEBC-45A1-A801-1F6F40CD371F}"/>
              </a:ext>
            </a:extLst>
          </p:cNvPr>
          <p:cNvSpPr txBox="1"/>
          <p:nvPr/>
        </p:nvSpPr>
        <p:spPr>
          <a:xfrm>
            <a:off x="5669280" y="5902960"/>
            <a:ext cx="32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254C04-F56C-4D48-9304-C164FC532EC3}"/>
              </a:ext>
            </a:extLst>
          </p:cNvPr>
          <p:cNvSpPr txBox="1"/>
          <p:nvPr/>
        </p:nvSpPr>
        <p:spPr>
          <a:xfrm>
            <a:off x="6857980" y="5902960"/>
            <a:ext cx="32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859FD64-EEE9-42DF-A0CB-6F4E8BB4F1CA}"/>
              </a:ext>
            </a:extLst>
          </p:cNvPr>
          <p:cNvSpPr/>
          <p:nvPr/>
        </p:nvSpPr>
        <p:spPr>
          <a:xfrm>
            <a:off x="1808480" y="5740400"/>
            <a:ext cx="325128" cy="2844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7303433-5424-4B8E-893B-DB5F02D27621}"/>
              </a:ext>
            </a:extLst>
          </p:cNvPr>
          <p:cNvSpPr/>
          <p:nvPr/>
        </p:nvSpPr>
        <p:spPr>
          <a:xfrm>
            <a:off x="2844803" y="5740400"/>
            <a:ext cx="325128" cy="2844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9267EE-ECC3-4B9D-A65E-39DF80A5ED00}"/>
              </a:ext>
            </a:extLst>
          </p:cNvPr>
          <p:cNvSpPr/>
          <p:nvPr/>
        </p:nvSpPr>
        <p:spPr>
          <a:xfrm>
            <a:off x="3688086" y="5740400"/>
            <a:ext cx="325128" cy="2844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0511473-F48D-425C-BBAB-5B759638CE26}"/>
              </a:ext>
            </a:extLst>
          </p:cNvPr>
          <p:cNvSpPr/>
          <p:nvPr/>
        </p:nvSpPr>
        <p:spPr>
          <a:xfrm>
            <a:off x="6278884" y="2388822"/>
            <a:ext cx="325128" cy="2844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6B6A297-8FFF-487A-B959-1319EDF8C93B}"/>
              </a:ext>
            </a:extLst>
          </p:cNvPr>
          <p:cNvSpPr/>
          <p:nvPr/>
        </p:nvSpPr>
        <p:spPr>
          <a:xfrm>
            <a:off x="2844803" y="2430767"/>
            <a:ext cx="325128" cy="2844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59AE1A-8E06-40A5-AE42-93F4F800AAA8}"/>
              </a:ext>
            </a:extLst>
          </p:cNvPr>
          <p:cNvSpPr/>
          <p:nvPr/>
        </p:nvSpPr>
        <p:spPr>
          <a:xfrm>
            <a:off x="5669282" y="2425689"/>
            <a:ext cx="325128" cy="2844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0B1F31-B560-44D2-95BC-8D7CF82EC3B9}"/>
              </a:ext>
            </a:extLst>
          </p:cNvPr>
          <p:cNvSpPr/>
          <p:nvPr/>
        </p:nvSpPr>
        <p:spPr>
          <a:xfrm>
            <a:off x="6857987" y="2423136"/>
            <a:ext cx="325128" cy="2844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F544DFE-5B50-41AF-BE11-1E7289DB560E}"/>
              </a:ext>
            </a:extLst>
          </p:cNvPr>
          <p:cNvSpPr/>
          <p:nvPr/>
        </p:nvSpPr>
        <p:spPr>
          <a:xfrm>
            <a:off x="8818855" y="2252949"/>
            <a:ext cx="325128" cy="2844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C193CE2-7744-4331-AFDF-309E9DC06EF1}"/>
              </a:ext>
            </a:extLst>
          </p:cNvPr>
          <p:cNvSpPr/>
          <p:nvPr/>
        </p:nvSpPr>
        <p:spPr>
          <a:xfrm>
            <a:off x="9443667" y="2460508"/>
            <a:ext cx="325128" cy="2844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4109ABB-07E1-4CD3-A407-E7C93139D3B2}"/>
              </a:ext>
            </a:extLst>
          </p:cNvPr>
          <p:cNvSpPr/>
          <p:nvPr/>
        </p:nvSpPr>
        <p:spPr>
          <a:xfrm>
            <a:off x="9072823" y="2430767"/>
            <a:ext cx="325128" cy="2844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28C0D97-85F9-4316-8FB6-9B6E255A5D3D}"/>
              </a:ext>
            </a:extLst>
          </p:cNvPr>
          <p:cNvSpPr/>
          <p:nvPr/>
        </p:nvSpPr>
        <p:spPr>
          <a:xfrm>
            <a:off x="8905138" y="2496748"/>
            <a:ext cx="325128" cy="2844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C7ACF43-6096-4921-8226-787C7538A490}"/>
              </a:ext>
            </a:extLst>
          </p:cNvPr>
          <p:cNvSpPr/>
          <p:nvPr/>
        </p:nvSpPr>
        <p:spPr>
          <a:xfrm>
            <a:off x="9296436" y="2261131"/>
            <a:ext cx="325128" cy="2844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C5B86B-6B90-41CC-A84F-152D2B4E01A6}"/>
              </a:ext>
            </a:extLst>
          </p:cNvPr>
          <p:cNvCxnSpPr>
            <a:cxnSpLocks/>
            <a:endCxn id="24" idx="7"/>
          </p:cNvCxnSpPr>
          <p:nvPr/>
        </p:nvCxnSpPr>
        <p:spPr>
          <a:xfrm flipV="1">
            <a:off x="2418105" y="2430483"/>
            <a:ext cx="4138293" cy="4427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0B99228-4B2E-4C03-9844-7317FE2BCB2E}"/>
              </a:ext>
            </a:extLst>
          </p:cNvPr>
          <p:cNvSpPr txBox="1"/>
          <p:nvPr/>
        </p:nvSpPr>
        <p:spPr>
          <a:xfrm>
            <a:off x="8514087" y="6200150"/>
            <a:ext cx="261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 of study Hrs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2BD4AA-9648-471B-9BC7-AEADA6AAA558}"/>
              </a:ext>
            </a:extLst>
          </p:cNvPr>
          <p:cNvSpPr txBox="1"/>
          <p:nvPr/>
        </p:nvSpPr>
        <p:spPr>
          <a:xfrm>
            <a:off x="4206240" y="1239520"/>
            <a:ext cx="641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Aim: Error Should be minimal. Actual-Predicted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53D29C-391D-4A3A-9A01-9F79A30DBA71}"/>
              </a:ext>
            </a:extLst>
          </p:cNvPr>
          <p:cNvSpPr txBox="1"/>
          <p:nvPr/>
        </p:nvSpPr>
        <p:spPr>
          <a:xfrm>
            <a:off x="240020" y="3992881"/>
            <a:ext cx="104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FF00"/>
                </a:solidFill>
              </a:rPr>
              <a:t>0.5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67554F2-409A-4B13-9ACD-A20BF58647CC}"/>
              </a:ext>
            </a:extLst>
          </p:cNvPr>
          <p:cNvCxnSpPr>
            <a:cxnSpLocks/>
          </p:cNvCxnSpPr>
          <p:nvPr/>
        </p:nvCxnSpPr>
        <p:spPr>
          <a:xfrm>
            <a:off x="975361" y="4216396"/>
            <a:ext cx="9540239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E78C3B8-A549-4B47-8497-5188DEAF05E8}"/>
              </a:ext>
            </a:extLst>
          </p:cNvPr>
          <p:cNvCxnSpPr>
            <a:stCxn id="18" idx="0"/>
          </p:cNvCxnSpPr>
          <p:nvPr/>
        </p:nvCxnSpPr>
        <p:spPr>
          <a:xfrm flipV="1">
            <a:off x="5831845" y="3129280"/>
            <a:ext cx="0" cy="277368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9315189-3188-4158-8D11-32DE85B3786E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4638042" y="4455160"/>
            <a:ext cx="5103" cy="144780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C97743B-2CE3-4D5F-BD72-89901B0CAE4F}"/>
              </a:ext>
            </a:extLst>
          </p:cNvPr>
          <p:cNvCxnSpPr>
            <a:cxnSpLocks/>
          </p:cNvCxnSpPr>
          <p:nvPr/>
        </p:nvCxnSpPr>
        <p:spPr>
          <a:xfrm flipV="1">
            <a:off x="934720" y="4475471"/>
            <a:ext cx="3703322" cy="3809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8FBC85F-A81E-479D-A923-9CF39824267B}"/>
              </a:ext>
            </a:extLst>
          </p:cNvPr>
          <p:cNvSpPr txBox="1"/>
          <p:nvPr/>
        </p:nvSpPr>
        <p:spPr>
          <a:xfrm>
            <a:off x="8397241" y="3881120"/>
            <a:ext cx="221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Threshold = 0.5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E5C8D1-CA72-4CD9-ACFF-A617F5E4CE2D}"/>
              </a:ext>
            </a:extLst>
          </p:cNvPr>
          <p:cNvCxnSpPr>
            <a:cxnSpLocks/>
          </p:cNvCxnSpPr>
          <p:nvPr/>
        </p:nvCxnSpPr>
        <p:spPr>
          <a:xfrm>
            <a:off x="934720" y="3139440"/>
            <a:ext cx="4927619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91C1E5ED-0FA6-469E-9723-55CB483E67E3}"/>
              </a:ext>
            </a:extLst>
          </p:cNvPr>
          <p:cNvSpPr/>
          <p:nvPr/>
        </p:nvSpPr>
        <p:spPr>
          <a:xfrm>
            <a:off x="8671567" y="2382472"/>
            <a:ext cx="325128" cy="2844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901069A-3399-4C13-8FC2-3C5FB1644123}"/>
              </a:ext>
            </a:extLst>
          </p:cNvPr>
          <p:cNvSpPr/>
          <p:nvPr/>
        </p:nvSpPr>
        <p:spPr>
          <a:xfrm>
            <a:off x="9072823" y="2225021"/>
            <a:ext cx="325128" cy="2844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1320716-3E31-45C3-9144-B6C776D46D7D}"/>
              </a:ext>
            </a:extLst>
          </p:cNvPr>
          <p:cNvSpPr/>
          <p:nvPr/>
        </p:nvSpPr>
        <p:spPr>
          <a:xfrm>
            <a:off x="9083035" y="2418033"/>
            <a:ext cx="325128" cy="2844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51AE9F5-6BC2-4211-81B4-3C54DF1AF2C0}"/>
              </a:ext>
            </a:extLst>
          </p:cNvPr>
          <p:cNvSpPr txBox="1"/>
          <p:nvPr/>
        </p:nvSpPr>
        <p:spPr>
          <a:xfrm>
            <a:off x="10515600" y="2194557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Many</a:t>
            </a:r>
          </a:p>
          <a:p>
            <a:r>
              <a:rPr lang="en-IN" dirty="0"/>
              <a:t>outliers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2CCF206-33E9-45E4-B6BF-64BBE91D94BC}"/>
              </a:ext>
            </a:extLst>
          </p:cNvPr>
          <p:cNvCxnSpPr>
            <a:cxnSpLocks/>
          </p:cNvCxnSpPr>
          <p:nvPr/>
        </p:nvCxnSpPr>
        <p:spPr>
          <a:xfrm flipV="1">
            <a:off x="1991321" y="1706880"/>
            <a:ext cx="8829079" cy="515112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CED70E13-FE7F-4013-A471-4F550CE1AD28}"/>
              </a:ext>
            </a:extLst>
          </p:cNvPr>
          <p:cNvSpPr/>
          <p:nvPr/>
        </p:nvSpPr>
        <p:spPr>
          <a:xfrm>
            <a:off x="6075680" y="2925948"/>
            <a:ext cx="1060483" cy="914532"/>
          </a:xfrm>
          <a:custGeom>
            <a:avLst/>
            <a:gdLst>
              <a:gd name="connsiteX0" fmla="*/ 0 w 1060483"/>
              <a:gd name="connsiteY0" fmla="*/ 30612 h 914532"/>
              <a:gd name="connsiteX1" fmla="*/ 60960 w 1060483"/>
              <a:gd name="connsiteY1" fmla="*/ 132 h 914532"/>
              <a:gd name="connsiteX2" fmla="*/ 111760 w 1060483"/>
              <a:gd name="connsiteY2" fmla="*/ 40772 h 914532"/>
              <a:gd name="connsiteX3" fmla="*/ 182880 w 1060483"/>
              <a:gd name="connsiteY3" fmla="*/ 71252 h 914532"/>
              <a:gd name="connsiteX4" fmla="*/ 233680 w 1060483"/>
              <a:gd name="connsiteY4" fmla="*/ 132212 h 914532"/>
              <a:gd name="connsiteX5" fmla="*/ 284480 w 1060483"/>
              <a:gd name="connsiteY5" fmla="*/ 152532 h 914532"/>
              <a:gd name="connsiteX6" fmla="*/ 314960 w 1060483"/>
              <a:gd name="connsiteY6" fmla="*/ 172852 h 914532"/>
              <a:gd name="connsiteX7" fmla="*/ 375920 w 1060483"/>
              <a:gd name="connsiteY7" fmla="*/ 203332 h 914532"/>
              <a:gd name="connsiteX8" fmla="*/ 457200 w 1060483"/>
              <a:gd name="connsiteY8" fmla="*/ 284612 h 914532"/>
              <a:gd name="connsiteX9" fmla="*/ 548640 w 1060483"/>
              <a:gd name="connsiteY9" fmla="*/ 365892 h 914532"/>
              <a:gd name="connsiteX10" fmla="*/ 619760 w 1060483"/>
              <a:gd name="connsiteY10" fmla="*/ 416692 h 914532"/>
              <a:gd name="connsiteX11" fmla="*/ 690880 w 1060483"/>
              <a:gd name="connsiteY11" fmla="*/ 508132 h 914532"/>
              <a:gd name="connsiteX12" fmla="*/ 762000 w 1060483"/>
              <a:gd name="connsiteY12" fmla="*/ 558932 h 914532"/>
              <a:gd name="connsiteX13" fmla="*/ 812800 w 1060483"/>
              <a:gd name="connsiteY13" fmla="*/ 630052 h 914532"/>
              <a:gd name="connsiteX14" fmla="*/ 853440 w 1060483"/>
              <a:gd name="connsiteY14" fmla="*/ 670692 h 914532"/>
              <a:gd name="connsiteX15" fmla="*/ 934720 w 1060483"/>
              <a:gd name="connsiteY15" fmla="*/ 792612 h 914532"/>
              <a:gd name="connsiteX16" fmla="*/ 944880 w 1060483"/>
              <a:gd name="connsiteY16" fmla="*/ 823092 h 914532"/>
              <a:gd name="connsiteX17" fmla="*/ 975360 w 1060483"/>
              <a:gd name="connsiteY17" fmla="*/ 873892 h 914532"/>
              <a:gd name="connsiteX18" fmla="*/ 863600 w 1060483"/>
              <a:gd name="connsiteY18" fmla="*/ 833252 h 914532"/>
              <a:gd name="connsiteX19" fmla="*/ 792480 w 1060483"/>
              <a:gd name="connsiteY19" fmla="*/ 792612 h 914532"/>
              <a:gd name="connsiteX20" fmla="*/ 822960 w 1060483"/>
              <a:gd name="connsiteY20" fmla="*/ 802772 h 914532"/>
              <a:gd name="connsiteX21" fmla="*/ 894080 w 1060483"/>
              <a:gd name="connsiteY21" fmla="*/ 843412 h 914532"/>
              <a:gd name="connsiteX22" fmla="*/ 944880 w 1060483"/>
              <a:gd name="connsiteY22" fmla="*/ 884052 h 914532"/>
              <a:gd name="connsiteX23" fmla="*/ 965200 w 1060483"/>
              <a:gd name="connsiteY23" fmla="*/ 914532 h 914532"/>
              <a:gd name="connsiteX24" fmla="*/ 1026160 w 1060483"/>
              <a:gd name="connsiteY24" fmla="*/ 873892 h 914532"/>
              <a:gd name="connsiteX25" fmla="*/ 1056640 w 1060483"/>
              <a:gd name="connsiteY25" fmla="*/ 477652 h 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60483" h="914532">
                <a:moveTo>
                  <a:pt x="0" y="30612"/>
                </a:moveTo>
                <a:cubicBezTo>
                  <a:pt x="20320" y="20452"/>
                  <a:pt x="38335" y="-1925"/>
                  <a:pt x="60960" y="132"/>
                </a:cubicBezTo>
                <a:cubicBezTo>
                  <a:pt x="82556" y="2095"/>
                  <a:pt x="94412" y="27761"/>
                  <a:pt x="111760" y="40772"/>
                </a:cubicBezTo>
                <a:cubicBezTo>
                  <a:pt x="146842" y="67084"/>
                  <a:pt x="138417" y="60136"/>
                  <a:pt x="182880" y="71252"/>
                </a:cubicBezTo>
                <a:cubicBezTo>
                  <a:pt x="199813" y="91572"/>
                  <a:pt x="213025" y="115688"/>
                  <a:pt x="233680" y="132212"/>
                </a:cubicBezTo>
                <a:cubicBezTo>
                  <a:pt x="247921" y="143605"/>
                  <a:pt x="268168" y="144376"/>
                  <a:pt x="284480" y="152532"/>
                </a:cubicBezTo>
                <a:cubicBezTo>
                  <a:pt x="295402" y="157993"/>
                  <a:pt x="304286" y="166922"/>
                  <a:pt x="314960" y="172852"/>
                </a:cubicBezTo>
                <a:cubicBezTo>
                  <a:pt x="334819" y="183885"/>
                  <a:pt x="355600" y="193172"/>
                  <a:pt x="375920" y="203332"/>
                </a:cubicBezTo>
                <a:cubicBezTo>
                  <a:pt x="412231" y="275953"/>
                  <a:pt x="375465" y="219224"/>
                  <a:pt x="457200" y="284612"/>
                </a:cubicBezTo>
                <a:cubicBezTo>
                  <a:pt x="489045" y="310088"/>
                  <a:pt x="516989" y="340176"/>
                  <a:pt x="548640" y="365892"/>
                </a:cubicBezTo>
                <a:cubicBezTo>
                  <a:pt x="571251" y="384263"/>
                  <a:pt x="599160" y="396092"/>
                  <a:pt x="619760" y="416692"/>
                </a:cubicBezTo>
                <a:cubicBezTo>
                  <a:pt x="647064" y="443996"/>
                  <a:pt x="663576" y="480828"/>
                  <a:pt x="690880" y="508132"/>
                </a:cubicBezTo>
                <a:cubicBezTo>
                  <a:pt x="711480" y="528732"/>
                  <a:pt x="741400" y="538332"/>
                  <a:pt x="762000" y="558932"/>
                </a:cubicBezTo>
                <a:cubicBezTo>
                  <a:pt x="782600" y="579532"/>
                  <a:pt x="794352" y="607504"/>
                  <a:pt x="812800" y="630052"/>
                </a:cubicBezTo>
                <a:cubicBezTo>
                  <a:pt x="824931" y="644879"/>
                  <a:pt x="840824" y="656274"/>
                  <a:pt x="853440" y="670692"/>
                </a:cubicBezTo>
                <a:cubicBezTo>
                  <a:pt x="878688" y="699546"/>
                  <a:pt x="920988" y="767436"/>
                  <a:pt x="934720" y="792612"/>
                </a:cubicBezTo>
                <a:cubicBezTo>
                  <a:pt x="939848" y="802014"/>
                  <a:pt x="940091" y="813513"/>
                  <a:pt x="944880" y="823092"/>
                </a:cubicBezTo>
                <a:cubicBezTo>
                  <a:pt x="953711" y="840755"/>
                  <a:pt x="994955" y="871443"/>
                  <a:pt x="975360" y="873892"/>
                </a:cubicBezTo>
                <a:cubicBezTo>
                  <a:pt x="936026" y="878809"/>
                  <a:pt x="899823" y="849351"/>
                  <a:pt x="863600" y="833252"/>
                </a:cubicBezTo>
                <a:cubicBezTo>
                  <a:pt x="838649" y="822163"/>
                  <a:pt x="814323" y="808995"/>
                  <a:pt x="792480" y="792612"/>
                </a:cubicBezTo>
                <a:cubicBezTo>
                  <a:pt x="783912" y="786186"/>
                  <a:pt x="813381" y="797983"/>
                  <a:pt x="822960" y="802772"/>
                </a:cubicBezTo>
                <a:cubicBezTo>
                  <a:pt x="847382" y="814983"/>
                  <a:pt x="870373" y="829865"/>
                  <a:pt x="894080" y="843412"/>
                </a:cubicBezTo>
                <a:cubicBezTo>
                  <a:pt x="952314" y="930763"/>
                  <a:pt x="874773" y="827966"/>
                  <a:pt x="944880" y="884052"/>
                </a:cubicBezTo>
                <a:cubicBezTo>
                  <a:pt x="954415" y="891680"/>
                  <a:pt x="958427" y="904372"/>
                  <a:pt x="965200" y="914532"/>
                </a:cubicBezTo>
                <a:cubicBezTo>
                  <a:pt x="985520" y="900985"/>
                  <a:pt x="1014733" y="895476"/>
                  <a:pt x="1026160" y="873892"/>
                </a:cubicBezTo>
                <a:cubicBezTo>
                  <a:pt x="1076440" y="778919"/>
                  <a:pt x="1056640" y="547479"/>
                  <a:pt x="1056640" y="477652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EFE2600-0457-423C-9EE4-E4A4FAE8BE0E}"/>
              </a:ext>
            </a:extLst>
          </p:cNvPr>
          <p:cNvCxnSpPr>
            <a:cxnSpLocks/>
          </p:cNvCxnSpPr>
          <p:nvPr/>
        </p:nvCxnSpPr>
        <p:spPr>
          <a:xfrm>
            <a:off x="6576718" y="2594161"/>
            <a:ext cx="3827122" cy="41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94D397A-3185-4350-B83F-BCC7D4346905}"/>
              </a:ext>
            </a:extLst>
          </p:cNvPr>
          <p:cNvCxnSpPr/>
          <p:nvPr/>
        </p:nvCxnSpPr>
        <p:spPr>
          <a:xfrm flipH="1">
            <a:off x="680716" y="5882639"/>
            <a:ext cx="2717813" cy="20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89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A14E9D-952F-493C-81CD-9595DF252691}"/>
              </a:ext>
            </a:extLst>
          </p:cNvPr>
          <p:cNvSpPr txBox="1"/>
          <p:nvPr/>
        </p:nvSpPr>
        <p:spPr>
          <a:xfrm>
            <a:off x="233680" y="1554480"/>
            <a:ext cx="1028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Best fit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Squash the line by sigmoid function </a:t>
            </a:r>
            <a:r>
              <a:rPr lang="en-IN" dirty="0">
                <a:sym typeface="Wingdings" panose="05000000000000000000" pitchFamily="2" charset="2"/>
              </a:rPr>
              <a:t>0-1 formula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7FDFE2-7335-4842-96C1-24AA580B4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217" y="1554480"/>
            <a:ext cx="2257383" cy="14071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A60FA4-9595-444B-8772-9CF1B94BC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420" y="690858"/>
            <a:ext cx="3007528" cy="7213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3E2CA8-CBBA-4607-9803-FB2B97383E07}"/>
              </a:ext>
            </a:extLst>
          </p:cNvPr>
          <p:cNvSpPr txBox="1"/>
          <p:nvPr/>
        </p:nvSpPr>
        <p:spPr>
          <a:xfrm>
            <a:off x="9386908" y="2744747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exponential</a:t>
            </a:r>
          </a:p>
        </p:txBody>
      </p:sp>
    </p:spTree>
    <p:extLst>
      <p:ext uri="{BB962C8B-B14F-4D97-AF65-F5344CB8AC3E}">
        <p14:creationId xmlns:p14="http://schemas.microsoft.com/office/powerpoint/2010/main" val="24764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5B0BB5-920D-4B7C-9F42-738360308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80" y="211719"/>
            <a:ext cx="9964152" cy="643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3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189B34-40E1-4951-A63E-7D83124BD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29" y="136423"/>
            <a:ext cx="9146441" cy="661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50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F915FB-E3CF-4CA8-A789-FDF1C2A597D3}"/>
              </a:ext>
            </a:extLst>
          </p:cNvPr>
          <p:cNvSpPr txBox="1"/>
          <p:nvPr/>
        </p:nvSpPr>
        <p:spPr>
          <a:xfrm>
            <a:off x="152400" y="254000"/>
            <a:ext cx="669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Multiclass Logistic Regression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906C80-EDB5-4B58-8C33-80AF338CF335}"/>
              </a:ext>
            </a:extLst>
          </p:cNvPr>
          <p:cNvCxnSpPr/>
          <p:nvPr/>
        </p:nvCxnSpPr>
        <p:spPr>
          <a:xfrm>
            <a:off x="457200" y="1564640"/>
            <a:ext cx="0" cy="3901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0F3788-831C-40A3-8570-F049144B04B8}"/>
              </a:ext>
            </a:extLst>
          </p:cNvPr>
          <p:cNvCxnSpPr>
            <a:cxnSpLocks/>
          </p:cNvCxnSpPr>
          <p:nvPr/>
        </p:nvCxnSpPr>
        <p:spPr>
          <a:xfrm flipH="1">
            <a:off x="457200" y="5466080"/>
            <a:ext cx="4409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E4B2F93-6DBF-475B-81DC-FF5576AB4AD8}"/>
              </a:ext>
            </a:extLst>
          </p:cNvPr>
          <p:cNvSpPr/>
          <p:nvPr/>
        </p:nvSpPr>
        <p:spPr>
          <a:xfrm>
            <a:off x="731520" y="2194560"/>
            <a:ext cx="20320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D47212-85C0-4535-8583-744A76024A60}"/>
              </a:ext>
            </a:extLst>
          </p:cNvPr>
          <p:cNvSpPr/>
          <p:nvPr/>
        </p:nvSpPr>
        <p:spPr>
          <a:xfrm>
            <a:off x="934720" y="1950720"/>
            <a:ext cx="20320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AA800F-0CAF-4E21-AF9E-622183A59DB4}"/>
              </a:ext>
            </a:extLst>
          </p:cNvPr>
          <p:cNvSpPr/>
          <p:nvPr/>
        </p:nvSpPr>
        <p:spPr>
          <a:xfrm>
            <a:off x="1036320" y="2316480"/>
            <a:ext cx="20320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CAF39AD-2B7A-4973-AB23-2919500658D7}"/>
              </a:ext>
            </a:extLst>
          </p:cNvPr>
          <p:cNvSpPr/>
          <p:nvPr/>
        </p:nvSpPr>
        <p:spPr>
          <a:xfrm>
            <a:off x="690880" y="2678946"/>
            <a:ext cx="20320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23378C-5A75-4447-AF5A-0454047520F0}"/>
              </a:ext>
            </a:extLst>
          </p:cNvPr>
          <p:cNvSpPr/>
          <p:nvPr/>
        </p:nvSpPr>
        <p:spPr>
          <a:xfrm>
            <a:off x="833120" y="2441972"/>
            <a:ext cx="20320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058D4E-738C-40F9-A68A-A0BF9824DB8F}"/>
              </a:ext>
            </a:extLst>
          </p:cNvPr>
          <p:cNvSpPr/>
          <p:nvPr/>
        </p:nvSpPr>
        <p:spPr>
          <a:xfrm>
            <a:off x="1107439" y="2177534"/>
            <a:ext cx="20320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7687E4A-DE4B-483D-8C12-D10D2489CE2F}"/>
              </a:ext>
            </a:extLst>
          </p:cNvPr>
          <p:cNvSpPr/>
          <p:nvPr/>
        </p:nvSpPr>
        <p:spPr>
          <a:xfrm>
            <a:off x="1209039" y="2424946"/>
            <a:ext cx="20320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B81D6B-2091-4A95-908E-A63777C152C1}"/>
              </a:ext>
            </a:extLst>
          </p:cNvPr>
          <p:cNvSpPr/>
          <p:nvPr/>
        </p:nvSpPr>
        <p:spPr>
          <a:xfrm>
            <a:off x="904239" y="2678946"/>
            <a:ext cx="20320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EC9507C-6881-451C-AA04-C92865A743C8}"/>
              </a:ext>
            </a:extLst>
          </p:cNvPr>
          <p:cNvSpPr/>
          <p:nvPr/>
        </p:nvSpPr>
        <p:spPr>
          <a:xfrm>
            <a:off x="1320798" y="2177534"/>
            <a:ext cx="20320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123C8CD-6A7E-46CB-83EB-F0A13FD72581}"/>
              </a:ext>
            </a:extLst>
          </p:cNvPr>
          <p:cNvSpPr/>
          <p:nvPr/>
        </p:nvSpPr>
        <p:spPr>
          <a:xfrm>
            <a:off x="1422398" y="2424946"/>
            <a:ext cx="20320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A0826-BB27-45C3-BEB4-6ADDAFE05E47}"/>
              </a:ext>
            </a:extLst>
          </p:cNvPr>
          <p:cNvSpPr/>
          <p:nvPr/>
        </p:nvSpPr>
        <p:spPr>
          <a:xfrm>
            <a:off x="2570479" y="4304546"/>
            <a:ext cx="203200" cy="2438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B3229E-2843-42B8-B414-CC1C683DF907}"/>
              </a:ext>
            </a:extLst>
          </p:cNvPr>
          <p:cNvSpPr/>
          <p:nvPr/>
        </p:nvSpPr>
        <p:spPr>
          <a:xfrm>
            <a:off x="2773679" y="4280932"/>
            <a:ext cx="203200" cy="2438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9926B5-83D6-4B57-A1EC-B4DE8B3EADC8}"/>
              </a:ext>
            </a:extLst>
          </p:cNvPr>
          <p:cNvSpPr/>
          <p:nvPr/>
        </p:nvSpPr>
        <p:spPr>
          <a:xfrm>
            <a:off x="2570479" y="4074438"/>
            <a:ext cx="203200" cy="2438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0449C11-B3A5-4184-98DC-FB315EFB8479}"/>
              </a:ext>
            </a:extLst>
          </p:cNvPr>
          <p:cNvSpPr/>
          <p:nvPr/>
        </p:nvSpPr>
        <p:spPr>
          <a:xfrm>
            <a:off x="2357120" y="4402852"/>
            <a:ext cx="203200" cy="2438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7FB51C5-3778-44FB-8659-2EDF95A579E2}"/>
              </a:ext>
            </a:extLst>
          </p:cNvPr>
          <p:cNvSpPr/>
          <p:nvPr/>
        </p:nvSpPr>
        <p:spPr>
          <a:xfrm>
            <a:off x="2357120" y="4172744"/>
            <a:ext cx="203200" cy="2438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3B6E9FD-8479-46DB-8766-454ED9C87334}"/>
              </a:ext>
            </a:extLst>
          </p:cNvPr>
          <p:cNvSpPr/>
          <p:nvPr/>
        </p:nvSpPr>
        <p:spPr>
          <a:xfrm>
            <a:off x="2976879" y="4013478"/>
            <a:ext cx="203200" cy="2438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C01E47-8318-4EC8-9407-3C34CFD87472}"/>
              </a:ext>
            </a:extLst>
          </p:cNvPr>
          <p:cNvSpPr/>
          <p:nvPr/>
        </p:nvSpPr>
        <p:spPr>
          <a:xfrm>
            <a:off x="2560320" y="4135398"/>
            <a:ext cx="203200" cy="2438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F8141A1-F527-44D6-A5D8-E46CF3933339}"/>
              </a:ext>
            </a:extLst>
          </p:cNvPr>
          <p:cNvSpPr/>
          <p:nvPr/>
        </p:nvSpPr>
        <p:spPr>
          <a:xfrm>
            <a:off x="2560320" y="3905290"/>
            <a:ext cx="203200" cy="2438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270BA12-86D1-4C46-BCD7-6023D6400BC4}"/>
              </a:ext>
            </a:extLst>
          </p:cNvPr>
          <p:cNvSpPr/>
          <p:nvPr/>
        </p:nvSpPr>
        <p:spPr>
          <a:xfrm>
            <a:off x="3495039" y="2959854"/>
            <a:ext cx="203200" cy="24384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DBEED16-8202-427B-82DF-97618F997F77}"/>
              </a:ext>
            </a:extLst>
          </p:cNvPr>
          <p:cNvSpPr/>
          <p:nvPr/>
        </p:nvSpPr>
        <p:spPr>
          <a:xfrm>
            <a:off x="3698239" y="2936240"/>
            <a:ext cx="203200" cy="24384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3D7CD8B-E8E8-4E1E-B03A-A337F93C2750}"/>
              </a:ext>
            </a:extLst>
          </p:cNvPr>
          <p:cNvSpPr/>
          <p:nvPr/>
        </p:nvSpPr>
        <p:spPr>
          <a:xfrm>
            <a:off x="3495039" y="2729746"/>
            <a:ext cx="203200" cy="24384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9C2DFBA-205F-42E0-9B63-A8A9FADD1D52}"/>
              </a:ext>
            </a:extLst>
          </p:cNvPr>
          <p:cNvSpPr/>
          <p:nvPr/>
        </p:nvSpPr>
        <p:spPr>
          <a:xfrm>
            <a:off x="3281680" y="3058160"/>
            <a:ext cx="203200" cy="24384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63B9214-9D17-4F0E-AC34-29E7F1E57ABF}"/>
              </a:ext>
            </a:extLst>
          </p:cNvPr>
          <p:cNvSpPr/>
          <p:nvPr/>
        </p:nvSpPr>
        <p:spPr>
          <a:xfrm>
            <a:off x="3281680" y="2828052"/>
            <a:ext cx="203200" cy="24384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99C21EA-695D-4BF7-A90D-DEA8CAB552A2}"/>
              </a:ext>
            </a:extLst>
          </p:cNvPr>
          <p:cNvSpPr/>
          <p:nvPr/>
        </p:nvSpPr>
        <p:spPr>
          <a:xfrm>
            <a:off x="3901439" y="2668786"/>
            <a:ext cx="203200" cy="24384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D59AC03-731C-4FBE-B71D-7BC25E0BE2AA}"/>
              </a:ext>
            </a:extLst>
          </p:cNvPr>
          <p:cNvSpPr/>
          <p:nvPr/>
        </p:nvSpPr>
        <p:spPr>
          <a:xfrm>
            <a:off x="3484880" y="2790706"/>
            <a:ext cx="203200" cy="24384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C7A009A-B316-4583-912D-CBA82CEC708A}"/>
              </a:ext>
            </a:extLst>
          </p:cNvPr>
          <p:cNvSpPr/>
          <p:nvPr/>
        </p:nvSpPr>
        <p:spPr>
          <a:xfrm>
            <a:off x="3484880" y="2560598"/>
            <a:ext cx="203200" cy="24384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0258E05-2272-4A1E-9A6F-ADC2A7BFA206}"/>
              </a:ext>
            </a:extLst>
          </p:cNvPr>
          <p:cNvCxnSpPr/>
          <p:nvPr/>
        </p:nvCxnSpPr>
        <p:spPr>
          <a:xfrm flipV="1">
            <a:off x="599440" y="782320"/>
            <a:ext cx="2895599" cy="490728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2292F91-66C8-4CEB-A8FB-C92041DAE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293836"/>
              </p:ext>
            </p:extLst>
          </p:nvPr>
        </p:nvGraphicFramePr>
        <p:xfrm>
          <a:off x="5354321" y="1849120"/>
          <a:ext cx="2570478" cy="195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826">
                  <a:extLst>
                    <a:ext uri="{9D8B030D-6E8A-4147-A177-3AD203B41FA5}">
                      <a16:colId xmlns:a16="http://schemas.microsoft.com/office/drawing/2014/main" val="770454495"/>
                    </a:ext>
                  </a:extLst>
                </a:gridCol>
                <a:gridCol w="856826">
                  <a:extLst>
                    <a:ext uri="{9D8B030D-6E8A-4147-A177-3AD203B41FA5}">
                      <a16:colId xmlns:a16="http://schemas.microsoft.com/office/drawing/2014/main" val="2440072140"/>
                    </a:ext>
                  </a:extLst>
                </a:gridCol>
                <a:gridCol w="856826">
                  <a:extLst>
                    <a:ext uri="{9D8B030D-6E8A-4147-A177-3AD203B41FA5}">
                      <a16:colId xmlns:a16="http://schemas.microsoft.com/office/drawing/2014/main" val="2659478988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125609"/>
                  </a:ext>
                </a:extLst>
              </a:tr>
              <a:tr h="371197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641702"/>
                  </a:ext>
                </a:extLst>
              </a:tr>
              <a:tr h="371197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01520"/>
                  </a:ext>
                </a:extLst>
              </a:tr>
              <a:tr h="371197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82282"/>
                  </a:ext>
                </a:extLst>
              </a:tr>
              <a:tr h="371197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919058"/>
                  </a:ext>
                </a:extLst>
              </a:tr>
            </a:tbl>
          </a:graphicData>
        </a:graphic>
      </p:graphicFrame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F66A78B8-C118-4E1C-9DAF-80DD48C62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615528"/>
              </p:ext>
            </p:extLst>
          </p:nvPr>
        </p:nvGraphicFramePr>
        <p:xfrm>
          <a:off x="8229602" y="1971040"/>
          <a:ext cx="394207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026">
                  <a:extLst>
                    <a:ext uri="{9D8B030D-6E8A-4147-A177-3AD203B41FA5}">
                      <a16:colId xmlns:a16="http://schemas.microsoft.com/office/drawing/2014/main" val="1670904457"/>
                    </a:ext>
                  </a:extLst>
                </a:gridCol>
                <a:gridCol w="1314026">
                  <a:extLst>
                    <a:ext uri="{9D8B030D-6E8A-4147-A177-3AD203B41FA5}">
                      <a16:colId xmlns:a16="http://schemas.microsoft.com/office/drawing/2014/main" val="3345469187"/>
                    </a:ext>
                  </a:extLst>
                </a:gridCol>
                <a:gridCol w="1314026">
                  <a:extLst>
                    <a:ext uri="{9D8B030D-6E8A-4147-A177-3AD203B41FA5}">
                      <a16:colId xmlns:a16="http://schemas.microsoft.com/office/drawing/2014/main" val="2406206291"/>
                    </a:ext>
                  </a:extLst>
                </a:gridCol>
              </a:tblGrid>
              <a:tr h="247412">
                <a:tc>
                  <a:txBody>
                    <a:bodyPr/>
                    <a:lstStyle/>
                    <a:p>
                      <a:r>
                        <a:rPr lang="en-IN" dirty="0"/>
                        <a:t>Model 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252196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1E76D531-0205-4C49-8A4F-E02E06489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659325"/>
              </p:ext>
            </p:extLst>
          </p:nvPr>
        </p:nvGraphicFramePr>
        <p:xfrm>
          <a:off x="8229602" y="2350532"/>
          <a:ext cx="394207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026">
                  <a:extLst>
                    <a:ext uri="{9D8B030D-6E8A-4147-A177-3AD203B41FA5}">
                      <a16:colId xmlns:a16="http://schemas.microsoft.com/office/drawing/2014/main" val="1670904457"/>
                    </a:ext>
                  </a:extLst>
                </a:gridCol>
                <a:gridCol w="1314026">
                  <a:extLst>
                    <a:ext uri="{9D8B030D-6E8A-4147-A177-3AD203B41FA5}">
                      <a16:colId xmlns:a16="http://schemas.microsoft.com/office/drawing/2014/main" val="3345469187"/>
                    </a:ext>
                  </a:extLst>
                </a:gridCol>
                <a:gridCol w="1314026">
                  <a:extLst>
                    <a:ext uri="{9D8B030D-6E8A-4147-A177-3AD203B41FA5}">
                      <a16:colId xmlns:a16="http://schemas.microsoft.com/office/drawing/2014/main" val="2406206291"/>
                    </a:ext>
                  </a:extLst>
                </a:gridCol>
              </a:tblGrid>
              <a:tr h="247412">
                <a:tc>
                  <a:txBody>
                    <a:bodyPr/>
                    <a:lstStyle/>
                    <a:p>
                      <a:r>
                        <a:rPr lang="en-IN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252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77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7A7168-6BDA-4F59-A0B8-E9D31F2B5C1A}"/>
              </a:ext>
            </a:extLst>
          </p:cNvPr>
          <p:cNvSpPr txBox="1"/>
          <p:nvPr/>
        </p:nvSpPr>
        <p:spPr>
          <a:xfrm>
            <a:off x="101600" y="213360"/>
            <a:ext cx="959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Performance matrices , Accuracy, pression, recall, F-beta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95672B-7A76-45EA-AA72-6B9D33892B89}"/>
              </a:ext>
            </a:extLst>
          </p:cNvPr>
          <p:cNvSpPr txBox="1"/>
          <p:nvPr/>
        </p:nvSpPr>
        <p:spPr>
          <a:xfrm>
            <a:off x="101600" y="887237"/>
            <a:ext cx="236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Confusion matrix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BCF16-BBBF-4CFC-8569-4F2CFB7B5F17}"/>
              </a:ext>
            </a:extLst>
          </p:cNvPr>
          <p:cNvSpPr/>
          <p:nvPr/>
        </p:nvSpPr>
        <p:spPr>
          <a:xfrm>
            <a:off x="579120" y="2345770"/>
            <a:ext cx="2794000" cy="2021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6BE500-1218-4898-A7D5-40A149BE7979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1976120" y="2345770"/>
            <a:ext cx="0" cy="20218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A351C2-10A8-4B7F-96FC-F275DEB59CF0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579120" y="3356690"/>
            <a:ext cx="279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753CFA-D21A-48A8-93BB-58EEF630094D}"/>
              </a:ext>
            </a:extLst>
          </p:cNvPr>
          <p:cNvSpPr txBox="1"/>
          <p:nvPr/>
        </p:nvSpPr>
        <p:spPr>
          <a:xfrm>
            <a:off x="1402080" y="1562731"/>
            <a:ext cx="114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Actual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965411-8D2B-4D6A-BD41-24D408172C9B}"/>
              </a:ext>
            </a:extLst>
          </p:cNvPr>
          <p:cNvSpPr txBox="1"/>
          <p:nvPr/>
        </p:nvSpPr>
        <p:spPr>
          <a:xfrm>
            <a:off x="1285240" y="4349396"/>
            <a:ext cx="1737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Predicted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C77225-C76B-41BF-A85E-F7EF8B032709}"/>
              </a:ext>
            </a:extLst>
          </p:cNvPr>
          <p:cNvSpPr txBox="1"/>
          <p:nvPr/>
        </p:nvSpPr>
        <p:spPr>
          <a:xfrm>
            <a:off x="812801" y="1879776"/>
            <a:ext cx="2225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1                    0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0F4888-9979-449F-94B1-A6FE4B8E66FB}"/>
              </a:ext>
            </a:extLst>
          </p:cNvPr>
          <p:cNvSpPr txBox="1"/>
          <p:nvPr/>
        </p:nvSpPr>
        <p:spPr>
          <a:xfrm>
            <a:off x="157481" y="2644170"/>
            <a:ext cx="4216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1</a:t>
            </a:r>
          </a:p>
          <a:p>
            <a:endParaRPr lang="en-IN" sz="2400" dirty="0">
              <a:solidFill>
                <a:srgbClr val="FFFF00"/>
              </a:solidFill>
            </a:endParaRPr>
          </a:p>
          <a:p>
            <a:endParaRPr lang="en-IN" sz="2400" dirty="0">
              <a:solidFill>
                <a:srgbClr val="FFFF00"/>
              </a:solidFill>
            </a:endParaRPr>
          </a:p>
          <a:p>
            <a:r>
              <a:rPr lang="en-IN" sz="2400" dirty="0">
                <a:solidFill>
                  <a:srgbClr val="FFFF00"/>
                </a:solidFill>
              </a:rPr>
              <a:t>0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58256BA3-EA60-4716-B964-A6DE7E346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603637"/>
              </p:ext>
            </p:extLst>
          </p:nvPr>
        </p:nvGraphicFramePr>
        <p:xfrm>
          <a:off x="6065520" y="1136695"/>
          <a:ext cx="3810000" cy="4898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17713591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51455460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62377341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176017729"/>
                    </a:ext>
                  </a:extLst>
                </a:gridCol>
              </a:tblGrid>
              <a:tr h="612351">
                <a:tc>
                  <a:txBody>
                    <a:bodyPr/>
                    <a:lstStyle/>
                    <a:p>
                      <a:r>
                        <a:rPr lang="en-IN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 pred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792603"/>
                  </a:ext>
                </a:extLst>
              </a:tr>
              <a:tr h="61235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317127"/>
                  </a:ext>
                </a:extLst>
              </a:tr>
              <a:tr h="61235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43849"/>
                  </a:ext>
                </a:extLst>
              </a:tr>
              <a:tr h="61235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338446"/>
                  </a:ext>
                </a:extLst>
              </a:tr>
              <a:tr h="61235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41070"/>
                  </a:ext>
                </a:extLst>
              </a:tr>
              <a:tr h="612351"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244435"/>
                  </a:ext>
                </a:extLst>
              </a:tr>
              <a:tr h="61235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844927"/>
                  </a:ext>
                </a:extLst>
              </a:tr>
              <a:tr h="61235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601253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9743E6BC-EDA1-466B-8CD4-D9BC92F0C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669177"/>
              </p:ext>
            </p:extLst>
          </p:nvPr>
        </p:nvGraphicFramePr>
        <p:xfrm>
          <a:off x="10093960" y="1106684"/>
          <a:ext cx="1391920" cy="4898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920">
                  <a:extLst>
                    <a:ext uri="{9D8B030D-6E8A-4147-A177-3AD203B41FA5}">
                      <a16:colId xmlns:a16="http://schemas.microsoft.com/office/drawing/2014/main" val="1662726381"/>
                    </a:ext>
                  </a:extLst>
                </a:gridCol>
              </a:tblGrid>
              <a:tr h="61235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9092"/>
                  </a:ext>
                </a:extLst>
              </a:tr>
              <a:tr h="612351">
                <a:tc>
                  <a:txBody>
                    <a:bodyPr/>
                    <a:lstStyle/>
                    <a:p>
                      <a:r>
                        <a:rPr lang="en-IN" dirty="0"/>
                        <a:t>wrong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736087"/>
                  </a:ext>
                </a:extLst>
              </a:tr>
              <a:tr h="612351">
                <a:tc>
                  <a:txBody>
                    <a:bodyPr/>
                    <a:lstStyle/>
                    <a:p>
                      <a:r>
                        <a:rPr lang="en-IN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018514"/>
                  </a:ext>
                </a:extLst>
              </a:tr>
              <a:tr h="612351">
                <a:tc>
                  <a:txBody>
                    <a:bodyPr/>
                    <a:lstStyle/>
                    <a:p>
                      <a:r>
                        <a:rPr lang="en-IN" dirty="0"/>
                        <a:t>wrong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543049"/>
                  </a:ext>
                </a:extLst>
              </a:tr>
              <a:tr h="61235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263988"/>
                  </a:ext>
                </a:extLst>
              </a:tr>
              <a:tr h="61235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411925"/>
                  </a:ext>
                </a:extLst>
              </a:tr>
              <a:tr h="61235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30486"/>
                  </a:ext>
                </a:extLst>
              </a:tr>
              <a:tr h="61235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2095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C636D5A-D386-4FB8-B312-5C8A975BEB9A}"/>
              </a:ext>
            </a:extLst>
          </p:cNvPr>
          <p:cNvSpPr txBox="1"/>
          <p:nvPr/>
        </p:nvSpPr>
        <p:spPr>
          <a:xfrm>
            <a:off x="914401" y="2558389"/>
            <a:ext cx="1076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42BF65-25F0-43F2-BC66-605556EF5A87}"/>
              </a:ext>
            </a:extLst>
          </p:cNvPr>
          <p:cNvSpPr txBox="1"/>
          <p:nvPr/>
        </p:nvSpPr>
        <p:spPr>
          <a:xfrm>
            <a:off x="2288541" y="3530297"/>
            <a:ext cx="1076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8AA94E-1B60-47F4-B1E3-14C0F0CAEEB8}"/>
              </a:ext>
            </a:extLst>
          </p:cNvPr>
          <p:cNvSpPr txBox="1"/>
          <p:nvPr/>
        </p:nvSpPr>
        <p:spPr>
          <a:xfrm>
            <a:off x="947421" y="3569763"/>
            <a:ext cx="1076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FN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C263E3-9ADE-4B62-A857-75F6014A8E51}"/>
              </a:ext>
            </a:extLst>
          </p:cNvPr>
          <p:cNvSpPr txBox="1"/>
          <p:nvPr/>
        </p:nvSpPr>
        <p:spPr>
          <a:xfrm>
            <a:off x="2329181" y="2605798"/>
            <a:ext cx="1076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FP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E094D3-DD84-4A5F-88EC-AA59D8349686}"/>
              </a:ext>
            </a:extLst>
          </p:cNvPr>
          <p:cNvSpPr txBox="1"/>
          <p:nvPr/>
        </p:nvSpPr>
        <p:spPr>
          <a:xfrm>
            <a:off x="157481" y="5364480"/>
            <a:ext cx="279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Accuracy = TP+TN/FP+TP+FN+TN</a:t>
            </a:r>
          </a:p>
        </p:txBody>
      </p:sp>
    </p:spTree>
    <p:extLst>
      <p:ext uri="{BB962C8B-B14F-4D97-AF65-F5344CB8AC3E}">
        <p14:creationId xmlns:p14="http://schemas.microsoft.com/office/powerpoint/2010/main" val="146930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0801-7A7B-4673-907D-AB3AA75CC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84120" cy="884555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FFFF00"/>
                </a:solidFill>
              </a:rPr>
              <a:t>Precision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E184C-B6D9-4E10-B83B-D6BB3D36C649}"/>
              </a:ext>
            </a:extLst>
          </p:cNvPr>
          <p:cNvSpPr txBox="1"/>
          <p:nvPr/>
        </p:nvSpPr>
        <p:spPr>
          <a:xfrm>
            <a:off x="721360" y="1595120"/>
            <a:ext cx="2600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TP/TP+FP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9663162-7A01-44B9-8309-6CF4FB8BD503}"/>
              </a:ext>
            </a:extLst>
          </p:cNvPr>
          <p:cNvSpPr txBox="1">
            <a:spLocks/>
          </p:cNvSpPr>
          <p:nvPr/>
        </p:nvSpPr>
        <p:spPr>
          <a:xfrm>
            <a:off x="721360" y="3429000"/>
            <a:ext cx="2484120" cy="884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rgbClr val="FFFF00"/>
                </a:solidFill>
              </a:rPr>
              <a:t>Recall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1C002-72E8-4DF0-BD7A-CD6CC83A63A2}"/>
              </a:ext>
            </a:extLst>
          </p:cNvPr>
          <p:cNvSpPr txBox="1"/>
          <p:nvPr/>
        </p:nvSpPr>
        <p:spPr>
          <a:xfrm>
            <a:off x="838200" y="4878159"/>
            <a:ext cx="2600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TP/TP+FN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BDA297-3378-4CB0-BBCE-EE9076E1CD21}"/>
              </a:ext>
            </a:extLst>
          </p:cNvPr>
          <p:cNvSpPr txBox="1"/>
          <p:nvPr/>
        </p:nvSpPr>
        <p:spPr>
          <a:xfrm>
            <a:off x="3850640" y="568960"/>
            <a:ext cx="7020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Out of all the actual values how many are correctly predicted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32345-5BD0-4D5E-AD86-C97C3A4EB83C}"/>
              </a:ext>
            </a:extLst>
          </p:cNvPr>
          <p:cNvSpPr txBox="1"/>
          <p:nvPr/>
        </p:nvSpPr>
        <p:spPr>
          <a:xfrm>
            <a:off x="3850640" y="3982719"/>
            <a:ext cx="7020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Out of all the predicted values how many are correctly predicted with actual values</a:t>
            </a:r>
          </a:p>
        </p:txBody>
      </p:sp>
    </p:spTree>
    <p:extLst>
      <p:ext uri="{BB962C8B-B14F-4D97-AF65-F5344CB8AC3E}">
        <p14:creationId xmlns:p14="http://schemas.microsoft.com/office/powerpoint/2010/main" val="126566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1227</TotalTime>
  <Words>232</Words>
  <Application>Microsoft Office PowerPoint</Application>
  <PresentationFormat>Widescreen</PresentationFormat>
  <Paragraphs>120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Precision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 BHOSALE</dc:creator>
  <cp:lastModifiedBy>VISHAL BHOSALE</cp:lastModifiedBy>
  <cp:revision>1</cp:revision>
  <dcterms:created xsi:type="dcterms:W3CDTF">2023-08-25T08:10:08Z</dcterms:created>
  <dcterms:modified xsi:type="dcterms:W3CDTF">2023-08-26T04:37:40Z</dcterms:modified>
</cp:coreProperties>
</file>