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9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36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16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1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2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1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93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0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8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7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1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7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536C36-D811-4777-8CE7-063F5D662EB4}" type="datetimeFigureOut">
              <a:rPr lang="en-IN" smtClean="0"/>
              <a:t>09/15/2023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F98232-572E-4A52-A33A-B256FDA0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874C-7C87-4EE9-A9B0-4F865616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09600"/>
            <a:ext cx="10315891" cy="11988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statistics 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72845-A35B-413E-8C21-55C39B23E258}"/>
              </a:ext>
            </a:extLst>
          </p:cNvPr>
          <p:cNvSpPr txBox="1"/>
          <p:nvPr/>
        </p:nvSpPr>
        <p:spPr>
          <a:xfrm>
            <a:off x="518160" y="1808480"/>
            <a:ext cx="11155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Statistics is the science of collecting , Organizing and Analyzing data </a:t>
            </a:r>
          </a:p>
          <a:p>
            <a:endParaRPr lang="en-US" sz="3200" b="1" dirty="0"/>
          </a:p>
          <a:p>
            <a:r>
              <a:rPr lang="en-US" sz="3200" b="1" dirty="0"/>
              <a:t>What is data?</a:t>
            </a:r>
          </a:p>
          <a:p>
            <a:r>
              <a:rPr lang="en-US" sz="3200" b="1" dirty="0"/>
              <a:t>Facts of peace of Data</a:t>
            </a:r>
          </a:p>
          <a:p>
            <a:endParaRPr lang="en-US" sz="3200" b="1" dirty="0"/>
          </a:p>
          <a:p>
            <a:r>
              <a:rPr lang="en-US" sz="3200" b="1" dirty="0" err="1"/>
              <a:t>Eg</a:t>
            </a:r>
            <a:r>
              <a:rPr lang="en-US" sz="3200" b="1" dirty="0"/>
              <a:t> :- Heights of the students , </a:t>
            </a:r>
            <a:r>
              <a:rPr lang="en-US" sz="3200" b="1" dirty="0" err="1"/>
              <a:t>Iq</a:t>
            </a:r>
            <a:r>
              <a:rPr lang="en-US" sz="3200" b="1" dirty="0"/>
              <a:t> of students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1242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9D34-71C8-4EAD-8BBC-F536356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Deviation  = sigma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C57A-51BA-4D3E-9EE4-69F3E9CD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Root of variance(sigma)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Same variance process  just make root of variance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How far away from std </a:t>
            </a:r>
          </a:p>
          <a:p>
            <a:pPr marL="36900" indent="0">
              <a:buNone/>
            </a:pPr>
            <a:r>
              <a:rPr lang="en-US" dirty="0"/>
              <a:t>How well data is spread </a:t>
            </a: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C88657-1162-46D6-A764-B51C270E51EE}"/>
              </a:ext>
            </a:extLst>
          </p:cNvPr>
          <p:cNvSpPr/>
          <p:nvPr/>
        </p:nvSpPr>
        <p:spPr>
          <a:xfrm>
            <a:off x="2296160" y="3108960"/>
            <a:ext cx="9347200" cy="2367280"/>
          </a:xfrm>
          <a:custGeom>
            <a:avLst/>
            <a:gdLst>
              <a:gd name="connsiteX0" fmla="*/ 0 w 9347200"/>
              <a:gd name="connsiteY0" fmla="*/ 2275840 h 2367280"/>
              <a:gd name="connsiteX1" fmla="*/ 60960 w 9347200"/>
              <a:gd name="connsiteY1" fmla="*/ 2326640 h 2367280"/>
              <a:gd name="connsiteX2" fmla="*/ 152400 w 9347200"/>
              <a:gd name="connsiteY2" fmla="*/ 2367280 h 2367280"/>
              <a:gd name="connsiteX3" fmla="*/ 1239520 w 9347200"/>
              <a:gd name="connsiteY3" fmla="*/ 2346960 h 2367280"/>
              <a:gd name="connsiteX4" fmla="*/ 1574800 w 9347200"/>
              <a:gd name="connsiteY4" fmla="*/ 2316480 h 2367280"/>
              <a:gd name="connsiteX5" fmla="*/ 1778000 w 9347200"/>
              <a:gd name="connsiteY5" fmla="*/ 2255520 h 2367280"/>
              <a:gd name="connsiteX6" fmla="*/ 1950720 w 9347200"/>
              <a:gd name="connsiteY6" fmla="*/ 2204720 h 2367280"/>
              <a:gd name="connsiteX7" fmla="*/ 2082800 w 9347200"/>
              <a:gd name="connsiteY7" fmla="*/ 2123440 h 2367280"/>
              <a:gd name="connsiteX8" fmla="*/ 2255520 w 9347200"/>
              <a:gd name="connsiteY8" fmla="*/ 2042160 h 2367280"/>
              <a:gd name="connsiteX9" fmla="*/ 2438400 w 9347200"/>
              <a:gd name="connsiteY9" fmla="*/ 1869440 h 2367280"/>
              <a:gd name="connsiteX10" fmla="*/ 2946400 w 9347200"/>
              <a:gd name="connsiteY10" fmla="*/ 1452880 h 2367280"/>
              <a:gd name="connsiteX11" fmla="*/ 3241040 w 9347200"/>
              <a:gd name="connsiteY11" fmla="*/ 1168400 h 2367280"/>
              <a:gd name="connsiteX12" fmla="*/ 3312160 w 9347200"/>
              <a:gd name="connsiteY12" fmla="*/ 1046480 h 2367280"/>
              <a:gd name="connsiteX13" fmla="*/ 3444240 w 9347200"/>
              <a:gd name="connsiteY13" fmla="*/ 904240 h 2367280"/>
              <a:gd name="connsiteX14" fmla="*/ 3616960 w 9347200"/>
              <a:gd name="connsiteY14" fmla="*/ 477520 h 2367280"/>
              <a:gd name="connsiteX15" fmla="*/ 3718560 w 9347200"/>
              <a:gd name="connsiteY15" fmla="*/ 294640 h 2367280"/>
              <a:gd name="connsiteX16" fmla="*/ 3749040 w 9347200"/>
              <a:gd name="connsiteY16" fmla="*/ 213360 h 2367280"/>
              <a:gd name="connsiteX17" fmla="*/ 3820160 w 9347200"/>
              <a:gd name="connsiteY17" fmla="*/ 91440 h 2367280"/>
              <a:gd name="connsiteX18" fmla="*/ 3962400 w 9347200"/>
              <a:gd name="connsiteY18" fmla="*/ 40640 h 2367280"/>
              <a:gd name="connsiteX19" fmla="*/ 4033520 w 9347200"/>
              <a:gd name="connsiteY19" fmla="*/ 0 h 2367280"/>
              <a:gd name="connsiteX20" fmla="*/ 4307840 w 9347200"/>
              <a:gd name="connsiteY20" fmla="*/ 40640 h 2367280"/>
              <a:gd name="connsiteX21" fmla="*/ 4419600 w 9347200"/>
              <a:gd name="connsiteY21" fmla="*/ 182880 h 2367280"/>
              <a:gd name="connsiteX22" fmla="*/ 4500880 w 9347200"/>
              <a:gd name="connsiteY22" fmla="*/ 233680 h 2367280"/>
              <a:gd name="connsiteX23" fmla="*/ 4592320 w 9347200"/>
              <a:gd name="connsiteY23" fmla="*/ 365760 h 2367280"/>
              <a:gd name="connsiteX24" fmla="*/ 4632960 w 9347200"/>
              <a:gd name="connsiteY24" fmla="*/ 416560 h 2367280"/>
              <a:gd name="connsiteX25" fmla="*/ 4754880 w 9347200"/>
              <a:gd name="connsiteY25" fmla="*/ 609600 h 2367280"/>
              <a:gd name="connsiteX26" fmla="*/ 4846320 w 9347200"/>
              <a:gd name="connsiteY26" fmla="*/ 873760 h 2367280"/>
              <a:gd name="connsiteX27" fmla="*/ 4927600 w 9347200"/>
              <a:gd name="connsiteY27" fmla="*/ 1036320 h 2367280"/>
              <a:gd name="connsiteX28" fmla="*/ 4947920 w 9347200"/>
              <a:gd name="connsiteY28" fmla="*/ 1087120 h 2367280"/>
              <a:gd name="connsiteX29" fmla="*/ 5090160 w 9347200"/>
              <a:gd name="connsiteY29" fmla="*/ 1320800 h 2367280"/>
              <a:gd name="connsiteX30" fmla="*/ 5161280 w 9347200"/>
              <a:gd name="connsiteY30" fmla="*/ 1463040 h 2367280"/>
              <a:gd name="connsiteX31" fmla="*/ 5191760 w 9347200"/>
              <a:gd name="connsiteY31" fmla="*/ 1483360 h 2367280"/>
              <a:gd name="connsiteX32" fmla="*/ 5212080 w 9347200"/>
              <a:gd name="connsiteY32" fmla="*/ 1544320 h 2367280"/>
              <a:gd name="connsiteX33" fmla="*/ 5232400 w 9347200"/>
              <a:gd name="connsiteY33" fmla="*/ 1615440 h 2367280"/>
              <a:gd name="connsiteX34" fmla="*/ 5364480 w 9347200"/>
              <a:gd name="connsiteY34" fmla="*/ 1798320 h 2367280"/>
              <a:gd name="connsiteX35" fmla="*/ 5527040 w 9347200"/>
              <a:gd name="connsiteY35" fmla="*/ 1981200 h 2367280"/>
              <a:gd name="connsiteX36" fmla="*/ 5598160 w 9347200"/>
              <a:gd name="connsiteY36" fmla="*/ 2052320 h 2367280"/>
              <a:gd name="connsiteX37" fmla="*/ 5730240 w 9347200"/>
              <a:gd name="connsiteY37" fmla="*/ 2082800 h 2367280"/>
              <a:gd name="connsiteX38" fmla="*/ 6014720 w 9347200"/>
              <a:gd name="connsiteY38" fmla="*/ 2143760 h 2367280"/>
              <a:gd name="connsiteX39" fmla="*/ 6675120 w 9347200"/>
              <a:gd name="connsiteY39" fmla="*/ 2245360 h 2367280"/>
              <a:gd name="connsiteX40" fmla="*/ 7406640 w 9347200"/>
              <a:gd name="connsiteY40" fmla="*/ 2184400 h 2367280"/>
              <a:gd name="connsiteX41" fmla="*/ 7609840 w 9347200"/>
              <a:gd name="connsiteY41" fmla="*/ 2174240 h 2367280"/>
              <a:gd name="connsiteX42" fmla="*/ 7691120 w 9347200"/>
              <a:gd name="connsiteY42" fmla="*/ 2143760 h 2367280"/>
              <a:gd name="connsiteX43" fmla="*/ 8158480 w 9347200"/>
              <a:gd name="connsiteY43" fmla="*/ 2123440 h 2367280"/>
              <a:gd name="connsiteX44" fmla="*/ 8270240 w 9347200"/>
              <a:gd name="connsiteY44" fmla="*/ 2113280 h 2367280"/>
              <a:gd name="connsiteX45" fmla="*/ 9154160 w 9347200"/>
              <a:gd name="connsiteY45" fmla="*/ 2062480 h 2367280"/>
              <a:gd name="connsiteX46" fmla="*/ 9255760 w 9347200"/>
              <a:gd name="connsiteY46" fmla="*/ 2052320 h 2367280"/>
              <a:gd name="connsiteX47" fmla="*/ 9347200 w 9347200"/>
              <a:gd name="connsiteY47" fmla="*/ 2021840 h 236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347200" h="2367280">
                <a:moveTo>
                  <a:pt x="0" y="2275840"/>
                </a:moveTo>
                <a:cubicBezTo>
                  <a:pt x="20320" y="2292773"/>
                  <a:pt x="38279" y="2313031"/>
                  <a:pt x="60960" y="2326640"/>
                </a:cubicBezTo>
                <a:cubicBezTo>
                  <a:pt x="89562" y="2343801"/>
                  <a:pt x="119050" y="2366705"/>
                  <a:pt x="152400" y="2367280"/>
                </a:cubicBezTo>
                <a:lnTo>
                  <a:pt x="1239520" y="2346960"/>
                </a:lnTo>
                <a:cubicBezTo>
                  <a:pt x="1351280" y="2336800"/>
                  <a:pt x="1463404" y="2330065"/>
                  <a:pt x="1574800" y="2316480"/>
                </a:cubicBezTo>
                <a:cubicBezTo>
                  <a:pt x="1625953" y="2310242"/>
                  <a:pt x="1739547" y="2267454"/>
                  <a:pt x="1778000" y="2255520"/>
                </a:cubicBezTo>
                <a:cubicBezTo>
                  <a:pt x="1835315" y="2237733"/>
                  <a:pt x="1893147" y="2221653"/>
                  <a:pt x="1950720" y="2204720"/>
                </a:cubicBezTo>
                <a:cubicBezTo>
                  <a:pt x="1994747" y="2177627"/>
                  <a:pt x="2037417" y="2148194"/>
                  <a:pt x="2082800" y="2123440"/>
                </a:cubicBezTo>
                <a:cubicBezTo>
                  <a:pt x="2104245" y="2111742"/>
                  <a:pt x="2233110" y="2060260"/>
                  <a:pt x="2255520" y="2042160"/>
                </a:cubicBezTo>
                <a:cubicBezTo>
                  <a:pt x="2320750" y="1989474"/>
                  <a:pt x="2374107" y="1923266"/>
                  <a:pt x="2438400" y="1869440"/>
                </a:cubicBezTo>
                <a:cubicBezTo>
                  <a:pt x="3131798" y="1288921"/>
                  <a:pt x="2241795" y="2085217"/>
                  <a:pt x="2946400" y="1452880"/>
                </a:cubicBezTo>
                <a:cubicBezTo>
                  <a:pt x="2977806" y="1424695"/>
                  <a:pt x="3224408" y="1196912"/>
                  <a:pt x="3241040" y="1168400"/>
                </a:cubicBezTo>
                <a:cubicBezTo>
                  <a:pt x="3264747" y="1127760"/>
                  <a:pt x="3284251" y="1084357"/>
                  <a:pt x="3312160" y="1046480"/>
                </a:cubicBezTo>
                <a:cubicBezTo>
                  <a:pt x="3369314" y="968914"/>
                  <a:pt x="3395030" y="986256"/>
                  <a:pt x="3444240" y="904240"/>
                </a:cubicBezTo>
                <a:cubicBezTo>
                  <a:pt x="3528964" y="763034"/>
                  <a:pt x="3531880" y="630664"/>
                  <a:pt x="3616960" y="477520"/>
                </a:cubicBezTo>
                <a:lnTo>
                  <a:pt x="3718560" y="294640"/>
                </a:lnTo>
                <a:cubicBezTo>
                  <a:pt x="3747088" y="180527"/>
                  <a:pt x="3706536" y="330245"/>
                  <a:pt x="3749040" y="213360"/>
                </a:cubicBezTo>
                <a:cubicBezTo>
                  <a:pt x="3772732" y="148207"/>
                  <a:pt x="3755041" y="131513"/>
                  <a:pt x="3820160" y="91440"/>
                </a:cubicBezTo>
                <a:cubicBezTo>
                  <a:pt x="3862689" y="65268"/>
                  <a:pt x="3917519" y="61354"/>
                  <a:pt x="3962400" y="40640"/>
                </a:cubicBezTo>
                <a:cubicBezTo>
                  <a:pt x="3987191" y="29198"/>
                  <a:pt x="4009813" y="13547"/>
                  <a:pt x="4033520" y="0"/>
                </a:cubicBezTo>
                <a:cubicBezTo>
                  <a:pt x="4124960" y="13547"/>
                  <a:pt x="4224300" y="1069"/>
                  <a:pt x="4307840" y="40640"/>
                </a:cubicBezTo>
                <a:cubicBezTo>
                  <a:pt x="4362333" y="66453"/>
                  <a:pt x="4376963" y="140243"/>
                  <a:pt x="4419600" y="182880"/>
                </a:cubicBezTo>
                <a:cubicBezTo>
                  <a:pt x="4442192" y="205472"/>
                  <a:pt x="4473787" y="216747"/>
                  <a:pt x="4500880" y="233680"/>
                </a:cubicBezTo>
                <a:cubicBezTo>
                  <a:pt x="4531360" y="277707"/>
                  <a:pt x="4558869" y="323946"/>
                  <a:pt x="4592320" y="365760"/>
                </a:cubicBezTo>
                <a:cubicBezTo>
                  <a:pt x="4605867" y="382693"/>
                  <a:pt x="4620136" y="399073"/>
                  <a:pt x="4632960" y="416560"/>
                </a:cubicBezTo>
                <a:cubicBezTo>
                  <a:pt x="4681806" y="483168"/>
                  <a:pt x="4719656" y="535630"/>
                  <a:pt x="4754880" y="609600"/>
                </a:cubicBezTo>
                <a:cubicBezTo>
                  <a:pt x="4890032" y="893419"/>
                  <a:pt x="4720351" y="558838"/>
                  <a:pt x="4846320" y="873760"/>
                </a:cubicBezTo>
                <a:cubicBezTo>
                  <a:pt x="4868820" y="930009"/>
                  <a:pt x="4905100" y="980071"/>
                  <a:pt x="4927600" y="1036320"/>
                </a:cubicBezTo>
                <a:cubicBezTo>
                  <a:pt x="4934373" y="1053253"/>
                  <a:pt x="4938872" y="1071285"/>
                  <a:pt x="4947920" y="1087120"/>
                </a:cubicBezTo>
                <a:cubicBezTo>
                  <a:pt x="4993162" y="1166294"/>
                  <a:pt x="5049379" y="1239238"/>
                  <a:pt x="5090160" y="1320800"/>
                </a:cubicBezTo>
                <a:cubicBezTo>
                  <a:pt x="5113867" y="1368213"/>
                  <a:pt x="5133185" y="1418088"/>
                  <a:pt x="5161280" y="1463040"/>
                </a:cubicBezTo>
                <a:cubicBezTo>
                  <a:pt x="5167752" y="1473395"/>
                  <a:pt x="5181600" y="1476587"/>
                  <a:pt x="5191760" y="1483360"/>
                </a:cubicBezTo>
                <a:cubicBezTo>
                  <a:pt x="5198533" y="1503680"/>
                  <a:pt x="5205781" y="1523848"/>
                  <a:pt x="5212080" y="1544320"/>
                </a:cubicBezTo>
                <a:cubicBezTo>
                  <a:pt x="5219331" y="1567885"/>
                  <a:pt x="5222688" y="1592778"/>
                  <a:pt x="5232400" y="1615440"/>
                </a:cubicBezTo>
                <a:cubicBezTo>
                  <a:pt x="5264733" y="1690883"/>
                  <a:pt x="5312494" y="1731480"/>
                  <a:pt x="5364480" y="1798320"/>
                </a:cubicBezTo>
                <a:cubicBezTo>
                  <a:pt x="5478471" y="1944880"/>
                  <a:pt x="5335783" y="1789943"/>
                  <a:pt x="5527040" y="1981200"/>
                </a:cubicBezTo>
                <a:cubicBezTo>
                  <a:pt x="5550747" y="2004907"/>
                  <a:pt x="5568173" y="2037327"/>
                  <a:pt x="5598160" y="2052320"/>
                </a:cubicBezTo>
                <a:cubicBezTo>
                  <a:pt x="5679442" y="2092961"/>
                  <a:pt x="5596995" y="2057592"/>
                  <a:pt x="5730240" y="2082800"/>
                </a:cubicBezTo>
                <a:cubicBezTo>
                  <a:pt x="5825529" y="2100828"/>
                  <a:pt x="5919573" y="2124999"/>
                  <a:pt x="6014720" y="2143760"/>
                </a:cubicBezTo>
                <a:cubicBezTo>
                  <a:pt x="6471663" y="2233861"/>
                  <a:pt x="6331098" y="2214085"/>
                  <a:pt x="6675120" y="2245360"/>
                </a:cubicBezTo>
                <a:cubicBezTo>
                  <a:pt x="6929313" y="2330091"/>
                  <a:pt x="6675503" y="2250120"/>
                  <a:pt x="7406640" y="2184400"/>
                </a:cubicBezTo>
                <a:cubicBezTo>
                  <a:pt x="7474186" y="2178328"/>
                  <a:pt x="7542107" y="2177627"/>
                  <a:pt x="7609840" y="2174240"/>
                </a:cubicBezTo>
                <a:cubicBezTo>
                  <a:pt x="7636933" y="2164080"/>
                  <a:pt x="7662308" y="2146428"/>
                  <a:pt x="7691120" y="2143760"/>
                </a:cubicBezTo>
                <a:cubicBezTo>
                  <a:pt x="7846390" y="2129383"/>
                  <a:pt x="8002762" y="2131636"/>
                  <a:pt x="8158480" y="2123440"/>
                </a:cubicBezTo>
                <a:cubicBezTo>
                  <a:pt x="8195835" y="2121474"/>
                  <a:pt x="8232987" y="2116667"/>
                  <a:pt x="8270240" y="2113280"/>
                </a:cubicBezTo>
                <a:cubicBezTo>
                  <a:pt x="8502302" y="1881218"/>
                  <a:pt x="8279090" y="2090408"/>
                  <a:pt x="9154160" y="2062480"/>
                </a:cubicBezTo>
                <a:cubicBezTo>
                  <a:pt x="9188178" y="2061394"/>
                  <a:pt x="9221893" y="2055707"/>
                  <a:pt x="9255760" y="2052320"/>
                </a:cubicBezTo>
                <a:cubicBezTo>
                  <a:pt x="9333106" y="2019172"/>
                  <a:pt x="9301088" y="2021840"/>
                  <a:pt x="9347200" y="2021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5BD21B-025D-4B16-8B56-091D160505C6}"/>
              </a:ext>
            </a:extLst>
          </p:cNvPr>
          <p:cNvCxnSpPr>
            <a:cxnSpLocks/>
          </p:cNvCxnSpPr>
          <p:nvPr/>
        </p:nvCxnSpPr>
        <p:spPr>
          <a:xfrm>
            <a:off x="6400800" y="3108960"/>
            <a:ext cx="60960" cy="268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F136B0-6D60-4852-9419-C646B10FDA86}"/>
              </a:ext>
            </a:extLst>
          </p:cNvPr>
          <p:cNvCxnSpPr>
            <a:cxnSpLocks/>
          </p:cNvCxnSpPr>
          <p:nvPr/>
        </p:nvCxnSpPr>
        <p:spPr>
          <a:xfrm>
            <a:off x="2296160" y="57912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773909-2EFD-4B6C-84B8-027E2A4B6048}"/>
              </a:ext>
            </a:extLst>
          </p:cNvPr>
          <p:cNvSpPr txBox="1"/>
          <p:nvPr/>
        </p:nvSpPr>
        <p:spPr>
          <a:xfrm>
            <a:off x="5212080" y="5953760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Std        </a:t>
            </a:r>
            <a:r>
              <a:rPr lang="en-US" dirty="0" err="1"/>
              <a:t>std</a:t>
            </a:r>
            <a:r>
              <a:rPr lang="en-US" dirty="0"/>
              <a:t> vale   + std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72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6808F5-BD2D-479F-BB8C-449FC5A77819}"/>
              </a:ext>
            </a:extLst>
          </p:cNvPr>
          <p:cNvSpPr/>
          <p:nvPr/>
        </p:nvSpPr>
        <p:spPr>
          <a:xfrm>
            <a:off x="3210560" y="284480"/>
            <a:ext cx="5527040" cy="9042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F938A-1E91-4DCF-BAB3-77BAF47C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35" y="26416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Percentage and Percentile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05F1D-7F88-460E-9332-282C19537220}"/>
              </a:ext>
            </a:extLst>
          </p:cNvPr>
          <p:cNvSpPr txBox="1"/>
          <p:nvPr/>
        </p:nvSpPr>
        <p:spPr>
          <a:xfrm>
            <a:off x="366482" y="1254930"/>
            <a:ext cx="10485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Eg</a:t>
            </a:r>
            <a:r>
              <a:rPr lang="en-US" sz="2400" dirty="0"/>
              <a:t> :-  x = 1,2,3,4,5,6</a:t>
            </a:r>
          </a:p>
          <a:p>
            <a:endParaRPr lang="en-US" sz="2400" dirty="0"/>
          </a:p>
          <a:p>
            <a:r>
              <a:rPr lang="en-US" sz="2400" dirty="0"/>
              <a:t>% of odd num in x = odd num/total no = 3/6=1/2 = 50 %</a:t>
            </a:r>
          </a:p>
          <a:p>
            <a:endParaRPr lang="en-US" sz="2400" dirty="0"/>
          </a:p>
          <a:p>
            <a:r>
              <a:rPr lang="en-US" sz="2400" b="1" dirty="0"/>
              <a:t>Percentile</a:t>
            </a:r>
            <a:r>
              <a:rPr lang="en-US" sz="2400" dirty="0"/>
              <a:t> :- A percentile is value below which certain Parentage of data point lie</a:t>
            </a:r>
          </a:p>
          <a:p>
            <a:endParaRPr lang="en-US" sz="2400" dirty="0"/>
          </a:p>
          <a:p>
            <a:r>
              <a:rPr lang="en-US" sz="2400" dirty="0"/>
              <a:t>X = { 2 , 3, 3 , 4, 6, 6, 6, 7, 8, 8, 9, 9, 10 , 11 , 12 }</a:t>
            </a:r>
          </a:p>
          <a:p>
            <a:endParaRPr lang="en-US" sz="2400" dirty="0"/>
          </a:p>
          <a:p>
            <a:r>
              <a:rPr lang="en-US" sz="2400" dirty="0"/>
              <a:t>Percentile of 10 = No of value below 10 / No of data points  * 100</a:t>
            </a:r>
          </a:p>
          <a:p>
            <a:endParaRPr lang="en-US" sz="2400" dirty="0"/>
          </a:p>
          <a:p>
            <a:r>
              <a:rPr lang="en-US" sz="2400" dirty="0"/>
              <a:t>			    =   12 / 15 * 100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/>
              <a:t>80 Percentile 80% of the distribution fall below value below 10	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666D2-AE01-494B-BB00-8CE34A153AC6}"/>
              </a:ext>
            </a:extLst>
          </p:cNvPr>
          <p:cNvSpPr/>
          <p:nvPr/>
        </p:nvSpPr>
        <p:spPr>
          <a:xfrm>
            <a:off x="366482" y="1254930"/>
            <a:ext cx="11043198" cy="54913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5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758-C2AF-444D-A87B-2EA233E1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E214-2D1B-4765-8D9C-1FB67EEE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Q :- What value Exists at 25 Percentile 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    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		Percentile / 100 * ( n + 1)          ---n = No of data points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					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			28 / 100 *   16    4 Element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2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ABF561-CAF9-44A8-8A0A-D457DA287EC2}"/>
              </a:ext>
            </a:extLst>
          </p:cNvPr>
          <p:cNvSpPr/>
          <p:nvPr/>
        </p:nvSpPr>
        <p:spPr>
          <a:xfrm>
            <a:off x="567447" y="619928"/>
            <a:ext cx="3759805" cy="39825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A16B-0E72-4323-BF16-97819DB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80" y="876215"/>
            <a:ext cx="2814925" cy="97045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Quartiles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6011-4916-4614-ABDB-17C54381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02" y="1846666"/>
            <a:ext cx="3759805" cy="2755814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Q1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25 Percentile </a:t>
            </a:r>
          </a:p>
          <a:p>
            <a:pPr marL="3690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Q2  Median  50 Percentile</a:t>
            </a:r>
          </a:p>
          <a:p>
            <a:pPr marL="3690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Q3  75 Percentile</a:t>
            </a:r>
          </a:p>
          <a:p>
            <a:pPr marL="369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E82B27-EFBD-4BD8-819C-900877F582A0}"/>
              </a:ext>
            </a:extLst>
          </p:cNvPr>
          <p:cNvSpPr/>
          <p:nvPr/>
        </p:nvSpPr>
        <p:spPr>
          <a:xfrm>
            <a:off x="7864748" y="802808"/>
            <a:ext cx="3759805" cy="3362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3398F-6DC0-479C-8397-A0A13B8525D8}"/>
              </a:ext>
            </a:extLst>
          </p:cNvPr>
          <p:cNvSpPr txBox="1"/>
          <p:nvPr/>
        </p:nvSpPr>
        <p:spPr>
          <a:xfrm>
            <a:off x="8361680" y="1178023"/>
            <a:ext cx="500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 Num Summery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Minimum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First Quarter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Median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Third Quarter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Maximum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324B9-608F-4720-882F-E4A484C715A7}"/>
              </a:ext>
            </a:extLst>
          </p:cNvPr>
          <p:cNvSpPr txBox="1"/>
          <p:nvPr/>
        </p:nvSpPr>
        <p:spPr>
          <a:xfrm>
            <a:off x="4327252" y="4602479"/>
            <a:ext cx="417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the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42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C642-589F-440F-8526-3020A1E5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the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2E83-20B9-4130-87BA-BB0059B0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6299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X = { 1,2,2,2,3,3,4,5,5,5,6,6,6,6,7,8,8,9,29}</a:t>
            </a: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[Lower Fence    </a:t>
            </a:r>
            <a:r>
              <a:rPr lang="en-IN" dirty="0">
                <a:sym typeface="Wingdings" panose="05000000000000000000" pitchFamily="2" charset="2"/>
              </a:rPr>
              <a:t> ---------------------- Higher </a:t>
            </a:r>
            <a:r>
              <a:rPr lang="en-IN" dirty="0" err="1">
                <a:sym typeface="Wingdings" panose="05000000000000000000" pitchFamily="2" charset="2"/>
              </a:rPr>
              <a:t>Fense</a:t>
            </a:r>
            <a:r>
              <a:rPr lang="en-IN" dirty="0">
                <a:sym typeface="Wingdings" panose="05000000000000000000" pitchFamily="2" charset="2"/>
              </a:rPr>
              <a:t>]</a:t>
            </a:r>
          </a:p>
          <a:p>
            <a:pPr marL="3690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Lower Fence =  Q1 – 1.5 (IQR)                                  IQR = Inter Quartile Range = Q3-Q1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Higher Fence = Q3 + 1.5(IQR)</a:t>
            </a:r>
          </a:p>
          <a:p>
            <a:pPr marL="36900" indent="0">
              <a:buNone/>
            </a:pPr>
            <a:r>
              <a:rPr lang="en-US" dirty="0"/>
              <a:t>---------------------------------------------------------------------------------------------------------------------------------------</a:t>
            </a:r>
          </a:p>
          <a:p>
            <a:pPr marL="36900" indent="0">
              <a:buNone/>
            </a:pPr>
            <a:r>
              <a:rPr lang="en-US" dirty="0"/>
              <a:t>Q1 = 25 Percentile  = 25 / 100 * 20 = 5 </a:t>
            </a:r>
            <a:r>
              <a:rPr lang="en-US" dirty="0" err="1"/>
              <a:t>th</a:t>
            </a:r>
            <a:r>
              <a:rPr lang="en-US" dirty="0"/>
              <a:t> value = 3</a:t>
            </a:r>
          </a:p>
          <a:p>
            <a:pPr marL="36900" indent="0">
              <a:buNone/>
            </a:pPr>
            <a:r>
              <a:rPr lang="en-US" dirty="0"/>
              <a:t>Q3 = 75 Percentile = 75 / 100 * 20 = 15</a:t>
            </a:r>
            <a:r>
              <a:rPr lang="en-US" baseline="30000" dirty="0"/>
              <a:t>th</a:t>
            </a:r>
            <a:r>
              <a:rPr lang="en-US" dirty="0"/>
              <a:t> value = 7</a:t>
            </a:r>
          </a:p>
          <a:p>
            <a:pPr marL="36900" indent="0">
              <a:buNone/>
            </a:pPr>
            <a:r>
              <a:rPr lang="en-IN" b="1" dirty="0">
                <a:sym typeface="Wingdings" panose="05000000000000000000" pitchFamily="2" charset="2"/>
              </a:rPr>
              <a:t>IQR = Inter Quartile Range = Q3-Q1 = 7 – 3 = 4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67DEF9-34B3-4D2E-8964-33C51F50133C}"/>
              </a:ext>
            </a:extLst>
          </p:cNvPr>
          <p:cNvSpPr/>
          <p:nvPr/>
        </p:nvSpPr>
        <p:spPr>
          <a:xfrm>
            <a:off x="6888480" y="4805680"/>
            <a:ext cx="4998720" cy="179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CDB4E-026E-4FAD-A189-682A74AED419}"/>
              </a:ext>
            </a:extLst>
          </p:cNvPr>
          <p:cNvSpPr txBox="1"/>
          <p:nvPr/>
        </p:nvSpPr>
        <p:spPr>
          <a:xfrm>
            <a:off x="6959600" y="5080000"/>
            <a:ext cx="482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Lower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Fence =  Q1 – 1.5 (IQR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) = 3 – 15 (4)</a:t>
            </a:r>
          </a:p>
          <a:p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							= -3 </a:t>
            </a:r>
          </a:p>
          <a:p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Higher Fence = Q3 + 1.5(IQR)   = 7 + 1.5(4)</a:t>
            </a:r>
          </a:p>
          <a:p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							= 7+6 = 13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8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2F903C-58C8-4FC9-B2AB-6BD677C82BD9}"/>
              </a:ext>
            </a:extLst>
          </p:cNvPr>
          <p:cNvSpPr/>
          <p:nvPr/>
        </p:nvSpPr>
        <p:spPr>
          <a:xfrm>
            <a:off x="508000" y="721360"/>
            <a:ext cx="4998720" cy="179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1066-3F13-4547-ADE8-1B283BAFE0AE}"/>
              </a:ext>
            </a:extLst>
          </p:cNvPr>
          <p:cNvSpPr txBox="1"/>
          <p:nvPr/>
        </p:nvSpPr>
        <p:spPr>
          <a:xfrm>
            <a:off x="579120" y="995680"/>
            <a:ext cx="482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Lower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Fence =  Q1 – 1.5 (IQR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) = 3 – 15 (4)</a:t>
            </a:r>
          </a:p>
          <a:p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							= -3 </a:t>
            </a:r>
          </a:p>
          <a:p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Higher Fence = Q3 + 1.5(IQR)   = 7 + 1.5(4)</a:t>
            </a:r>
          </a:p>
          <a:p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							= 7+6 = 13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33C00-A610-415E-B89B-734D528176C0}"/>
              </a:ext>
            </a:extLst>
          </p:cNvPr>
          <p:cNvSpPr txBox="1"/>
          <p:nvPr/>
        </p:nvSpPr>
        <p:spPr>
          <a:xfrm>
            <a:off x="91440" y="2976880"/>
            <a:ext cx="1135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less than -3 will be outliers</a:t>
            </a:r>
          </a:p>
          <a:p>
            <a:endParaRPr lang="en-US" dirty="0"/>
          </a:p>
          <a:p>
            <a:r>
              <a:rPr lang="en-US" dirty="0"/>
              <a:t>No Greater than 13 will be outliers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BC2AE-87A7-4543-8A4F-C193D08F1F80}"/>
              </a:ext>
            </a:extLst>
          </p:cNvPr>
          <p:cNvSpPr txBox="1"/>
          <p:nvPr/>
        </p:nvSpPr>
        <p:spPr>
          <a:xfrm>
            <a:off x="243840" y="427736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 [To visualize Outliers ]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469283-ED57-4980-BE8C-447F38283EA7}"/>
              </a:ext>
            </a:extLst>
          </p:cNvPr>
          <p:cNvSpPr/>
          <p:nvPr/>
        </p:nvSpPr>
        <p:spPr>
          <a:xfrm>
            <a:off x="7864748" y="802808"/>
            <a:ext cx="3759805" cy="3362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9942F-B60B-4505-8282-7042E1F03CA7}"/>
              </a:ext>
            </a:extLst>
          </p:cNvPr>
          <p:cNvSpPr txBox="1"/>
          <p:nvPr/>
        </p:nvSpPr>
        <p:spPr>
          <a:xfrm>
            <a:off x="8361680" y="1178023"/>
            <a:ext cx="5008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 Num Summery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Minimum 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First Quarter = Q1 = 3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Median = Q2 = 5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Third Quarter = Q3 = 7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Maximum  = 9 </a:t>
            </a:r>
          </a:p>
          <a:p>
            <a:r>
              <a:rPr lang="en-US" sz="2000" dirty="0">
                <a:solidFill>
                  <a:schemeClr val="bg1"/>
                </a:solidFill>
              </a:rPr>
              <a:t>* Don’t Consider Outliers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26D68-C94A-4844-A4AB-75DADC4FDACE}"/>
              </a:ext>
            </a:extLst>
          </p:cNvPr>
          <p:cNvSpPr txBox="1"/>
          <p:nvPr/>
        </p:nvSpPr>
        <p:spPr>
          <a:xfrm>
            <a:off x="690880" y="101600"/>
            <a:ext cx="885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{ 1,2,2,2,3,3,4,5,5,5,6,6,6,6,7,8,8,9,29}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11307-227D-4D72-B59A-3B56051C04DC}"/>
              </a:ext>
            </a:extLst>
          </p:cNvPr>
          <p:cNvCxnSpPr/>
          <p:nvPr/>
        </p:nvCxnSpPr>
        <p:spPr>
          <a:xfrm>
            <a:off x="985520" y="6339840"/>
            <a:ext cx="938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A07F9-6B0B-412A-A6AE-045F007E0D99}"/>
              </a:ext>
            </a:extLst>
          </p:cNvPr>
          <p:cNvSpPr/>
          <p:nvPr/>
        </p:nvSpPr>
        <p:spPr>
          <a:xfrm>
            <a:off x="3738880" y="5425440"/>
            <a:ext cx="289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8B2F16-9357-4534-A1B8-D971739EA38F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5186680" y="5425440"/>
            <a:ext cx="0" cy="782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AA8B87-E6A9-4DCF-A300-06711693FE8B}"/>
              </a:ext>
            </a:extLst>
          </p:cNvPr>
          <p:cNvCxnSpPr/>
          <p:nvPr/>
        </p:nvCxnSpPr>
        <p:spPr>
          <a:xfrm>
            <a:off x="3738880" y="5425440"/>
            <a:ext cx="0" cy="782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354F41-6E4A-4C82-838F-2588DE4D71D5}"/>
              </a:ext>
            </a:extLst>
          </p:cNvPr>
          <p:cNvCxnSpPr/>
          <p:nvPr/>
        </p:nvCxnSpPr>
        <p:spPr>
          <a:xfrm>
            <a:off x="6634480" y="5425440"/>
            <a:ext cx="0" cy="782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919724-86F9-4421-B64E-EC70E9F99AFF}"/>
              </a:ext>
            </a:extLst>
          </p:cNvPr>
          <p:cNvCxnSpPr/>
          <p:nvPr/>
        </p:nvCxnSpPr>
        <p:spPr>
          <a:xfrm>
            <a:off x="2804160" y="5425440"/>
            <a:ext cx="0" cy="782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92B8D0-430B-4F7C-8725-24BA66E815E3}"/>
              </a:ext>
            </a:extLst>
          </p:cNvPr>
          <p:cNvCxnSpPr/>
          <p:nvPr/>
        </p:nvCxnSpPr>
        <p:spPr>
          <a:xfrm>
            <a:off x="7366000" y="5425440"/>
            <a:ext cx="0" cy="782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08F584-6E30-45ED-AF9F-A007A789964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6634480" y="5816600"/>
            <a:ext cx="731520" cy="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624C68-DC78-47B2-91A2-2DBDB03210FB}"/>
              </a:ext>
            </a:extLst>
          </p:cNvPr>
          <p:cNvCxnSpPr>
            <a:cxnSpLocks/>
          </p:cNvCxnSpPr>
          <p:nvPr/>
        </p:nvCxnSpPr>
        <p:spPr>
          <a:xfrm flipH="1">
            <a:off x="2788920" y="5801360"/>
            <a:ext cx="934720" cy="15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0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F32F-FFCE-43F2-A04D-6B280328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B5A3-0150-4202-8E40-0B9F537E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Eg</a:t>
            </a:r>
            <a:r>
              <a:rPr lang="en-US" dirty="0"/>
              <a:t> :- { -13,-12, -5 ,-6,3,4,5,6,7,7,8,10,10,11,24,55}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0481C-6E88-4145-9CF5-15FF26AAB6EA}"/>
              </a:ext>
            </a:extLst>
          </p:cNvPr>
          <p:cNvSpPr txBox="1"/>
          <p:nvPr/>
        </p:nvSpPr>
        <p:spPr>
          <a:xfrm>
            <a:off x="913794" y="2357734"/>
            <a:ext cx="64014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dirty="0"/>
              <a:t>Q1 = 25 Percentile  = 25 / 100 * 20 = 5 </a:t>
            </a:r>
            <a:r>
              <a:rPr lang="en-US" dirty="0" err="1"/>
              <a:t>th</a:t>
            </a:r>
            <a:r>
              <a:rPr lang="en-US" dirty="0"/>
              <a:t> value = 3</a:t>
            </a:r>
          </a:p>
          <a:p>
            <a:pPr marL="36900" indent="0">
              <a:buNone/>
            </a:pPr>
            <a:r>
              <a:rPr lang="en-US" dirty="0"/>
              <a:t>Q3 = 75 Percentile = 75 / 100 * 20 = 15</a:t>
            </a:r>
            <a:r>
              <a:rPr lang="en-US" baseline="30000" dirty="0"/>
              <a:t>th</a:t>
            </a:r>
            <a:r>
              <a:rPr lang="en-US" dirty="0"/>
              <a:t> value = 7</a:t>
            </a:r>
          </a:p>
          <a:p>
            <a:pPr marL="36900" indent="0">
              <a:buNone/>
            </a:pPr>
            <a:r>
              <a:rPr lang="en-IN" b="1" dirty="0">
                <a:sym typeface="Wingdings" panose="05000000000000000000" pitchFamily="2" charset="2"/>
              </a:rPr>
              <a:t>IQR = Inter Quartile Range = Q3-Q1 = 7 – 3 = 4</a:t>
            </a:r>
          </a:p>
          <a:p>
            <a:pPr marL="3690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IN" b="1" dirty="0">
                <a:sym typeface="Wingdings" panose="05000000000000000000" pitchFamily="2" charset="2"/>
              </a:rPr>
              <a:t>Q1 = 25 / 100 * 17  = 3 </a:t>
            </a:r>
          </a:p>
          <a:p>
            <a:pPr marL="3690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IN" b="1" dirty="0">
                <a:sym typeface="Wingdings" panose="05000000000000000000" pitchFamily="2" charset="2"/>
              </a:rPr>
              <a:t>Q2 = 8.5 </a:t>
            </a:r>
            <a:r>
              <a:rPr lang="en-IN" b="1" dirty="0" err="1">
                <a:sym typeface="Wingdings" panose="05000000000000000000" pitchFamily="2" charset="2"/>
              </a:rPr>
              <a:t>Ele</a:t>
            </a:r>
            <a:r>
              <a:rPr lang="en-IN" b="1" dirty="0">
                <a:sym typeface="Wingdings" panose="05000000000000000000" pitchFamily="2" charset="2"/>
              </a:rPr>
              <a:t>  6</a:t>
            </a:r>
          </a:p>
          <a:p>
            <a:pPr marL="3690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IN" b="1" dirty="0">
                <a:sym typeface="Wingdings" panose="05000000000000000000" pitchFamily="2" charset="2"/>
              </a:rPr>
              <a:t>Q3 = 12.75  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918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245F-5F30-4961-8D0B-FEC6B58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8E63-5477-44A4-82D9-AE4A9994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X		y </a:t>
            </a:r>
          </a:p>
          <a:p>
            <a:pPr marL="36900" indent="0">
              <a:buNone/>
            </a:pPr>
            <a:r>
              <a:rPr lang="en-US" dirty="0"/>
              <a:t>2		3</a:t>
            </a:r>
          </a:p>
          <a:p>
            <a:pPr marL="36900" indent="0">
              <a:buNone/>
            </a:pPr>
            <a:r>
              <a:rPr lang="en-IN" dirty="0"/>
              <a:t>4		5</a:t>
            </a:r>
          </a:p>
          <a:p>
            <a:pPr marL="36900" indent="0">
              <a:buNone/>
            </a:pPr>
            <a:r>
              <a:rPr lang="en-IN" dirty="0"/>
              <a:t>6		7</a:t>
            </a:r>
          </a:p>
          <a:p>
            <a:pPr marL="36900" indent="0">
              <a:buNone/>
            </a:pPr>
            <a:r>
              <a:rPr lang="en-IN" dirty="0"/>
              <a:t>8		9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Y= x +1</a:t>
            </a:r>
          </a:p>
        </p:txBody>
      </p:sp>
    </p:spTree>
    <p:extLst>
      <p:ext uri="{BB962C8B-B14F-4D97-AF65-F5344CB8AC3E}">
        <p14:creationId xmlns:p14="http://schemas.microsoft.com/office/powerpoint/2010/main" val="290360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E7E7-E42A-493B-9B9C-6012D7F4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Distributions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79D9-1C62-4C88-AF89-B37F846F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PDF :- Probability Distribution Function</a:t>
            </a:r>
          </a:p>
          <a:p>
            <a:pPr marL="36900" indent="0">
              <a:buNone/>
            </a:pPr>
            <a:r>
              <a:rPr lang="en-US" dirty="0"/>
              <a:t>PMF :- Probability Mass Function</a:t>
            </a:r>
          </a:p>
          <a:p>
            <a:pPr marL="36900" indent="0">
              <a:buNone/>
            </a:pPr>
            <a:r>
              <a:rPr lang="en-US" dirty="0"/>
              <a:t>CMF :- Cumulative Distribute Function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PMF </a:t>
            </a:r>
          </a:p>
          <a:p>
            <a:pPr marL="36900" indent="0">
              <a:buNone/>
            </a:pPr>
            <a:r>
              <a:rPr lang="en-US" dirty="0"/>
              <a:t>1.Discrite Random Variable </a:t>
            </a:r>
          </a:p>
          <a:p>
            <a:pPr marL="36900" indent="0">
              <a:buNone/>
            </a:pPr>
            <a:r>
              <a:rPr lang="en-US" dirty="0" err="1"/>
              <a:t>Eg</a:t>
            </a:r>
            <a:r>
              <a:rPr lang="en-US" dirty="0"/>
              <a:t> :- Rolling A dice {1,2,3,4,5,6}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1F869E-F52B-42F2-8598-0CF193E45349}"/>
              </a:ext>
            </a:extLst>
          </p:cNvPr>
          <p:cNvCxnSpPr>
            <a:cxnSpLocks/>
          </p:cNvCxnSpPr>
          <p:nvPr/>
        </p:nvCxnSpPr>
        <p:spPr>
          <a:xfrm flipH="1">
            <a:off x="5709037" y="2886323"/>
            <a:ext cx="2" cy="22740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1AE617-C5C9-4FBA-8D5C-B6F4431B4598}"/>
              </a:ext>
            </a:extLst>
          </p:cNvPr>
          <p:cNvCxnSpPr>
            <a:cxnSpLocks/>
          </p:cNvCxnSpPr>
          <p:nvPr/>
        </p:nvCxnSpPr>
        <p:spPr>
          <a:xfrm flipH="1">
            <a:off x="5709039" y="5160397"/>
            <a:ext cx="29260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79382-F8DF-4F8E-8DAC-21F65D94BF53}"/>
              </a:ext>
            </a:extLst>
          </p:cNvPr>
          <p:cNvSpPr txBox="1"/>
          <p:nvPr/>
        </p:nvSpPr>
        <p:spPr>
          <a:xfrm>
            <a:off x="5184251" y="3212327"/>
            <a:ext cx="77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2/6</a:t>
            </a:r>
          </a:p>
          <a:p>
            <a:endParaRPr lang="en-US" dirty="0"/>
          </a:p>
          <a:p>
            <a:r>
              <a:rPr lang="en-US" dirty="0"/>
              <a:t>1/6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234FB-5747-404D-9F2C-A9F08CD6CECD}"/>
              </a:ext>
            </a:extLst>
          </p:cNvPr>
          <p:cNvSpPr txBox="1"/>
          <p:nvPr/>
        </p:nvSpPr>
        <p:spPr>
          <a:xfrm>
            <a:off x="5709037" y="5224007"/>
            <a:ext cx="292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	2	3	4	5	6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C88563-4AE4-4674-8F07-3483C0D9E0E3}"/>
              </a:ext>
            </a:extLst>
          </p:cNvPr>
          <p:cNvSpPr/>
          <p:nvPr/>
        </p:nvSpPr>
        <p:spPr>
          <a:xfrm>
            <a:off x="7609398" y="1697602"/>
            <a:ext cx="4182941" cy="20077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10433-264C-4BA3-9F82-65813AEC1A63}"/>
              </a:ext>
            </a:extLst>
          </p:cNvPr>
          <p:cNvSpPr txBox="1"/>
          <p:nvPr/>
        </p:nvSpPr>
        <p:spPr>
          <a:xfrm>
            <a:off x="7736619" y="1916264"/>
            <a:ext cx="38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(1 or 2) = 1/6 + 1/6  = 2/6 = 1/3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56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BA17-D74A-4777-906C-063EF1EE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8" y="196132"/>
            <a:ext cx="10353762" cy="970450"/>
          </a:xfrm>
        </p:spPr>
        <p:txBody>
          <a:bodyPr/>
          <a:lstStyle/>
          <a:p>
            <a:r>
              <a:rPr lang="en-US" dirty="0"/>
              <a:t>Cumulative Distribution Function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2532-6D3E-4851-B42F-26D48E2D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Cumulative = Combine / additional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AFC2BA-669D-40A2-9B96-5015C303C6DB}"/>
              </a:ext>
            </a:extLst>
          </p:cNvPr>
          <p:cNvCxnSpPr>
            <a:cxnSpLocks/>
          </p:cNvCxnSpPr>
          <p:nvPr/>
        </p:nvCxnSpPr>
        <p:spPr>
          <a:xfrm>
            <a:off x="7034917" y="1066800"/>
            <a:ext cx="0" cy="32980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CCACC2-495C-41EF-85C4-B0591491CABE}"/>
              </a:ext>
            </a:extLst>
          </p:cNvPr>
          <p:cNvCxnSpPr>
            <a:cxnSpLocks/>
          </p:cNvCxnSpPr>
          <p:nvPr/>
        </p:nvCxnSpPr>
        <p:spPr>
          <a:xfrm flipH="1">
            <a:off x="7034917" y="4364869"/>
            <a:ext cx="403846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5D8530-CD30-46BD-A8A7-0A1A1E0C054B}"/>
              </a:ext>
            </a:extLst>
          </p:cNvPr>
          <p:cNvSpPr txBox="1"/>
          <p:nvPr/>
        </p:nvSpPr>
        <p:spPr>
          <a:xfrm>
            <a:off x="6519675" y="4499476"/>
            <a:ext cx="47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1       2	    3	    4	    5	      6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7CA2D-8EC9-455D-9E3C-147AA9A5A0BD}"/>
              </a:ext>
            </a:extLst>
          </p:cNvPr>
          <p:cNvSpPr txBox="1"/>
          <p:nvPr/>
        </p:nvSpPr>
        <p:spPr>
          <a:xfrm>
            <a:off x="6300216" y="1066800"/>
            <a:ext cx="630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6/6</a:t>
            </a:r>
          </a:p>
          <a:p>
            <a:endParaRPr lang="en-US" dirty="0"/>
          </a:p>
          <a:p>
            <a:r>
              <a:rPr lang="en-US" dirty="0"/>
              <a:t>5/6</a:t>
            </a:r>
          </a:p>
          <a:p>
            <a:endParaRPr lang="en-US" dirty="0"/>
          </a:p>
          <a:p>
            <a:r>
              <a:rPr lang="en-US" dirty="0"/>
              <a:t>4/6</a:t>
            </a:r>
          </a:p>
          <a:p>
            <a:endParaRPr lang="en-IN" dirty="0"/>
          </a:p>
          <a:p>
            <a:r>
              <a:rPr lang="en-IN" dirty="0"/>
              <a:t>3/6</a:t>
            </a:r>
          </a:p>
          <a:p>
            <a:endParaRPr lang="en-IN" dirty="0"/>
          </a:p>
          <a:p>
            <a:r>
              <a:rPr lang="en-IN" dirty="0"/>
              <a:t>2/6</a:t>
            </a:r>
          </a:p>
          <a:p>
            <a:endParaRPr lang="en-IN" dirty="0"/>
          </a:p>
          <a:p>
            <a:r>
              <a:rPr lang="en-IN" dirty="0"/>
              <a:t>1/6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46F2E-F4D6-4F40-989A-C549ACDF6851}"/>
              </a:ext>
            </a:extLst>
          </p:cNvPr>
          <p:cNvCxnSpPr/>
          <p:nvPr/>
        </p:nvCxnSpPr>
        <p:spPr>
          <a:xfrm flipV="1">
            <a:off x="7424928" y="3959352"/>
            <a:ext cx="0" cy="4055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691ABA-0180-43CC-980F-ABC604572BCE}"/>
              </a:ext>
            </a:extLst>
          </p:cNvPr>
          <p:cNvCxnSpPr>
            <a:cxnSpLocks/>
          </p:cNvCxnSpPr>
          <p:nvPr/>
        </p:nvCxnSpPr>
        <p:spPr>
          <a:xfrm>
            <a:off x="7034917" y="3959352"/>
            <a:ext cx="39001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CC722D-F60F-41EB-956C-FC959E63A123}"/>
              </a:ext>
            </a:extLst>
          </p:cNvPr>
          <p:cNvCxnSpPr>
            <a:cxnSpLocks/>
          </p:cNvCxnSpPr>
          <p:nvPr/>
        </p:nvCxnSpPr>
        <p:spPr>
          <a:xfrm flipV="1">
            <a:off x="7900416" y="3456432"/>
            <a:ext cx="0" cy="908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76C30D-D910-4348-89E3-81D756CF6695}"/>
              </a:ext>
            </a:extLst>
          </p:cNvPr>
          <p:cNvCxnSpPr>
            <a:cxnSpLocks/>
          </p:cNvCxnSpPr>
          <p:nvPr/>
        </p:nvCxnSpPr>
        <p:spPr>
          <a:xfrm>
            <a:off x="7424928" y="3456432"/>
            <a:ext cx="4663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CE620D-D309-4146-91BA-58D1653770D8}"/>
              </a:ext>
            </a:extLst>
          </p:cNvPr>
          <p:cNvCxnSpPr>
            <a:cxnSpLocks/>
          </p:cNvCxnSpPr>
          <p:nvPr/>
        </p:nvCxnSpPr>
        <p:spPr>
          <a:xfrm flipV="1">
            <a:off x="7424928" y="3438144"/>
            <a:ext cx="0" cy="908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A46002-EE3E-4327-89C1-E99D9A8A106B}"/>
              </a:ext>
            </a:extLst>
          </p:cNvPr>
          <p:cNvCxnSpPr>
            <a:cxnSpLocks/>
          </p:cNvCxnSpPr>
          <p:nvPr/>
        </p:nvCxnSpPr>
        <p:spPr>
          <a:xfrm flipH="1" flipV="1">
            <a:off x="8339328" y="2892485"/>
            <a:ext cx="9144" cy="1521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3391BB-4791-434F-948C-5E2362F2089E}"/>
              </a:ext>
            </a:extLst>
          </p:cNvPr>
          <p:cNvCxnSpPr>
            <a:cxnSpLocks/>
          </p:cNvCxnSpPr>
          <p:nvPr/>
        </p:nvCxnSpPr>
        <p:spPr>
          <a:xfrm>
            <a:off x="7872984" y="2892485"/>
            <a:ext cx="4663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E80B23-3E88-4DF7-9FA0-873C55E66E95}"/>
              </a:ext>
            </a:extLst>
          </p:cNvPr>
          <p:cNvCxnSpPr>
            <a:cxnSpLocks/>
          </p:cNvCxnSpPr>
          <p:nvPr/>
        </p:nvCxnSpPr>
        <p:spPr>
          <a:xfrm flipV="1">
            <a:off x="7872984" y="2892485"/>
            <a:ext cx="27432" cy="15027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FBAD42-1E3B-4E67-B701-736517EBAFD4}"/>
              </a:ext>
            </a:extLst>
          </p:cNvPr>
          <p:cNvCxnSpPr>
            <a:cxnSpLocks/>
          </p:cNvCxnSpPr>
          <p:nvPr/>
        </p:nvCxnSpPr>
        <p:spPr>
          <a:xfrm flipV="1">
            <a:off x="8818871" y="2423060"/>
            <a:ext cx="0" cy="19145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5F5AF-6354-421E-A0A4-0A004DF150E7}"/>
              </a:ext>
            </a:extLst>
          </p:cNvPr>
          <p:cNvCxnSpPr>
            <a:cxnSpLocks/>
          </p:cNvCxnSpPr>
          <p:nvPr/>
        </p:nvCxnSpPr>
        <p:spPr>
          <a:xfrm flipH="1" flipV="1">
            <a:off x="8341356" y="2423060"/>
            <a:ext cx="2027" cy="1972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F50714-3CEC-41E4-A839-534D20C209E2}"/>
              </a:ext>
            </a:extLst>
          </p:cNvPr>
          <p:cNvCxnSpPr>
            <a:cxnSpLocks/>
          </p:cNvCxnSpPr>
          <p:nvPr/>
        </p:nvCxnSpPr>
        <p:spPr>
          <a:xfrm>
            <a:off x="8339328" y="2423060"/>
            <a:ext cx="4663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35F0B7-D38F-4033-8A14-02EB47BCA530}"/>
              </a:ext>
            </a:extLst>
          </p:cNvPr>
          <p:cNvCxnSpPr>
            <a:cxnSpLocks/>
          </p:cNvCxnSpPr>
          <p:nvPr/>
        </p:nvCxnSpPr>
        <p:spPr>
          <a:xfrm flipH="1" flipV="1">
            <a:off x="8347459" y="2423060"/>
            <a:ext cx="2027" cy="1972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0FD624-DFE3-4440-B6B5-7706114FA8A8}"/>
              </a:ext>
            </a:extLst>
          </p:cNvPr>
          <p:cNvCxnSpPr>
            <a:cxnSpLocks/>
          </p:cNvCxnSpPr>
          <p:nvPr/>
        </p:nvCxnSpPr>
        <p:spPr>
          <a:xfrm>
            <a:off x="8345431" y="2423060"/>
            <a:ext cx="4663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EE8EBD-56FD-4D1A-AED2-D2AE2AE58F8E}"/>
              </a:ext>
            </a:extLst>
          </p:cNvPr>
          <p:cNvCxnSpPr>
            <a:cxnSpLocks/>
          </p:cNvCxnSpPr>
          <p:nvPr/>
        </p:nvCxnSpPr>
        <p:spPr>
          <a:xfrm flipV="1">
            <a:off x="9283147" y="1732450"/>
            <a:ext cx="0" cy="2605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5AADE5-7375-44D2-9C15-D570E6009EAC}"/>
              </a:ext>
            </a:extLst>
          </p:cNvPr>
          <p:cNvCxnSpPr>
            <a:cxnSpLocks/>
          </p:cNvCxnSpPr>
          <p:nvPr/>
        </p:nvCxnSpPr>
        <p:spPr>
          <a:xfrm flipV="1">
            <a:off x="8813763" y="1683748"/>
            <a:ext cx="10218" cy="26669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1C4F91-A905-4CB9-B943-3C1D5E11A317}"/>
              </a:ext>
            </a:extLst>
          </p:cNvPr>
          <p:cNvCxnSpPr>
            <a:cxnSpLocks/>
          </p:cNvCxnSpPr>
          <p:nvPr/>
        </p:nvCxnSpPr>
        <p:spPr>
          <a:xfrm>
            <a:off x="8805672" y="1732449"/>
            <a:ext cx="4663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004971-ECD2-492F-9DE2-8AE71B399C9E}"/>
              </a:ext>
            </a:extLst>
          </p:cNvPr>
          <p:cNvCxnSpPr>
            <a:cxnSpLocks/>
          </p:cNvCxnSpPr>
          <p:nvPr/>
        </p:nvCxnSpPr>
        <p:spPr>
          <a:xfrm flipV="1">
            <a:off x="9774399" y="1166582"/>
            <a:ext cx="0" cy="3149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D1D023-BBD8-432E-86C6-839A146BC374}"/>
              </a:ext>
            </a:extLst>
          </p:cNvPr>
          <p:cNvCxnSpPr>
            <a:cxnSpLocks/>
          </p:cNvCxnSpPr>
          <p:nvPr/>
        </p:nvCxnSpPr>
        <p:spPr>
          <a:xfrm flipH="1" flipV="1">
            <a:off x="9257256" y="1230661"/>
            <a:ext cx="47759" cy="30986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548DCF-2816-4D78-8C6A-AB81B31C632A}"/>
              </a:ext>
            </a:extLst>
          </p:cNvPr>
          <p:cNvCxnSpPr>
            <a:cxnSpLocks/>
          </p:cNvCxnSpPr>
          <p:nvPr/>
        </p:nvCxnSpPr>
        <p:spPr>
          <a:xfrm>
            <a:off x="9272016" y="1195076"/>
            <a:ext cx="4663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1CF7727-316F-49B5-A28F-9E002DD59420}"/>
              </a:ext>
            </a:extLst>
          </p:cNvPr>
          <p:cNvSpPr txBox="1"/>
          <p:nvPr/>
        </p:nvSpPr>
        <p:spPr>
          <a:xfrm>
            <a:off x="6767557" y="5449110"/>
            <a:ext cx="50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(x&lt;=4) = </a:t>
            </a:r>
            <a:r>
              <a:rPr lang="en-US" dirty="0" err="1"/>
              <a:t>Pr</a:t>
            </a:r>
            <a:r>
              <a:rPr lang="en-US" dirty="0"/>
              <a:t>(X=1) + pr(x=2)+ pr(x=3)+pr(x=4)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94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66842-19C8-4C6D-B4E3-A3A1DC2EBD16}"/>
              </a:ext>
            </a:extLst>
          </p:cNvPr>
          <p:cNvSpPr txBox="1"/>
          <p:nvPr/>
        </p:nvSpPr>
        <p:spPr>
          <a:xfrm>
            <a:off x="2138680" y="0"/>
            <a:ext cx="791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</a:rPr>
              <a:t>Types of Statistics</a:t>
            </a:r>
            <a:endParaRPr lang="en-IN" sz="7200" dirty="0">
              <a:solidFill>
                <a:srgbClr val="FFFF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406518-E98D-4740-A27C-A779622627EC}"/>
              </a:ext>
            </a:extLst>
          </p:cNvPr>
          <p:cNvSpPr/>
          <p:nvPr/>
        </p:nvSpPr>
        <p:spPr>
          <a:xfrm>
            <a:off x="81280" y="1402081"/>
            <a:ext cx="5598160" cy="5262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8DF02-1F48-429D-875D-A43A8457743C}"/>
              </a:ext>
            </a:extLst>
          </p:cNvPr>
          <p:cNvSpPr txBox="1"/>
          <p:nvPr/>
        </p:nvSpPr>
        <p:spPr>
          <a:xfrm>
            <a:off x="203200" y="1656080"/>
            <a:ext cx="5476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Descriptive Statistics</a:t>
            </a:r>
          </a:p>
          <a:p>
            <a:endParaRPr lang="en-US" sz="2400" dirty="0"/>
          </a:p>
          <a:p>
            <a:r>
              <a:rPr lang="en-US" sz="2400" dirty="0"/>
              <a:t>It consists of Organizing and Summarizing Data</a:t>
            </a:r>
          </a:p>
          <a:p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Measure Of central Tendency</a:t>
            </a:r>
          </a:p>
          <a:p>
            <a:r>
              <a:rPr lang="en-US" sz="2400" dirty="0"/>
              <a:t>      {Mean , Median , Mode }</a:t>
            </a:r>
          </a:p>
          <a:p>
            <a:endParaRPr lang="en-US" sz="2400" dirty="0"/>
          </a:p>
          <a:p>
            <a:r>
              <a:rPr lang="en-US" sz="2400" dirty="0"/>
              <a:t>2. Measure of Dispersion</a:t>
            </a:r>
          </a:p>
          <a:p>
            <a:r>
              <a:rPr lang="en-US" sz="2400" dirty="0"/>
              <a:t>   {Variance Standard Deviation}</a:t>
            </a:r>
          </a:p>
          <a:p>
            <a:endParaRPr lang="en-US" sz="2400" dirty="0"/>
          </a:p>
          <a:p>
            <a:r>
              <a:rPr lang="en-US" sz="2400" dirty="0"/>
              <a:t>3.Different Types of Distribution of data</a:t>
            </a:r>
          </a:p>
          <a:p>
            <a:r>
              <a:rPr lang="en-US" sz="2400" dirty="0"/>
              <a:t>   { Histogram , Pdf, </a:t>
            </a:r>
            <a:r>
              <a:rPr lang="en-US" sz="2400" dirty="0" err="1"/>
              <a:t>Pmf</a:t>
            </a:r>
            <a:r>
              <a:rPr lang="en-US" sz="2400" dirty="0"/>
              <a:t> , </a:t>
            </a:r>
            <a:r>
              <a:rPr lang="en-US" sz="2400" dirty="0" err="1"/>
              <a:t>Cmf</a:t>
            </a:r>
            <a:r>
              <a:rPr lang="en-US" sz="2400" dirty="0"/>
              <a:t>}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1EEC25-E16B-4B01-894F-29D8151BA223}"/>
              </a:ext>
            </a:extLst>
          </p:cNvPr>
          <p:cNvSpPr/>
          <p:nvPr/>
        </p:nvSpPr>
        <p:spPr>
          <a:xfrm>
            <a:off x="5933440" y="1200329"/>
            <a:ext cx="5374640" cy="53493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7FB3A-ACD8-463A-92D1-6592C9FD8DB4}"/>
              </a:ext>
            </a:extLst>
          </p:cNvPr>
          <p:cNvSpPr txBox="1"/>
          <p:nvPr/>
        </p:nvSpPr>
        <p:spPr>
          <a:xfrm>
            <a:off x="6096000" y="1656080"/>
            <a:ext cx="5069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Inferential Statistics</a:t>
            </a:r>
          </a:p>
          <a:p>
            <a:endParaRPr lang="en-US" sz="2400" dirty="0"/>
          </a:p>
          <a:p>
            <a:r>
              <a:rPr lang="en-IN" sz="2400" dirty="0"/>
              <a:t>It consists of data you have measured to form conclusion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                     Conclusion</a:t>
            </a:r>
          </a:p>
          <a:p>
            <a:r>
              <a:rPr lang="en-IN" sz="2400" dirty="0"/>
              <a:t>By doing Hypothesis Testing</a:t>
            </a:r>
          </a:p>
          <a:p>
            <a:r>
              <a:rPr lang="en-IN" sz="2400" dirty="0"/>
              <a:t> Z-test, T-test, Chi-Square test , </a:t>
            </a:r>
            <a:r>
              <a:rPr lang="en-IN" sz="2400" dirty="0" err="1"/>
              <a:t>Annova</a:t>
            </a:r>
            <a:r>
              <a:rPr lang="en-IN" sz="2400" dirty="0"/>
              <a:t> test, F-test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3A14AC-8B9D-4784-A3F3-1EE31EC1D28F}"/>
              </a:ext>
            </a:extLst>
          </p:cNvPr>
          <p:cNvSpPr/>
          <p:nvPr/>
        </p:nvSpPr>
        <p:spPr>
          <a:xfrm>
            <a:off x="7033260" y="3429000"/>
            <a:ext cx="1178560" cy="1107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</a:t>
            </a:r>
            <a:endParaRPr lang="en-IN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A370CC-CAFB-4B04-9D84-77E2F54342EC}"/>
              </a:ext>
            </a:extLst>
          </p:cNvPr>
          <p:cNvSpPr/>
          <p:nvPr/>
        </p:nvSpPr>
        <p:spPr>
          <a:xfrm>
            <a:off x="9311640" y="3225740"/>
            <a:ext cx="1854200" cy="13681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DC4BE-C258-4CA6-9AAE-32470416463A}"/>
              </a:ext>
            </a:extLst>
          </p:cNvPr>
          <p:cNvCxnSpPr/>
          <p:nvPr/>
        </p:nvCxnSpPr>
        <p:spPr>
          <a:xfrm flipH="1">
            <a:off x="8442960" y="4033521"/>
            <a:ext cx="103124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2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B9DC-A0A4-449B-9E01-C276D3C0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9B71-2322-4C55-9A48-0C1A897F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en-US" dirty="0"/>
              <a:t>Distribution of continuous random variables</a:t>
            </a:r>
          </a:p>
          <a:p>
            <a:pPr marL="36900" indent="0">
              <a:buNone/>
            </a:pPr>
            <a:r>
              <a:rPr lang="en-US" dirty="0" err="1"/>
              <a:t>Eg</a:t>
            </a:r>
            <a:r>
              <a:rPr lang="en-US" dirty="0"/>
              <a:t> :- Height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F514C9-E8A9-4D7D-A8B8-8FDBDE83A755}"/>
              </a:ext>
            </a:extLst>
          </p:cNvPr>
          <p:cNvCxnSpPr>
            <a:cxnSpLocks/>
          </p:cNvCxnSpPr>
          <p:nvPr/>
        </p:nvCxnSpPr>
        <p:spPr>
          <a:xfrm>
            <a:off x="7223760" y="5038344"/>
            <a:ext cx="40437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00ACC-B12E-46F3-8E00-6497BAD3E3B2}"/>
              </a:ext>
            </a:extLst>
          </p:cNvPr>
          <p:cNvCxnSpPr>
            <a:cxnSpLocks/>
          </p:cNvCxnSpPr>
          <p:nvPr/>
        </p:nvCxnSpPr>
        <p:spPr>
          <a:xfrm flipV="1">
            <a:off x="7223760" y="1819656"/>
            <a:ext cx="0" cy="32186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341B2-0FD6-452F-94FC-B5474CFBEF7F}"/>
              </a:ext>
            </a:extLst>
          </p:cNvPr>
          <p:cNvCxnSpPr>
            <a:cxnSpLocks/>
          </p:cNvCxnSpPr>
          <p:nvPr/>
        </p:nvCxnSpPr>
        <p:spPr>
          <a:xfrm>
            <a:off x="9163363" y="2075688"/>
            <a:ext cx="54864" cy="29626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A00B88-C253-4C60-B320-4F039726E1B1}"/>
              </a:ext>
            </a:extLst>
          </p:cNvPr>
          <p:cNvCxnSpPr>
            <a:cxnSpLocks/>
          </p:cNvCxnSpPr>
          <p:nvPr/>
        </p:nvCxnSpPr>
        <p:spPr>
          <a:xfrm flipH="1">
            <a:off x="7790688" y="4553712"/>
            <a:ext cx="9144" cy="4846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A1BD50-F58E-4ABE-858F-BDEE701EE882}"/>
              </a:ext>
            </a:extLst>
          </p:cNvPr>
          <p:cNvCxnSpPr/>
          <p:nvPr/>
        </p:nvCxnSpPr>
        <p:spPr>
          <a:xfrm flipH="1">
            <a:off x="8179846" y="4553712"/>
            <a:ext cx="9144" cy="4846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05E593-D8D1-4FA6-B345-C7767D0CFF56}"/>
              </a:ext>
            </a:extLst>
          </p:cNvPr>
          <p:cNvCxnSpPr>
            <a:cxnSpLocks/>
          </p:cNvCxnSpPr>
          <p:nvPr/>
        </p:nvCxnSpPr>
        <p:spPr>
          <a:xfrm>
            <a:off x="7799832" y="4553712"/>
            <a:ext cx="3983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5ACA86-E8BD-4BBF-8846-443A94894474}"/>
              </a:ext>
            </a:extLst>
          </p:cNvPr>
          <p:cNvCxnSpPr>
            <a:cxnSpLocks/>
          </p:cNvCxnSpPr>
          <p:nvPr/>
        </p:nvCxnSpPr>
        <p:spPr>
          <a:xfrm flipH="1">
            <a:off x="8184418" y="3977640"/>
            <a:ext cx="26894" cy="10439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63CCDE-0860-4B56-9C97-B192B82CB372}"/>
              </a:ext>
            </a:extLst>
          </p:cNvPr>
          <p:cNvCxnSpPr>
            <a:cxnSpLocks/>
          </p:cNvCxnSpPr>
          <p:nvPr/>
        </p:nvCxnSpPr>
        <p:spPr>
          <a:xfrm flipH="1">
            <a:off x="8573577" y="3977640"/>
            <a:ext cx="12640" cy="10439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8DD1D7-3576-4F02-865C-0E4B66474469}"/>
              </a:ext>
            </a:extLst>
          </p:cNvPr>
          <p:cNvCxnSpPr>
            <a:cxnSpLocks/>
          </p:cNvCxnSpPr>
          <p:nvPr/>
        </p:nvCxnSpPr>
        <p:spPr>
          <a:xfrm flipH="1">
            <a:off x="8958162" y="2724912"/>
            <a:ext cx="12102" cy="2313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85312C-5D2A-4331-9B2A-DE827171CBB4}"/>
              </a:ext>
            </a:extLst>
          </p:cNvPr>
          <p:cNvCxnSpPr>
            <a:cxnSpLocks/>
          </p:cNvCxnSpPr>
          <p:nvPr/>
        </p:nvCxnSpPr>
        <p:spPr>
          <a:xfrm>
            <a:off x="9198326" y="2724912"/>
            <a:ext cx="0" cy="232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D891EB-CCD6-4653-8560-8347994A95F4}"/>
              </a:ext>
            </a:extLst>
          </p:cNvPr>
          <p:cNvCxnSpPr>
            <a:cxnSpLocks/>
          </p:cNvCxnSpPr>
          <p:nvPr/>
        </p:nvCxnSpPr>
        <p:spPr>
          <a:xfrm>
            <a:off x="8211312" y="3977640"/>
            <a:ext cx="3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ED2042-6E6D-4FE5-99E7-1E5ECC1C4174}"/>
              </a:ext>
            </a:extLst>
          </p:cNvPr>
          <p:cNvCxnSpPr>
            <a:cxnSpLocks/>
          </p:cNvCxnSpPr>
          <p:nvPr/>
        </p:nvCxnSpPr>
        <p:spPr>
          <a:xfrm flipH="1">
            <a:off x="8591326" y="3182112"/>
            <a:ext cx="13178" cy="18394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D112E4-2F75-462C-BD45-5AC968C95F38}"/>
              </a:ext>
            </a:extLst>
          </p:cNvPr>
          <p:cNvCxnSpPr>
            <a:cxnSpLocks/>
          </p:cNvCxnSpPr>
          <p:nvPr/>
        </p:nvCxnSpPr>
        <p:spPr>
          <a:xfrm>
            <a:off x="8970264" y="2679191"/>
            <a:ext cx="214615" cy="20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723AA0-B6E6-4A62-AEFB-7252A89D771B}"/>
              </a:ext>
            </a:extLst>
          </p:cNvPr>
          <p:cNvCxnSpPr/>
          <p:nvPr/>
        </p:nvCxnSpPr>
        <p:spPr>
          <a:xfrm>
            <a:off x="8604504" y="3182112"/>
            <a:ext cx="3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73B169-D5E7-43C7-8540-696262137825}"/>
              </a:ext>
            </a:extLst>
          </p:cNvPr>
          <p:cNvSpPr txBox="1"/>
          <p:nvPr/>
        </p:nvSpPr>
        <p:spPr>
          <a:xfrm>
            <a:off x="6519949" y="2106786"/>
            <a:ext cx="660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</a:t>
            </a:r>
          </a:p>
          <a:p>
            <a:endParaRPr lang="en-US" dirty="0"/>
          </a:p>
          <a:p>
            <a:r>
              <a:rPr lang="en-US" dirty="0"/>
              <a:t>0.04</a:t>
            </a:r>
          </a:p>
          <a:p>
            <a:endParaRPr lang="en-US" dirty="0"/>
          </a:p>
          <a:p>
            <a:r>
              <a:rPr lang="en-US" dirty="0"/>
              <a:t>0.03</a:t>
            </a:r>
          </a:p>
          <a:p>
            <a:endParaRPr lang="en-US" dirty="0"/>
          </a:p>
          <a:p>
            <a:r>
              <a:rPr lang="en-US" dirty="0"/>
              <a:t>0.02</a:t>
            </a:r>
          </a:p>
          <a:p>
            <a:endParaRPr lang="en-US" dirty="0"/>
          </a:p>
          <a:p>
            <a:r>
              <a:rPr lang="en-US" dirty="0"/>
              <a:t>0.01</a:t>
            </a:r>
            <a:endParaRPr lang="en-IN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49C731-FE6E-49B9-9212-7C64BBB12C12}"/>
              </a:ext>
            </a:extLst>
          </p:cNvPr>
          <p:cNvCxnSpPr>
            <a:cxnSpLocks/>
          </p:cNvCxnSpPr>
          <p:nvPr/>
        </p:nvCxnSpPr>
        <p:spPr>
          <a:xfrm>
            <a:off x="704088" y="5943600"/>
            <a:ext cx="40437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3FCDDF-4699-4211-80A9-25FBCE09A93C}"/>
              </a:ext>
            </a:extLst>
          </p:cNvPr>
          <p:cNvCxnSpPr>
            <a:cxnSpLocks/>
          </p:cNvCxnSpPr>
          <p:nvPr/>
        </p:nvCxnSpPr>
        <p:spPr>
          <a:xfrm flipV="1">
            <a:off x="704088" y="2724912"/>
            <a:ext cx="0" cy="32186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7FCD4CA-B03C-472E-9F0C-CE9F1C011855}"/>
              </a:ext>
            </a:extLst>
          </p:cNvPr>
          <p:cNvSpPr txBox="1"/>
          <p:nvPr/>
        </p:nvSpPr>
        <p:spPr>
          <a:xfrm>
            <a:off x="913795" y="6063734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CDF</a:t>
            </a:r>
            <a:endParaRPr lang="en-IN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F7E16D4-B3E3-426D-BE27-5336B6DE47BF}"/>
              </a:ext>
            </a:extLst>
          </p:cNvPr>
          <p:cNvSpPr/>
          <p:nvPr/>
        </p:nvSpPr>
        <p:spPr>
          <a:xfrm>
            <a:off x="713231" y="2990088"/>
            <a:ext cx="3520367" cy="2962656"/>
          </a:xfrm>
          <a:custGeom>
            <a:avLst/>
            <a:gdLst>
              <a:gd name="connsiteX0" fmla="*/ 0 w 3246120"/>
              <a:gd name="connsiteY0" fmla="*/ 2441490 h 2441490"/>
              <a:gd name="connsiteX1" fmla="*/ 45720 w 3246120"/>
              <a:gd name="connsiteY1" fmla="*/ 2404914 h 2441490"/>
              <a:gd name="connsiteX2" fmla="*/ 146304 w 3246120"/>
              <a:gd name="connsiteY2" fmla="*/ 2377482 h 2441490"/>
              <a:gd name="connsiteX3" fmla="*/ 228600 w 3246120"/>
              <a:gd name="connsiteY3" fmla="*/ 2340906 h 2441490"/>
              <a:gd name="connsiteX4" fmla="*/ 265176 w 3246120"/>
              <a:gd name="connsiteY4" fmla="*/ 2313474 h 2441490"/>
              <a:gd name="connsiteX5" fmla="*/ 374904 w 3246120"/>
              <a:gd name="connsiteY5" fmla="*/ 2267754 h 2441490"/>
              <a:gd name="connsiteX6" fmla="*/ 411480 w 3246120"/>
              <a:gd name="connsiteY6" fmla="*/ 2240322 h 2441490"/>
              <a:gd name="connsiteX7" fmla="*/ 539496 w 3246120"/>
              <a:gd name="connsiteY7" fmla="*/ 2212890 h 2441490"/>
              <a:gd name="connsiteX8" fmla="*/ 621792 w 3246120"/>
              <a:gd name="connsiteY8" fmla="*/ 2176314 h 2441490"/>
              <a:gd name="connsiteX9" fmla="*/ 694944 w 3246120"/>
              <a:gd name="connsiteY9" fmla="*/ 2139738 h 2441490"/>
              <a:gd name="connsiteX10" fmla="*/ 786384 w 3246120"/>
              <a:gd name="connsiteY10" fmla="*/ 2075730 h 2441490"/>
              <a:gd name="connsiteX11" fmla="*/ 832104 w 3246120"/>
              <a:gd name="connsiteY11" fmla="*/ 2039154 h 2441490"/>
              <a:gd name="connsiteX12" fmla="*/ 950976 w 3246120"/>
              <a:gd name="connsiteY12" fmla="*/ 1966002 h 2441490"/>
              <a:gd name="connsiteX13" fmla="*/ 1033272 w 3246120"/>
              <a:gd name="connsiteY13" fmla="*/ 1892850 h 2441490"/>
              <a:gd name="connsiteX14" fmla="*/ 1069848 w 3246120"/>
              <a:gd name="connsiteY14" fmla="*/ 1865418 h 2441490"/>
              <a:gd name="connsiteX15" fmla="*/ 1225296 w 3246120"/>
              <a:gd name="connsiteY15" fmla="*/ 1801410 h 2441490"/>
              <a:gd name="connsiteX16" fmla="*/ 1280160 w 3246120"/>
              <a:gd name="connsiteY16" fmla="*/ 1737402 h 2441490"/>
              <a:gd name="connsiteX17" fmla="*/ 1362456 w 3246120"/>
              <a:gd name="connsiteY17" fmla="*/ 1664250 h 2441490"/>
              <a:gd name="connsiteX18" fmla="*/ 1490472 w 3246120"/>
              <a:gd name="connsiteY18" fmla="*/ 1499658 h 2441490"/>
              <a:gd name="connsiteX19" fmla="*/ 1554480 w 3246120"/>
              <a:gd name="connsiteY19" fmla="*/ 1408218 h 2441490"/>
              <a:gd name="connsiteX20" fmla="*/ 1655064 w 3246120"/>
              <a:gd name="connsiteY20" fmla="*/ 1252770 h 2441490"/>
              <a:gd name="connsiteX21" fmla="*/ 1682496 w 3246120"/>
              <a:gd name="connsiteY21" fmla="*/ 1216194 h 2441490"/>
              <a:gd name="connsiteX22" fmla="*/ 1691640 w 3246120"/>
              <a:gd name="connsiteY22" fmla="*/ 1188762 h 2441490"/>
              <a:gd name="connsiteX23" fmla="*/ 1728216 w 3246120"/>
              <a:gd name="connsiteY23" fmla="*/ 1024170 h 2441490"/>
              <a:gd name="connsiteX24" fmla="*/ 1746504 w 3246120"/>
              <a:gd name="connsiteY24" fmla="*/ 393234 h 2441490"/>
              <a:gd name="connsiteX25" fmla="*/ 1764792 w 3246120"/>
              <a:gd name="connsiteY25" fmla="*/ 329226 h 2441490"/>
              <a:gd name="connsiteX26" fmla="*/ 1783080 w 3246120"/>
              <a:gd name="connsiteY26" fmla="*/ 246930 h 2441490"/>
              <a:gd name="connsiteX27" fmla="*/ 1920240 w 3246120"/>
              <a:gd name="connsiteY27" fmla="*/ 82338 h 2441490"/>
              <a:gd name="connsiteX28" fmla="*/ 1965960 w 3246120"/>
              <a:gd name="connsiteY28" fmla="*/ 73194 h 2441490"/>
              <a:gd name="connsiteX29" fmla="*/ 1993392 w 3246120"/>
              <a:gd name="connsiteY29" fmla="*/ 64050 h 2441490"/>
              <a:gd name="connsiteX30" fmla="*/ 2130552 w 3246120"/>
              <a:gd name="connsiteY30" fmla="*/ 73194 h 2441490"/>
              <a:gd name="connsiteX31" fmla="*/ 2194560 w 3246120"/>
              <a:gd name="connsiteY31" fmla="*/ 91482 h 2441490"/>
              <a:gd name="connsiteX32" fmla="*/ 2377440 w 3246120"/>
              <a:gd name="connsiteY32" fmla="*/ 73194 h 2441490"/>
              <a:gd name="connsiteX33" fmla="*/ 2414016 w 3246120"/>
              <a:gd name="connsiteY33" fmla="*/ 64050 h 2441490"/>
              <a:gd name="connsiteX34" fmla="*/ 2459736 w 3246120"/>
              <a:gd name="connsiteY34" fmla="*/ 45762 h 2441490"/>
              <a:gd name="connsiteX35" fmla="*/ 2761488 w 3246120"/>
              <a:gd name="connsiteY35" fmla="*/ 27474 h 2441490"/>
              <a:gd name="connsiteX36" fmla="*/ 2825496 w 3246120"/>
              <a:gd name="connsiteY36" fmla="*/ 9186 h 2441490"/>
              <a:gd name="connsiteX37" fmla="*/ 3246120 w 3246120"/>
              <a:gd name="connsiteY37" fmla="*/ 42 h 24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46120" h="2441490">
                <a:moveTo>
                  <a:pt x="0" y="2441490"/>
                </a:moveTo>
                <a:cubicBezTo>
                  <a:pt x="15240" y="2429298"/>
                  <a:pt x="28264" y="2413642"/>
                  <a:pt x="45720" y="2404914"/>
                </a:cubicBezTo>
                <a:cubicBezTo>
                  <a:pt x="56590" y="2399479"/>
                  <a:pt x="125139" y="2382773"/>
                  <a:pt x="146304" y="2377482"/>
                </a:cubicBezTo>
                <a:cubicBezTo>
                  <a:pt x="242902" y="2305033"/>
                  <a:pt x="119405" y="2389437"/>
                  <a:pt x="228600" y="2340906"/>
                </a:cubicBezTo>
                <a:cubicBezTo>
                  <a:pt x="242526" y="2334716"/>
                  <a:pt x="251545" y="2320290"/>
                  <a:pt x="265176" y="2313474"/>
                </a:cubicBezTo>
                <a:cubicBezTo>
                  <a:pt x="322627" y="2284748"/>
                  <a:pt x="329934" y="2295860"/>
                  <a:pt x="374904" y="2267754"/>
                </a:cubicBezTo>
                <a:cubicBezTo>
                  <a:pt x="387827" y="2259677"/>
                  <a:pt x="397606" y="2246628"/>
                  <a:pt x="411480" y="2240322"/>
                </a:cubicBezTo>
                <a:cubicBezTo>
                  <a:pt x="450315" y="2222670"/>
                  <a:pt x="498100" y="2218804"/>
                  <a:pt x="539496" y="2212890"/>
                </a:cubicBezTo>
                <a:cubicBezTo>
                  <a:pt x="659889" y="2122596"/>
                  <a:pt x="488331" y="2243044"/>
                  <a:pt x="621792" y="2176314"/>
                </a:cubicBezTo>
                <a:cubicBezTo>
                  <a:pt x="724250" y="2125085"/>
                  <a:pt x="559582" y="2166810"/>
                  <a:pt x="694944" y="2139738"/>
                </a:cubicBezTo>
                <a:cubicBezTo>
                  <a:pt x="725424" y="2118402"/>
                  <a:pt x="756381" y="2097732"/>
                  <a:pt x="786384" y="2075730"/>
                </a:cubicBezTo>
                <a:cubicBezTo>
                  <a:pt x="802122" y="2064189"/>
                  <a:pt x="815865" y="2049980"/>
                  <a:pt x="832104" y="2039154"/>
                </a:cubicBezTo>
                <a:cubicBezTo>
                  <a:pt x="845833" y="2030001"/>
                  <a:pt x="937705" y="1981928"/>
                  <a:pt x="950976" y="1966002"/>
                </a:cubicBezTo>
                <a:cubicBezTo>
                  <a:pt x="1027393" y="1874302"/>
                  <a:pt x="962823" y="1936880"/>
                  <a:pt x="1033272" y="1892850"/>
                </a:cubicBezTo>
                <a:cubicBezTo>
                  <a:pt x="1046195" y="1884773"/>
                  <a:pt x="1055886" y="1871526"/>
                  <a:pt x="1069848" y="1865418"/>
                </a:cubicBezTo>
                <a:cubicBezTo>
                  <a:pt x="1277583" y="1774534"/>
                  <a:pt x="1109109" y="1871122"/>
                  <a:pt x="1225296" y="1801410"/>
                </a:cubicBezTo>
                <a:cubicBezTo>
                  <a:pt x="1246978" y="1772500"/>
                  <a:pt x="1253414" y="1760327"/>
                  <a:pt x="1280160" y="1737402"/>
                </a:cubicBezTo>
                <a:cubicBezTo>
                  <a:pt x="1319225" y="1703918"/>
                  <a:pt x="1326823" y="1711018"/>
                  <a:pt x="1362456" y="1664250"/>
                </a:cubicBezTo>
                <a:cubicBezTo>
                  <a:pt x="1492758" y="1493229"/>
                  <a:pt x="1409436" y="1553682"/>
                  <a:pt x="1490472" y="1499658"/>
                </a:cubicBezTo>
                <a:cubicBezTo>
                  <a:pt x="1507919" y="1412422"/>
                  <a:pt x="1482109" y="1491722"/>
                  <a:pt x="1554480" y="1408218"/>
                </a:cubicBezTo>
                <a:cubicBezTo>
                  <a:pt x="1616831" y="1336275"/>
                  <a:pt x="1610431" y="1322908"/>
                  <a:pt x="1655064" y="1252770"/>
                </a:cubicBezTo>
                <a:cubicBezTo>
                  <a:pt x="1663246" y="1239913"/>
                  <a:pt x="1673352" y="1228386"/>
                  <a:pt x="1682496" y="1216194"/>
                </a:cubicBezTo>
                <a:cubicBezTo>
                  <a:pt x="1685544" y="1207050"/>
                  <a:pt x="1689104" y="1198061"/>
                  <a:pt x="1691640" y="1188762"/>
                </a:cubicBezTo>
                <a:cubicBezTo>
                  <a:pt x="1711010" y="1117738"/>
                  <a:pt x="1712984" y="1100331"/>
                  <a:pt x="1728216" y="1024170"/>
                </a:cubicBezTo>
                <a:cubicBezTo>
                  <a:pt x="1734312" y="813858"/>
                  <a:pt x="1735446" y="603344"/>
                  <a:pt x="1746504" y="393234"/>
                </a:cubicBezTo>
                <a:cubicBezTo>
                  <a:pt x="1747670" y="371075"/>
                  <a:pt x="1759410" y="350753"/>
                  <a:pt x="1764792" y="329226"/>
                </a:cubicBezTo>
                <a:cubicBezTo>
                  <a:pt x="1771608" y="301964"/>
                  <a:pt x="1770513" y="272064"/>
                  <a:pt x="1783080" y="246930"/>
                </a:cubicBezTo>
                <a:cubicBezTo>
                  <a:pt x="1799315" y="214460"/>
                  <a:pt x="1881260" y="108325"/>
                  <a:pt x="1920240" y="82338"/>
                </a:cubicBezTo>
                <a:cubicBezTo>
                  <a:pt x="1933172" y="73717"/>
                  <a:pt x="1950882" y="76963"/>
                  <a:pt x="1965960" y="73194"/>
                </a:cubicBezTo>
                <a:cubicBezTo>
                  <a:pt x="1975311" y="70856"/>
                  <a:pt x="1984248" y="67098"/>
                  <a:pt x="1993392" y="64050"/>
                </a:cubicBezTo>
                <a:cubicBezTo>
                  <a:pt x="2039112" y="67098"/>
                  <a:pt x="2085151" y="67003"/>
                  <a:pt x="2130552" y="73194"/>
                </a:cubicBezTo>
                <a:cubicBezTo>
                  <a:pt x="2152538" y="76192"/>
                  <a:pt x="2172370" y="91482"/>
                  <a:pt x="2194560" y="91482"/>
                </a:cubicBezTo>
                <a:cubicBezTo>
                  <a:pt x="2255824" y="91482"/>
                  <a:pt x="2316480" y="79290"/>
                  <a:pt x="2377440" y="73194"/>
                </a:cubicBezTo>
                <a:cubicBezTo>
                  <a:pt x="2389632" y="70146"/>
                  <a:pt x="2402094" y="68024"/>
                  <a:pt x="2414016" y="64050"/>
                </a:cubicBezTo>
                <a:cubicBezTo>
                  <a:pt x="2429588" y="58859"/>
                  <a:pt x="2443504" y="48197"/>
                  <a:pt x="2459736" y="45762"/>
                </a:cubicBezTo>
                <a:cubicBezTo>
                  <a:pt x="2482323" y="42374"/>
                  <a:pt x="2754288" y="27874"/>
                  <a:pt x="2761488" y="27474"/>
                </a:cubicBezTo>
                <a:cubicBezTo>
                  <a:pt x="2782824" y="21378"/>
                  <a:pt x="2803368" y="10846"/>
                  <a:pt x="2825496" y="9186"/>
                </a:cubicBezTo>
                <a:cubicBezTo>
                  <a:pt x="2963418" y="-1158"/>
                  <a:pt x="3106722" y="42"/>
                  <a:pt x="3246120" y="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30A4A6-159F-47AF-8473-27B4CB3F009C}"/>
              </a:ext>
            </a:extLst>
          </p:cNvPr>
          <p:cNvSpPr txBox="1"/>
          <p:nvPr/>
        </p:nvSpPr>
        <p:spPr>
          <a:xfrm>
            <a:off x="8121417" y="521334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FFB8A7-22AD-4F28-B98A-04B9312994B2}"/>
              </a:ext>
            </a:extLst>
          </p:cNvPr>
          <p:cNvSpPr txBox="1"/>
          <p:nvPr/>
        </p:nvSpPr>
        <p:spPr>
          <a:xfrm>
            <a:off x="131346" y="3278065"/>
            <a:ext cx="677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0.9</a:t>
            </a:r>
          </a:p>
          <a:p>
            <a:r>
              <a:rPr lang="en-US" sz="1600" dirty="0"/>
              <a:t>0.8</a:t>
            </a:r>
          </a:p>
          <a:p>
            <a:r>
              <a:rPr lang="en-US" sz="1600" dirty="0"/>
              <a:t>0.7</a:t>
            </a:r>
          </a:p>
          <a:p>
            <a:r>
              <a:rPr lang="en-US" sz="1600" dirty="0"/>
              <a:t>0.6</a:t>
            </a:r>
          </a:p>
          <a:p>
            <a:r>
              <a:rPr lang="en-US" sz="1600" dirty="0"/>
              <a:t>0.5</a:t>
            </a:r>
          </a:p>
          <a:p>
            <a:r>
              <a:rPr lang="en-US" sz="1600" dirty="0"/>
              <a:t>0.4</a:t>
            </a:r>
          </a:p>
          <a:p>
            <a:r>
              <a:rPr lang="en-US" sz="1600" dirty="0"/>
              <a:t>0.3</a:t>
            </a:r>
          </a:p>
          <a:p>
            <a:r>
              <a:rPr lang="en-US" sz="1600" dirty="0"/>
              <a:t>0.2</a:t>
            </a:r>
          </a:p>
          <a:p>
            <a:r>
              <a:rPr lang="en-US" sz="1600" dirty="0"/>
              <a:t>0.1</a:t>
            </a:r>
            <a:endParaRPr lang="en-IN" sz="16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D79305E-36C6-4493-8F3E-F79723B390FC}"/>
              </a:ext>
            </a:extLst>
          </p:cNvPr>
          <p:cNvSpPr/>
          <p:nvPr/>
        </p:nvSpPr>
        <p:spPr>
          <a:xfrm>
            <a:off x="2395728" y="4443984"/>
            <a:ext cx="169053" cy="265176"/>
          </a:xfrm>
          <a:custGeom>
            <a:avLst/>
            <a:gdLst>
              <a:gd name="connsiteX0" fmla="*/ 0 w 169053"/>
              <a:gd name="connsiteY0" fmla="*/ 265176 h 265176"/>
              <a:gd name="connsiteX1" fmla="*/ 155448 w 169053"/>
              <a:gd name="connsiteY1" fmla="*/ 0 h 2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053" h="265176">
                <a:moveTo>
                  <a:pt x="0" y="265176"/>
                </a:moveTo>
                <a:cubicBezTo>
                  <a:pt x="237180" y="237272"/>
                  <a:pt x="155448" y="299061"/>
                  <a:pt x="1554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2A2947-B12A-4EE9-BF48-9D37C135AA6E}"/>
              </a:ext>
            </a:extLst>
          </p:cNvPr>
          <p:cNvSpPr txBox="1"/>
          <p:nvPr/>
        </p:nvSpPr>
        <p:spPr>
          <a:xfrm>
            <a:off x="1877574" y="5902190"/>
            <a:ext cx="60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164</a:t>
            </a:r>
            <a:endParaRPr lang="en-IN" sz="1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D9A90C-AE10-42A8-9D94-7C58A4BE4E4F}"/>
              </a:ext>
            </a:extLst>
          </p:cNvPr>
          <p:cNvCxnSpPr>
            <a:cxnSpLocks/>
            <a:stCxn id="52" idx="18"/>
          </p:cNvCxnSpPr>
          <p:nvPr/>
        </p:nvCxnSpPr>
        <p:spPr>
          <a:xfrm flipH="1">
            <a:off x="2324866" y="4809866"/>
            <a:ext cx="4759" cy="110146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1EA917-055D-4567-B8BE-D5AE49A758CB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2539332" y="4481205"/>
            <a:ext cx="47815" cy="19518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5B652A-EE38-44D5-8555-1F8C56016B5D}"/>
              </a:ext>
            </a:extLst>
          </p:cNvPr>
          <p:cNvSpPr txBox="1"/>
          <p:nvPr/>
        </p:nvSpPr>
        <p:spPr>
          <a:xfrm>
            <a:off x="2259255" y="6531898"/>
            <a:ext cx="60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166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83E402-2D75-4954-94AA-40679E1AE4F7}"/>
              </a:ext>
            </a:extLst>
          </p:cNvPr>
          <p:cNvSpPr txBox="1"/>
          <p:nvPr/>
        </p:nvSpPr>
        <p:spPr>
          <a:xfrm>
            <a:off x="2485541" y="4308706"/>
            <a:ext cx="60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0.58</a:t>
            </a:r>
            <a:endParaRPr lang="en-IN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A263B-1514-447C-AE7A-E8FEA3226C0E}"/>
              </a:ext>
            </a:extLst>
          </p:cNvPr>
          <p:cNvSpPr txBox="1"/>
          <p:nvPr/>
        </p:nvSpPr>
        <p:spPr>
          <a:xfrm>
            <a:off x="1881690" y="4571406"/>
            <a:ext cx="60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0.50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B4FB7C-C21C-429D-B927-60123DB5521A}"/>
              </a:ext>
            </a:extLst>
          </p:cNvPr>
          <p:cNvSpPr txBox="1"/>
          <p:nvPr/>
        </p:nvSpPr>
        <p:spPr>
          <a:xfrm>
            <a:off x="2867222" y="3278065"/>
            <a:ext cx="126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0.58-0.50/</a:t>
            </a:r>
          </a:p>
          <a:p>
            <a:r>
              <a:rPr lang="en-US" dirty="0"/>
              <a:t>160-164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FDCE5E-EC8C-4FA9-9D0E-7805DBB4A017}"/>
              </a:ext>
            </a:extLst>
          </p:cNvPr>
          <p:cNvSpPr txBox="1"/>
          <p:nvPr/>
        </p:nvSpPr>
        <p:spPr>
          <a:xfrm>
            <a:off x="4233598" y="3308868"/>
            <a:ext cx="123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0.08/2= 0.04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93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1E606B-E803-4DDE-BAB9-CCE43C1AC101}"/>
              </a:ext>
            </a:extLst>
          </p:cNvPr>
          <p:cNvSpPr/>
          <p:nvPr/>
        </p:nvSpPr>
        <p:spPr>
          <a:xfrm>
            <a:off x="3822192" y="522805"/>
            <a:ext cx="4813787" cy="9704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EFFEC-62FA-4604-B709-5772696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Normal Distribution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D7751-91EC-4EA3-997D-0836684D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050"/>
            <a:ext cx="5449312" cy="3326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66285-0A83-48E9-B743-7FF48108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17" y="1610798"/>
            <a:ext cx="6506535" cy="326545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AE6D39-5846-44B4-8AE0-210D961716FF}"/>
              </a:ext>
            </a:extLst>
          </p:cNvPr>
          <p:cNvSpPr/>
          <p:nvPr/>
        </p:nvSpPr>
        <p:spPr>
          <a:xfrm>
            <a:off x="82296" y="5025882"/>
            <a:ext cx="6153912" cy="163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978F0-6AAC-4F8A-A77F-98CE31C51B18}"/>
              </a:ext>
            </a:extLst>
          </p:cNvPr>
          <p:cNvSpPr txBox="1"/>
          <p:nvPr/>
        </p:nvSpPr>
        <p:spPr>
          <a:xfrm>
            <a:off x="82296" y="5056632"/>
            <a:ext cx="6013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Continuous Random variable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Follows Bell Curve</a:t>
            </a:r>
          </a:p>
          <a:p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Eg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:- Height, Weight, IRIS dataset</a:t>
            </a:r>
          </a:p>
          <a:p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Emperical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Rule = 68-95-99.7% Rule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5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59892A-EE43-4DE8-B8EF-484155A4852E}"/>
              </a:ext>
            </a:extLst>
          </p:cNvPr>
          <p:cNvSpPr/>
          <p:nvPr/>
        </p:nvSpPr>
        <p:spPr>
          <a:xfrm>
            <a:off x="2706624" y="685800"/>
            <a:ext cx="694944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2BE1-DF46-426E-AF05-E021EBAA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45CFA6-74D5-44F8-83D8-37A10C855C7E}"/>
              </a:ext>
            </a:extLst>
          </p:cNvPr>
          <p:cNvCxnSpPr/>
          <p:nvPr/>
        </p:nvCxnSpPr>
        <p:spPr>
          <a:xfrm>
            <a:off x="274320" y="3739896"/>
            <a:ext cx="3685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861A967-9DB3-4BA8-BEF0-AC58E85AC8D9}"/>
              </a:ext>
            </a:extLst>
          </p:cNvPr>
          <p:cNvSpPr/>
          <p:nvPr/>
        </p:nvSpPr>
        <p:spPr>
          <a:xfrm>
            <a:off x="210312" y="2380800"/>
            <a:ext cx="3725589" cy="1413960"/>
          </a:xfrm>
          <a:custGeom>
            <a:avLst/>
            <a:gdLst>
              <a:gd name="connsiteX0" fmla="*/ 0 w 3725589"/>
              <a:gd name="connsiteY0" fmla="*/ 1404816 h 1413960"/>
              <a:gd name="connsiteX1" fmla="*/ 155448 w 3725589"/>
              <a:gd name="connsiteY1" fmla="*/ 1377384 h 1413960"/>
              <a:gd name="connsiteX2" fmla="*/ 301752 w 3725589"/>
              <a:gd name="connsiteY2" fmla="*/ 1276800 h 1413960"/>
              <a:gd name="connsiteX3" fmla="*/ 393192 w 3725589"/>
              <a:gd name="connsiteY3" fmla="*/ 1231080 h 1413960"/>
              <a:gd name="connsiteX4" fmla="*/ 466344 w 3725589"/>
              <a:gd name="connsiteY4" fmla="*/ 1203648 h 1413960"/>
              <a:gd name="connsiteX5" fmla="*/ 521208 w 3725589"/>
              <a:gd name="connsiteY5" fmla="*/ 1167072 h 1413960"/>
              <a:gd name="connsiteX6" fmla="*/ 813816 w 3725589"/>
              <a:gd name="connsiteY6" fmla="*/ 993336 h 1413960"/>
              <a:gd name="connsiteX7" fmla="*/ 923544 w 3725589"/>
              <a:gd name="connsiteY7" fmla="*/ 901896 h 1413960"/>
              <a:gd name="connsiteX8" fmla="*/ 1170432 w 3725589"/>
              <a:gd name="connsiteY8" fmla="*/ 563568 h 1413960"/>
              <a:gd name="connsiteX9" fmla="*/ 1243584 w 3725589"/>
              <a:gd name="connsiteY9" fmla="*/ 435552 h 1413960"/>
              <a:gd name="connsiteX10" fmla="*/ 1298448 w 3725589"/>
              <a:gd name="connsiteY10" fmla="*/ 380688 h 1413960"/>
              <a:gd name="connsiteX11" fmla="*/ 1380744 w 3725589"/>
              <a:gd name="connsiteY11" fmla="*/ 307536 h 1413960"/>
              <a:gd name="connsiteX12" fmla="*/ 1417320 w 3725589"/>
              <a:gd name="connsiteY12" fmla="*/ 261816 h 1413960"/>
              <a:gd name="connsiteX13" fmla="*/ 1444752 w 3725589"/>
              <a:gd name="connsiteY13" fmla="*/ 234384 h 1413960"/>
              <a:gd name="connsiteX14" fmla="*/ 1490472 w 3725589"/>
              <a:gd name="connsiteY14" fmla="*/ 170376 h 1413960"/>
              <a:gd name="connsiteX15" fmla="*/ 1572768 w 3725589"/>
              <a:gd name="connsiteY15" fmla="*/ 88080 h 1413960"/>
              <a:gd name="connsiteX16" fmla="*/ 1627632 w 3725589"/>
              <a:gd name="connsiteY16" fmla="*/ 60648 h 1413960"/>
              <a:gd name="connsiteX17" fmla="*/ 1664208 w 3725589"/>
              <a:gd name="connsiteY17" fmla="*/ 51504 h 1413960"/>
              <a:gd name="connsiteX18" fmla="*/ 1691640 w 3725589"/>
              <a:gd name="connsiteY18" fmla="*/ 42360 h 1413960"/>
              <a:gd name="connsiteX19" fmla="*/ 1920240 w 3725589"/>
              <a:gd name="connsiteY19" fmla="*/ 42360 h 1413960"/>
              <a:gd name="connsiteX20" fmla="*/ 1947672 w 3725589"/>
              <a:gd name="connsiteY20" fmla="*/ 78936 h 1413960"/>
              <a:gd name="connsiteX21" fmla="*/ 2066544 w 3725589"/>
              <a:gd name="connsiteY21" fmla="*/ 97224 h 1413960"/>
              <a:gd name="connsiteX22" fmla="*/ 2103120 w 3725589"/>
              <a:gd name="connsiteY22" fmla="*/ 124656 h 1413960"/>
              <a:gd name="connsiteX23" fmla="*/ 2121408 w 3725589"/>
              <a:gd name="connsiteY23" fmla="*/ 152088 h 1413960"/>
              <a:gd name="connsiteX24" fmla="*/ 2212848 w 3725589"/>
              <a:gd name="connsiteY24" fmla="*/ 225240 h 1413960"/>
              <a:gd name="connsiteX25" fmla="*/ 2276856 w 3725589"/>
              <a:gd name="connsiteY25" fmla="*/ 270960 h 1413960"/>
              <a:gd name="connsiteX26" fmla="*/ 2313432 w 3725589"/>
              <a:gd name="connsiteY26" fmla="*/ 325824 h 1413960"/>
              <a:gd name="connsiteX27" fmla="*/ 2386584 w 3725589"/>
              <a:gd name="connsiteY27" fmla="*/ 344112 h 1413960"/>
              <a:gd name="connsiteX28" fmla="*/ 2505456 w 3725589"/>
              <a:gd name="connsiteY28" fmla="*/ 462984 h 1413960"/>
              <a:gd name="connsiteX29" fmla="*/ 2651760 w 3725589"/>
              <a:gd name="connsiteY29" fmla="*/ 627576 h 1413960"/>
              <a:gd name="connsiteX30" fmla="*/ 2724912 w 3725589"/>
              <a:gd name="connsiteY30" fmla="*/ 673296 h 1413960"/>
              <a:gd name="connsiteX31" fmla="*/ 2761488 w 3725589"/>
              <a:gd name="connsiteY31" fmla="*/ 691584 h 1413960"/>
              <a:gd name="connsiteX32" fmla="*/ 2852928 w 3725589"/>
              <a:gd name="connsiteY32" fmla="*/ 755592 h 1413960"/>
              <a:gd name="connsiteX33" fmla="*/ 2889504 w 3725589"/>
              <a:gd name="connsiteY33" fmla="*/ 810456 h 1413960"/>
              <a:gd name="connsiteX34" fmla="*/ 2926080 w 3725589"/>
              <a:gd name="connsiteY34" fmla="*/ 828744 h 1413960"/>
              <a:gd name="connsiteX35" fmla="*/ 2980944 w 3725589"/>
              <a:gd name="connsiteY35" fmla="*/ 865320 h 1413960"/>
              <a:gd name="connsiteX36" fmla="*/ 3054096 w 3725589"/>
              <a:gd name="connsiteY36" fmla="*/ 975048 h 1413960"/>
              <a:gd name="connsiteX37" fmla="*/ 3172968 w 3725589"/>
              <a:gd name="connsiteY37" fmla="*/ 1057344 h 1413960"/>
              <a:gd name="connsiteX38" fmla="*/ 3255264 w 3725589"/>
              <a:gd name="connsiteY38" fmla="*/ 1121352 h 1413960"/>
              <a:gd name="connsiteX39" fmla="*/ 3300984 w 3725589"/>
              <a:gd name="connsiteY39" fmla="*/ 1157928 h 1413960"/>
              <a:gd name="connsiteX40" fmla="*/ 3346704 w 3725589"/>
              <a:gd name="connsiteY40" fmla="*/ 1185360 h 1413960"/>
              <a:gd name="connsiteX41" fmla="*/ 3429000 w 3725589"/>
              <a:gd name="connsiteY41" fmla="*/ 1221936 h 1413960"/>
              <a:gd name="connsiteX42" fmla="*/ 3538728 w 3725589"/>
              <a:gd name="connsiteY42" fmla="*/ 1304232 h 1413960"/>
              <a:gd name="connsiteX43" fmla="*/ 3602736 w 3725589"/>
              <a:gd name="connsiteY43" fmla="*/ 1340808 h 1413960"/>
              <a:gd name="connsiteX44" fmla="*/ 3694176 w 3725589"/>
              <a:gd name="connsiteY44" fmla="*/ 1413960 h 1413960"/>
              <a:gd name="connsiteX45" fmla="*/ 3721608 w 3725589"/>
              <a:gd name="connsiteY45" fmla="*/ 1304232 h 141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25589" h="1413960">
                <a:moveTo>
                  <a:pt x="0" y="1404816"/>
                </a:moveTo>
                <a:cubicBezTo>
                  <a:pt x="51816" y="1395672"/>
                  <a:pt x="107010" y="1397933"/>
                  <a:pt x="155448" y="1377384"/>
                </a:cubicBezTo>
                <a:cubicBezTo>
                  <a:pt x="209929" y="1354271"/>
                  <a:pt x="248818" y="1303267"/>
                  <a:pt x="301752" y="1276800"/>
                </a:cubicBezTo>
                <a:cubicBezTo>
                  <a:pt x="332232" y="1261560"/>
                  <a:pt x="362051" y="1244920"/>
                  <a:pt x="393192" y="1231080"/>
                </a:cubicBezTo>
                <a:cubicBezTo>
                  <a:pt x="416990" y="1220503"/>
                  <a:pt x="443051" y="1215294"/>
                  <a:pt x="466344" y="1203648"/>
                </a:cubicBezTo>
                <a:cubicBezTo>
                  <a:pt x="486003" y="1193818"/>
                  <a:pt x="502263" y="1178216"/>
                  <a:pt x="521208" y="1167072"/>
                </a:cubicBezTo>
                <a:cubicBezTo>
                  <a:pt x="603559" y="1118630"/>
                  <a:pt x="727584" y="1063400"/>
                  <a:pt x="813816" y="993336"/>
                </a:cubicBezTo>
                <a:cubicBezTo>
                  <a:pt x="850768" y="963313"/>
                  <a:pt x="890519" y="936191"/>
                  <a:pt x="923544" y="901896"/>
                </a:cubicBezTo>
                <a:cubicBezTo>
                  <a:pt x="1025093" y="796441"/>
                  <a:pt x="1093707" y="687789"/>
                  <a:pt x="1170432" y="563568"/>
                </a:cubicBezTo>
                <a:cubicBezTo>
                  <a:pt x="1196259" y="521753"/>
                  <a:pt x="1208831" y="470305"/>
                  <a:pt x="1243584" y="435552"/>
                </a:cubicBezTo>
                <a:cubicBezTo>
                  <a:pt x="1261872" y="417264"/>
                  <a:pt x="1284102" y="402207"/>
                  <a:pt x="1298448" y="380688"/>
                </a:cubicBezTo>
                <a:cubicBezTo>
                  <a:pt x="1344129" y="312167"/>
                  <a:pt x="1314617" y="333987"/>
                  <a:pt x="1380744" y="307536"/>
                </a:cubicBezTo>
                <a:cubicBezTo>
                  <a:pt x="1392936" y="292296"/>
                  <a:pt x="1404468" y="276504"/>
                  <a:pt x="1417320" y="261816"/>
                </a:cubicBezTo>
                <a:cubicBezTo>
                  <a:pt x="1425835" y="252084"/>
                  <a:pt x="1436674" y="244482"/>
                  <a:pt x="1444752" y="234384"/>
                </a:cubicBezTo>
                <a:cubicBezTo>
                  <a:pt x="1461131" y="213910"/>
                  <a:pt x="1473206" y="190108"/>
                  <a:pt x="1490472" y="170376"/>
                </a:cubicBezTo>
                <a:cubicBezTo>
                  <a:pt x="1516018" y="141180"/>
                  <a:pt x="1538069" y="105430"/>
                  <a:pt x="1572768" y="88080"/>
                </a:cubicBezTo>
                <a:cubicBezTo>
                  <a:pt x="1591056" y="78936"/>
                  <a:pt x="1608648" y="68242"/>
                  <a:pt x="1627632" y="60648"/>
                </a:cubicBezTo>
                <a:cubicBezTo>
                  <a:pt x="1639300" y="55981"/>
                  <a:pt x="1652124" y="54956"/>
                  <a:pt x="1664208" y="51504"/>
                </a:cubicBezTo>
                <a:cubicBezTo>
                  <a:pt x="1673476" y="48856"/>
                  <a:pt x="1682496" y="45408"/>
                  <a:pt x="1691640" y="42360"/>
                </a:cubicBezTo>
                <a:cubicBezTo>
                  <a:pt x="1772968" y="-18636"/>
                  <a:pt x="1742716" y="-9418"/>
                  <a:pt x="1920240" y="42360"/>
                </a:cubicBezTo>
                <a:cubicBezTo>
                  <a:pt x="1934870" y="46627"/>
                  <a:pt x="1933402" y="73585"/>
                  <a:pt x="1947672" y="78936"/>
                </a:cubicBezTo>
                <a:cubicBezTo>
                  <a:pt x="1985210" y="93013"/>
                  <a:pt x="2026920" y="91128"/>
                  <a:pt x="2066544" y="97224"/>
                </a:cubicBezTo>
                <a:cubicBezTo>
                  <a:pt x="2078736" y="106368"/>
                  <a:pt x="2092344" y="113880"/>
                  <a:pt x="2103120" y="124656"/>
                </a:cubicBezTo>
                <a:cubicBezTo>
                  <a:pt x="2110891" y="132427"/>
                  <a:pt x="2114056" y="143919"/>
                  <a:pt x="2121408" y="152088"/>
                </a:cubicBezTo>
                <a:cubicBezTo>
                  <a:pt x="2182114" y="219539"/>
                  <a:pt x="2160023" y="207632"/>
                  <a:pt x="2212848" y="225240"/>
                </a:cubicBezTo>
                <a:cubicBezTo>
                  <a:pt x="2234184" y="240480"/>
                  <a:pt x="2258316" y="252420"/>
                  <a:pt x="2276856" y="270960"/>
                </a:cubicBezTo>
                <a:cubicBezTo>
                  <a:pt x="2292398" y="286502"/>
                  <a:pt x="2295144" y="313632"/>
                  <a:pt x="2313432" y="325824"/>
                </a:cubicBezTo>
                <a:cubicBezTo>
                  <a:pt x="2334345" y="339766"/>
                  <a:pt x="2362200" y="338016"/>
                  <a:pt x="2386584" y="344112"/>
                </a:cubicBezTo>
                <a:cubicBezTo>
                  <a:pt x="2540168" y="528413"/>
                  <a:pt x="2295811" y="241007"/>
                  <a:pt x="2505456" y="462984"/>
                </a:cubicBezTo>
                <a:cubicBezTo>
                  <a:pt x="2527602" y="486432"/>
                  <a:pt x="2612325" y="602929"/>
                  <a:pt x="2651760" y="627576"/>
                </a:cubicBezTo>
                <a:cubicBezTo>
                  <a:pt x="2676144" y="642816"/>
                  <a:pt x="2700074" y="658807"/>
                  <a:pt x="2724912" y="673296"/>
                </a:cubicBezTo>
                <a:cubicBezTo>
                  <a:pt x="2736686" y="680164"/>
                  <a:pt x="2750728" y="683215"/>
                  <a:pt x="2761488" y="691584"/>
                </a:cubicBezTo>
                <a:cubicBezTo>
                  <a:pt x="2852536" y="762399"/>
                  <a:pt x="2761515" y="719027"/>
                  <a:pt x="2852928" y="755592"/>
                </a:cubicBezTo>
                <a:cubicBezTo>
                  <a:pt x="2865120" y="773880"/>
                  <a:pt x="2873962" y="794914"/>
                  <a:pt x="2889504" y="810456"/>
                </a:cubicBezTo>
                <a:cubicBezTo>
                  <a:pt x="2899143" y="820095"/>
                  <a:pt x="2914391" y="821731"/>
                  <a:pt x="2926080" y="828744"/>
                </a:cubicBezTo>
                <a:cubicBezTo>
                  <a:pt x="2944927" y="840052"/>
                  <a:pt x="2962656" y="853128"/>
                  <a:pt x="2980944" y="865320"/>
                </a:cubicBezTo>
                <a:cubicBezTo>
                  <a:pt x="2987902" y="876452"/>
                  <a:pt x="3034236" y="955188"/>
                  <a:pt x="3054096" y="975048"/>
                </a:cubicBezTo>
                <a:cubicBezTo>
                  <a:pt x="3154517" y="1075469"/>
                  <a:pt x="3077771" y="993879"/>
                  <a:pt x="3172968" y="1057344"/>
                </a:cubicBezTo>
                <a:cubicBezTo>
                  <a:pt x="3201884" y="1076621"/>
                  <a:pt x="3227937" y="1099881"/>
                  <a:pt x="3255264" y="1121352"/>
                </a:cubicBezTo>
                <a:cubicBezTo>
                  <a:pt x="3270610" y="1133410"/>
                  <a:pt x="3284249" y="1147887"/>
                  <a:pt x="3300984" y="1157928"/>
                </a:cubicBezTo>
                <a:cubicBezTo>
                  <a:pt x="3316224" y="1167072"/>
                  <a:pt x="3330808" y="1177412"/>
                  <a:pt x="3346704" y="1185360"/>
                </a:cubicBezTo>
                <a:cubicBezTo>
                  <a:pt x="3425085" y="1224550"/>
                  <a:pt x="3361130" y="1183153"/>
                  <a:pt x="3429000" y="1221936"/>
                </a:cubicBezTo>
                <a:cubicBezTo>
                  <a:pt x="3461488" y="1240501"/>
                  <a:pt x="3523207" y="1293562"/>
                  <a:pt x="3538728" y="1304232"/>
                </a:cubicBezTo>
                <a:cubicBezTo>
                  <a:pt x="3558978" y="1318154"/>
                  <a:pt x="3582065" y="1327520"/>
                  <a:pt x="3602736" y="1340808"/>
                </a:cubicBezTo>
                <a:cubicBezTo>
                  <a:pt x="3662361" y="1379138"/>
                  <a:pt x="3655555" y="1375339"/>
                  <a:pt x="3694176" y="1413960"/>
                </a:cubicBezTo>
                <a:cubicBezTo>
                  <a:pt x="3741005" y="1367131"/>
                  <a:pt x="3721608" y="1399460"/>
                  <a:pt x="3721608" y="130423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8F3C6F-D3D2-4AA0-8211-41B107130FF6}"/>
              </a:ext>
            </a:extLst>
          </p:cNvPr>
          <p:cNvCxnSpPr>
            <a:cxnSpLocks/>
          </p:cNvCxnSpPr>
          <p:nvPr/>
        </p:nvCxnSpPr>
        <p:spPr>
          <a:xfrm>
            <a:off x="1984248" y="2435663"/>
            <a:ext cx="0" cy="13042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87AAD-0F38-4F4A-A186-E56EFF6792FE}"/>
              </a:ext>
            </a:extLst>
          </p:cNvPr>
          <p:cNvSpPr txBox="1"/>
          <p:nvPr/>
        </p:nvSpPr>
        <p:spPr>
          <a:xfrm>
            <a:off x="82296" y="3794759"/>
            <a:ext cx="46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1	 2	      3	4	 5	6	7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1845D-B371-41D2-9FA5-F0091C541D5F}"/>
              </a:ext>
            </a:extLst>
          </p:cNvPr>
          <p:cNvSpPr txBox="1"/>
          <p:nvPr/>
        </p:nvSpPr>
        <p:spPr>
          <a:xfrm>
            <a:off x="429768" y="1580050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</a:t>
            </a:r>
            <a:r>
              <a:rPr lang="en-US" dirty="0"/>
              <a:t> =3, sigma = 1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768D146-AF46-42AA-89B9-A774110295B8}"/>
              </a:ext>
            </a:extLst>
          </p:cNvPr>
          <p:cNvSpPr/>
          <p:nvPr/>
        </p:nvSpPr>
        <p:spPr>
          <a:xfrm>
            <a:off x="3694178" y="2435663"/>
            <a:ext cx="2015660" cy="97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C0712-C76C-4125-92B2-5C1677720373}"/>
              </a:ext>
            </a:extLst>
          </p:cNvPr>
          <p:cNvSpPr txBox="1"/>
          <p:nvPr/>
        </p:nvSpPr>
        <p:spPr>
          <a:xfrm>
            <a:off x="4562856" y="3555230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</a:t>
            </a:r>
            <a:r>
              <a:rPr lang="en-US" dirty="0"/>
              <a:t> =0, sigma = 1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0BBAE-9B8A-4539-A1A0-F217A3399EE5}"/>
              </a:ext>
            </a:extLst>
          </p:cNvPr>
          <p:cNvSpPr/>
          <p:nvPr/>
        </p:nvSpPr>
        <p:spPr>
          <a:xfrm>
            <a:off x="4489704" y="4389120"/>
            <a:ext cx="1606296" cy="13898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Zscore</a:t>
            </a:r>
            <a:endParaRPr lang="en-US" dirty="0"/>
          </a:p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Xi –</a:t>
            </a:r>
            <a:r>
              <a:rPr lang="en-US" dirty="0" err="1"/>
              <a:t>mue</a:t>
            </a:r>
            <a:r>
              <a:rPr lang="en-US" dirty="0"/>
              <a:t>/</a:t>
            </a:r>
          </a:p>
          <a:p>
            <a:pPr algn="ctr"/>
            <a:r>
              <a:rPr lang="en-US" dirty="0"/>
              <a:t>sigma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8D2C2D-1BAF-4321-9766-0AFD69B62E0F}"/>
              </a:ext>
            </a:extLst>
          </p:cNvPr>
          <p:cNvSpPr txBox="1"/>
          <p:nvPr/>
        </p:nvSpPr>
        <p:spPr>
          <a:xfrm>
            <a:off x="4142232" y="5961888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away from mean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55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29027-4204-480B-A4F7-D54742FEBC50}"/>
              </a:ext>
            </a:extLst>
          </p:cNvPr>
          <p:cNvSpPr/>
          <p:nvPr/>
        </p:nvSpPr>
        <p:spPr>
          <a:xfrm>
            <a:off x="6461760" y="1554480"/>
            <a:ext cx="5449824" cy="4097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15D427-93D4-416B-9542-C5CFD7EBA3F3}"/>
              </a:ext>
            </a:extLst>
          </p:cNvPr>
          <p:cNvSpPr/>
          <p:nvPr/>
        </p:nvSpPr>
        <p:spPr>
          <a:xfrm>
            <a:off x="3794760" y="694944"/>
            <a:ext cx="4818888" cy="8595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12E8-01A6-4D81-95CC-8B83059B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Pareto Distribution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2D870A-70FF-4BE7-9D41-0D0CFB07A49E}"/>
              </a:ext>
            </a:extLst>
          </p:cNvPr>
          <p:cNvSpPr/>
          <p:nvPr/>
        </p:nvSpPr>
        <p:spPr>
          <a:xfrm>
            <a:off x="0" y="1580050"/>
            <a:ext cx="5449824" cy="4097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B65C0-A920-471D-9C41-15CD5D1E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22" y="1823368"/>
            <a:ext cx="4566374" cy="3632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5BEF1-0CA4-4255-BAAA-48587AF7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02" y="1857710"/>
            <a:ext cx="4747754" cy="344581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0896C-9F93-4D7C-8CB9-75AE1B6E331F}"/>
              </a:ext>
            </a:extLst>
          </p:cNvPr>
          <p:cNvSpPr/>
          <p:nvPr/>
        </p:nvSpPr>
        <p:spPr>
          <a:xfrm>
            <a:off x="3017520" y="5677219"/>
            <a:ext cx="4361688" cy="11807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889488-AA30-420A-82F6-2961F5FA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739" y="5841521"/>
            <a:ext cx="3956578" cy="8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FAAB6B-E7F0-4E17-883A-5260EAE91D92}"/>
              </a:ext>
            </a:extLst>
          </p:cNvPr>
          <p:cNvSpPr/>
          <p:nvPr/>
        </p:nvSpPr>
        <p:spPr>
          <a:xfrm>
            <a:off x="3529584" y="630936"/>
            <a:ext cx="5394960" cy="95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ED17-B8BA-4DD4-AED2-23102607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2C034-6069-438D-B261-95F76DAF1976}"/>
              </a:ext>
            </a:extLst>
          </p:cNvPr>
          <p:cNvSpPr/>
          <p:nvPr/>
        </p:nvSpPr>
        <p:spPr>
          <a:xfrm>
            <a:off x="548640" y="2120833"/>
            <a:ext cx="5547360" cy="42433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76BD5-4CB1-42B5-984F-4701934A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9" y="2284850"/>
            <a:ext cx="5136605" cy="3785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3BA8D-2B2F-4F81-8834-F6577A722EF7}"/>
              </a:ext>
            </a:extLst>
          </p:cNvPr>
          <p:cNvSpPr txBox="1"/>
          <p:nvPr/>
        </p:nvSpPr>
        <p:spPr>
          <a:xfrm>
            <a:off x="6647688" y="2284850"/>
            <a:ext cx="439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Discreate Binary outcome 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Probablity</a:t>
            </a: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51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9052F1-5F0B-4DDF-90A2-4620B618E76C}"/>
              </a:ext>
            </a:extLst>
          </p:cNvPr>
          <p:cNvSpPr/>
          <p:nvPr/>
        </p:nvSpPr>
        <p:spPr>
          <a:xfrm>
            <a:off x="3511296" y="713232"/>
            <a:ext cx="5138928" cy="84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41C0-C9A7-461F-92C6-FB098C8F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C3606-4B95-446E-B354-B657C2D6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982898"/>
            <a:ext cx="4771303" cy="38326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2C87D-11F6-4869-BB24-48BE6611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64" y="1930321"/>
            <a:ext cx="4604094" cy="38326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49010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30578C-A4AE-426B-943B-1EC6C039BE81}"/>
              </a:ext>
            </a:extLst>
          </p:cNvPr>
          <p:cNvSpPr/>
          <p:nvPr/>
        </p:nvSpPr>
        <p:spPr>
          <a:xfrm>
            <a:off x="3328416" y="731520"/>
            <a:ext cx="5650992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65B1D-1EA2-4590-8693-40B3805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1708B-9DE8-4DDC-ABE7-700268D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70" y="2038648"/>
            <a:ext cx="4749175" cy="44261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A8A44-FC6B-4B0C-AB59-932138F3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71" y="1947207"/>
            <a:ext cx="5160759" cy="45905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88721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7087-57C1-4C8B-87A4-5A1EB2CC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453C-DEC7-4F9D-B959-3CB20792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3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BA6B5-32C0-4598-818D-52643D2CDD56}"/>
              </a:ext>
            </a:extLst>
          </p:cNvPr>
          <p:cNvSpPr txBox="1"/>
          <p:nvPr/>
        </p:nvSpPr>
        <p:spPr>
          <a:xfrm>
            <a:off x="172720" y="17272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Example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2DEF0-321A-48B1-9E68-D816CB705FC7}"/>
              </a:ext>
            </a:extLst>
          </p:cNvPr>
          <p:cNvSpPr txBox="1"/>
          <p:nvPr/>
        </p:nvSpPr>
        <p:spPr>
          <a:xfrm>
            <a:off x="172720" y="1052969"/>
            <a:ext cx="1148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20 classes in your college. And you have collected the heights of Students in the class</a:t>
            </a:r>
          </a:p>
          <a:p>
            <a:endParaRPr lang="en-US" sz="2400" dirty="0"/>
          </a:p>
          <a:p>
            <a:r>
              <a:rPr lang="en-US" sz="2400" dirty="0"/>
              <a:t>Heights are [175cm, 180cm, 140cm, 135cm , 160cm , 170cm]</a:t>
            </a:r>
          </a:p>
          <a:p>
            <a:endParaRPr lang="en-US" sz="2400" dirty="0"/>
          </a:p>
          <a:p>
            <a:r>
              <a:rPr lang="en-US" sz="2400" dirty="0"/>
              <a:t>	Descriptive Q</a:t>
            </a:r>
          </a:p>
          <a:p>
            <a:r>
              <a:rPr lang="en-US" sz="2400" dirty="0"/>
              <a:t>	What is the average heights of the students in the classroom 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Mean  160 cm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Infrentical</a:t>
            </a:r>
            <a:r>
              <a:rPr lang="en-US" sz="2400" dirty="0">
                <a:sym typeface="Wingdings" panose="05000000000000000000" pitchFamily="2" charset="2"/>
              </a:rPr>
              <a:t> Q</a:t>
            </a:r>
          </a:p>
          <a:p>
            <a:r>
              <a:rPr lang="en-US" sz="2400" dirty="0">
                <a:sym typeface="Wingdings" panose="05000000000000000000" pitchFamily="2" charset="2"/>
              </a:rPr>
              <a:t>	Are the height of the students in the classroom similar to what you expected in the 	college 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College data is my Population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Students Data is my Sample Data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377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0E4-7D8C-4993-9B50-13862E89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Population And Sample Data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64A15F-5F1D-47ED-A72D-EE1FDD467715}"/>
              </a:ext>
            </a:extLst>
          </p:cNvPr>
          <p:cNvSpPr/>
          <p:nvPr/>
        </p:nvSpPr>
        <p:spPr>
          <a:xfrm>
            <a:off x="3297333" y="1524138"/>
            <a:ext cx="4054445" cy="37234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71739C-A016-4B55-BAF9-3562A57AFAC6}"/>
              </a:ext>
            </a:extLst>
          </p:cNvPr>
          <p:cNvSpPr/>
          <p:nvPr/>
        </p:nvSpPr>
        <p:spPr>
          <a:xfrm>
            <a:off x="3714624" y="2262994"/>
            <a:ext cx="795095" cy="861963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2DA5-9A6B-4968-9271-93189A5DA333}"/>
              </a:ext>
            </a:extLst>
          </p:cNvPr>
          <p:cNvSpPr txBox="1"/>
          <p:nvPr/>
        </p:nvSpPr>
        <p:spPr>
          <a:xfrm>
            <a:off x="3971476" y="5629136"/>
            <a:ext cx="5172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Population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72AED5-078A-423E-AFA6-64C2DC2FC26B}"/>
              </a:ext>
            </a:extLst>
          </p:cNvPr>
          <p:cNvSpPr/>
          <p:nvPr/>
        </p:nvSpPr>
        <p:spPr>
          <a:xfrm>
            <a:off x="5135653" y="1922184"/>
            <a:ext cx="795095" cy="861963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D9C811-BA23-4E6B-95F5-047D4132468D}"/>
              </a:ext>
            </a:extLst>
          </p:cNvPr>
          <p:cNvSpPr/>
          <p:nvPr/>
        </p:nvSpPr>
        <p:spPr>
          <a:xfrm>
            <a:off x="6249190" y="2954583"/>
            <a:ext cx="795095" cy="861963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4074B-F010-47ED-B8AF-2E0371019AD7}"/>
              </a:ext>
            </a:extLst>
          </p:cNvPr>
          <p:cNvSpPr/>
          <p:nvPr/>
        </p:nvSpPr>
        <p:spPr>
          <a:xfrm>
            <a:off x="5324555" y="3988246"/>
            <a:ext cx="795095" cy="861963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B3BF5F-CC53-4701-97FC-9BA3D89F2CB3}"/>
              </a:ext>
            </a:extLst>
          </p:cNvPr>
          <p:cNvSpPr/>
          <p:nvPr/>
        </p:nvSpPr>
        <p:spPr>
          <a:xfrm>
            <a:off x="3913397" y="3623506"/>
            <a:ext cx="795095" cy="861963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B0AA0-2613-4B19-83BA-F2F9647CDFC6}"/>
              </a:ext>
            </a:extLst>
          </p:cNvPr>
          <p:cNvSpPr txBox="1"/>
          <p:nvPr/>
        </p:nvSpPr>
        <p:spPr>
          <a:xfrm>
            <a:off x="7967842" y="3136612"/>
            <a:ext cx="3403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Sample Size = 500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185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ADFF-D542-43F1-9AD6-2A6DB5B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Data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621D94-C139-45D5-8092-9FD7AE14AB67}"/>
              </a:ext>
            </a:extLst>
          </p:cNvPr>
          <p:cNvSpPr/>
          <p:nvPr/>
        </p:nvSpPr>
        <p:spPr>
          <a:xfrm>
            <a:off x="4688598" y="1139410"/>
            <a:ext cx="2580640" cy="812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en-IN" sz="4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59AA30-075F-434A-9A11-355E06687D96}"/>
              </a:ext>
            </a:extLst>
          </p:cNvPr>
          <p:cNvSpPr/>
          <p:nvPr/>
        </p:nvSpPr>
        <p:spPr>
          <a:xfrm>
            <a:off x="751840" y="2159000"/>
            <a:ext cx="3840480" cy="812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Quantitative</a:t>
            </a:r>
            <a:endParaRPr lang="en-IN" sz="4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D60D4F-8FE8-42C6-A156-53FA42F681B2}"/>
              </a:ext>
            </a:extLst>
          </p:cNvPr>
          <p:cNvSpPr/>
          <p:nvPr/>
        </p:nvSpPr>
        <p:spPr>
          <a:xfrm>
            <a:off x="7721602" y="2159000"/>
            <a:ext cx="3688080" cy="812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Qualitative</a:t>
            </a:r>
            <a:endParaRPr lang="en-IN" sz="4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E4E0FC-284D-41FA-A1FF-9BD9A17BACD7}"/>
              </a:ext>
            </a:extLst>
          </p:cNvPr>
          <p:cNvSpPr/>
          <p:nvPr/>
        </p:nvSpPr>
        <p:spPr>
          <a:xfrm>
            <a:off x="167396" y="3426460"/>
            <a:ext cx="2047484" cy="698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Discrete</a:t>
            </a:r>
            <a:endParaRPr lang="en-IN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E2CC4D-7581-49A5-8625-513AB06A48FE}"/>
              </a:ext>
            </a:extLst>
          </p:cNvPr>
          <p:cNvSpPr/>
          <p:nvPr/>
        </p:nvSpPr>
        <p:spPr>
          <a:xfrm>
            <a:off x="3042676" y="3426460"/>
            <a:ext cx="2047484" cy="698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Continuous</a:t>
            </a:r>
            <a:endParaRPr lang="en-IN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AA34DA-A455-44F9-9DA2-C8A61B6FF2D6}"/>
              </a:ext>
            </a:extLst>
          </p:cNvPr>
          <p:cNvSpPr/>
          <p:nvPr/>
        </p:nvSpPr>
        <p:spPr>
          <a:xfrm>
            <a:off x="7330196" y="3426460"/>
            <a:ext cx="2047484" cy="698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Ordinal</a:t>
            </a:r>
            <a:endParaRPr lang="en-IN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118CD1-B223-4456-A223-995D7BD179A6}"/>
              </a:ext>
            </a:extLst>
          </p:cNvPr>
          <p:cNvSpPr/>
          <p:nvPr/>
        </p:nvSpPr>
        <p:spPr>
          <a:xfrm>
            <a:off x="9971796" y="3426460"/>
            <a:ext cx="2047484" cy="698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Nominal</a:t>
            </a:r>
            <a:endParaRPr lang="en-IN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B0B54-24C5-4806-AB33-FAEDD6F7AC81}"/>
              </a:ext>
            </a:extLst>
          </p:cNvPr>
          <p:cNvSpPr txBox="1"/>
          <p:nvPr/>
        </p:nvSpPr>
        <p:spPr>
          <a:xfrm>
            <a:off x="2011680" y="1671345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 - /  *%</a:t>
            </a:r>
            <a:endParaRPr lang="en-IN" sz="2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589E2F-FABE-4A74-A519-97420439019E}"/>
              </a:ext>
            </a:extLst>
          </p:cNvPr>
          <p:cNvSpPr/>
          <p:nvPr/>
        </p:nvSpPr>
        <p:spPr>
          <a:xfrm>
            <a:off x="167396" y="4322825"/>
            <a:ext cx="2047484" cy="158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Whole Numbers Within Some Range</a:t>
            </a:r>
            <a:endParaRPr lang="en-IN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21A2D6-DC9D-4B5A-9EB1-1F1DAAF839E8}"/>
              </a:ext>
            </a:extLst>
          </p:cNvPr>
          <p:cNvSpPr/>
          <p:nvPr/>
        </p:nvSpPr>
        <p:spPr>
          <a:xfrm>
            <a:off x="3042676" y="4414350"/>
            <a:ext cx="2047484" cy="698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Any Value</a:t>
            </a:r>
            <a:endParaRPr lang="en-IN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4340BB-A902-417F-9A51-301810411FEF}"/>
              </a:ext>
            </a:extLst>
          </p:cNvPr>
          <p:cNvSpPr/>
          <p:nvPr/>
        </p:nvSpPr>
        <p:spPr>
          <a:xfrm>
            <a:off x="167396" y="5986780"/>
            <a:ext cx="2149084" cy="812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 of Bank Accounts of People</a:t>
            </a:r>
            <a:endParaRPr lang="en-IN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74FBE1-67C1-46B6-800D-E87FE9A0E53B}"/>
              </a:ext>
            </a:extLst>
          </p:cNvPr>
          <p:cNvSpPr/>
          <p:nvPr/>
        </p:nvSpPr>
        <p:spPr>
          <a:xfrm>
            <a:off x="2941076" y="5718590"/>
            <a:ext cx="2149084" cy="10809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Weight,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Height,Temperature</a:t>
            </a:r>
            <a:endParaRPr lang="en-IN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FD5CA6-7E26-49B3-85BF-8731D4D60C1B}"/>
              </a:ext>
            </a:extLst>
          </p:cNvPr>
          <p:cNvSpPr/>
          <p:nvPr/>
        </p:nvSpPr>
        <p:spPr>
          <a:xfrm>
            <a:off x="9959218" y="4465378"/>
            <a:ext cx="2047484" cy="158004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 Rank</a:t>
            </a:r>
          </a:p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Male, Female-</a:t>
            </a:r>
          </a:p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Blood –</a:t>
            </a:r>
          </a:p>
          <a:p>
            <a:pPr algn="ctr"/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Colours</a:t>
            </a:r>
            <a:endParaRPr lang="en-IN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B13E1E-38BC-4DA0-A97B-02E22E047066}"/>
              </a:ext>
            </a:extLst>
          </p:cNvPr>
          <p:cNvSpPr/>
          <p:nvPr/>
        </p:nvSpPr>
        <p:spPr>
          <a:xfrm>
            <a:off x="7612258" y="4465377"/>
            <a:ext cx="2047484" cy="158004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Rank </a:t>
            </a:r>
          </a:p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Good – Better –best, </a:t>
            </a:r>
          </a:p>
        </p:txBody>
      </p:sp>
    </p:spTree>
    <p:extLst>
      <p:ext uri="{BB962C8B-B14F-4D97-AF65-F5344CB8AC3E}">
        <p14:creationId xmlns:p14="http://schemas.microsoft.com/office/powerpoint/2010/main" val="5807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600374-B04F-4285-BE32-CFFE0AB08A85}"/>
              </a:ext>
            </a:extLst>
          </p:cNvPr>
          <p:cNvSpPr/>
          <p:nvPr/>
        </p:nvSpPr>
        <p:spPr>
          <a:xfrm>
            <a:off x="2326640" y="1254930"/>
            <a:ext cx="7762240" cy="3632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3417-5585-4BF4-B27A-6DB9E580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4480"/>
            <a:ext cx="10353762" cy="9704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Descriptive Statistics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dirty="0"/>
              <a:t>Measure Of central Tendency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125DB-7629-43FE-9E7C-0800C6E4E81F}"/>
              </a:ext>
            </a:extLst>
          </p:cNvPr>
          <p:cNvSpPr txBox="1"/>
          <p:nvPr/>
        </p:nvSpPr>
        <p:spPr>
          <a:xfrm>
            <a:off x="919118" y="1510715"/>
            <a:ext cx="103537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Mean :- </a:t>
            </a:r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opulation Mean And Sample Mean (video lessons, examples, solutions)">
            <a:extLst>
              <a:ext uri="{FF2B5EF4-FFF2-40B4-BE49-F238E27FC236}">
                <a16:creationId xmlns:a16="http://schemas.microsoft.com/office/drawing/2014/main" id="{D870EF15-9461-4FEC-A993-32CE913D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13" y="1510715"/>
            <a:ext cx="6527042" cy="319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DD7B23-2622-4CCB-B8A3-202BCC83AE26}"/>
              </a:ext>
            </a:extLst>
          </p:cNvPr>
          <p:cNvSpPr/>
          <p:nvPr/>
        </p:nvSpPr>
        <p:spPr>
          <a:xfrm>
            <a:off x="2540000" y="5276329"/>
            <a:ext cx="4663440" cy="14800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6E56F-5C87-4EFF-8756-D8A5205CF8FA}"/>
              </a:ext>
            </a:extLst>
          </p:cNvPr>
          <p:cNvSpPr txBox="1"/>
          <p:nvPr/>
        </p:nvSpPr>
        <p:spPr>
          <a:xfrm>
            <a:off x="2519680" y="5273040"/>
            <a:ext cx="468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{5,8,9,6,7,6,2,5,8}</a:t>
            </a:r>
          </a:p>
          <a:p>
            <a:endParaRPr lang="en-US" dirty="0"/>
          </a:p>
          <a:p>
            <a:r>
              <a:rPr lang="en-US" dirty="0"/>
              <a:t>Population mean = 5+8+9+6+7+6+2+5+8/9</a:t>
            </a:r>
          </a:p>
          <a:p>
            <a:endParaRPr lang="en-US" dirty="0"/>
          </a:p>
          <a:p>
            <a:r>
              <a:rPr lang="en-US" dirty="0"/>
              <a:t>= 6.22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58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7F37-F05A-4A27-83D1-AB0EFB09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35" y="248991"/>
            <a:ext cx="10353762" cy="970450"/>
          </a:xfrm>
        </p:spPr>
        <p:txBody>
          <a:bodyPr/>
          <a:lstStyle/>
          <a:p>
            <a:r>
              <a:rPr lang="en-US" dirty="0"/>
              <a:t>Median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295D7-B59D-4D0D-8366-EFC05369B995}"/>
              </a:ext>
            </a:extLst>
          </p:cNvPr>
          <p:cNvSpPr txBox="1"/>
          <p:nvPr/>
        </p:nvSpPr>
        <p:spPr>
          <a:xfrm>
            <a:off x="182880" y="1341120"/>
            <a:ext cx="772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= {4,8,2,5,9,6,7}</a:t>
            </a:r>
          </a:p>
          <a:p>
            <a:endParaRPr lang="en-US" sz="2400" b="1" dirty="0"/>
          </a:p>
          <a:p>
            <a:r>
              <a:rPr lang="en-US" sz="2400" b="1" dirty="0"/>
              <a:t>First sort the random variable = 2,4,5,6,7,8,9</a:t>
            </a:r>
          </a:p>
          <a:p>
            <a:endParaRPr lang="en-US" sz="2400" b="1" dirty="0"/>
          </a:p>
          <a:p>
            <a:r>
              <a:rPr lang="en-US" sz="2400" b="1" dirty="0"/>
              <a:t>No of elements = 7</a:t>
            </a:r>
          </a:p>
          <a:p>
            <a:endParaRPr lang="en-US" sz="2400" b="1" dirty="0"/>
          </a:p>
          <a:p>
            <a:r>
              <a:rPr lang="en-US" sz="2400" b="1" dirty="0"/>
              <a:t>If number of elements or counts is even </a:t>
            </a:r>
          </a:p>
          <a:p>
            <a:endParaRPr lang="en-IN" sz="2400" b="1" dirty="0"/>
          </a:p>
          <a:p>
            <a:r>
              <a:rPr lang="en-US" sz="2400" b="1" dirty="0"/>
              <a:t>X = 2,4,5,6,7,8,9</a:t>
            </a:r>
            <a:r>
              <a:rPr lang="en-IN" sz="2400" b="1" dirty="0"/>
              <a:t>,10    </a:t>
            </a:r>
            <a:r>
              <a:rPr lang="en-IN" sz="2400" b="1" dirty="0">
                <a:sym typeface="Wingdings" panose="05000000000000000000" pitchFamily="2" charset="2"/>
              </a:rPr>
              <a:t> count = 8  </a:t>
            </a:r>
            <a:r>
              <a:rPr lang="en-US" sz="2400" b="1" dirty="0"/>
              <a:t>6+7/2 </a:t>
            </a:r>
            <a:r>
              <a:rPr lang="en-US" sz="2400" b="1" dirty="0">
                <a:sym typeface="Wingdings" panose="05000000000000000000" pitchFamily="2" charset="2"/>
              </a:rPr>
              <a:t> median</a:t>
            </a:r>
            <a:endParaRPr lang="en-US" sz="2400" b="1" dirty="0"/>
          </a:p>
          <a:p>
            <a:endParaRPr lang="en-IN" sz="2400" b="1" dirty="0"/>
          </a:p>
          <a:p>
            <a:r>
              <a:rPr lang="en-US" sz="2400" b="1" dirty="0"/>
              <a:t>If number of elements or counts is odd</a:t>
            </a:r>
          </a:p>
          <a:p>
            <a:r>
              <a:rPr lang="en-IN" sz="2400" b="1" dirty="0"/>
              <a:t>X = </a:t>
            </a:r>
            <a:r>
              <a:rPr lang="en-US" sz="2400" b="1" dirty="0"/>
              <a:t>2,4,5,6,7,8,9 </a:t>
            </a:r>
            <a:r>
              <a:rPr lang="en-US" sz="2400" b="1" dirty="0">
                <a:sym typeface="Wingdings" panose="05000000000000000000" pitchFamily="2" charset="2"/>
              </a:rPr>
              <a:t>   6  median</a:t>
            </a:r>
            <a:endParaRPr lang="en-US" sz="2400" b="1" dirty="0"/>
          </a:p>
          <a:p>
            <a:endParaRPr lang="en-IN" sz="2400" b="1" dirty="0"/>
          </a:p>
          <a:p>
            <a:r>
              <a:rPr lang="en-IN" sz="2400" b="1" dirty="0"/>
              <a:t>Outliers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188A5D-69D1-49BF-9C49-9F4C67C6CF8C}"/>
              </a:ext>
            </a:extLst>
          </p:cNvPr>
          <p:cNvSpPr/>
          <p:nvPr/>
        </p:nvSpPr>
        <p:spPr>
          <a:xfrm>
            <a:off x="8392160" y="1341120"/>
            <a:ext cx="3434080" cy="52629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Median is used to find out the central tendency when the outlier is present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64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EF97-000C-4DE7-A82F-F67F9BB3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/>
          <a:lstStyle/>
          <a:p>
            <a:r>
              <a:rPr lang="en-US" dirty="0"/>
              <a:t>Mode </a:t>
            </a:r>
            <a:r>
              <a:rPr lang="en-US" dirty="0">
                <a:sym typeface="Wingdings" panose="05000000000000000000" pitchFamily="2" charset="2"/>
              </a:rPr>
              <a:t> Maximum Frequency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F9614-D441-4968-A14E-CAD38DB0D7FE}"/>
              </a:ext>
            </a:extLst>
          </p:cNvPr>
          <p:cNvSpPr txBox="1"/>
          <p:nvPr/>
        </p:nvSpPr>
        <p:spPr>
          <a:xfrm>
            <a:off x="436880" y="1432560"/>
            <a:ext cx="11104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Used in Eda and Feature Engineering </a:t>
            </a:r>
          </a:p>
          <a:p>
            <a:endParaRPr lang="en-US" sz="3200" dirty="0"/>
          </a:p>
          <a:p>
            <a:r>
              <a:rPr lang="en-IN" sz="3200" dirty="0"/>
              <a:t>Missing values </a:t>
            </a:r>
            <a:r>
              <a:rPr lang="en-IN" sz="3200" dirty="0">
                <a:sym typeface="Wingdings" panose="05000000000000000000" pitchFamily="2" charset="2"/>
              </a:rPr>
              <a:t> Handle </a:t>
            </a:r>
          </a:p>
          <a:p>
            <a:endParaRPr lang="en-IN" sz="3200" dirty="0">
              <a:sym typeface="Wingdings" panose="05000000000000000000" pitchFamily="2" charset="2"/>
            </a:endParaRPr>
          </a:p>
          <a:p>
            <a:r>
              <a:rPr lang="en-IN" sz="3200" dirty="0">
                <a:sym typeface="Wingdings" panose="05000000000000000000" pitchFamily="2" charset="2"/>
              </a:rPr>
              <a:t>Used for fill Categorical values</a:t>
            </a:r>
          </a:p>
          <a:p>
            <a:r>
              <a:rPr lang="en-IN" sz="3200" dirty="0">
                <a:sym typeface="Wingdings" panose="05000000000000000000" pitchFamily="2" charset="2"/>
              </a:rPr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6044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7421-81C6-4EF3-ADE9-82A64857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 of dispersion</a:t>
            </a:r>
            <a:br>
              <a:rPr lang="en-US" dirty="0"/>
            </a:br>
            <a:r>
              <a:rPr lang="en-US" dirty="0"/>
              <a:t>Spread of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ECE4-3360-4A67-9E6C-01F81A9A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b="1" dirty="0"/>
              <a:t>Variance  = sigma square</a:t>
            </a:r>
          </a:p>
          <a:p>
            <a:pPr marL="36900" indent="0">
              <a:buNone/>
            </a:pPr>
            <a:endParaRPr lang="en-US" sz="3600" b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43B1E5-F582-4BE6-9840-AC9C5E74E905}"/>
              </a:ext>
            </a:extLst>
          </p:cNvPr>
          <p:cNvSpPr/>
          <p:nvPr/>
        </p:nvSpPr>
        <p:spPr>
          <a:xfrm>
            <a:off x="508000" y="3749040"/>
            <a:ext cx="3545840" cy="1564640"/>
          </a:xfrm>
          <a:custGeom>
            <a:avLst/>
            <a:gdLst>
              <a:gd name="connsiteX0" fmla="*/ 0 w 3545840"/>
              <a:gd name="connsiteY0" fmla="*/ 1564640 h 1564640"/>
              <a:gd name="connsiteX1" fmla="*/ 50800 w 3545840"/>
              <a:gd name="connsiteY1" fmla="*/ 1554480 h 1564640"/>
              <a:gd name="connsiteX2" fmla="*/ 132080 w 3545840"/>
              <a:gd name="connsiteY2" fmla="*/ 1544320 h 1564640"/>
              <a:gd name="connsiteX3" fmla="*/ 193040 w 3545840"/>
              <a:gd name="connsiteY3" fmla="*/ 1503680 h 1564640"/>
              <a:gd name="connsiteX4" fmla="*/ 314960 w 3545840"/>
              <a:gd name="connsiteY4" fmla="*/ 1442720 h 1564640"/>
              <a:gd name="connsiteX5" fmla="*/ 386080 w 3545840"/>
              <a:gd name="connsiteY5" fmla="*/ 1371600 h 1564640"/>
              <a:gd name="connsiteX6" fmla="*/ 497840 w 3545840"/>
              <a:gd name="connsiteY6" fmla="*/ 1330960 h 1564640"/>
              <a:gd name="connsiteX7" fmla="*/ 589280 w 3545840"/>
              <a:gd name="connsiteY7" fmla="*/ 1229360 h 1564640"/>
              <a:gd name="connsiteX8" fmla="*/ 894080 w 3545840"/>
              <a:gd name="connsiteY8" fmla="*/ 1005840 h 1564640"/>
              <a:gd name="connsiteX9" fmla="*/ 1056640 w 3545840"/>
              <a:gd name="connsiteY9" fmla="*/ 731520 h 1564640"/>
              <a:gd name="connsiteX10" fmla="*/ 1148080 w 3545840"/>
              <a:gd name="connsiteY10" fmla="*/ 599440 h 1564640"/>
              <a:gd name="connsiteX11" fmla="*/ 1219200 w 3545840"/>
              <a:gd name="connsiteY11" fmla="*/ 487680 h 1564640"/>
              <a:gd name="connsiteX12" fmla="*/ 1229360 w 3545840"/>
              <a:gd name="connsiteY12" fmla="*/ 426720 h 1564640"/>
              <a:gd name="connsiteX13" fmla="*/ 1280160 w 3545840"/>
              <a:gd name="connsiteY13" fmla="*/ 386080 h 1564640"/>
              <a:gd name="connsiteX14" fmla="*/ 1300480 w 3545840"/>
              <a:gd name="connsiteY14" fmla="*/ 355600 h 1564640"/>
              <a:gd name="connsiteX15" fmla="*/ 1330960 w 3545840"/>
              <a:gd name="connsiteY15" fmla="*/ 294640 h 1564640"/>
              <a:gd name="connsiteX16" fmla="*/ 1351280 w 3545840"/>
              <a:gd name="connsiteY16" fmla="*/ 264160 h 1564640"/>
              <a:gd name="connsiteX17" fmla="*/ 1361440 w 3545840"/>
              <a:gd name="connsiteY17" fmla="*/ 233680 h 1564640"/>
              <a:gd name="connsiteX18" fmla="*/ 1412240 w 3545840"/>
              <a:gd name="connsiteY18" fmla="*/ 193040 h 1564640"/>
              <a:gd name="connsiteX19" fmla="*/ 1452880 w 3545840"/>
              <a:gd name="connsiteY19" fmla="*/ 132080 h 1564640"/>
              <a:gd name="connsiteX20" fmla="*/ 1534160 w 3545840"/>
              <a:gd name="connsiteY20" fmla="*/ 71120 h 1564640"/>
              <a:gd name="connsiteX21" fmla="*/ 1686560 w 3545840"/>
              <a:gd name="connsiteY21" fmla="*/ 0 h 1564640"/>
              <a:gd name="connsiteX22" fmla="*/ 1920240 w 3545840"/>
              <a:gd name="connsiteY22" fmla="*/ 20320 h 1564640"/>
              <a:gd name="connsiteX23" fmla="*/ 1981200 w 3545840"/>
              <a:gd name="connsiteY23" fmla="*/ 60960 h 1564640"/>
              <a:gd name="connsiteX24" fmla="*/ 2021840 w 3545840"/>
              <a:gd name="connsiteY24" fmla="*/ 81280 h 1564640"/>
              <a:gd name="connsiteX25" fmla="*/ 2052320 w 3545840"/>
              <a:gd name="connsiteY25" fmla="*/ 121920 h 1564640"/>
              <a:gd name="connsiteX26" fmla="*/ 2082800 w 3545840"/>
              <a:gd name="connsiteY26" fmla="*/ 203200 h 1564640"/>
              <a:gd name="connsiteX27" fmla="*/ 2143760 w 3545840"/>
              <a:gd name="connsiteY27" fmla="*/ 233680 h 1564640"/>
              <a:gd name="connsiteX28" fmla="*/ 2174240 w 3545840"/>
              <a:gd name="connsiteY28" fmla="*/ 254000 h 1564640"/>
              <a:gd name="connsiteX29" fmla="*/ 2204720 w 3545840"/>
              <a:gd name="connsiteY29" fmla="*/ 304800 h 1564640"/>
              <a:gd name="connsiteX30" fmla="*/ 2225040 w 3545840"/>
              <a:gd name="connsiteY30" fmla="*/ 345440 h 1564640"/>
              <a:gd name="connsiteX31" fmla="*/ 2286000 w 3545840"/>
              <a:gd name="connsiteY31" fmla="*/ 416560 h 1564640"/>
              <a:gd name="connsiteX32" fmla="*/ 2316480 w 3545840"/>
              <a:gd name="connsiteY32" fmla="*/ 467360 h 1564640"/>
              <a:gd name="connsiteX33" fmla="*/ 2377440 w 3545840"/>
              <a:gd name="connsiteY33" fmla="*/ 528320 h 1564640"/>
              <a:gd name="connsiteX34" fmla="*/ 2468880 w 3545840"/>
              <a:gd name="connsiteY34" fmla="*/ 629920 h 1564640"/>
              <a:gd name="connsiteX35" fmla="*/ 2540000 w 3545840"/>
              <a:gd name="connsiteY35" fmla="*/ 762000 h 1564640"/>
              <a:gd name="connsiteX36" fmla="*/ 2570480 w 3545840"/>
              <a:gd name="connsiteY36" fmla="*/ 833120 h 1564640"/>
              <a:gd name="connsiteX37" fmla="*/ 2590800 w 3545840"/>
              <a:gd name="connsiteY37" fmla="*/ 863600 h 1564640"/>
              <a:gd name="connsiteX38" fmla="*/ 2641600 w 3545840"/>
              <a:gd name="connsiteY38" fmla="*/ 965200 h 1564640"/>
              <a:gd name="connsiteX39" fmla="*/ 2661920 w 3545840"/>
              <a:gd name="connsiteY39" fmla="*/ 1036320 h 1564640"/>
              <a:gd name="connsiteX40" fmla="*/ 2702560 w 3545840"/>
              <a:gd name="connsiteY40" fmla="*/ 1168400 h 1564640"/>
              <a:gd name="connsiteX41" fmla="*/ 2712720 w 3545840"/>
              <a:gd name="connsiteY41" fmla="*/ 1229360 h 1564640"/>
              <a:gd name="connsiteX42" fmla="*/ 2773680 w 3545840"/>
              <a:gd name="connsiteY42" fmla="*/ 1290320 h 1564640"/>
              <a:gd name="connsiteX43" fmla="*/ 2804160 w 3545840"/>
              <a:gd name="connsiteY43" fmla="*/ 1300480 h 1564640"/>
              <a:gd name="connsiteX44" fmla="*/ 2936240 w 3545840"/>
              <a:gd name="connsiteY44" fmla="*/ 1320800 h 1564640"/>
              <a:gd name="connsiteX45" fmla="*/ 3037840 w 3545840"/>
              <a:gd name="connsiteY45" fmla="*/ 1381760 h 1564640"/>
              <a:gd name="connsiteX46" fmla="*/ 3078480 w 3545840"/>
              <a:gd name="connsiteY46" fmla="*/ 1412240 h 1564640"/>
              <a:gd name="connsiteX47" fmla="*/ 3373120 w 3545840"/>
              <a:gd name="connsiteY47" fmla="*/ 1524000 h 1564640"/>
              <a:gd name="connsiteX48" fmla="*/ 3545840 w 3545840"/>
              <a:gd name="connsiteY48" fmla="*/ 1524000 h 156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45840" h="1564640">
                <a:moveTo>
                  <a:pt x="0" y="1564640"/>
                </a:moveTo>
                <a:cubicBezTo>
                  <a:pt x="16933" y="1561253"/>
                  <a:pt x="33732" y="1557106"/>
                  <a:pt x="50800" y="1554480"/>
                </a:cubicBezTo>
                <a:cubicBezTo>
                  <a:pt x="77787" y="1550328"/>
                  <a:pt x="106367" y="1553503"/>
                  <a:pt x="132080" y="1544320"/>
                </a:cubicBezTo>
                <a:cubicBezTo>
                  <a:pt x="155079" y="1536106"/>
                  <a:pt x="171692" y="1515540"/>
                  <a:pt x="193040" y="1503680"/>
                </a:cubicBezTo>
                <a:cubicBezTo>
                  <a:pt x="232759" y="1481614"/>
                  <a:pt x="277461" y="1468377"/>
                  <a:pt x="314960" y="1442720"/>
                </a:cubicBezTo>
                <a:cubicBezTo>
                  <a:pt x="342629" y="1423788"/>
                  <a:pt x="357473" y="1389082"/>
                  <a:pt x="386080" y="1371600"/>
                </a:cubicBezTo>
                <a:cubicBezTo>
                  <a:pt x="419904" y="1350930"/>
                  <a:pt x="460587" y="1344507"/>
                  <a:pt x="497840" y="1330960"/>
                </a:cubicBezTo>
                <a:cubicBezTo>
                  <a:pt x="528320" y="1297093"/>
                  <a:pt x="552493" y="1256243"/>
                  <a:pt x="589280" y="1229360"/>
                </a:cubicBezTo>
                <a:cubicBezTo>
                  <a:pt x="724869" y="1130276"/>
                  <a:pt x="804019" y="1163446"/>
                  <a:pt x="894080" y="1005840"/>
                </a:cubicBezTo>
                <a:cubicBezTo>
                  <a:pt x="932407" y="938767"/>
                  <a:pt x="1011681" y="796461"/>
                  <a:pt x="1056640" y="731520"/>
                </a:cubicBezTo>
                <a:cubicBezTo>
                  <a:pt x="1087120" y="687493"/>
                  <a:pt x="1121513" y="645933"/>
                  <a:pt x="1148080" y="599440"/>
                </a:cubicBezTo>
                <a:cubicBezTo>
                  <a:pt x="1197121" y="513618"/>
                  <a:pt x="1172337" y="550163"/>
                  <a:pt x="1219200" y="487680"/>
                </a:cubicBezTo>
                <a:cubicBezTo>
                  <a:pt x="1222587" y="467360"/>
                  <a:pt x="1218761" y="444385"/>
                  <a:pt x="1229360" y="426720"/>
                </a:cubicBezTo>
                <a:cubicBezTo>
                  <a:pt x="1240517" y="408125"/>
                  <a:pt x="1264826" y="401414"/>
                  <a:pt x="1280160" y="386080"/>
                </a:cubicBezTo>
                <a:cubicBezTo>
                  <a:pt x="1288794" y="377446"/>
                  <a:pt x="1294550" y="366274"/>
                  <a:pt x="1300480" y="355600"/>
                </a:cubicBezTo>
                <a:cubicBezTo>
                  <a:pt x="1311513" y="335741"/>
                  <a:pt x="1319927" y="314499"/>
                  <a:pt x="1330960" y="294640"/>
                </a:cubicBezTo>
                <a:cubicBezTo>
                  <a:pt x="1336890" y="283966"/>
                  <a:pt x="1345819" y="275082"/>
                  <a:pt x="1351280" y="264160"/>
                </a:cubicBezTo>
                <a:cubicBezTo>
                  <a:pt x="1356069" y="254581"/>
                  <a:pt x="1354470" y="241811"/>
                  <a:pt x="1361440" y="233680"/>
                </a:cubicBezTo>
                <a:cubicBezTo>
                  <a:pt x="1375553" y="217215"/>
                  <a:pt x="1397733" y="209159"/>
                  <a:pt x="1412240" y="193040"/>
                </a:cubicBezTo>
                <a:cubicBezTo>
                  <a:pt x="1428577" y="174888"/>
                  <a:pt x="1437624" y="151150"/>
                  <a:pt x="1452880" y="132080"/>
                </a:cubicBezTo>
                <a:cubicBezTo>
                  <a:pt x="1503103" y="69301"/>
                  <a:pt x="1477275" y="109043"/>
                  <a:pt x="1534160" y="71120"/>
                </a:cubicBezTo>
                <a:cubicBezTo>
                  <a:pt x="1641082" y="-162"/>
                  <a:pt x="1517699" y="50658"/>
                  <a:pt x="1686560" y="0"/>
                </a:cubicBezTo>
                <a:cubicBezTo>
                  <a:pt x="1764453" y="6773"/>
                  <a:pt x="1843674" y="4479"/>
                  <a:pt x="1920240" y="20320"/>
                </a:cubicBezTo>
                <a:cubicBezTo>
                  <a:pt x="1944155" y="25268"/>
                  <a:pt x="1960259" y="48395"/>
                  <a:pt x="1981200" y="60960"/>
                </a:cubicBezTo>
                <a:cubicBezTo>
                  <a:pt x="1994187" y="68752"/>
                  <a:pt x="2008293" y="74507"/>
                  <a:pt x="2021840" y="81280"/>
                </a:cubicBezTo>
                <a:cubicBezTo>
                  <a:pt x="2032000" y="94827"/>
                  <a:pt x="2044747" y="106774"/>
                  <a:pt x="2052320" y="121920"/>
                </a:cubicBezTo>
                <a:cubicBezTo>
                  <a:pt x="2065260" y="147801"/>
                  <a:pt x="2064477" y="180805"/>
                  <a:pt x="2082800" y="203200"/>
                </a:cubicBezTo>
                <a:cubicBezTo>
                  <a:pt x="2097186" y="220783"/>
                  <a:pt x="2123901" y="222647"/>
                  <a:pt x="2143760" y="233680"/>
                </a:cubicBezTo>
                <a:cubicBezTo>
                  <a:pt x="2154434" y="239610"/>
                  <a:pt x="2164080" y="247227"/>
                  <a:pt x="2174240" y="254000"/>
                </a:cubicBezTo>
                <a:cubicBezTo>
                  <a:pt x="2184400" y="270933"/>
                  <a:pt x="2195130" y="287538"/>
                  <a:pt x="2204720" y="304800"/>
                </a:cubicBezTo>
                <a:cubicBezTo>
                  <a:pt x="2212075" y="318040"/>
                  <a:pt x="2216132" y="333191"/>
                  <a:pt x="2225040" y="345440"/>
                </a:cubicBezTo>
                <a:cubicBezTo>
                  <a:pt x="2243405" y="370692"/>
                  <a:pt x="2267266" y="391581"/>
                  <a:pt x="2286000" y="416560"/>
                </a:cubicBezTo>
                <a:cubicBezTo>
                  <a:pt x="2297848" y="432358"/>
                  <a:pt x="2303975" y="452076"/>
                  <a:pt x="2316480" y="467360"/>
                </a:cubicBezTo>
                <a:cubicBezTo>
                  <a:pt x="2334677" y="489601"/>
                  <a:pt x="2357948" y="507204"/>
                  <a:pt x="2377440" y="528320"/>
                </a:cubicBezTo>
                <a:cubicBezTo>
                  <a:pt x="2518062" y="680660"/>
                  <a:pt x="2383966" y="545006"/>
                  <a:pt x="2468880" y="629920"/>
                </a:cubicBezTo>
                <a:cubicBezTo>
                  <a:pt x="2489318" y="732112"/>
                  <a:pt x="2461547" y="631244"/>
                  <a:pt x="2540000" y="762000"/>
                </a:cubicBezTo>
                <a:cubicBezTo>
                  <a:pt x="2553270" y="784117"/>
                  <a:pt x="2558945" y="810051"/>
                  <a:pt x="2570480" y="833120"/>
                </a:cubicBezTo>
                <a:cubicBezTo>
                  <a:pt x="2575941" y="844042"/>
                  <a:pt x="2584027" y="853440"/>
                  <a:pt x="2590800" y="863600"/>
                </a:cubicBezTo>
                <a:cubicBezTo>
                  <a:pt x="2616943" y="968173"/>
                  <a:pt x="2575620" y="822243"/>
                  <a:pt x="2641600" y="965200"/>
                </a:cubicBezTo>
                <a:cubicBezTo>
                  <a:pt x="2651932" y="987586"/>
                  <a:pt x="2654566" y="1012787"/>
                  <a:pt x="2661920" y="1036320"/>
                </a:cubicBezTo>
                <a:cubicBezTo>
                  <a:pt x="2677745" y="1086960"/>
                  <a:pt x="2692896" y="1120080"/>
                  <a:pt x="2702560" y="1168400"/>
                </a:cubicBezTo>
                <a:cubicBezTo>
                  <a:pt x="2706600" y="1188600"/>
                  <a:pt x="2702340" y="1211566"/>
                  <a:pt x="2712720" y="1229360"/>
                </a:cubicBezTo>
                <a:cubicBezTo>
                  <a:pt x="2727200" y="1254182"/>
                  <a:pt x="2750997" y="1272677"/>
                  <a:pt x="2773680" y="1290320"/>
                </a:cubicBezTo>
                <a:cubicBezTo>
                  <a:pt x="2782134" y="1296895"/>
                  <a:pt x="2793634" y="1298506"/>
                  <a:pt x="2804160" y="1300480"/>
                </a:cubicBezTo>
                <a:cubicBezTo>
                  <a:pt x="2847942" y="1308689"/>
                  <a:pt x="2892213" y="1314027"/>
                  <a:pt x="2936240" y="1320800"/>
                </a:cubicBezTo>
                <a:cubicBezTo>
                  <a:pt x="2997038" y="1381598"/>
                  <a:pt x="2931829" y="1323936"/>
                  <a:pt x="3037840" y="1381760"/>
                </a:cubicBezTo>
                <a:cubicBezTo>
                  <a:pt x="3052706" y="1389869"/>
                  <a:pt x="3063678" y="1404016"/>
                  <a:pt x="3078480" y="1412240"/>
                </a:cubicBezTo>
                <a:cubicBezTo>
                  <a:pt x="3175772" y="1466291"/>
                  <a:pt x="3260719" y="1509950"/>
                  <a:pt x="3373120" y="1524000"/>
                </a:cubicBezTo>
                <a:cubicBezTo>
                  <a:pt x="3430249" y="1531141"/>
                  <a:pt x="3488267" y="1524000"/>
                  <a:pt x="3545840" y="152400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15B3FB-1AB3-4442-992C-806C8E0B7D3A}"/>
              </a:ext>
            </a:extLst>
          </p:cNvPr>
          <p:cNvSpPr/>
          <p:nvPr/>
        </p:nvSpPr>
        <p:spPr>
          <a:xfrm>
            <a:off x="5862320" y="3545840"/>
            <a:ext cx="4053840" cy="1609122"/>
          </a:xfrm>
          <a:custGeom>
            <a:avLst/>
            <a:gdLst>
              <a:gd name="connsiteX0" fmla="*/ 0 w 4053840"/>
              <a:gd name="connsiteY0" fmla="*/ 1534160 h 1609122"/>
              <a:gd name="connsiteX1" fmla="*/ 1219200 w 4053840"/>
              <a:gd name="connsiteY1" fmla="*/ 1544320 h 1609122"/>
              <a:gd name="connsiteX2" fmla="*/ 1290320 w 4053840"/>
              <a:gd name="connsiteY2" fmla="*/ 1513840 h 1609122"/>
              <a:gd name="connsiteX3" fmla="*/ 1330960 w 4053840"/>
              <a:gd name="connsiteY3" fmla="*/ 1503680 h 1609122"/>
              <a:gd name="connsiteX4" fmla="*/ 1473200 w 4053840"/>
              <a:gd name="connsiteY4" fmla="*/ 1422400 h 1609122"/>
              <a:gd name="connsiteX5" fmla="*/ 1513840 w 4053840"/>
              <a:gd name="connsiteY5" fmla="*/ 1371600 h 1609122"/>
              <a:gd name="connsiteX6" fmla="*/ 1574800 w 4053840"/>
              <a:gd name="connsiteY6" fmla="*/ 1280160 h 1609122"/>
              <a:gd name="connsiteX7" fmla="*/ 1676400 w 4053840"/>
              <a:gd name="connsiteY7" fmla="*/ 1209040 h 1609122"/>
              <a:gd name="connsiteX8" fmla="*/ 1788160 w 4053840"/>
              <a:gd name="connsiteY8" fmla="*/ 1016000 h 1609122"/>
              <a:gd name="connsiteX9" fmla="*/ 1818640 w 4053840"/>
              <a:gd name="connsiteY9" fmla="*/ 975360 h 1609122"/>
              <a:gd name="connsiteX10" fmla="*/ 1950720 w 4053840"/>
              <a:gd name="connsiteY10" fmla="*/ 721360 h 1609122"/>
              <a:gd name="connsiteX11" fmla="*/ 2042160 w 4053840"/>
              <a:gd name="connsiteY11" fmla="*/ 355600 h 1609122"/>
              <a:gd name="connsiteX12" fmla="*/ 2113280 w 4053840"/>
              <a:gd name="connsiteY12" fmla="*/ 243840 h 1609122"/>
              <a:gd name="connsiteX13" fmla="*/ 2123440 w 4053840"/>
              <a:gd name="connsiteY13" fmla="*/ 213360 h 1609122"/>
              <a:gd name="connsiteX14" fmla="*/ 2184400 w 4053840"/>
              <a:gd name="connsiteY14" fmla="*/ 111760 h 1609122"/>
              <a:gd name="connsiteX15" fmla="*/ 2194560 w 4053840"/>
              <a:gd name="connsiteY15" fmla="*/ 81280 h 1609122"/>
              <a:gd name="connsiteX16" fmla="*/ 2245360 w 4053840"/>
              <a:gd name="connsiteY16" fmla="*/ 50800 h 1609122"/>
              <a:gd name="connsiteX17" fmla="*/ 2326640 w 4053840"/>
              <a:gd name="connsiteY17" fmla="*/ 0 h 1609122"/>
              <a:gd name="connsiteX18" fmla="*/ 2387600 w 4053840"/>
              <a:gd name="connsiteY18" fmla="*/ 40640 h 1609122"/>
              <a:gd name="connsiteX19" fmla="*/ 2458720 w 4053840"/>
              <a:gd name="connsiteY19" fmla="*/ 111760 h 1609122"/>
              <a:gd name="connsiteX20" fmla="*/ 2499360 w 4053840"/>
              <a:gd name="connsiteY20" fmla="*/ 152400 h 1609122"/>
              <a:gd name="connsiteX21" fmla="*/ 2590800 w 4053840"/>
              <a:gd name="connsiteY21" fmla="*/ 294640 h 1609122"/>
              <a:gd name="connsiteX22" fmla="*/ 2621280 w 4053840"/>
              <a:gd name="connsiteY22" fmla="*/ 355600 h 1609122"/>
              <a:gd name="connsiteX23" fmla="*/ 2692400 w 4053840"/>
              <a:gd name="connsiteY23" fmla="*/ 528320 h 1609122"/>
              <a:gd name="connsiteX24" fmla="*/ 2722880 w 4053840"/>
              <a:gd name="connsiteY24" fmla="*/ 589280 h 1609122"/>
              <a:gd name="connsiteX25" fmla="*/ 2783840 w 4053840"/>
              <a:gd name="connsiteY25" fmla="*/ 731520 h 1609122"/>
              <a:gd name="connsiteX26" fmla="*/ 2804160 w 4053840"/>
              <a:gd name="connsiteY26" fmla="*/ 873760 h 1609122"/>
              <a:gd name="connsiteX27" fmla="*/ 2865120 w 4053840"/>
              <a:gd name="connsiteY27" fmla="*/ 985520 h 1609122"/>
              <a:gd name="connsiteX28" fmla="*/ 2915920 w 4053840"/>
              <a:gd name="connsiteY28" fmla="*/ 1087120 h 1609122"/>
              <a:gd name="connsiteX29" fmla="*/ 2926080 w 4053840"/>
              <a:gd name="connsiteY29" fmla="*/ 1117600 h 1609122"/>
              <a:gd name="connsiteX30" fmla="*/ 2956560 w 4053840"/>
              <a:gd name="connsiteY30" fmla="*/ 1148080 h 1609122"/>
              <a:gd name="connsiteX31" fmla="*/ 2987040 w 4053840"/>
              <a:gd name="connsiteY31" fmla="*/ 1188720 h 1609122"/>
              <a:gd name="connsiteX32" fmla="*/ 3007360 w 4053840"/>
              <a:gd name="connsiteY32" fmla="*/ 1361440 h 1609122"/>
              <a:gd name="connsiteX33" fmla="*/ 3088640 w 4053840"/>
              <a:gd name="connsiteY33" fmla="*/ 1463040 h 1609122"/>
              <a:gd name="connsiteX34" fmla="*/ 3383280 w 4053840"/>
              <a:gd name="connsiteY34" fmla="*/ 1442720 h 1609122"/>
              <a:gd name="connsiteX35" fmla="*/ 3484880 w 4053840"/>
              <a:gd name="connsiteY35" fmla="*/ 1432560 h 1609122"/>
              <a:gd name="connsiteX36" fmla="*/ 4053840 w 4053840"/>
              <a:gd name="connsiteY36" fmla="*/ 1534160 h 160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53840" h="1609122">
                <a:moveTo>
                  <a:pt x="0" y="1534160"/>
                </a:moveTo>
                <a:cubicBezTo>
                  <a:pt x="422904" y="1675128"/>
                  <a:pt x="117734" y="1580732"/>
                  <a:pt x="1219200" y="1544320"/>
                </a:cubicBezTo>
                <a:cubicBezTo>
                  <a:pt x="1244978" y="1543468"/>
                  <a:pt x="1266081" y="1522654"/>
                  <a:pt x="1290320" y="1513840"/>
                </a:cubicBezTo>
                <a:cubicBezTo>
                  <a:pt x="1303443" y="1509068"/>
                  <a:pt x="1317413" y="1507067"/>
                  <a:pt x="1330960" y="1503680"/>
                </a:cubicBezTo>
                <a:cubicBezTo>
                  <a:pt x="1378373" y="1476587"/>
                  <a:pt x="1439086" y="1465042"/>
                  <a:pt x="1473200" y="1422400"/>
                </a:cubicBezTo>
                <a:cubicBezTo>
                  <a:pt x="1486747" y="1405467"/>
                  <a:pt x="1501236" y="1389246"/>
                  <a:pt x="1513840" y="1371600"/>
                </a:cubicBezTo>
                <a:cubicBezTo>
                  <a:pt x="1535132" y="1341791"/>
                  <a:pt x="1548897" y="1306063"/>
                  <a:pt x="1574800" y="1280160"/>
                </a:cubicBezTo>
                <a:cubicBezTo>
                  <a:pt x="1604031" y="1250929"/>
                  <a:pt x="1642533" y="1232747"/>
                  <a:pt x="1676400" y="1209040"/>
                </a:cubicBezTo>
                <a:cubicBezTo>
                  <a:pt x="1823360" y="988599"/>
                  <a:pt x="1653795" y="1251139"/>
                  <a:pt x="1788160" y="1016000"/>
                </a:cubicBezTo>
                <a:cubicBezTo>
                  <a:pt x="1796561" y="1001298"/>
                  <a:pt x="1810753" y="990345"/>
                  <a:pt x="1818640" y="975360"/>
                </a:cubicBezTo>
                <a:cubicBezTo>
                  <a:pt x="1997868" y="634826"/>
                  <a:pt x="1796520" y="978360"/>
                  <a:pt x="1950720" y="721360"/>
                </a:cubicBezTo>
                <a:cubicBezTo>
                  <a:pt x="1965612" y="646902"/>
                  <a:pt x="2009935" y="403938"/>
                  <a:pt x="2042160" y="355600"/>
                </a:cubicBezTo>
                <a:cubicBezTo>
                  <a:pt x="2058265" y="331442"/>
                  <a:pt x="2098932" y="272537"/>
                  <a:pt x="2113280" y="243840"/>
                </a:cubicBezTo>
                <a:cubicBezTo>
                  <a:pt x="2118069" y="234261"/>
                  <a:pt x="2118363" y="222789"/>
                  <a:pt x="2123440" y="213360"/>
                </a:cubicBezTo>
                <a:cubicBezTo>
                  <a:pt x="2142165" y="178586"/>
                  <a:pt x="2165675" y="146534"/>
                  <a:pt x="2184400" y="111760"/>
                </a:cubicBezTo>
                <a:cubicBezTo>
                  <a:pt x="2189477" y="102331"/>
                  <a:pt x="2186987" y="88853"/>
                  <a:pt x="2194560" y="81280"/>
                </a:cubicBezTo>
                <a:cubicBezTo>
                  <a:pt x="2208524" y="67316"/>
                  <a:pt x="2228929" y="61754"/>
                  <a:pt x="2245360" y="50800"/>
                </a:cubicBezTo>
                <a:cubicBezTo>
                  <a:pt x="2324495" y="-1957"/>
                  <a:pt x="2247261" y="39690"/>
                  <a:pt x="2326640" y="0"/>
                </a:cubicBezTo>
                <a:cubicBezTo>
                  <a:pt x="2380205" y="17855"/>
                  <a:pt x="2336863" y="-1641"/>
                  <a:pt x="2387600" y="40640"/>
                </a:cubicBezTo>
                <a:cubicBezTo>
                  <a:pt x="2475499" y="113889"/>
                  <a:pt x="2340524" y="-21210"/>
                  <a:pt x="2458720" y="111760"/>
                </a:cubicBezTo>
                <a:cubicBezTo>
                  <a:pt x="2471448" y="126079"/>
                  <a:pt x="2489206" y="136154"/>
                  <a:pt x="2499360" y="152400"/>
                </a:cubicBezTo>
                <a:cubicBezTo>
                  <a:pt x="2594247" y="304219"/>
                  <a:pt x="2514864" y="244016"/>
                  <a:pt x="2590800" y="294640"/>
                </a:cubicBezTo>
                <a:cubicBezTo>
                  <a:pt x="2600960" y="314960"/>
                  <a:pt x="2612222" y="334766"/>
                  <a:pt x="2621280" y="355600"/>
                </a:cubicBezTo>
                <a:cubicBezTo>
                  <a:pt x="2646106" y="412700"/>
                  <a:pt x="2664555" y="472630"/>
                  <a:pt x="2692400" y="528320"/>
                </a:cubicBezTo>
                <a:cubicBezTo>
                  <a:pt x="2702560" y="548640"/>
                  <a:pt x="2713557" y="568563"/>
                  <a:pt x="2722880" y="589280"/>
                </a:cubicBezTo>
                <a:cubicBezTo>
                  <a:pt x="2744048" y="636321"/>
                  <a:pt x="2783840" y="731520"/>
                  <a:pt x="2783840" y="731520"/>
                </a:cubicBezTo>
                <a:cubicBezTo>
                  <a:pt x="2790613" y="778933"/>
                  <a:pt x="2793067" y="827168"/>
                  <a:pt x="2804160" y="873760"/>
                </a:cubicBezTo>
                <a:cubicBezTo>
                  <a:pt x="2824910" y="960908"/>
                  <a:pt x="2829932" y="923942"/>
                  <a:pt x="2865120" y="985520"/>
                </a:cubicBezTo>
                <a:cubicBezTo>
                  <a:pt x="2883906" y="1018395"/>
                  <a:pt x="2900053" y="1052741"/>
                  <a:pt x="2915920" y="1087120"/>
                </a:cubicBezTo>
                <a:cubicBezTo>
                  <a:pt x="2920408" y="1096844"/>
                  <a:pt x="2920139" y="1108689"/>
                  <a:pt x="2926080" y="1117600"/>
                </a:cubicBezTo>
                <a:cubicBezTo>
                  <a:pt x="2934050" y="1129555"/>
                  <a:pt x="2947209" y="1137171"/>
                  <a:pt x="2956560" y="1148080"/>
                </a:cubicBezTo>
                <a:cubicBezTo>
                  <a:pt x="2967580" y="1160937"/>
                  <a:pt x="2976880" y="1175173"/>
                  <a:pt x="2987040" y="1188720"/>
                </a:cubicBezTo>
                <a:cubicBezTo>
                  <a:pt x="2993813" y="1246293"/>
                  <a:pt x="2987226" y="1307078"/>
                  <a:pt x="3007360" y="1361440"/>
                </a:cubicBezTo>
                <a:cubicBezTo>
                  <a:pt x="3022423" y="1402111"/>
                  <a:pt x="3088640" y="1463040"/>
                  <a:pt x="3088640" y="1463040"/>
                </a:cubicBezTo>
                <a:lnTo>
                  <a:pt x="3383280" y="1442720"/>
                </a:lnTo>
                <a:cubicBezTo>
                  <a:pt x="3417215" y="1440110"/>
                  <a:pt x="3451404" y="1426411"/>
                  <a:pt x="3484880" y="1432560"/>
                </a:cubicBezTo>
                <a:cubicBezTo>
                  <a:pt x="4115890" y="1548460"/>
                  <a:pt x="3669186" y="1534160"/>
                  <a:pt x="4053840" y="153416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CA2A84-D786-46A3-A010-E7D655F6F26A}"/>
              </a:ext>
            </a:extLst>
          </p:cNvPr>
          <p:cNvCxnSpPr>
            <a:stCxn id="5" idx="10"/>
            <a:endCxn id="5" idx="33"/>
          </p:cNvCxnSpPr>
          <p:nvPr/>
        </p:nvCxnSpPr>
        <p:spPr>
          <a:xfrm>
            <a:off x="1656080" y="4348480"/>
            <a:ext cx="1320800" cy="3048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56B510-F417-470F-B9E0-709B7157E209}"/>
              </a:ext>
            </a:extLst>
          </p:cNvPr>
          <p:cNvCxnSpPr/>
          <p:nvPr/>
        </p:nvCxnSpPr>
        <p:spPr>
          <a:xfrm>
            <a:off x="7671405" y="4318000"/>
            <a:ext cx="1320800" cy="3048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4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8386</TotalTime>
  <Words>1200</Words>
  <Application>Microsoft Office PowerPoint</Application>
  <PresentationFormat>Widescreen</PresentationFormat>
  <Paragraphs>289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Calisto MT</vt:lpstr>
      <vt:lpstr>Wingdings</vt:lpstr>
      <vt:lpstr>Wingdings 2</vt:lpstr>
      <vt:lpstr>Slate</vt:lpstr>
      <vt:lpstr>What is statistics ?</vt:lpstr>
      <vt:lpstr>PowerPoint Presentation</vt:lpstr>
      <vt:lpstr>PowerPoint Presentation</vt:lpstr>
      <vt:lpstr>Population And Sample Data</vt:lpstr>
      <vt:lpstr>Types Of Data</vt:lpstr>
      <vt:lpstr>Descriptive Statistics Measure Of central Tendency</vt:lpstr>
      <vt:lpstr>Median</vt:lpstr>
      <vt:lpstr>Mode  Maximum Frequency</vt:lpstr>
      <vt:lpstr>Measure of dispersion Spread of the data</vt:lpstr>
      <vt:lpstr>Standard Deviation  = sigma  </vt:lpstr>
      <vt:lpstr>Percentage and Percentile</vt:lpstr>
      <vt:lpstr>PowerPoint Presentation</vt:lpstr>
      <vt:lpstr>Quartiles</vt:lpstr>
      <vt:lpstr>Removing the Outliers</vt:lpstr>
      <vt:lpstr>PowerPoint Presentation</vt:lpstr>
      <vt:lpstr>PowerPoint Presentation</vt:lpstr>
      <vt:lpstr>Correlation</vt:lpstr>
      <vt:lpstr>Different Types Of Distributions</vt:lpstr>
      <vt:lpstr>Cumulative Distribution Function </vt:lpstr>
      <vt:lpstr>Probability Density Function</vt:lpstr>
      <vt:lpstr>Normal Distribution</vt:lpstr>
      <vt:lpstr>Standard Normal Distribution</vt:lpstr>
      <vt:lpstr>Pareto Distribution</vt:lpstr>
      <vt:lpstr>Bernoulli Distribution</vt:lpstr>
      <vt:lpstr>Poisson Distribution</vt:lpstr>
      <vt:lpstr>Exponential Distribution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statistics ?</dc:title>
  <dc:creator>VISHAL BHOSALE</dc:creator>
  <cp:lastModifiedBy>VISHAL BHOSALE</cp:lastModifiedBy>
  <cp:revision>6</cp:revision>
  <dcterms:created xsi:type="dcterms:W3CDTF">2023-09-15T01:40:13Z</dcterms:created>
  <dcterms:modified xsi:type="dcterms:W3CDTF">2023-09-21T04:32:58Z</dcterms:modified>
</cp:coreProperties>
</file>