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54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0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3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4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5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6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1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76CA06-D3F4-40D2-A2BF-77EE730E671F}" type="datetimeFigureOut">
              <a:rPr lang="en-IN" smtClean="0"/>
              <a:t>08/21/2023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A184-FC29-4C3B-A952-0B5C46866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1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DA0-76AC-4DDC-BBF4-65CB669D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Time Series</a:t>
            </a:r>
            <a:endParaRPr lang="en-IN" sz="80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EBAE5B-A109-4C08-A6BB-44C2B7E444A8}"/>
              </a:ext>
            </a:extLst>
          </p:cNvPr>
          <p:cNvSpPr txBox="1">
            <a:spLocks/>
          </p:cNvSpPr>
          <p:nvPr/>
        </p:nvSpPr>
        <p:spPr>
          <a:xfrm>
            <a:off x="646110" y="1990724"/>
            <a:ext cx="10431465" cy="4414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Time Series vs Non Time Series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b="1" dirty="0">
                <a:solidFill>
                  <a:srgbClr val="FFFF00"/>
                </a:solidFill>
              </a:rPr>
              <a:t>Regression problem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b="1" dirty="0">
                <a:solidFill>
                  <a:srgbClr val="FFFF00"/>
                </a:solidFill>
              </a:rPr>
              <a:t>supervised </a:t>
            </a:r>
          </a:p>
          <a:p>
            <a:r>
              <a:rPr lang="en-IN" sz="4800" b="1" dirty="0">
                <a:solidFill>
                  <a:srgbClr val="FFFF00"/>
                </a:solidFill>
              </a:rPr>
              <a:t>     ML data</a:t>
            </a:r>
          </a:p>
          <a:p>
            <a:endParaRPr lang="en-IN" sz="4800" b="1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79BDDB-3B6A-45B6-9E63-FF47B9B8BD82}"/>
              </a:ext>
            </a:extLst>
          </p:cNvPr>
          <p:cNvCxnSpPr/>
          <p:nvPr/>
        </p:nvCxnSpPr>
        <p:spPr>
          <a:xfrm>
            <a:off x="7972425" y="3429000"/>
            <a:ext cx="0" cy="26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BFF0FD-B55F-42D2-9F48-1390FA011855}"/>
              </a:ext>
            </a:extLst>
          </p:cNvPr>
          <p:cNvCxnSpPr/>
          <p:nvPr/>
        </p:nvCxnSpPr>
        <p:spPr>
          <a:xfrm>
            <a:off x="7972425" y="6124575"/>
            <a:ext cx="42195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D13B91-5784-450D-839F-3BE91C1678E7}"/>
              </a:ext>
            </a:extLst>
          </p:cNvPr>
          <p:cNvCxnSpPr/>
          <p:nvPr/>
        </p:nvCxnSpPr>
        <p:spPr>
          <a:xfrm flipV="1">
            <a:off x="8191500" y="4600575"/>
            <a:ext cx="1724025" cy="152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6A729-863A-4B37-8D63-5D104190327F}"/>
              </a:ext>
            </a:extLst>
          </p:cNvPr>
          <p:cNvCxnSpPr>
            <a:cxnSpLocks/>
          </p:cNvCxnSpPr>
          <p:nvPr/>
        </p:nvCxnSpPr>
        <p:spPr>
          <a:xfrm flipV="1">
            <a:off x="9915524" y="4600575"/>
            <a:ext cx="2028825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BD6638-2188-47D2-9AD2-ED66E3CE3CB9}"/>
              </a:ext>
            </a:extLst>
          </p:cNvPr>
          <p:cNvSpPr txBox="1"/>
          <p:nvPr/>
        </p:nvSpPr>
        <p:spPr>
          <a:xfrm>
            <a:off x="7972425" y="3429000"/>
            <a:ext cx="2581268" cy="37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55645-7C8F-42B7-830A-EF403A2ED73C}"/>
              </a:ext>
            </a:extLst>
          </p:cNvPr>
          <p:cNvSpPr txBox="1"/>
          <p:nvPr/>
        </p:nvSpPr>
        <p:spPr>
          <a:xfrm>
            <a:off x="7958134" y="6309468"/>
            <a:ext cx="3467100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Month/year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A308B-3E88-4E5D-A402-43F48C6BBE0D}"/>
              </a:ext>
            </a:extLst>
          </p:cNvPr>
          <p:cNvCxnSpPr>
            <a:cxnSpLocks/>
          </p:cNvCxnSpPr>
          <p:nvPr/>
        </p:nvCxnSpPr>
        <p:spPr>
          <a:xfrm flipV="1">
            <a:off x="8491538" y="4776787"/>
            <a:ext cx="1423986" cy="13477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86E3D4-B89D-4D06-9CB3-EF5FAE668EF5}"/>
              </a:ext>
            </a:extLst>
          </p:cNvPr>
          <p:cNvCxnSpPr>
            <a:cxnSpLocks/>
          </p:cNvCxnSpPr>
          <p:nvPr/>
        </p:nvCxnSpPr>
        <p:spPr>
          <a:xfrm>
            <a:off x="9915524" y="4776787"/>
            <a:ext cx="202882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6E5B64-47D8-4C4A-8E96-C6122CA9C566}"/>
              </a:ext>
            </a:extLst>
          </p:cNvPr>
          <p:cNvCxnSpPr>
            <a:cxnSpLocks/>
          </p:cNvCxnSpPr>
          <p:nvPr/>
        </p:nvCxnSpPr>
        <p:spPr>
          <a:xfrm flipV="1">
            <a:off x="7972424" y="4468416"/>
            <a:ext cx="1771644" cy="1568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365A6B-C12D-434F-B971-23E46C1D42EF}"/>
              </a:ext>
            </a:extLst>
          </p:cNvPr>
          <p:cNvCxnSpPr>
            <a:cxnSpLocks/>
          </p:cNvCxnSpPr>
          <p:nvPr/>
        </p:nvCxnSpPr>
        <p:spPr>
          <a:xfrm flipV="1">
            <a:off x="9744068" y="4468416"/>
            <a:ext cx="2028825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BA40F7-D62B-49F1-878E-ACE1273EBF8C}"/>
              </a:ext>
            </a:extLst>
          </p:cNvPr>
          <p:cNvSpPr txBox="1"/>
          <p:nvPr/>
        </p:nvSpPr>
        <p:spPr>
          <a:xfrm>
            <a:off x="8924922" y="3904541"/>
            <a:ext cx="23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margin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08B182-4AF5-44E2-A4D0-C85BE1229EEE}"/>
              </a:ext>
            </a:extLst>
          </p:cNvPr>
          <p:cNvSpPr txBox="1"/>
          <p:nvPr/>
        </p:nvSpPr>
        <p:spPr>
          <a:xfrm>
            <a:off x="10020300" y="4883110"/>
            <a:ext cx="23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margin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9B556-91CF-45E0-A8CC-55E3BD290DAD}"/>
              </a:ext>
            </a:extLst>
          </p:cNvPr>
          <p:cNvSpPr txBox="1"/>
          <p:nvPr/>
        </p:nvSpPr>
        <p:spPr>
          <a:xfrm>
            <a:off x="8096250" y="5067776"/>
            <a:ext cx="64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252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30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 Pandas “Resample” Function | by Jeremy Chow | Towards Data Science">
            <a:extLst>
              <a:ext uri="{FF2B5EF4-FFF2-40B4-BE49-F238E27FC236}">
                <a16:creationId xmlns:a16="http://schemas.microsoft.com/office/drawing/2014/main" id="{8E415015-89AE-4A10-AEF2-0C72382DC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6864"/>
            <a:ext cx="7677150" cy="65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7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B30-8215-46C0-80AC-07803A3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025"/>
            <a:ext cx="11315700" cy="6410325"/>
          </a:xfrm>
        </p:spPr>
        <p:txBody>
          <a:bodyPr/>
          <a:lstStyle/>
          <a:p>
            <a:r>
              <a:rPr lang="en-IN" sz="4000" dirty="0">
                <a:solidFill>
                  <a:srgbClr val="FFFF00"/>
                </a:solidFill>
              </a:rPr>
              <a:t>CMA(Cumulative moving average)</a:t>
            </a:r>
            <a:br>
              <a:rPr lang="en-IN" sz="4000" dirty="0">
                <a:solidFill>
                  <a:srgbClr val="FFFF00"/>
                </a:solidFill>
              </a:rPr>
            </a:b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1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2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3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4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5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6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40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B67D1FE-6944-45D4-BBD9-D101D80418C8}"/>
              </a:ext>
            </a:extLst>
          </p:cNvPr>
          <p:cNvSpPr/>
          <p:nvPr/>
        </p:nvSpPr>
        <p:spPr>
          <a:xfrm>
            <a:off x="1114425" y="1704975"/>
            <a:ext cx="533400" cy="723900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CC94C1-3609-46F9-8D0E-3C3A908F2BDE}"/>
              </a:ext>
            </a:extLst>
          </p:cNvPr>
          <p:cNvSpPr/>
          <p:nvPr/>
        </p:nvSpPr>
        <p:spPr>
          <a:xfrm>
            <a:off x="2743200" y="1704975"/>
            <a:ext cx="895350" cy="1162050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1812598-80D9-4C26-BEA8-EB879DDC996F}"/>
              </a:ext>
            </a:extLst>
          </p:cNvPr>
          <p:cNvSpPr/>
          <p:nvPr/>
        </p:nvSpPr>
        <p:spPr>
          <a:xfrm>
            <a:off x="4285456" y="1600200"/>
            <a:ext cx="895350" cy="1676400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A43E753-853F-49DC-AD7B-B6E63A97BBE5}"/>
              </a:ext>
            </a:extLst>
          </p:cNvPr>
          <p:cNvSpPr/>
          <p:nvPr/>
        </p:nvSpPr>
        <p:spPr>
          <a:xfrm>
            <a:off x="5874543" y="1600199"/>
            <a:ext cx="895350" cy="2390775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253D671-39A7-4FCB-90C6-F1C861C407DC}"/>
              </a:ext>
            </a:extLst>
          </p:cNvPr>
          <p:cNvSpPr/>
          <p:nvPr/>
        </p:nvSpPr>
        <p:spPr>
          <a:xfrm>
            <a:off x="7927578" y="1600198"/>
            <a:ext cx="895350" cy="3048002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587785-B994-4C76-B143-A88CBC667108}"/>
              </a:ext>
            </a:extLst>
          </p:cNvPr>
          <p:cNvSpPr/>
          <p:nvPr/>
        </p:nvSpPr>
        <p:spPr>
          <a:xfrm>
            <a:off x="9185275" y="1600198"/>
            <a:ext cx="895350" cy="3771902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87530-162B-4269-86AB-88EB554FD861}"/>
              </a:ext>
            </a:extLst>
          </p:cNvPr>
          <p:cNvSpPr txBox="1"/>
          <p:nvPr/>
        </p:nvSpPr>
        <p:spPr>
          <a:xfrm>
            <a:off x="1857375" y="21621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2AC096-3442-4D5B-B0EC-ED32499A4534}"/>
              </a:ext>
            </a:extLst>
          </p:cNvPr>
          <p:cNvSpPr txBox="1"/>
          <p:nvPr/>
        </p:nvSpPr>
        <p:spPr>
          <a:xfrm>
            <a:off x="3685954" y="2101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4BAD7-A9BD-4EA4-BCD7-545494058EBB}"/>
              </a:ext>
            </a:extLst>
          </p:cNvPr>
          <p:cNvSpPr txBox="1"/>
          <p:nvPr/>
        </p:nvSpPr>
        <p:spPr>
          <a:xfrm>
            <a:off x="5310949" y="22442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7E886-7BAB-4CD5-90A4-54565E977617}"/>
              </a:ext>
            </a:extLst>
          </p:cNvPr>
          <p:cNvSpPr txBox="1"/>
          <p:nvPr/>
        </p:nvSpPr>
        <p:spPr>
          <a:xfrm>
            <a:off x="6843468" y="268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D7DB3-B118-4AD8-9A1E-C04763B60C5B}"/>
              </a:ext>
            </a:extLst>
          </p:cNvPr>
          <p:cNvSpPr txBox="1"/>
          <p:nvPr/>
        </p:nvSpPr>
        <p:spPr>
          <a:xfrm>
            <a:off x="8855188" y="29395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597D3-0A5A-41E4-8AEA-F0C184063259}"/>
              </a:ext>
            </a:extLst>
          </p:cNvPr>
          <p:cNvSpPr txBox="1"/>
          <p:nvPr/>
        </p:nvSpPr>
        <p:spPr>
          <a:xfrm>
            <a:off x="10080625" y="3261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323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316-FC5D-4ECE-8D3D-C3E3D874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79" y="161925"/>
            <a:ext cx="9836896" cy="952500"/>
          </a:xfrm>
        </p:spPr>
        <p:txBody>
          <a:bodyPr/>
          <a:lstStyle/>
          <a:p>
            <a:r>
              <a:rPr lang="en-IN" sz="3600" b="1" dirty="0">
                <a:solidFill>
                  <a:srgbClr val="FFFF00"/>
                </a:solidFill>
              </a:rPr>
              <a:t>EMA:- Expo Moving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10B9C-9759-4DDA-A9DE-AF84A93E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7" y="876735"/>
            <a:ext cx="7436232" cy="615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F3D33-1D00-4508-9194-BA60740A6E2E}"/>
              </a:ext>
            </a:extLst>
          </p:cNvPr>
          <p:cNvSpPr txBox="1"/>
          <p:nvPr/>
        </p:nvSpPr>
        <p:spPr>
          <a:xfrm>
            <a:off x="7791450" y="1184726"/>
            <a:ext cx="367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Multiplier-&gt; Formula= (2/</a:t>
            </a:r>
            <a:r>
              <a:rPr lang="en-IN" sz="2800" dirty="0">
                <a:solidFill>
                  <a:srgbClr val="FFFF00"/>
                </a:solidFill>
              </a:rPr>
              <a:t>10</a:t>
            </a:r>
            <a:r>
              <a:rPr lang="en-IN" sz="2800" dirty="0"/>
              <a:t>)+1</a:t>
            </a:r>
          </a:p>
          <a:p>
            <a:r>
              <a:rPr lang="en-IN" sz="2800" dirty="0"/>
              <a:t>10=Rolling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490E15-425F-4347-A6D3-ADE9B44A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7" y="1809636"/>
            <a:ext cx="5359675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394-6AB0-44C0-838C-3DDF9456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9" cy="942975"/>
          </a:xfrm>
        </p:spPr>
        <p:txBody>
          <a:bodyPr/>
          <a:lstStyle/>
          <a:p>
            <a:r>
              <a:rPr lang="en-IN" sz="3200" dirty="0">
                <a:solidFill>
                  <a:srgbClr val="FFFF00"/>
                </a:solidFill>
              </a:rPr>
              <a:t>EWMA:- Expo Weighted Moving 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D6B1-AA25-4C33-A012-592FD025D228}"/>
              </a:ext>
            </a:extLst>
          </p:cNvPr>
          <p:cNvSpPr txBox="1"/>
          <p:nvPr/>
        </p:nvSpPr>
        <p:spPr>
          <a:xfrm>
            <a:off x="571500" y="1476375"/>
            <a:ext cx="82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EWMA(t)= a * x(t) + (1-a) EWMA(t-1)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D8052-CBB2-4FDB-B47B-9689547D7DBA}"/>
              </a:ext>
            </a:extLst>
          </p:cNvPr>
          <p:cNvSpPr txBox="1"/>
          <p:nvPr/>
        </p:nvSpPr>
        <p:spPr>
          <a:xfrm>
            <a:off x="571500" y="2471440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 respect to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35B38-E615-482B-8D04-B1165D66D74E}"/>
              </a:ext>
            </a:extLst>
          </p:cNvPr>
          <p:cNvSpPr txBox="1"/>
          <p:nvPr/>
        </p:nvSpPr>
        <p:spPr>
          <a:xfrm>
            <a:off x="2762250" y="71437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DDE07-4CEC-46EE-934D-CB051DD218D4}"/>
              </a:ext>
            </a:extLst>
          </p:cNvPr>
          <p:cNvCxnSpPr>
            <a:cxnSpLocks/>
          </p:cNvCxnSpPr>
          <p:nvPr/>
        </p:nvCxnSpPr>
        <p:spPr>
          <a:xfrm>
            <a:off x="3236899" y="10191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76F-E184-43D6-A845-AF305ADF81E5}"/>
              </a:ext>
            </a:extLst>
          </p:cNvPr>
          <p:cNvSpPr txBox="1"/>
          <p:nvPr/>
        </p:nvSpPr>
        <p:spPr>
          <a:xfrm>
            <a:off x="3600450" y="2269867"/>
            <a:ext cx="1190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</a:t>
            </a:r>
          </a:p>
          <a:p>
            <a:r>
              <a:rPr lang="en-IN" dirty="0"/>
              <a:t>First priority this</a:t>
            </a:r>
          </a:p>
          <a:p>
            <a:r>
              <a:rPr lang="en-IN" dirty="0"/>
              <a:t>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C605C-E201-46B1-A347-2C6ED07D3756}"/>
              </a:ext>
            </a:extLst>
          </p:cNvPr>
          <p:cNvSpPr txBox="1"/>
          <p:nvPr/>
        </p:nvSpPr>
        <p:spPr>
          <a:xfrm flipH="1">
            <a:off x="356181" y="942975"/>
            <a:ext cx="232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 for prevent lag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E00FE-1549-49FB-8E6B-DEDA60F5354F}"/>
              </a:ext>
            </a:extLst>
          </p:cNvPr>
          <p:cNvSpPr txBox="1"/>
          <p:nvPr/>
        </p:nvSpPr>
        <p:spPr>
          <a:xfrm>
            <a:off x="3507954" y="4117717"/>
            <a:ext cx="726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Still After coming new data we are going to give first priority previous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26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0D9-FBF2-4B76-B010-783370F4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04" y="66675"/>
            <a:ext cx="8825659" cy="838200"/>
          </a:xfrm>
        </p:spPr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7317F-9955-40F9-B940-1D2473703098}"/>
              </a:ext>
            </a:extLst>
          </p:cNvPr>
          <p:cNvSpPr txBox="1"/>
          <p:nvPr/>
        </p:nvSpPr>
        <p:spPr>
          <a:xfrm>
            <a:off x="0" y="1657350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ARIMA</a:t>
            </a:r>
            <a:r>
              <a:rPr lang="en-I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   AR                                        I                           MA</a:t>
            </a:r>
          </a:p>
          <a:p>
            <a:r>
              <a:rPr lang="en-I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        Autoregression --------  +   &lt;--------- Moving average</a:t>
            </a:r>
          </a:p>
          <a:p>
            <a:r>
              <a:rPr lang="en-I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                                             ARIMA MODEL</a:t>
            </a:r>
          </a:p>
          <a:p>
            <a:endParaRPr lang="en-IN" sz="2800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I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                                             Forecasting: </a:t>
            </a:r>
            <a:r>
              <a:rPr lang="en-IN" sz="2800" b="1" dirty="0" err="1">
                <a:solidFill>
                  <a:srgbClr val="FFFF00"/>
                </a:solidFill>
                <a:sym typeface="Wingdings" panose="05000000000000000000" pitchFamily="2" charset="2"/>
              </a:rPr>
              <a:t>Sales,monthly</a:t>
            </a:r>
            <a:endParaRPr lang="en-IN" sz="2800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IN" sz="2800" b="1" dirty="0">
                <a:solidFill>
                  <a:srgbClr val="FFFF00"/>
                </a:solidFill>
                <a:sym typeface="Wingdings" panose="05000000000000000000" pitchFamily="2" charset="2"/>
              </a:rPr>
              <a:t>                                                       Not Good for Stocks  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1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E2F-32CC-4EE1-8794-EF1DAD3A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729" y="352425"/>
            <a:ext cx="9779746" cy="1190625"/>
          </a:xfrm>
        </p:spPr>
        <p:txBody>
          <a:bodyPr/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Helvetica Neue"/>
              </a:rPr>
              <a:t>Moving Average ACF (Auto Corr Plot) -- (MA)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648E1-F9FB-446E-B6F4-92CB52B85282}"/>
              </a:ext>
            </a:extLst>
          </p:cNvPr>
          <p:cNvSpPr txBox="1"/>
          <p:nvPr/>
        </p:nvSpPr>
        <p:spPr>
          <a:xfrm>
            <a:off x="2943225" y="1362075"/>
            <a:ext cx="504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Moving Average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86A7A-4C8F-42D9-89F5-AFB88F29FFA7}"/>
              </a:ext>
            </a:extLst>
          </p:cNvPr>
          <p:cNvSpPr/>
          <p:nvPr/>
        </p:nvSpPr>
        <p:spPr>
          <a:xfrm>
            <a:off x="285751" y="2124075"/>
            <a:ext cx="67056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Currently what I am doing: Live session of time series day3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BA1F1-07BD-4660-9EA2-4FD2EAA889B0}"/>
              </a:ext>
            </a:extLst>
          </p:cNvPr>
          <p:cNvSpPr/>
          <p:nvPr/>
        </p:nvSpPr>
        <p:spPr>
          <a:xfrm>
            <a:off x="7524750" y="2124074"/>
            <a:ext cx="412432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Batch size = 10 [Expected to join all students]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F3268-CD50-4822-AC97-C873CE55C259}"/>
              </a:ext>
            </a:extLst>
          </p:cNvPr>
          <p:cNvSpPr/>
          <p:nvPr/>
        </p:nvSpPr>
        <p:spPr>
          <a:xfrm>
            <a:off x="7524750" y="2943225"/>
            <a:ext cx="41243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 Present only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8ECEF-9C1A-40AA-8B90-9A746758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90" y="1232295"/>
            <a:ext cx="1674005" cy="8086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7F828B-E1FD-4C4C-839D-48BF6BC7FF2D}"/>
              </a:ext>
            </a:extLst>
          </p:cNvPr>
          <p:cNvSpPr/>
          <p:nvPr/>
        </p:nvSpPr>
        <p:spPr>
          <a:xfrm>
            <a:off x="180975" y="2914650"/>
            <a:ext cx="7258050" cy="3590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B30E72-119F-46EC-9638-AD1E23B3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22" y="3473585"/>
            <a:ext cx="4090648" cy="96204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462778-AC22-474D-923D-8EBE081A27CF}"/>
              </a:ext>
            </a:extLst>
          </p:cNvPr>
          <p:cNvSpPr/>
          <p:nvPr/>
        </p:nvSpPr>
        <p:spPr>
          <a:xfrm>
            <a:off x="2492361" y="2928938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317572-C92B-463A-ACE6-AF986BFB0CA1}"/>
              </a:ext>
            </a:extLst>
          </p:cNvPr>
          <p:cNvSpPr txBox="1"/>
          <p:nvPr/>
        </p:nvSpPr>
        <p:spPr>
          <a:xfrm>
            <a:off x="2601898" y="310038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MA</a:t>
            </a:r>
          </a:p>
          <a:p>
            <a:pPr algn="ctr"/>
            <a:r>
              <a:rPr lang="en-IN" sz="1600" b="1" dirty="0"/>
              <a:t>pred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B2C24F-755A-4BAA-92E9-D777B9BA94A9}"/>
              </a:ext>
            </a:extLst>
          </p:cNvPr>
          <p:cNvSpPr/>
          <p:nvPr/>
        </p:nvSpPr>
        <p:spPr>
          <a:xfrm>
            <a:off x="3656792" y="2928938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6AD86-7049-438F-9723-97E44D108A8B}"/>
              </a:ext>
            </a:extLst>
          </p:cNvPr>
          <p:cNvSpPr txBox="1"/>
          <p:nvPr/>
        </p:nvSpPr>
        <p:spPr>
          <a:xfrm>
            <a:off x="3759187" y="3477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Error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2223B7-358C-482F-96C6-7ABFA9D01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13" y="2961263"/>
            <a:ext cx="538973" cy="4581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896E7D-97C9-48B5-9F67-9FD7FB4AD0A9}"/>
              </a:ext>
            </a:extLst>
          </p:cNvPr>
          <p:cNvSpPr txBox="1"/>
          <p:nvPr/>
        </p:nvSpPr>
        <p:spPr>
          <a:xfrm>
            <a:off x="2492360" y="3814763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10</a:t>
            </a:r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CA2AE-36AD-4CCB-A85D-DD017920ED60}"/>
              </a:ext>
            </a:extLst>
          </p:cNvPr>
          <p:cNvSpPr txBox="1"/>
          <p:nvPr/>
        </p:nvSpPr>
        <p:spPr>
          <a:xfrm>
            <a:off x="3635360" y="3830042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-2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-1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0</a:t>
            </a:r>
          </a:p>
          <a:p>
            <a:pPr algn="ctr"/>
            <a:endParaRPr lang="en-IN" sz="3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50F54E-6992-4950-9EF1-CB4CF2827E1D}"/>
              </a:ext>
            </a:extLst>
          </p:cNvPr>
          <p:cNvSpPr/>
          <p:nvPr/>
        </p:nvSpPr>
        <p:spPr>
          <a:xfrm>
            <a:off x="1371600" y="2886075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FD2FB-1FDF-4CAF-8DF5-C250867EFC28}"/>
              </a:ext>
            </a:extLst>
          </p:cNvPr>
          <p:cNvSpPr txBox="1"/>
          <p:nvPr/>
        </p:nvSpPr>
        <p:spPr>
          <a:xfrm>
            <a:off x="1443037" y="30861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</a:t>
            </a:r>
          </a:p>
          <a:p>
            <a:pPr algn="ctr"/>
            <a:r>
              <a:rPr lang="en-IN" sz="1600" b="1" dirty="0"/>
              <a:t>Days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A96FE-C16F-49E8-9864-1D17B8049A1F}"/>
              </a:ext>
            </a:extLst>
          </p:cNvPr>
          <p:cNvSpPr txBox="1"/>
          <p:nvPr/>
        </p:nvSpPr>
        <p:spPr>
          <a:xfrm>
            <a:off x="1371600" y="3800475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3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4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5</a:t>
            </a:r>
          </a:p>
          <a:p>
            <a:pPr algn="ctr"/>
            <a:endParaRPr lang="en-IN" sz="32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BA1E330-C043-4DBC-AB01-673ABD2F7772}"/>
              </a:ext>
            </a:extLst>
          </p:cNvPr>
          <p:cNvSpPr/>
          <p:nvPr/>
        </p:nvSpPr>
        <p:spPr>
          <a:xfrm rot="16200000">
            <a:off x="2749557" y="2797832"/>
            <a:ext cx="387336" cy="620971"/>
          </a:xfrm>
          <a:prstGeom prst="rightBrace">
            <a:avLst>
              <a:gd name="adj1" fmla="val 23131"/>
              <a:gd name="adj2" fmla="val 53739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2992DA0-ECC9-40F3-B58E-33EC9442D7DA}"/>
              </a:ext>
            </a:extLst>
          </p:cNvPr>
          <p:cNvSpPr/>
          <p:nvPr/>
        </p:nvSpPr>
        <p:spPr>
          <a:xfrm>
            <a:off x="4799792" y="2914649"/>
            <a:ext cx="904875" cy="357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4ACBC7-F7BA-42E9-80DE-7ECF99974E38}"/>
              </a:ext>
            </a:extLst>
          </p:cNvPr>
          <p:cNvSpPr txBox="1"/>
          <p:nvPr/>
        </p:nvSpPr>
        <p:spPr>
          <a:xfrm>
            <a:off x="4909329" y="30861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MA</a:t>
            </a:r>
          </a:p>
          <a:p>
            <a:pPr algn="ctr"/>
            <a:r>
              <a:rPr lang="en-IN" sz="1600" b="1" dirty="0"/>
              <a:t>Real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11FCC-6688-45FF-8F5D-CFBCDD5626A0}"/>
              </a:ext>
            </a:extLst>
          </p:cNvPr>
          <p:cNvSpPr txBox="1"/>
          <p:nvPr/>
        </p:nvSpPr>
        <p:spPr>
          <a:xfrm>
            <a:off x="4799791" y="3800475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8</a:t>
            </a:r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C431B1-E869-4AC7-8C77-AA9003E96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49" y="5155781"/>
            <a:ext cx="1397072" cy="9398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0E3020-20A5-4AAE-91EF-37B5AFB58771}"/>
              </a:ext>
            </a:extLst>
          </p:cNvPr>
          <p:cNvSpPr txBox="1"/>
          <p:nvPr/>
        </p:nvSpPr>
        <p:spPr>
          <a:xfrm>
            <a:off x="7654910" y="591955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Coefficient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9BAF2-016A-48E7-8FEF-6F480626D4CA}"/>
              </a:ext>
            </a:extLst>
          </p:cNvPr>
          <p:cNvSpPr txBox="1"/>
          <p:nvPr/>
        </p:nvSpPr>
        <p:spPr>
          <a:xfrm>
            <a:off x="7519987" y="4480214"/>
            <a:ext cx="41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Normal distribution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2021EFD-BEAE-465C-9973-B517E4DD24C4}"/>
              </a:ext>
            </a:extLst>
          </p:cNvPr>
          <p:cNvSpPr/>
          <p:nvPr/>
        </p:nvSpPr>
        <p:spPr>
          <a:xfrm>
            <a:off x="9474272" y="5116012"/>
            <a:ext cx="2419350" cy="828675"/>
          </a:xfrm>
          <a:custGeom>
            <a:avLst/>
            <a:gdLst>
              <a:gd name="connsiteX0" fmla="*/ 0 w 2419350"/>
              <a:gd name="connsiteY0" fmla="*/ 828675 h 828675"/>
              <a:gd name="connsiteX1" fmla="*/ 142875 w 2419350"/>
              <a:gd name="connsiteY1" fmla="*/ 809625 h 828675"/>
              <a:gd name="connsiteX2" fmla="*/ 238125 w 2419350"/>
              <a:gd name="connsiteY2" fmla="*/ 714375 h 828675"/>
              <a:gd name="connsiteX3" fmla="*/ 314325 w 2419350"/>
              <a:gd name="connsiteY3" fmla="*/ 609600 h 828675"/>
              <a:gd name="connsiteX4" fmla="*/ 409575 w 2419350"/>
              <a:gd name="connsiteY4" fmla="*/ 504825 h 828675"/>
              <a:gd name="connsiteX5" fmla="*/ 438150 w 2419350"/>
              <a:gd name="connsiteY5" fmla="*/ 438150 h 828675"/>
              <a:gd name="connsiteX6" fmla="*/ 466725 w 2419350"/>
              <a:gd name="connsiteY6" fmla="*/ 390525 h 828675"/>
              <a:gd name="connsiteX7" fmla="*/ 514350 w 2419350"/>
              <a:gd name="connsiteY7" fmla="*/ 276225 h 828675"/>
              <a:gd name="connsiteX8" fmla="*/ 571500 w 2419350"/>
              <a:gd name="connsiteY8" fmla="*/ 190500 h 828675"/>
              <a:gd name="connsiteX9" fmla="*/ 628650 w 2419350"/>
              <a:gd name="connsiteY9" fmla="*/ 123825 h 828675"/>
              <a:gd name="connsiteX10" fmla="*/ 752475 w 2419350"/>
              <a:gd name="connsiteY10" fmla="*/ 38100 h 828675"/>
              <a:gd name="connsiteX11" fmla="*/ 819150 w 2419350"/>
              <a:gd name="connsiteY11" fmla="*/ 28575 h 828675"/>
              <a:gd name="connsiteX12" fmla="*/ 923925 w 2419350"/>
              <a:gd name="connsiteY12" fmla="*/ 0 h 828675"/>
              <a:gd name="connsiteX13" fmla="*/ 1257300 w 2419350"/>
              <a:gd name="connsiteY13" fmla="*/ 57150 h 828675"/>
              <a:gd name="connsiteX14" fmla="*/ 1276350 w 2419350"/>
              <a:gd name="connsiteY14" fmla="*/ 85725 h 828675"/>
              <a:gd name="connsiteX15" fmla="*/ 1323975 w 2419350"/>
              <a:gd name="connsiteY15" fmla="*/ 114300 h 828675"/>
              <a:gd name="connsiteX16" fmla="*/ 1333500 w 2419350"/>
              <a:gd name="connsiteY16" fmla="*/ 171450 h 828675"/>
              <a:gd name="connsiteX17" fmla="*/ 1390650 w 2419350"/>
              <a:gd name="connsiteY17" fmla="*/ 247650 h 828675"/>
              <a:gd name="connsiteX18" fmla="*/ 1428750 w 2419350"/>
              <a:gd name="connsiteY18" fmla="*/ 295275 h 828675"/>
              <a:gd name="connsiteX19" fmla="*/ 1504950 w 2419350"/>
              <a:gd name="connsiteY19" fmla="*/ 409575 h 828675"/>
              <a:gd name="connsiteX20" fmla="*/ 1600200 w 2419350"/>
              <a:gd name="connsiteY20" fmla="*/ 485775 h 828675"/>
              <a:gd name="connsiteX21" fmla="*/ 1638300 w 2419350"/>
              <a:gd name="connsiteY21" fmla="*/ 542925 h 828675"/>
              <a:gd name="connsiteX22" fmla="*/ 1666875 w 2419350"/>
              <a:gd name="connsiteY22" fmla="*/ 561975 h 828675"/>
              <a:gd name="connsiteX23" fmla="*/ 1762125 w 2419350"/>
              <a:gd name="connsiteY23" fmla="*/ 657225 h 828675"/>
              <a:gd name="connsiteX24" fmla="*/ 1800225 w 2419350"/>
              <a:gd name="connsiteY24" fmla="*/ 723900 h 828675"/>
              <a:gd name="connsiteX25" fmla="*/ 1857375 w 2419350"/>
              <a:gd name="connsiteY25" fmla="*/ 790575 h 828675"/>
              <a:gd name="connsiteX26" fmla="*/ 1885950 w 2419350"/>
              <a:gd name="connsiteY26" fmla="*/ 809625 h 828675"/>
              <a:gd name="connsiteX27" fmla="*/ 2419350 w 2419350"/>
              <a:gd name="connsiteY27" fmla="*/ 8096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19350" h="828675">
                <a:moveTo>
                  <a:pt x="0" y="828675"/>
                </a:moveTo>
                <a:cubicBezTo>
                  <a:pt x="47625" y="822325"/>
                  <a:pt x="99560" y="830416"/>
                  <a:pt x="142875" y="809625"/>
                </a:cubicBezTo>
                <a:cubicBezTo>
                  <a:pt x="183355" y="790195"/>
                  <a:pt x="206375" y="746125"/>
                  <a:pt x="238125" y="714375"/>
                </a:cubicBezTo>
                <a:cubicBezTo>
                  <a:pt x="327310" y="625190"/>
                  <a:pt x="220303" y="738880"/>
                  <a:pt x="314325" y="609600"/>
                </a:cubicBezTo>
                <a:cubicBezTo>
                  <a:pt x="404270" y="485925"/>
                  <a:pt x="289973" y="690873"/>
                  <a:pt x="409575" y="504825"/>
                </a:cubicBezTo>
                <a:cubicBezTo>
                  <a:pt x="422651" y="484485"/>
                  <a:pt x="427336" y="459777"/>
                  <a:pt x="438150" y="438150"/>
                </a:cubicBezTo>
                <a:cubicBezTo>
                  <a:pt x="446429" y="421591"/>
                  <a:pt x="457200" y="406400"/>
                  <a:pt x="466725" y="390525"/>
                </a:cubicBezTo>
                <a:cubicBezTo>
                  <a:pt x="480495" y="335446"/>
                  <a:pt x="476129" y="341201"/>
                  <a:pt x="514350" y="276225"/>
                </a:cubicBezTo>
                <a:cubicBezTo>
                  <a:pt x="531763" y="246624"/>
                  <a:pt x="571500" y="190500"/>
                  <a:pt x="571500" y="190500"/>
                </a:cubicBezTo>
                <a:cubicBezTo>
                  <a:pt x="586347" y="131110"/>
                  <a:pt x="568623" y="163843"/>
                  <a:pt x="628650" y="123825"/>
                </a:cubicBezTo>
                <a:cubicBezTo>
                  <a:pt x="672337" y="94700"/>
                  <a:pt x="700890" y="60668"/>
                  <a:pt x="752475" y="38100"/>
                </a:cubicBezTo>
                <a:cubicBezTo>
                  <a:pt x="773043" y="29101"/>
                  <a:pt x="797135" y="32978"/>
                  <a:pt x="819150" y="28575"/>
                </a:cubicBezTo>
                <a:cubicBezTo>
                  <a:pt x="872863" y="17832"/>
                  <a:pt x="882871" y="13685"/>
                  <a:pt x="923925" y="0"/>
                </a:cubicBezTo>
                <a:cubicBezTo>
                  <a:pt x="1035050" y="19050"/>
                  <a:pt x="1147748" y="30502"/>
                  <a:pt x="1257300" y="57150"/>
                </a:cubicBezTo>
                <a:cubicBezTo>
                  <a:pt x="1268423" y="59856"/>
                  <a:pt x="1267658" y="78275"/>
                  <a:pt x="1276350" y="85725"/>
                </a:cubicBezTo>
                <a:cubicBezTo>
                  <a:pt x="1290406" y="97773"/>
                  <a:pt x="1308100" y="104775"/>
                  <a:pt x="1323975" y="114300"/>
                </a:cubicBezTo>
                <a:cubicBezTo>
                  <a:pt x="1327150" y="133350"/>
                  <a:pt x="1326900" y="153300"/>
                  <a:pt x="1333500" y="171450"/>
                </a:cubicBezTo>
                <a:cubicBezTo>
                  <a:pt x="1350162" y="217271"/>
                  <a:pt x="1362695" y="215701"/>
                  <a:pt x="1390650" y="247650"/>
                </a:cubicBezTo>
                <a:cubicBezTo>
                  <a:pt x="1404037" y="262950"/>
                  <a:pt x="1417092" y="278620"/>
                  <a:pt x="1428750" y="295275"/>
                </a:cubicBezTo>
                <a:cubicBezTo>
                  <a:pt x="1458121" y="337234"/>
                  <a:pt x="1466120" y="370745"/>
                  <a:pt x="1504950" y="409575"/>
                </a:cubicBezTo>
                <a:cubicBezTo>
                  <a:pt x="1603964" y="508589"/>
                  <a:pt x="1524793" y="391516"/>
                  <a:pt x="1600200" y="485775"/>
                </a:cubicBezTo>
                <a:cubicBezTo>
                  <a:pt x="1614503" y="503653"/>
                  <a:pt x="1623223" y="525695"/>
                  <a:pt x="1638300" y="542925"/>
                </a:cubicBezTo>
                <a:cubicBezTo>
                  <a:pt x="1645838" y="551540"/>
                  <a:pt x="1658463" y="554210"/>
                  <a:pt x="1666875" y="561975"/>
                </a:cubicBezTo>
                <a:cubicBezTo>
                  <a:pt x="1699869" y="592431"/>
                  <a:pt x="1762125" y="657225"/>
                  <a:pt x="1762125" y="657225"/>
                </a:cubicBezTo>
                <a:cubicBezTo>
                  <a:pt x="1775302" y="696757"/>
                  <a:pt x="1767788" y="684255"/>
                  <a:pt x="1800225" y="723900"/>
                </a:cubicBezTo>
                <a:cubicBezTo>
                  <a:pt x="1818761" y="746555"/>
                  <a:pt x="1836677" y="769877"/>
                  <a:pt x="1857375" y="790575"/>
                </a:cubicBezTo>
                <a:cubicBezTo>
                  <a:pt x="1865470" y="798670"/>
                  <a:pt x="1874509" y="809237"/>
                  <a:pt x="1885950" y="809625"/>
                </a:cubicBezTo>
                <a:cubicBezTo>
                  <a:pt x="2063648" y="815649"/>
                  <a:pt x="2241550" y="809625"/>
                  <a:pt x="2419350" y="8096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1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E62F3C-0F76-4D28-8D6B-DA7102AE27D6}"/>
              </a:ext>
            </a:extLst>
          </p:cNvPr>
          <p:cNvSpPr/>
          <p:nvPr/>
        </p:nvSpPr>
        <p:spPr>
          <a:xfrm>
            <a:off x="180975" y="2914650"/>
            <a:ext cx="7258050" cy="3590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BEC06A-9AAD-47FF-BB4D-D5B9E39BF574}"/>
              </a:ext>
            </a:extLst>
          </p:cNvPr>
          <p:cNvSpPr/>
          <p:nvPr/>
        </p:nvSpPr>
        <p:spPr>
          <a:xfrm>
            <a:off x="2492361" y="2928938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425F6-2892-4651-B38C-B58A31E24AA0}"/>
              </a:ext>
            </a:extLst>
          </p:cNvPr>
          <p:cNvSpPr txBox="1"/>
          <p:nvPr/>
        </p:nvSpPr>
        <p:spPr>
          <a:xfrm>
            <a:off x="2601898" y="310038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MA</a:t>
            </a:r>
          </a:p>
          <a:p>
            <a:pPr algn="ctr"/>
            <a:r>
              <a:rPr lang="en-IN" sz="1600" b="1" dirty="0"/>
              <a:t>pred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FE9B2B-935F-4DAA-9A1E-073ED6DA3306}"/>
              </a:ext>
            </a:extLst>
          </p:cNvPr>
          <p:cNvSpPr/>
          <p:nvPr/>
        </p:nvSpPr>
        <p:spPr>
          <a:xfrm>
            <a:off x="3656792" y="2928938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A0916-FE71-4F02-84F4-5C358C817BE0}"/>
              </a:ext>
            </a:extLst>
          </p:cNvPr>
          <p:cNvSpPr txBox="1"/>
          <p:nvPr/>
        </p:nvSpPr>
        <p:spPr>
          <a:xfrm>
            <a:off x="3759187" y="3477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Error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AA545-9E75-46E9-8B8E-B2131E14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13" y="2961263"/>
            <a:ext cx="538973" cy="458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5B2EB-6CF7-4110-AA5E-CD3F50A1469F}"/>
              </a:ext>
            </a:extLst>
          </p:cNvPr>
          <p:cNvSpPr txBox="1"/>
          <p:nvPr/>
        </p:nvSpPr>
        <p:spPr>
          <a:xfrm>
            <a:off x="2492360" y="3814763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10</a:t>
            </a:r>
          </a:p>
          <a:p>
            <a:pPr algn="ctr"/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</a:p>
          <a:p>
            <a:pPr algn="ctr"/>
            <a:r>
              <a:rPr lang="en-IN" sz="3200" dirty="0"/>
              <a:t>9.5</a:t>
            </a:r>
          </a:p>
          <a:p>
            <a:pPr algn="ctr"/>
            <a:r>
              <a:rPr lang="en-IN" sz="3200" dirty="0"/>
              <a:t>9</a:t>
            </a:r>
          </a:p>
          <a:p>
            <a:pPr algn="ctr"/>
            <a:r>
              <a:rPr lang="en-IN" sz="3200" dirty="0"/>
              <a:t>11</a:t>
            </a:r>
          </a:p>
          <a:p>
            <a:pPr algn="ctr"/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29549-C854-4187-989F-EF29299135CE}"/>
              </a:ext>
            </a:extLst>
          </p:cNvPr>
          <p:cNvSpPr txBox="1"/>
          <p:nvPr/>
        </p:nvSpPr>
        <p:spPr>
          <a:xfrm>
            <a:off x="3635360" y="3830042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-2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-1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0</a:t>
            </a:r>
          </a:p>
          <a:p>
            <a:pPr algn="ctr"/>
            <a:endParaRPr lang="en-IN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724910-0302-4A19-8100-ACDEFA9A1459}"/>
              </a:ext>
            </a:extLst>
          </p:cNvPr>
          <p:cNvSpPr/>
          <p:nvPr/>
        </p:nvSpPr>
        <p:spPr>
          <a:xfrm>
            <a:off x="1371600" y="2886075"/>
            <a:ext cx="904875" cy="356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C95CB-3DF0-4D4D-B6B0-EEB4B77FBAD1}"/>
              </a:ext>
            </a:extLst>
          </p:cNvPr>
          <p:cNvSpPr txBox="1"/>
          <p:nvPr/>
        </p:nvSpPr>
        <p:spPr>
          <a:xfrm>
            <a:off x="1443037" y="30861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</a:t>
            </a:r>
          </a:p>
          <a:p>
            <a:pPr algn="ctr"/>
            <a:r>
              <a:rPr lang="en-IN" sz="1600" b="1" dirty="0"/>
              <a:t>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CDB32-06AA-4D87-A73B-C6A9A9ABDB78}"/>
              </a:ext>
            </a:extLst>
          </p:cNvPr>
          <p:cNvSpPr txBox="1"/>
          <p:nvPr/>
        </p:nvSpPr>
        <p:spPr>
          <a:xfrm>
            <a:off x="1371600" y="3800475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3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4</a:t>
            </a:r>
          </a:p>
          <a:p>
            <a:pPr algn="ctr"/>
            <a:r>
              <a:rPr lang="en-IN" sz="3200" dirty="0">
                <a:solidFill>
                  <a:srgbClr val="FFFF00"/>
                </a:solidFill>
              </a:rPr>
              <a:t>5</a:t>
            </a:r>
          </a:p>
          <a:p>
            <a:pPr algn="ctr"/>
            <a:endParaRPr lang="en-IN" sz="32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92F7098-9BA9-470F-8411-48E6DD3540A4}"/>
              </a:ext>
            </a:extLst>
          </p:cNvPr>
          <p:cNvSpPr/>
          <p:nvPr/>
        </p:nvSpPr>
        <p:spPr>
          <a:xfrm rot="16200000">
            <a:off x="2749557" y="2797832"/>
            <a:ext cx="387336" cy="620971"/>
          </a:xfrm>
          <a:prstGeom prst="rightBrace">
            <a:avLst>
              <a:gd name="adj1" fmla="val 23131"/>
              <a:gd name="adj2" fmla="val 53739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79C126-9E21-4098-A8DF-4664F9525862}"/>
              </a:ext>
            </a:extLst>
          </p:cNvPr>
          <p:cNvSpPr/>
          <p:nvPr/>
        </p:nvSpPr>
        <p:spPr>
          <a:xfrm>
            <a:off x="4799792" y="2914649"/>
            <a:ext cx="904875" cy="357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CF702-87BC-4D60-AE96-040D4D7FA298}"/>
              </a:ext>
            </a:extLst>
          </p:cNvPr>
          <p:cNvSpPr txBox="1"/>
          <p:nvPr/>
        </p:nvSpPr>
        <p:spPr>
          <a:xfrm>
            <a:off x="4909329" y="30861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MA</a:t>
            </a:r>
          </a:p>
          <a:p>
            <a:pPr algn="ctr"/>
            <a:r>
              <a:rPr lang="en-IN" sz="1600" b="1" dirty="0"/>
              <a:t>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A09B7-2DEB-49A3-ADEA-BB09621429F6}"/>
              </a:ext>
            </a:extLst>
          </p:cNvPr>
          <p:cNvSpPr txBox="1"/>
          <p:nvPr/>
        </p:nvSpPr>
        <p:spPr>
          <a:xfrm>
            <a:off x="4799791" y="3800475"/>
            <a:ext cx="904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8</a:t>
            </a:r>
          </a:p>
          <a:p>
            <a:pPr algn="ctr"/>
            <a:r>
              <a:rPr lang="en-IN" sz="3200" dirty="0"/>
              <a:t>10</a:t>
            </a:r>
          </a:p>
          <a:p>
            <a:pPr algn="ctr"/>
            <a:r>
              <a:rPr lang="en-IN" sz="3200" dirty="0"/>
              <a:t>8.5</a:t>
            </a:r>
          </a:p>
          <a:p>
            <a:pPr algn="ctr"/>
            <a:r>
              <a:rPr lang="en-IN" sz="3200" dirty="0"/>
              <a:t>11</a:t>
            </a:r>
          </a:p>
          <a:p>
            <a:pPr algn="ctr"/>
            <a:r>
              <a:rPr lang="en-IN" sz="3200" dirty="0"/>
              <a:t>10</a:t>
            </a:r>
          </a:p>
          <a:p>
            <a:pPr algn="ctr"/>
            <a:endParaRPr lang="en-I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29D3A4-449F-4001-9196-75C4A0B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4" y="3800475"/>
            <a:ext cx="4090648" cy="9620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32C36B-D091-4EDA-8070-FB2B91F8B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42900"/>
            <a:ext cx="2159111" cy="997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A6D5DE-7A8C-4646-822A-5530C3CAA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49" y="4854045"/>
            <a:ext cx="1397072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767E-F57E-4A52-9425-324AF1C8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29" y="161925"/>
            <a:ext cx="8825659" cy="88582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Auto Regression  =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013C2-2D6C-4B0F-91EA-2D90C5E73FFF}"/>
              </a:ext>
            </a:extLst>
          </p:cNvPr>
          <p:cNvSpPr txBox="1"/>
          <p:nvPr/>
        </p:nvSpPr>
        <p:spPr>
          <a:xfrm>
            <a:off x="723900" y="162877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Sales </a:t>
            </a:r>
            <a:r>
              <a:rPr lang="en-IN" sz="2800" b="1" dirty="0"/>
              <a:t>of</a:t>
            </a:r>
            <a:r>
              <a:rPr lang="en-IN" sz="2000" b="1" dirty="0"/>
              <a:t> Onion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F45223-6BF7-46F1-9146-171A693B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97898"/>
              </p:ext>
            </p:extLst>
          </p:nvPr>
        </p:nvGraphicFramePr>
        <p:xfrm>
          <a:off x="573929" y="2842471"/>
          <a:ext cx="8128000" cy="86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3228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2535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4886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3376353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r>
                        <a:rPr lang="en-IN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53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50A35-1076-40E3-8415-C141FF1AB2FE}"/>
              </a:ext>
            </a:extLst>
          </p:cNvPr>
          <p:cNvSpPr txBox="1"/>
          <p:nvPr/>
        </p:nvSpPr>
        <p:spPr>
          <a:xfrm>
            <a:off x="573929" y="3937191"/>
            <a:ext cx="398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Regression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5CA4F-2DDD-4B38-9545-C397889E72FE}"/>
              </a:ext>
            </a:extLst>
          </p:cNvPr>
          <p:cNvSpPr/>
          <p:nvPr/>
        </p:nvSpPr>
        <p:spPr>
          <a:xfrm>
            <a:off x="9172575" y="2842471"/>
            <a:ext cx="1828800" cy="48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21C3D3-CF8A-4EE3-87DD-54DC0353C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6847"/>
              </p:ext>
            </p:extLst>
          </p:nvPr>
        </p:nvGraphicFramePr>
        <p:xfrm>
          <a:off x="573929" y="2239030"/>
          <a:ext cx="104274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396">
                  <a:extLst>
                    <a:ext uri="{9D8B030D-6E8A-4147-A177-3AD203B41FA5}">
                      <a16:colId xmlns:a16="http://schemas.microsoft.com/office/drawing/2014/main" val="1974155279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328192759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64881818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439499729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255437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t-4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t-3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t-2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t-1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288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CBD4DE-49DF-4DFC-B88A-D4932553361D}"/>
              </a:ext>
            </a:extLst>
          </p:cNvPr>
          <p:cNvSpPr txBox="1"/>
          <p:nvPr/>
        </p:nvSpPr>
        <p:spPr>
          <a:xfrm>
            <a:off x="11146583" y="2842471"/>
            <a:ext cx="94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K=4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731F4-F411-43EE-BD44-D20C26FD0754}"/>
              </a:ext>
            </a:extLst>
          </p:cNvPr>
          <p:cNvSpPr/>
          <p:nvPr/>
        </p:nvSpPr>
        <p:spPr>
          <a:xfrm>
            <a:off x="9172575" y="3455437"/>
            <a:ext cx="1828800" cy="48175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Sales Pred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FEEB8AE-8B31-4C45-BB00-17E186A5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62412"/>
              </p:ext>
            </p:extLst>
          </p:nvPr>
        </p:nvGraphicFramePr>
        <p:xfrm>
          <a:off x="4271964" y="4460411"/>
          <a:ext cx="551021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737">
                  <a:extLst>
                    <a:ext uri="{9D8B030D-6E8A-4147-A177-3AD203B41FA5}">
                      <a16:colId xmlns:a16="http://schemas.microsoft.com/office/drawing/2014/main" val="3736905716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3173348317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1905392687"/>
                    </a:ext>
                  </a:extLst>
                </a:gridCol>
              </a:tblGrid>
              <a:tr h="306207">
                <a:tc>
                  <a:txBody>
                    <a:bodyPr/>
                    <a:lstStyle/>
                    <a:p>
                      <a:r>
                        <a:rPr lang="en-IN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3718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r>
                        <a:rPr lang="en-IN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945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C6D4A6-E330-4FD0-AEB9-8114155F72AF}"/>
              </a:ext>
            </a:extLst>
          </p:cNvPr>
          <p:cNvSpPr/>
          <p:nvPr/>
        </p:nvSpPr>
        <p:spPr>
          <a:xfrm>
            <a:off x="5314950" y="4048125"/>
            <a:ext cx="3200400" cy="400050"/>
          </a:xfrm>
          <a:custGeom>
            <a:avLst/>
            <a:gdLst>
              <a:gd name="connsiteX0" fmla="*/ 0 w 3200400"/>
              <a:gd name="connsiteY0" fmla="*/ 400050 h 400050"/>
              <a:gd name="connsiteX1" fmla="*/ 171450 w 3200400"/>
              <a:gd name="connsiteY1" fmla="*/ 228600 h 400050"/>
              <a:gd name="connsiteX2" fmla="*/ 419100 w 3200400"/>
              <a:gd name="connsiteY2" fmla="*/ 9525 h 400050"/>
              <a:gd name="connsiteX3" fmla="*/ 447675 w 3200400"/>
              <a:gd name="connsiteY3" fmla="*/ 0 h 400050"/>
              <a:gd name="connsiteX4" fmla="*/ 2724150 w 3200400"/>
              <a:gd name="connsiteY4" fmla="*/ 47625 h 400050"/>
              <a:gd name="connsiteX5" fmla="*/ 2971800 w 3200400"/>
              <a:gd name="connsiteY5" fmla="*/ 152400 h 400050"/>
              <a:gd name="connsiteX6" fmla="*/ 3009900 w 3200400"/>
              <a:gd name="connsiteY6" fmla="*/ 190500 h 400050"/>
              <a:gd name="connsiteX7" fmla="*/ 3124200 w 3200400"/>
              <a:gd name="connsiteY7" fmla="*/ 257175 h 400050"/>
              <a:gd name="connsiteX8" fmla="*/ 3200400 w 3200400"/>
              <a:gd name="connsiteY8" fmla="*/ 35242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400050">
                <a:moveTo>
                  <a:pt x="0" y="400050"/>
                </a:moveTo>
                <a:cubicBezTo>
                  <a:pt x="90839" y="272875"/>
                  <a:pt x="3440" y="383686"/>
                  <a:pt x="171450" y="228600"/>
                </a:cubicBezTo>
                <a:cubicBezTo>
                  <a:pt x="318405" y="92950"/>
                  <a:pt x="261223" y="118065"/>
                  <a:pt x="419100" y="9525"/>
                </a:cubicBezTo>
                <a:cubicBezTo>
                  <a:pt x="427374" y="3837"/>
                  <a:pt x="438150" y="3175"/>
                  <a:pt x="447675" y="0"/>
                </a:cubicBezTo>
                <a:cubicBezTo>
                  <a:pt x="1206500" y="15875"/>
                  <a:pt x="1966539" y="1882"/>
                  <a:pt x="2724150" y="47625"/>
                </a:cubicBezTo>
                <a:cubicBezTo>
                  <a:pt x="2813621" y="53027"/>
                  <a:pt x="2971800" y="152400"/>
                  <a:pt x="2971800" y="152400"/>
                </a:cubicBezTo>
                <a:cubicBezTo>
                  <a:pt x="2984500" y="165100"/>
                  <a:pt x="2995186" y="180200"/>
                  <a:pt x="3009900" y="190500"/>
                </a:cubicBezTo>
                <a:cubicBezTo>
                  <a:pt x="3081028" y="240289"/>
                  <a:pt x="3056316" y="195463"/>
                  <a:pt x="3124200" y="257175"/>
                </a:cubicBezTo>
                <a:cubicBezTo>
                  <a:pt x="3142362" y="273686"/>
                  <a:pt x="3182314" y="328311"/>
                  <a:pt x="3200400" y="3524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F87168-1BFD-4376-832B-51C16C92D116}"/>
              </a:ext>
            </a:extLst>
          </p:cNvPr>
          <p:cNvSpPr/>
          <p:nvPr/>
        </p:nvSpPr>
        <p:spPr>
          <a:xfrm>
            <a:off x="5372100" y="5219700"/>
            <a:ext cx="3143250" cy="419100"/>
          </a:xfrm>
          <a:custGeom>
            <a:avLst/>
            <a:gdLst>
              <a:gd name="connsiteX0" fmla="*/ 0 w 3143250"/>
              <a:gd name="connsiteY0" fmla="*/ 0 h 419100"/>
              <a:gd name="connsiteX1" fmla="*/ 19050 w 3143250"/>
              <a:gd name="connsiteY1" fmla="*/ 95250 h 419100"/>
              <a:gd name="connsiteX2" fmla="*/ 123825 w 3143250"/>
              <a:gd name="connsiteY2" fmla="*/ 190500 h 419100"/>
              <a:gd name="connsiteX3" fmla="*/ 495300 w 3143250"/>
              <a:gd name="connsiteY3" fmla="*/ 361950 h 419100"/>
              <a:gd name="connsiteX4" fmla="*/ 742950 w 3143250"/>
              <a:gd name="connsiteY4" fmla="*/ 419100 h 419100"/>
              <a:gd name="connsiteX5" fmla="*/ 1247775 w 3143250"/>
              <a:gd name="connsiteY5" fmla="*/ 400050 h 419100"/>
              <a:gd name="connsiteX6" fmla="*/ 1285875 w 3143250"/>
              <a:gd name="connsiteY6" fmla="*/ 390525 h 419100"/>
              <a:gd name="connsiteX7" fmla="*/ 1419225 w 3143250"/>
              <a:gd name="connsiteY7" fmla="*/ 238125 h 419100"/>
              <a:gd name="connsiteX8" fmla="*/ 1457325 w 3143250"/>
              <a:gd name="connsiteY8" fmla="*/ 209550 h 419100"/>
              <a:gd name="connsiteX9" fmla="*/ 1495425 w 3143250"/>
              <a:gd name="connsiteY9" fmla="*/ 161925 h 419100"/>
              <a:gd name="connsiteX10" fmla="*/ 1581150 w 3143250"/>
              <a:gd name="connsiteY10" fmla="*/ 76200 h 419100"/>
              <a:gd name="connsiteX11" fmla="*/ 1647825 w 3143250"/>
              <a:gd name="connsiteY11" fmla="*/ 114300 h 419100"/>
              <a:gd name="connsiteX12" fmla="*/ 1685925 w 3143250"/>
              <a:gd name="connsiteY12" fmla="*/ 161925 h 419100"/>
              <a:gd name="connsiteX13" fmla="*/ 1724025 w 3143250"/>
              <a:gd name="connsiteY13" fmla="*/ 200025 h 419100"/>
              <a:gd name="connsiteX14" fmla="*/ 1781175 w 3143250"/>
              <a:gd name="connsiteY14" fmla="*/ 266700 h 419100"/>
              <a:gd name="connsiteX15" fmla="*/ 1933575 w 3143250"/>
              <a:gd name="connsiteY15" fmla="*/ 361950 h 419100"/>
              <a:gd name="connsiteX16" fmla="*/ 2047875 w 3143250"/>
              <a:gd name="connsiteY16" fmla="*/ 419100 h 419100"/>
              <a:gd name="connsiteX17" fmla="*/ 2428875 w 3143250"/>
              <a:gd name="connsiteY17" fmla="*/ 400050 h 419100"/>
              <a:gd name="connsiteX18" fmla="*/ 2600325 w 3143250"/>
              <a:gd name="connsiteY18" fmla="*/ 352425 h 419100"/>
              <a:gd name="connsiteX19" fmla="*/ 2686050 w 3143250"/>
              <a:gd name="connsiteY19" fmla="*/ 342900 h 419100"/>
              <a:gd name="connsiteX20" fmla="*/ 2790825 w 3143250"/>
              <a:gd name="connsiteY20" fmla="*/ 304800 h 419100"/>
              <a:gd name="connsiteX21" fmla="*/ 2876550 w 3143250"/>
              <a:gd name="connsiteY21" fmla="*/ 276225 h 419100"/>
              <a:gd name="connsiteX22" fmla="*/ 2914650 w 3143250"/>
              <a:gd name="connsiteY22" fmla="*/ 247650 h 419100"/>
              <a:gd name="connsiteX23" fmla="*/ 2981325 w 3143250"/>
              <a:gd name="connsiteY23" fmla="*/ 219075 h 419100"/>
              <a:gd name="connsiteX24" fmla="*/ 3067050 w 3143250"/>
              <a:gd name="connsiteY24" fmla="*/ 142875 h 419100"/>
              <a:gd name="connsiteX25" fmla="*/ 3105150 w 3143250"/>
              <a:gd name="connsiteY25" fmla="*/ 95250 h 419100"/>
              <a:gd name="connsiteX26" fmla="*/ 3133725 w 3143250"/>
              <a:gd name="connsiteY26" fmla="*/ 66675 h 419100"/>
              <a:gd name="connsiteX27" fmla="*/ 3143250 w 3143250"/>
              <a:gd name="connsiteY27" fmla="*/ 2857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43250" h="419100">
                <a:moveTo>
                  <a:pt x="0" y="0"/>
                </a:moveTo>
                <a:cubicBezTo>
                  <a:pt x="6350" y="31750"/>
                  <a:pt x="6072" y="65586"/>
                  <a:pt x="19050" y="95250"/>
                </a:cubicBezTo>
                <a:cubicBezTo>
                  <a:pt x="43379" y="150859"/>
                  <a:pt x="81084" y="156307"/>
                  <a:pt x="123825" y="190500"/>
                </a:cubicBezTo>
                <a:cubicBezTo>
                  <a:pt x="348528" y="370262"/>
                  <a:pt x="5375" y="157815"/>
                  <a:pt x="495300" y="361950"/>
                </a:cubicBezTo>
                <a:cubicBezTo>
                  <a:pt x="650735" y="426715"/>
                  <a:pt x="568430" y="406634"/>
                  <a:pt x="742950" y="419100"/>
                </a:cubicBezTo>
                <a:lnTo>
                  <a:pt x="1247775" y="400050"/>
                </a:lnTo>
                <a:cubicBezTo>
                  <a:pt x="1260848" y="399362"/>
                  <a:pt x="1274831" y="397553"/>
                  <a:pt x="1285875" y="390525"/>
                </a:cubicBezTo>
                <a:cubicBezTo>
                  <a:pt x="1371595" y="335976"/>
                  <a:pt x="1349507" y="320518"/>
                  <a:pt x="1419225" y="238125"/>
                </a:cubicBezTo>
                <a:cubicBezTo>
                  <a:pt x="1429479" y="226006"/>
                  <a:pt x="1446100" y="220775"/>
                  <a:pt x="1457325" y="209550"/>
                </a:cubicBezTo>
                <a:cubicBezTo>
                  <a:pt x="1471700" y="195175"/>
                  <a:pt x="1481591" y="176823"/>
                  <a:pt x="1495425" y="161925"/>
                </a:cubicBezTo>
                <a:cubicBezTo>
                  <a:pt x="1522923" y="132312"/>
                  <a:pt x="1581150" y="76200"/>
                  <a:pt x="1581150" y="76200"/>
                </a:cubicBezTo>
                <a:cubicBezTo>
                  <a:pt x="1596091" y="83671"/>
                  <a:pt x="1634362" y="100837"/>
                  <a:pt x="1647825" y="114300"/>
                </a:cubicBezTo>
                <a:cubicBezTo>
                  <a:pt x="1662200" y="128675"/>
                  <a:pt x="1672419" y="146730"/>
                  <a:pt x="1685925" y="161925"/>
                </a:cubicBezTo>
                <a:cubicBezTo>
                  <a:pt x="1697857" y="175349"/>
                  <a:pt x="1711943" y="186735"/>
                  <a:pt x="1724025" y="200025"/>
                </a:cubicBezTo>
                <a:cubicBezTo>
                  <a:pt x="1743716" y="221685"/>
                  <a:pt x="1760477" y="246002"/>
                  <a:pt x="1781175" y="266700"/>
                </a:cubicBezTo>
                <a:cubicBezTo>
                  <a:pt x="1870479" y="356004"/>
                  <a:pt x="1822290" y="299352"/>
                  <a:pt x="1933575" y="361950"/>
                </a:cubicBezTo>
                <a:cubicBezTo>
                  <a:pt x="2046858" y="425672"/>
                  <a:pt x="1953650" y="400255"/>
                  <a:pt x="2047875" y="419100"/>
                </a:cubicBezTo>
                <a:cubicBezTo>
                  <a:pt x="2174875" y="412750"/>
                  <a:pt x="2302156" y="410610"/>
                  <a:pt x="2428875" y="400050"/>
                </a:cubicBezTo>
                <a:cubicBezTo>
                  <a:pt x="2462102" y="397281"/>
                  <a:pt x="2575119" y="357732"/>
                  <a:pt x="2600325" y="352425"/>
                </a:cubicBezTo>
                <a:cubicBezTo>
                  <a:pt x="2628459" y="346502"/>
                  <a:pt x="2657475" y="346075"/>
                  <a:pt x="2686050" y="342900"/>
                </a:cubicBezTo>
                <a:cubicBezTo>
                  <a:pt x="2765870" y="322945"/>
                  <a:pt x="2678386" y="346965"/>
                  <a:pt x="2790825" y="304800"/>
                </a:cubicBezTo>
                <a:cubicBezTo>
                  <a:pt x="2819028" y="294224"/>
                  <a:pt x="2847975" y="285750"/>
                  <a:pt x="2876550" y="276225"/>
                </a:cubicBezTo>
                <a:cubicBezTo>
                  <a:pt x="2889250" y="266700"/>
                  <a:pt x="2900713" y="255252"/>
                  <a:pt x="2914650" y="247650"/>
                </a:cubicBezTo>
                <a:cubicBezTo>
                  <a:pt x="2935878" y="236071"/>
                  <a:pt x="2961400" y="232774"/>
                  <a:pt x="2981325" y="219075"/>
                </a:cubicBezTo>
                <a:cubicBezTo>
                  <a:pt x="3012830" y="197415"/>
                  <a:pt x="3040016" y="169909"/>
                  <a:pt x="3067050" y="142875"/>
                </a:cubicBezTo>
                <a:cubicBezTo>
                  <a:pt x="3081425" y="128500"/>
                  <a:pt x="3091763" y="110550"/>
                  <a:pt x="3105150" y="95250"/>
                </a:cubicBezTo>
                <a:cubicBezTo>
                  <a:pt x="3114020" y="85113"/>
                  <a:pt x="3124200" y="76200"/>
                  <a:pt x="3133725" y="66675"/>
                </a:cubicBezTo>
                <a:lnTo>
                  <a:pt x="3143250" y="2857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30BDAA-29B9-4FD5-962D-1084C080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6" y="5353459"/>
            <a:ext cx="4871129" cy="72338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142FE-FA92-40D0-A215-DCE330D55662}"/>
              </a:ext>
            </a:extLst>
          </p:cNvPr>
          <p:cNvSpPr/>
          <p:nvPr/>
        </p:nvSpPr>
        <p:spPr>
          <a:xfrm>
            <a:off x="1495425" y="6210300"/>
            <a:ext cx="207645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Y=</a:t>
            </a:r>
            <a:r>
              <a:rPr lang="en-IN" dirty="0" err="1"/>
              <a:t>mx+c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19371C-490E-4693-99BF-A3DAC7DB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92" y="5715150"/>
            <a:ext cx="5664491" cy="895396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61A2D8-6CC8-4E0C-8D4A-D2508D92336F}"/>
              </a:ext>
            </a:extLst>
          </p:cNvPr>
          <p:cNvSpPr/>
          <p:nvPr/>
        </p:nvSpPr>
        <p:spPr>
          <a:xfrm>
            <a:off x="6610350" y="6457950"/>
            <a:ext cx="1323975" cy="314325"/>
          </a:xfrm>
          <a:custGeom>
            <a:avLst/>
            <a:gdLst>
              <a:gd name="connsiteX0" fmla="*/ 0 w 1323975"/>
              <a:gd name="connsiteY0" fmla="*/ 104775 h 314325"/>
              <a:gd name="connsiteX1" fmla="*/ 47625 w 1323975"/>
              <a:gd name="connsiteY1" fmla="*/ 114300 h 314325"/>
              <a:gd name="connsiteX2" fmla="*/ 133350 w 1323975"/>
              <a:gd name="connsiteY2" fmla="*/ 180975 h 314325"/>
              <a:gd name="connsiteX3" fmla="*/ 238125 w 1323975"/>
              <a:gd name="connsiteY3" fmla="*/ 247650 h 314325"/>
              <a:gd name="connsiteX4" fmla="*/ 276225 w 1323975"/>
              <a:gd name="connsiteY4" fmla="*/ 276225 h 314325"/>
              <a:gd name="connsiteX5" fmla="*/ 476250 w 1323975"/>
              <a:gd name="connsiteY5" fmla="*/ 314325 h 314325"/>
              <a:gd name="connsiteX6" fmla="*/ 942975 w 1323975"/>
              <a:gd name="connsiteY6" fmla="*/ 276225 h 314325"/>
              <a:gd name="connsiteX7" fmla="*/ 1009650 w 1323975"/>
              <a:gd name="connsiteY7" fmla="*/ 228600 h 314325"/>
              <a:gd name="connsiteX8" fmla="*/ 1152525 w 1323975"/>
              <a:gd name="connsiteY8" fmla="*/ 142875 h 314325"/>
              <a:gd name="connsiteX9" fmla="*/ 1323975 w 1323975"/>
              <a:gd name="connsiteY9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975" h="314325">
                <a:moveTo>
                  <a:pt x="0" y="104775"/>
                </a:moveTo>
                <a:cubicBezTo>
                  <a:pt x="15875" y="107950"/>
                  <a:pt x="34362" y="105016"/>
                  <a:pt x="47625" y="114300"/>
                </a:cubicBezTo>
                <a:cubicBezTo>
                  <a:pt x="165859" y="197064"/>
                  <a:pt x="38342" y="157223"/>
                  <a:pt x="133350" y="180975"/>
                </a:cubicBezTo>
                <a:cubicBezTo>
                  <a:pt x="233560" y="261143"/>
                  <a:pt x="125125" y="179850"/>
                  <a:pt x="238125" y="247650"/>
                </a:cubicBezTo>
                <a:cubicBezTo>
                  <a:pt x="251738" y="255818"/>
                  <a:pt x="261361" y="270651"/>
                  <a:pt x="276225" y="276225"/>
                </a:cubicBezTo>
                <a:cubicBezTo>
                  <a:pt x="351063" y="304289"/>
                  <a:pt x="400802" y="305942"/>
                  <a:pt x="476250" y="314325"/>
                </a:cubicBezTo>
                <a:cubicBezTo>
                  <a:pt x="631825" y="301625"/>
                  <a:pt x="788860" y="300993"/>
                  <a:pt x="942975" y="276225"/>
                </a:cubicBezTo>
                <a:cubicBezTo>
                  <a:pt x="969941" y="271891"/>
                  <a:pt x="986608" y="243263"/>
                  <a:pt x="1009650" y="228600"/>
                </a:cubicBezTo>
                <a:cubicBezTo>
                  <a:pt x="1056507" y="198782"/>
                  <a:pt x="1107025" y="174725"/>
                  <a:pt x="1152525" y="142875"/>
                </a:cubicBezTo>
                <a:cubicBezTo>
                  <a:pt x="1254787" y="71291"/>
                  <a:pt x="1263567" y="60408"/>
                  <a:pt x="1323975" y="0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44B475-111F-43C8-9E84-C79B95A6987F}"/>
              </a:ext>
            </a:extLst>
          </p:cNvPr>
          <p:cNvSpPr/>
          <p:nvPr/>
        </p:nvSpPr>
        <p:spPr>
          <a:xfrm>
            <a:off x="6743700" y="6315075"/>
            <a:ext cx="2990890" cy="381000"/>
          </a:xfrm>
          <a:custGeom>
            <a:avLst/>
            <a:gdLst>
              <a:gd name="connsiteX0" fmla="*/ 0 w 2990890"/>
              <a:gd name="connsiteY0" fmla="*/ 209550 h 381000"/>
              <a:gd name="connsiteX1" fmla="*/ 171450 w 2990890"/>
              <a:gd name="connsiteY1" fmla="*/ 257175 h 381000"/>
              <a:gd name="connsiteX2" fmla="*/ 266700 w 2990890"/>
              <a:gd name="connsiteY2" fmla="*/ 285750 h 381000"/>
              <a:gd name="connsiteX3" fmla="*/ 885825 w 2990890"/>
              <a:gd name="connsiteY3" fmla="*/ 361950 h 381000"/>
              <a:gd name="connsiteX4" fmla="*/ 1200150 w 2990890"/>
              <a:gd name="connsiteY4" fmla="*/ 381000 h 381000"/>
              <a:gd name="connsiteX5" fmla="*/ 2543175 w 2990890"/>
              <a:gd name="connsiteY5" fmla="*/ 333375 h 381000"/>
              <a:gd name="connsiteX6" fmla="*/ 2800350 w 2990890"/>
              <a:gd name="connsiteY6" fmla="*/ 276225 h 381000"/>
              <a:gd name="connsiteX7" fmla="*/ 2962275 w 2990890"/>
              <a:gd name="connsiteY7" fmla="*/ 190500 h 381000"/>
              <a:gd name="connsiteX8" fmla="*/ 2990850 w 2990890"/>
              <a:gd name="connsiteY8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0890" h="381000">
                <a:moveTo>
                  <a:pt x="0" y="209550"/>
                </a:moveTo>
                <a:cubicBezTo>
                  <a:pt x="99223" y="249239"/>
                  <a:pt x="572" y="212598"/>
                  <a:pt x="171450" y="257175"/>
                </a:cubicBezTo>
                <a:cubicBezTo>
                  <a:pt x="203525" y="265542"/>
                  <a:pt x="234111" y="279687"/>
                  <a:pt x="266700" y="285750"/>
                </a:cubicBezTo>
                <a:cubicBezTo>
                  <a:pt x="484822" y="326331"/>
                  <a:pt x="665313" y="344988"/>
                  <a:pt x="885825" y="361950"/>
                </a:cubicBezTo>
                <a:cubicBezTo>
                  <a:pt x="990483" y="370001"/>
                  <a:pt x="1095375" y="374650"/>
                  <a:pt x="1200150" y="381000"/>
                </a:cubicBezTo>
                <a:lnTo>
                  <a:pt x="2543175" y="333375"/>
                </a:lnTo>
                <a:cubicBezTo>
                  <a:pt x="2626499" y="330042"/>
                  <a:pt x="2727769" y="305258"/>
                  <a:pt x="2800350" y="276225"/>
                </a:cubicBezTo>
                <a:cubicBezTo>
                  <a:pt x="2857054" y="253543"/>
                  <a:pt x="2908300" y="219075"/>
                  <a:pt x="2962275" y="190500"/>
                </a:cubicBezTo>
                <a:cubicBezTo>
                  <a:pt x="2993190" y="25618"/>
                  <a:pt x="2990850" y="89785"/>
                  <a:pt x="2990850" y="0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095CAEA-A477-4E5D-B1DA-FA454FD6ECF8}"/>
              </a:ext>
            </a:extLst>
          </p:cNvPr>
          <p:cNvSpPr/>
          <p:nvPr/>
        </p:nvSpPr>
        <p:spPr>
          <a:xfrm>
            <a:off x="6791325" y="6391275"/>
            <a:ext cx="4314825" cy="425351"/>
          </a:xfrm>
          <a:custGeom>
            <a:avLst/>
            <a:gdLst>
              <a:gd name="connsiteX0" fmla="*/ 0 w 4314825"/>
              <a:gd name="connsiteY0" fmla="*/ 266700 h 425351"/>
              <a:gd name="connsiteX1" fmla="*/ 3324225 w 4314825"/>
              <a:gd name="connsiteY1" fmla="*/ 304800 h 425351"/>
              <a:gd name="connsiteX2" fmla="*/ 3400425 w 4314825"/>
              <a:gd name="connsiteY2" fmla="*/ 276225 h 425351"/>
              <a:gd name="connsiteX3" fmla="*/ 3524250 w 4314825"/>
              <a:gd name="connsiteY3" fmla="*/ 219075 h 425351"/>
              <a:gd name="connsiteX4" fmla="*/ 3752850 w 4314825"/>
              <a:gd name="connsiteY4" fmla="*/ 190500 h 425351"/>
              <a:gd name="connsiteX5" fmla="*/ 3819525 w 4314825"/>
              <a:gd name="connsiteY5" fmla="*/ 142875 h 425351"/>
              <a:gd name="connsiteX6" fmla="*/ 3914775 w 4314825"/>
              <a:gd name="connsiteY6" fmla="*/ 133350 h 425351"/>
              <a:gd name="connsiteX7" fmla="*/ 4133850 w 4314825"/>
              <a:gd name="connsiteY7" fmla="*/ 57150 h 425351"/>
              <a:gd name="connsiteX8" fmla="*/ 4181475 w 4314825"/>
              <a:gd name="connsiteY8" fmla="*/ 19050 h 425351"/>
              <a:gd name="connsiteX9" fmla="*/ 4314825 w 4314825"/>
              <a:gd name="connsiteY9" fmla="*/ 0 h 42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4825" h="425351">
                <a:moveTo>
                  <a:pt x="0" y="266700"/>
                </a:moveTo>
                <a:cubicBezTo>
                  <a:pt x="1221606" y="572102"/>
                  <a:pt x="256189" y="350867"/>
                  <a:pt x="3324225" y="304800"/>
                </a:cubicBezTo>
                <a:cubicBezTo>
                  <a:pt x="3351349" y="304393"/>
                  <a:pt x="3375491" y="286911"/>
                  <a:pt x="3400425" y="276225"/>
                </a:cubicBezTo>
                <a:cubicBezTo>
                  <a:pt x="3442208" y="258318"/>
                  <a:pt x="3481769" y="235258"/>
                  <a:pt x="3524250" y="219075"/>
                </a:cubicBezTo>
                <a:cubicBezTo>
                  <a:pt x="3598189" y="190908"/>
                  <a:pt x="3674711" y="195384"/>
                  <a:pt x="3752850" y="190500"/>
                </a:cubicBezTo>
                <a:cubicBezTo>
                  <a:pt x="3775075" y="174625"/>
                  <a:pt x="3793770" y="151965"/>
                  <a:pt x="3819525" y="142875"/>
                </a:cubicBezTo>
                <a:cubicBezTo>
                  <a:pt x="3849614" y="132255"/>
                  <a:pt x="3883430" y="139320"/>
                  <a:pt x="3914775" y="133350"/>
                </a:cubicBezTo>
                <a:cubicBezTo>
                  <a:pt x="3981185" y="120700"/>
                  <a:pt x="4075279" y="88158"/>
                  <a:pt x="4133850" y="57150"/>
                </a:cubicBezTo>
                <a:cubicBezTo>
                  <a:pt x="4151817" y="47638"/>
                  <a:pt x="4162089" y="25172"/>
                  <a:pt x="4181475" y="19050"/>
                </a:cubicBezTo>
                <a:cubicBezTo>
                  <a:pt x="4224292" y="5529"/>
                  <a:pt x="4314825" y="0"/>
                  <a:pt x="4314825" y="0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7387E-861A-4DD6-B184-7466E24DF2A8}"/>
              </a:ext>
            </a:extLst>
          </p:cNvPr>
          <p:cNvSpPr txBox="1"/>
          <p:nvPr/>
        </p:nvSpPr>
        <p:spPr>
          <a:xfrm>
            <a:off x="9860709" y="4460410"/>
            <a:ext cx="2228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K=4,2,3</a:t>
            </a:r>
          </a:p>
          <a:p>
            <a:r>
              <a:rPr lang="en-IN" sz="2800" b="1" dirty="0"/>
              <a:t>PACF graph</a:t>
            </a:r>
          </a:p>
        </p:txBody>
      </p:sp>
    </p:spTree>
    <p:extLst>
      <p:ext uri="{BB962C8B-B14F-4D97-AF65-F5344CB8AC3E}">
        <p14:creationId xmlns:p14="http://schemas.microsoft.com/office/powerpoint/2010/main" val="265473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7C8597-C461-47FA-A596-A0ABDB2488DE}"/>
              </a:ext>
            </a:extLst>
          </p:cNvPr>
          <p:cNvCxnSpPr/>
          <p:nvPr/>
        </p:nvCxnSpPr>
        <p:spPr>
          <a:xfrm>
            <a:off x="2524125" y="876300"/>
            <a:ext cx="0" cy="40671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709C0-6297-4A3E-8D75-34CC9194B9E0}"/>
              </a:ext>
            </a:extLst>
          </p:cNvPr>
          <p:cNvCxnSpPr/>
          <p:nvPr/>
        </p:nvCxnSpPr>
        <p:spPr>
          <a:xfrm>
            <a:off x="2524125" y="2857500"/>
            <a:ext cx="48958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362A76-4639-4359-8FD0-CAB162976D3A}"/>
              </a:ext>
            </a:extLst>
          </p:cNvPr>
          <p:cNvSpPr/>
          <p:nvPr/>
        </p:nvSpPr>
        <p:spPr>
          <a:xfrm>
            <a:off x="2990850" y="2762250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7CD985-7685-42C6-9B69-463C045FBA99}"/>
              </a:ext>
            </a:extLst>
          </p:cNvPr>
          <p:cNvSpPr/>
          <p:nvPr/>
        </p:nvSpPr>
        <p:spPr>
          <a:xfrm>
            <a:off x="3581400" y="2786062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B7D708-D1F8-48AE-B006-69247FAC7655}"/>
              </a:ext>
            </a:extLst>
          </p:cNvPr>
          <p:cNvSpPr/>
          <p:nvPr/>
        </p:nvSpPr>
        <p:spPr>
          <a:xfrm>
            <a:off x="4152900" y="2809875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354B00-62C9-4A11-B15E-FF25E58DF004}"/>
              </a:ext>
            </a:extLst>
          </p:cNvPr>
          <p:cNvSpPr/>
          <p:nvPr/>
        </p:nvSpPr>
        <p:spPr>
          <a:xfrm>
            <a:off x="4791075" y="2776537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5063BB-91F0-42FD-B95C-013CFA575E09}"/>
              </a:ext>
            </a:extLst>
          </p:cNvPr>
          <p:cNvSpPr/>
          <p:nvPr/>
        </p:nvSpPr>
        <p:spPr>
          <a:xfrm>
            <a:off x="5324475" y="2757487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9CCB82-327B-4ACA-877E-BE5B342F07DB}"/>
              </a:ext>
            </a:extLst>
          </p:cNvPr>
          <p:cNvSpPr/>
          <p:nvPr/>
        </p:nvSpPr>
        <p:spPr>
          <a:xfrm>
            <a:off x="6010276" y="2757486"/>
            <a:ext cx="85724" cy="238124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964796-73B7-489B-86D4-B5DEEA8CF01E}"/>
              </a:ext>
            </a:extLst>
          </p:cNvPr>
          <p:cNvSpPr/>
          <p:nvPr/>
        </p:nvSpPr>
        <p:spPr>
          <a:xfrm>
            <a:off x="6934200" y="2743200"/>
            <a:ext cx="0" cy="238125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0B5B5-AA1A-4A97-82C2-5DF54B1773A4}"/>
              </a:ext>
            </a:extLst>
          </p:cNvPr>
          <p:cNvSpPr txBox="1"/>
          <p:nvPr/>
        </p:nvSpPr>
        <p:spPr>
          <a:xfrm>
            <a:off x="2676528" y="4659868"/>
            <a:ext cx="565785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1      2      3       4          5         6            7       Lags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3687F-07A6-4E55-BD5B-29B132C8E950}"/>
              </a:ext>
            </a:extLst>
          </p:cNvPr>
          <p:cNvSpPr txBox="1"/>
          <p:nvPr/>
        </p:nvSpPr>
        <p:spPr>
          <a:xfrm>
            <a:off x="1790700" y="2514600"/>
            <a:ext cx="58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  <a:p>
            <a:endParaRPr lang="en-IN" dirty="0"/>
          </a:p>
          <a:p>
            <a:r>
              <a:rPr lang="en-IN" dirty="0"/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D4B0B-61A0-44B4-BA3D-58004AE9F861}"/>
              </a:ext>
            </a:extLst>
          </p:cNvPr>
          <p:cNvSpPr txBox="1"/>
          <p:nvPr/>
        </p:nvSpPr>
        <p:spPr>
          <a:xfrm>
            <a:off x="1285874" y="87630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PACF </a:t>
            </a:r>
            <a:r>
              <a:rPr lang="en-IN" dirty="0" err="1"/>
              <a:t>corr</a:t>
            </a:r>
            <a:r>
              <a:rPr lang="en-IN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E4CE85-88DC-42C7-8B31-AD9D92BC9BA7}"/>
              </a:ext>
            </a:extLst>
          </p:cNvPr>
          <p:cNvSpPr/>
          <p:nvPr/>
        </p:nvSpPr>
        <p:spPr>
          <a:xfrm>
            <a:off x="2857497" y="1724025"/>
            <a:ext cx="352426" cy="11334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563FA6-7A97-493A-A086-14C9A0089B6B}"/>
              </a:ext>
            </a:extLst>
          </p:cNvPr>
          <p:cNvSpPr/>
          <p:nvPr/>
        </p:nvSpPr>
        <p:spPr>
          <a:xfrm>
            <a:off x="3395665" y="2888452"/>
            <a:ext cx="352419" cy="6048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76127-8E6B-4673-A158-E8BB430E64A0}"/>
              </a:ext>
            </a:extLst>
          </p:cNvPr>
          <p:cNvSpPr/>
          <p:nvPr/>
        </p:nvSpPr>
        <p:spPr>
          <a:xfrm>
            <a:off x="3971922" y="1333500"/>
            <a:ext cx="352419" cy="15335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DD34FE-E8BC-4C3F-8881-638F9F2A8987}"/>
              </a:ext>
            </a:extLst>
          </p:cNvPr>
          <p:cNvSpPr/>
          <p:nvPr/>
        </p:nvSpPr>
        <p:spPr>
          <a:xfrm>
            <a:off x="4610091" y="2381250"/>
            <a:ext cx="352418" cy="4759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4387CC-59C4-4670-99ED-A9F6E2C75283}"/>
              </a:ext>
            </a:extLst>
          </p:cNvPr>
          <p:cNvSpPr/>
          <p:nvPr/>
        </p:nvSpPr>
        <p:spPr>
          <a:xfrm>
            <a:off x="5138748" y="2876548"/>
            <a:ext cx="352419" cy="9143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F295BE-D401-40C9-9724-C1F3FCC4231F}"/>
              </a:ext>
            </a:extLst>
          </p:cNvPr>
          <p:cNvSpPr/>
          <p:nvPr/>
        </p:nvSpPr>
        <p:spPr>
          <a:xfrm>
            <a:off x="5834067" y="2047878"/>
            <a:ext cx="352413" cy="7905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72107C-498D-406A-BA62-55B9DF85889C}"/>
              </a:ext>
            </a:extLst>
          </p:cNvPr>
          <p:cNvSpPr/>
          <p:nvPr/>
        </p:nvSpPr>
        <p:spPr>
          <a:xfrm>
            <a:off x="6781800" y="2867023"/>
            <a:ext cx="352418" cy="4759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228498-13B5-4A80-B4F5-27EDCE25DB5A}"/>
              </a:ext>
            </a:extLst>
          </p:cNvPr>
          <p:cNvCxnSpPr/>
          <p:nvPr/>
        </p:nvCxnSpPr>
        <p:spPr>
          <a:xfrm>
            <a:off x="2524125" y="2100261"/>
            <a:ext cx="64008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06FEDD-49D4-41B9-88B0-938FB8A47017}"/>
              </a:ext>
            </a:extLst>
          </p:cNvPr>
          <p:cNvCxnSpPr/>
          <p:nvPr/>
        </p:nvCxnSpPr>
        <p:spPr>
          <a:xfrm>
            <a:off x="2438400" y="3493285"/>
            <a:ext cx="64008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962B78-A220-4A2C-ADED-F19962E83E1C}"/>
              </a:ext>
            </a:extLst>
          </p:cNvPr>
          <p:cNvSpPr txBox="1"/>
          <p:nvPr/>
        </p:nvSpPr>
        <p:spPr>
          <a:xfrm>
            <a:off x="7134218" y="1571632"/>
            <a:ext cx="179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Upper Bound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BACC4-A9BA-4965-B24C-B009504B106F}"/>
              </a:ext>
            </a:extLst>
          </p:cNvPr>
          <p:cNvSpPr txBox="1"/>
          <p:nvPr/>
        </p:nvSpPr>
        <p:spPr>
          <a:xfrm>
            <a:off x="7210435" y="3455310"/>
            <a:ext cx="179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Bound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194F8-9CB9-468D-93AE-5F86B5854384}"/>
              </a:ext>
            </a:extLst>
          </p:cNvPr>
          <p:cNvSpPr txBox="1"/>
          <p:nvPr/>
        </p:nvSpPr>
        <p:spPr>
          <a:xfrm>
            <a:off x="2276474" y="5581650"/>
            <a:ext cx="729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If PACF will cross Upper or Lower bound then it is affecting on current time predictions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D4CC3-393A-4BE6-BF1B-E9912DA0599E}"/>
              </a:ext>
            </a:extLst>
          </p:cNvPr>
          <p:cNvSpPr txBox="1"/>
          <p:nvPr/>
        </p:nvSpPr>
        <p:spPr>
          <a:xfrm>
            <a:off x="10396538" y="2147633"/>
            <a:ext cx="17764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</a:t>
            </a:r>
            <a:r>
              <a:rPr lang="en-IN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</a:t>
            </a:r>
            <a:r>
              <a:rPr lang="en-IN" sz="1400" b="1" dirty="0">
                <a:solidFill>
                  <a:srgbClr val="00B0F0"/>
                </a:solidFill>
              </a:rPr>
              <a:t>how many lines crossing upper or lower boundaries=4=ARIMA</a:t>
            </a:r>
            <a:endParaRPr lang="en-IN" sz="4000" b="1" dirty="0">
              <a:solidFill>
                <a:srgbClr val="00B0F0"/>
              </a:solidFill>
            </a:endParaRPr>
          </a:p>
          <a:p>
            <a:r>
              <a:rPr lang="en-IN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</a:t>
            </a:r>
          </a:p>
          <a:p>
            <a:endParaRPr lang="en-IN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q</a:t>
            </a:r>
          </a:p>
          <a:p>
            <a:endParaRPr lang="en-IN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1C5D2-C5AA-44D7-B7C8-89CDF2662F3F}"/>
              </a:ext>
            </a:extLst>
          </p:cNvPr>
          <p:cNvCxnSpPr>
            <a:cxnSpLocks/>
          </p:cNvCxnSpPr>
          <p:nvPr/>
        </p:nvCxnSpPr>
        <p:spPr>
          <a:xfrm>
            <a:off x="1285875" y="1838325"/>
            <a:ext cx="0" cy="417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85BC83-10EF-42B9-9448-F70BFB988827}"/>
              </a:ext>
            </a:extLst>
          </p:cNvPr>
          <p:cNvCxnSpPr>
            <a:cxnSpLocks/>
          </p:cNvCxnSpPr>
          <p:nvPr/>
        </p:nvCxnSpPr>
        <p:spPr>
          <a:xfrm flipH="1">
            <a:off x="1285875" y="6010275"/>
            <a:ext cx="7219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2BA19C-85B3-42C6-9FFA-4ABE036D6510}"/>
              </a:ext>
            </a:extLst>
          </p:cNvPr>
          <p:cNvSpPr txBox="1"/>
          <p:nvPr/>
        </p:nvSpPr>
        <p:spPr>
          <a:xfrm>
            <a:off x="1362075" y="1438277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 Sales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4DA12-1A33-4F22-9C4D-9A46055B6BBD}"/>
              </a:ext>
            </a:extLst>
          </p:cNvPr>
          <p:cNvSpPr txBox="1"/>
          <p:nvPr/>
        </p:nvSpPr>
        <p:spPr>
          <a:xfrm>
            <a:off x="3695700" y="61626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Monthly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2A935D-DCD9-4AC3-9169-C58416F7B6E7}"/>
              </a:ext>
            </a:extLst>
          </p:cNvPr>
          <p:cNvSpPr/>
          <p:nvPr/>
        </p:nvSpPr>
        <p:spPr>
          <a:xfrm>
            <a:off x="1514475" y="3285819"/>
            <a:ext cx="5794851" cy="1715070"/>
          </a:xfrm>
          <a:custGeom>
            <a:avLst/>
            <a:gdLst>
              <a:gd name="connsiteX0" fmla="*/ 0 w 5794851"/>
              <a:gd name="connsiteY0" fmla="*/ 1695756 h 1715070"/>
              <a:gd name="connsiteX1" fmla="*/ 847725 w 5794851"/>
              <a:gd name="connsiteY1" fmla="*/ 247956 h 1715070"/>
              <a:gd name="connsiteX2" fmla="*/ 1695450 w 5794851"/>
              <a:gd name="connsiteY2" fmla="*/ 1695756 h 1715070"/>
              <a:gd name="connsiteX3" fmla="*/ 2371725 w 5794851"/>
              <a:gd name="connsiteY3" fmla="*/ 228906 h 1715070"/>
              <a:gd name="connsiteX4" fmla="*/ 3314700 w 5794851"/>
              <a:gd name="connsiteY4" fmla="*/ 1695756 h 1715070"/>
              <a:gd name="connsiteX5" fmla="*/ 3752850 w 5794851"/>
              <a:gd name="connsiteY5" fmla="*/ 143181 h 1715070"/>
              <a:gd name="connsiteX6" fmla="*/ 4562475 w 5794851"/>
              <a:gd name="connsiteY6" fmla="*/ 1714806 h 1715070"/>
              <a:gd name="connsiteX7" fmla="*/ 5048250 w 5794851"/>
              <a:gd name="connsiteY7" fmla="*/ 306 h 1715070"/>
              <a:gd name="connsiteX8" fmla="*/ 5791200 w 5794851"/>
              <a:gd name="connsiteY8" fmla="*/ 1533831 h 17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4851" h="1715070">
                <a:moveTo>
                  <a:pt x="0" y="1695756"/>
                </a:moveTo>
                <a:cubicBezTo>
                  <a:pt x="282575" y="971856"/>
                  <a:pt x="565150" y="247956"/>
                  <a:pt x="847725" y="247956"/>
                </a:cubicBezTo>
                <a:cubicBezTo>
                  <a:pt x="1130300" y="247956"/>
                  <a:pt x="1441450" y="1698931"/>
                  <a:pt x="1695450" y="1695756"/>
                </a:cubicBezTo>
                <a:cubicBezTo>
                  <a:pt x="1949450" y="1692581"/>
                  <a:pt x="2101850" y="228906"/>
                  <a:pt x="2371725" y="228906"/>
                </a:cubicBezTo>
                <a:cubicBezTo>
                  <a:pt x="2641600" y="228906"/>
                  <a:pt x="3084513" y="1710044"/>
                  <a:pt x="3314700" y="1695756"/>
                </a:cubicBezTo>
                <a:cubicBezTo>
                  <a:pt x="3544888" y="1681468"/>
                  <a:pt x="3544888" y="140006"/>
                  <a:pt x="3752850" y="143181"/>
                </a:cubicBezTo>
                <a:cubicBezTo>
                  <a:pt x="3960812" y="146356"/>
                  <a:pt x="4346575" y="1738618"/>
                  <a:pt x="4562475" y="1714806"/>
                </a:cubicBezTo>
                <a:cubicBezTo>
                  <a:pt x="4778375" y="1690994"/>
                  <a:pt x="4843463" y="30468"/>
                  <a:pt x="5048250" y="306"/>
                </a:cubicBezTo>
                <a:cubicBezTo>
                  <a:pt x="5253037" y="-29856"/>
                  <a:pt x="5846763" y="2175181"/>
                  <a:pt x="5791200" y="15338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4EE2D-B826-410E-809D-7CEF6E2EE076}"/>
              </a:ext>
            </a:extLst>
          </p:cNvPr>
          <p:cNvSpPr txBox="1"/>
          <p:nvPr/>
        </p:nvSpPr>
        <p:spPr>
          <a:xfrm>
            <a:off x="6724651" y="1438277"/>
            <a:ext cx="20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12 months</a:t>
            </a:r>
          </a:p>
        </p:txBody>
      </p:sp>
    </p:spTree>
    <p:extLst>
      <p:ext uri="{BB962C8B-B14F-4D97-AF65-F5344CB8AC3E}">
        <p14:creationId xmlns:p14="http://schemas.microsoft.com/office/powerpoint/2010/main" val="18379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6508-B39C-47FB-9899-3DC0DBAA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004" y="704850"/>
            <a:ext cx="8825659" cy="1066800"/>
          </a:xfrm>
        </p:spPr>
        <p:txBody>
          <a:bodyPr/>
          <a:lstStyle/>
          <a:p>
            <a:r>
              <a:rPr lang="en-US" sz="5400" b="1" dirty="0">
                <a:solidFill>
                  <a:srgbClr val="92D050"/>
                </a:solidFill>
              </a:rPr>
              <a:t>Time Series</a:t>
            </a:r>
            <a:endParaRPr lang="en-IN" sz="5400" b="1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6694E-7629-48BE-B657-5833C51E21A1}"/>
              </a:ext>
            </a:extLst>
          </p:cNvPr>
          <p:cNvSpPr txBox="1"/>
          <p:nvPr/>
        </p:nvSpPr>
        <p:spPr>
          <a:xfrm>
            <a:off x="1009650" y="1847850"/>
            <a:ext cx="101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/>
                </a:solidFill>
              </a:rPr>
              <a:t>T-1                    T                T+1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B3423-41A3-4193-AA75-ABECFD41F23A}"/>
              </a:ext>
            </a:extLst>
          </p:cNvPr>
          <p:cNvSpPr txBox="1"/>
          <p:nvPr/>
        </p:nvSpPr>
        <p:spPr>
          <a:xfrm>
            <a:off x="8096250" y="289560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Lags should be done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AE473-B444-4DCE-9F2D-9CBE45EDEAD3}"/>
              </a:ext>
            </a:extLst>
          </p:cNvPr>
          <p:cNvSpPr txBox="1"/>
          <p:nvPr/>
        </p:nvSpPr>
        <p:spPr>
          <a:xfrm>
            <a:off x="2047875" y="289560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Depending on </a:t>
            </a:r>
          </a:p>
          <a:p>
            <a:r>
              <a:rPr lang="en-US" dirty="0"/>
              <a:t>Previous 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9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6CDE78-3314-4EFC-902B-BC12B349D995}"/>
              </a:ext>
            </a:extLst>
          </p:cNvPr>
          <p:cNvCxnSpPr>
            <a:cxnSpLocks/>
          </p:cNvCxnSpPr>
          <p:nvPr/>
        </p:nvCxnSpPr>
        <p:spPr>
          <a:xfrm>
            <a:off x="2371725" y="1571625"/>
            <a:ext cx="0" cy="42195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AF559-E01E-4FF8-B054-623BAA762A12}"/>
              </a:ext>
            </a:extLst>
          </p:cNvPr>
          <p:cNvCxnSpPr>
            <a:cxnSpLocks/>
          </p:cNvCxnSpPr>
          <p:nvPr/>
        </p:nvCxnSpPr>
        <p:spPr>
          <a:xfrm flipH="1">
            <a:off x="2371725" y="3681412"/>
            <a:ext cx="647699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8C46FB-F1C3-4D4A-AE07-336C5EA8E777}"/>
              </a:ext>
            </a:extLst>
          </p:cNvPr>
          <p:cNvCxnSpPr/>
          <p:nvPr/>
        </p:nvCxnSpPr>
        <p:spPr>
          <a:xfrm flipV="1">
            <a:off x="3009900" y="1743075"/>
            <a:ext cx="0" cy="19383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3B8C218-D675-42C4-B263-4412E9DF77C9}"/>
              </a:ext>
            </a:extLst>
          </p:cNvPr>
          <p:cNvSpPr/>
          <p:nvPr/>
        </p:nvSpPr>
        <p:spPr>
          <a:xfrm>
            <a:off x="2933700" y="1647825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D642F-5590-4BF1-84BA-3DC319FDCFAE}"/>
              </a:ext>
            </a:extLst>
          </p:cNvPr>
          <p:cNvCxnSpPr>
            <a:cxnSpLocks/>
          </p:cNvCxnSpPr>
          <p:nvPr/>
        </p:nvCxnSpPr>
        <p:spPr>
          <a:xfrm flipV="1">
            <a:off x="3619500" y="2676525"/>
            <a:ext cx="0" cy="10048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AB526E-6BCD-4000-A260-BB115BCE7E78}"/>
              </a:ext>
            </a:extLst>
          </p:cNvPr>
          <p:cNvSpPr/>
          <p:nvPr/>
        </p:nvSpPr>
        <p:spPr>
          <a:xfrm>
            <a:off x="3548063" y="2586037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3FEA99-B5AF-4CB3-9033-D4CBDA928A9E}"/>
              </a:ext>
            </a:extLst>
          </p:cNvPr>
          <p:cNvCxnSpPr>
            <a:cxnSpLocks/>
          </p:cNvCxnSpPr>
          <p:nvPr/>
        </p:nvCxnSpPr>
        <p:spPr>
          <a:xfrm flipV="1">
            <a:off x="4114800" y="3681412"/>
            <a:ext cx="0" cy="10048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5A6D50-EB7D-4DB5-895E-99A74EB826F3}"/>
              </a:ext>
            </a:extLst>
          </p:cNvPr>
          <p:cNvSpPr/>
          <p:nvPr/>
        </p:nvSpPr>
        <p:spPr>
          <a:xfrm>
            <a:off x="4043363" y="4595813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FBA91-FE51-4B78-B31C-315F9ADC340D}"/>
              </a:ext>
            </a:extLst>
          </p:cNvPr>
          <p:cNvCxnSpPr>
            <a:cxnSpLocks/>
          </p:cNvCxnSpPr>
          <p:nvPr/>
        </p:nvCxnSpPr>
        <p:spPr>
          <a:xfrm flipV="1">
            <a:off x="4676775" y="3681412"/>
            <a:ext cx="0" cy="4048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463442B-625A-40DE-B28E-482F352D725A}"/>
              </a:ext>
            </a:extLst>
          </p:cNvPr>
          <p:cNvSpPr/>
          <p:nvPr/>
        </p:nvSpPr>
        <p:spPr>
          <a:xfrm>
            <a:off x="4614861" y="4093368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EC42EE-F01F-4D26-B221-0F88D2F95600}"/>
              </a:ext>
            </a:extLst>
          </p:cNvPr>
          <p:cNvCxnSpPr>
            <a:cxnSpLocks/>
          </p:cNvCxnSpPr>
          <p:nvPr/>
        </p:nvCxnSpPr>
        <p:spPr>
          <a:xfrm flipV="1">
            <a:off x="5276850" y="3276599"/>
            <a:ext cx="0" cy="4048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16C085-C196-431F-8A07-AA62E386DA92}"/>
              </a:ext>
            </a:extLst>
          </p:cNvPr>
          <p:cNvSpPr/>
          <p:nvPr/>
        </p:nvSpPr>
        <p:spPr>
          <a:xfrm>
            <a:off x="5205413" y="3148011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324799-9952-4EFB-955B-AB9F092D69A8}"/>
              </a:ext>
            </a:extLst>
          </p:cNvPr>
          <p:cNvCxnSpPr>
            <a:cxnSpLocks/>
          </p:cNvCxnSpPr>
          <p:nvPr/>
        </p:nvCxnSpPr>
        <p:spPr>
          <a:xfrm flipV="1">
            <a:off x="6029325" y="2676525"/>
            <a:ext cx="0" cy="10048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2FD87C1-4EBC-445C-9FC5-8E12356C713D}"/>
              </a:ext>
            </a:extLst>
          </p:cNvPr>
          <p:cNvSpPr/>
          <p:nvPr/>
        </p:nvSpPr>
        <p:spPr>
          <a:xfrm>
            <a:off x="5953127" y="2531268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D5343-B68B-4F2C-A426-3ED4B348E37A}"/>
              </a:ext>
            </a:extLst>
          </p:cNvPr>
          <p:cNvCxnSpPr/>
          <p:nvPr/>
        </p:nvCxnSpPr>
        <p:spPr>
          <a:xfrm flipV="1">
            <a:off x="7162800" y="1747837"/>
            <a:ext cx="0" cy="19383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025AF94-0F41-4094-8FC0-3988A20DF449}"/>
              </a:ext>
            </a:extLst>
          </p:cNvPr>
          <p:cNvSpPr/>
          <p:nvPr/>
        </p:nvSpPr>
        <p:spPr>
          <a:xfrm>
            <a:off x="7091363" y="1509711"/>
            <a:ext cx="142873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0566A0-B37D-4B29-914C-986F2C5EBA02}"/>
              </a:ext>
            </a:extLst>
          </p:cNvPr>
          <p:cNvCxnSpPr/>
          <p:nvPr/>
        </p:nvCxnSpPr>
        <p:spPr>
          <a:xfrm>
            <a:off x="2371725" y="2381250"/>
            <a:ext cx="80200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F810D3-A394-4EBA-BD78-510F161F8509}"/>
              </a:ext>
            </a:extLst>
          </p:cNvPr>
          <p:cNvCxnSpPr/>
          <p:nvPr/>
        </p:nvCxnSpPr>
        <p:spPr>
          <a:xfrm>
            <a:off x="2371725" y="4595813"/>
            <a:ext cx="80200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7797B4-B859-4887-8065-497408522167}"/>
              </a:ext>
            </a:extLst>
          </p:cNvPr>
          <p:cNvSpPr/>
          <p:nvPr/>
        </p:nvSpPr>
        <p:spPr>
          <a:xfrm>
            <a:off x="3324225" y="95250"/>
            <a:ext cx="5438775" cy="6834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/>
              <a:t>SARIMAX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4F80F4-8536-4630-8EE9-E29214440B6D}"/>
              </a:ext>
            </a:extLst>
          </p:cNvPr>
          <p:cNvSpPr txBox="1"/>
          <p:nvPr/>
        </p:nvSpPr>
        <p:spPr>
          <a:xfrm>
            <a:off x="6581782" y="5686425"/>
            <a:ext cx="347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provide</a:t>
            </a:r>
          </a:p>
          <a:p>
            <a:r>
              <a:rPr lang="en-IN" dirty="0"/>
              <a:t> sessional ( </a:t>
            </a:r>
            <a:r>
              <a:rPr lang="en-IN" dirty="0" err="1"/>
              <a:t>p,d,q</a:t>
            </a:r>
            <a:r>
              <a:rPr lang="en-IN" dirty="0"/>
              <a:t>, #season 12) values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5A502-2967-49EF-AA01-132347587386}"/>
              </a:ext>
            </a:extLst>
          </p:cNvPr>
          <p:cNvSpPr txBox="1"/>
          <p:nvPr/>
        </p:nvSpPr>
        <p:spPr>
          <a:xfrm>
            <a:off x="3086100" y="5857875"/>
            <a:ext cx="26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provide</a:t>
            </a:r>
          </a:p>
          <a:p>
            <a:r>
              <a:rPr lang="en-IN" dirty="0"/>
              <a:t> p, d, q values</a:t>
            </a:r>
          </a:p>
        </p:txBody>
      </p:sp>
    </p:spTree>
    <p:extLst>
      <p:ext uri="{BB962C8B-B14F-4D97-AF65-F5344CB8AC3E}">
        <p14:creationId xmlns:p14="http://schemas.microsoft.com/office/powerpoint/2010/main" val="98904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1B0C8D-A06A-464C-A0D4-7B31D4EE288C}"/>
              </a:ext>
            </a:extLst>
          </p:cNvPr>
          <p:cNvSpPr/>
          <p:nvPr/>
        </p:nvSpPr>
        <p:spPr>
          <a:xfrm>
            <a:off x="628650" y="266700"/>
            <a:ext cx="9382125" cy="120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/>
              <a:t>ARIMA or SARIMA model check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D6CCE-D955-4992-8CCA-E74A37BEB83B}"/>
              </a:ext>
            </a:extLst>
          </p:cNvPr>
          <p:cNvSpPr txBox="1"/>
          <p:nvPr/>
        </p:nvSpPr>
        <p:spPr>
          <a:xfrm>
            <a:off x="628650" y="1905000"/>
            <a:ext cx="8162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Check the data for stationary</a:t>
            </a:r>
          </a:p>
          <a:p>
            <a:pPr lvl="1"/>
            <a:r>
              <a:rPr lang="en-IN" sz="2800" dirty="0"/>
              <a:t>We follow some steps for stationary</a:t>
            </a:r>
          </a:p>
          <a:p>
            <a:pPr lvl="1"/>
            <a:r>
              <a:rPr lang="en-IN" sz="2800" dirty="0"/>
              <a:t>Hypothesis Dickey Fuller Test</a:t>
            </a:r>
          </a:p>
          <a:p>
            <a:pPr lvl="1"/>
            <a:endParaRPr lang="en-IN" sz="2800" dirty="0"/>
          </a:p>
          <a:p>
            <a:pPr lvl="1"/>
            <a:endParaRPr lang="en-IN" sz="2800" dirty="0"/>
          </a:p>
          <a:p>
            <a:pPr lvl="1"/>
            <a:endParaRPr lang="en-IN" sz="2800" dirty="0"/>
          </a:p>
          <a:p>
            <a:pPr lvl="1"/>
            <a:endParaRPr lang="en-IN" sz="2800" dirty="0"/>
          </a:p>
          <a:p>
            <a:pPr lvl="1"/>
            <a:r>
              <a:rPr lang="en-IN" sz="2800" dirty="0"/>
              <a:t>Mean should be constant</a:t>
            </a:r>
          </a:p>
          <a:p>
            <a:pPr lvl="1"/>
            <a:r>
              <a:rPr lang="en-IN" sz="2800" dirty="0"/>
              <a:t>Standard deviation should be constant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5707F-BAB6-43C1-A805-CC592B65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30" y="3293865"/>
            <a:ext cx="7696370" cy="141950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A7AA0F-873E-4ECA-B877-E8E7C643D01C}"/>
              </a:ext>
            </a:extLst>
          </p:cNvPr>
          <p:cNvSpPr/>
          <p:nvPr/>
        </p:nvSpPr>
        <p:spPr>
          <a:xfrm>
            <a:off x="9248775" y="1695450"/>
            <a:ext cx="2771775" cy="1552575"/>
          </a:xfrm>
          <a:custGeom>
            <a:avLst/>
            <a:gdLst>
              <a:gd name="connsiteX0" fmla="*/ 0 w 2771775"/>
              <a:gd name="connsiteY0" fmla="*/ 0 h 1552575"/>
              <a:gd name="connsiteX1" fmla="*/ 9525 w 2771775"/>
              <a:gd name="connsiteY1" fmla="*/ 104775 h 1552575"/>
              <a:gd name="connsiteX2" fmla="*/ 76200 w 2771775"/>
              <a:gd name="connsiteY2" fmla="*/ 257175 h 1552575"/>
              <a:gd name="connsiteX3" fmla="*/ 95250 w 2771775"/>
              <a:gd name="connsiteY3" fmla="*/ 361950 h 1552575"/>
              <a:gd name="connsiteX4" fmla="*/ 123825 w 2771775"/>
              <a:gd name="connsiteY4" fmla="*/ 476250 h 1552575"/>
              <a:gd name="connsiteX5" fmla="*/ 161925 w 2771775"/>
              <a:gd name="connsiteY5" fmla="*/ 923925 h 1552575"/>
              <a:gd name="connsiteX6" fmla="*/ 171450 w 2771775"/>
              <a:gd name="connsiteY6" fmla="*/ 1076325 h 1552575"/>
              <a:gd name="connsiteX7" fmla="*/ 190500 w 2771775"/>
              <a:gd name="connsiteY7" fmla="*/ 1171575 h 1552575"/>
              <a:gd name="connsiteX8" fmla="*/ 200025 w 2771775"/>
              <a:gd name="connsiteY8" fmla="*/ 1552575 h 1552575"/>
              <a:gd name="connsiteX9" fmla="*/ 1495425 w 2771775"/>
              <a:gd name="connsiteY9" fmla="*/ 1543050 h 1552575"/>
              <a:gd name="connsiteX10" fmla="*/ 1800225 w 2771775"/>
              <a:gd name="connsiteY10" fmla="*/ 1514475 h 1552575"/>
              <a:gd name="connsiteX11" fmla="*/ 2009775 w 2771775"/>
              <a:gd name="connsiteY11" fmla="*/ 1504950 h 1552575"/>
              <a:gd name="connsiteX12" fmla="*/ 2771775 w 2771775"/>
              <a:gd name="connsiteY12" fmla="*/ 148590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1552575">
                <a:moveTo>
                  <a:pt x="0" y="0"/>
                </a:moveTo>
                <a:cubicBezTo>
                  <a:pt x="3175" y="34925"/>
                  <a:pt x="2647" y="70387"/>
                  <a:pt x="9525" y="104775"/>
                </a:cubicBezTo>
                <a:cubicBezTo>
                  <a:pt x="23629" y="175294"/>
                  <a:pt x="42333" y="197908"/>
                  <a:pt x="76200" y="257175"/>
                </a:cubicBezTo>
                <a:cubicBezTo>
                  <a:pt x="82550" y="292100"/>
                  <a:pt x="87709" y="327263"/>
                  <a:pt x="95250" y="361950"/>
                </a:cubicBezTo>
                <a:cubicBezTo>
                  <a:pt x="103593" y="400326"/>
                  <a:pt x="119917" y="437172"/>
                  <a:pt x="123825" y="476250"/>
                </a:cubicBezTo>
                <a:cubicBezTo>
                  <a:pt x="192990" y="1167895"/>
                  <a:pt x="80028" y="405242"/>
                  <a:pt x="161925" y="923925"/>
                </a:cubicBezTo>
                <a:cubicBezTo>
                  <a:pt x="165100" y="974725"/>
                  <a:pt x="165616" y="1025761"/>
                  <a:pt x="171450" y="1076325"/>
                </a:cubicBezTo>
                <a:cubicBezTo>
                  <a:pt x="175161" y="1108490"/>
                  <a:pt x="188561" y="1139254"/>
                  <a:pt x="190500" y="1171575"/>
                </a:cubicBezTo>
                <a:cubicBezTo>
                  <a:pt x="198109" y="1298387"/>
                  <a:pt x="196850" y="1425575"/>
                  <a:pt x="200025" y="1552575"/>
                </a:cubicBezTo>
                <a:lnTo>
                  <a:pt x="1495425" y="1543050"/>
                </a:lnTo>
                <a:cubicBezTo>
                  <a:pt x="1597442" y="1540621"/>
                  <a:pt x="1698458" y="1522013"/>
                  <a:pt x="1800225" y="1514475"/>
                </a:cubicBezTo>
                <a:cubicBezTo>
                  <a:pt x="1869956" y="1509310"/>
                  <a:pt x="1939883" y="1507006"/>
                  <a:pt x="2009775" y="1504950"/>
                </a:cubicBezTo>
                <a:lnTo>
                  <a:pt x="2771775" y="14859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AE7928-B755-46BB-A6C9-ECBA64DD883F}"/>
              </a:ext>
            </a:extLst>
          </p:cNvPr>
          <p:cNvSpPr/>
          <p:nvPr/>
        </p:nvSpPr>
        <p:spPr>
          <a:xfrm>
            <a:off x="9571547" y="1304925"/>
            <a:ext cx="2306738" cy="1590675"/>
          </a:xfrm>
          <a:custGeom>
            <a:avLst/>
            <a:gdLst>
              <a:gd name="connsiteX0" fmla="*/ 1078 w 2306738"/>
              <a:gd name="connsiteY0" fmla="*/ 1590675 h 1590675"/>
              <a:gd name="connsiteX1" fmla="*/ 20128 w 2306738"/>
              <a:gd name="connsiteY1" fmla="*/ 1200150 h 1590675"/>
              <a:gd name="connsiteX2" fmla="*/ 105853 w 2306738"/>
              <a:gd name="connsiteY2" fmla="*/ 1209675 h 1590675"/>
              <a:gd name="connsiteX3" fmla="*/ 239203 w 2306738"/>
              <a:gd name="connsiteY3" fmla="*/ 1314450 h 1590675"/>
              <a:gd name="connsiteX4" fmla="*/ 353503 w 2306738"/>
              <a:gd name="connsiteY4" fmla="*/ 1428750 h 1590675"/>
              <a:gd name="connsiteX5" fmla="*/ 420178 w 2306738"/>
              <a:gd name="connsiteY5" fmla="*/ 1209675 h 1590675"/>
              <a:gd name="connsiteX6" fmla="*/ 439228 w 2306738"/>
              <a:gd name="connsiteY6" fmla="*/ 1076325 h 1590675"/>
              <a:gd name="connsiteX7" fmla="*/ 448753 w 2306738"/>
              <a:gd name="connsiteY7" fmla="*/ 1000125 h 1590675"/>
              <a:gd name="connsiteX8" fmla="*/ 524953 w 2306738"/>
              <a:gd name="connsiteY8" fmla="*/ 857250 h 1590675"/>
              <a:gd name="connsiteX9" fmla="*/ 591628 w 2306738"/>
              <a:gd name="connsiteY9" fmla="*/ 857250 h 1590675"/>
              <a:gd name="connsiteX10" fmla="*/ 658303 w 2306738"/>
              <a:gd name="connsiteY10" fmla="*/ 962025 h 1590675"/>
              <a:gd name="connsiteX11" fmla="*/ 705928 w 2306738"/>
              <a:gd name="connsiteY11" fmla="*/ 1028700 h 1590675"/>
              <a:gd name="connsiteX12" fmla="*/ 744028 w 2306738"/>
              <a:gd name="connsiteY12" fmla="*/ 1104900 h 1590675"/>
              <a:gd name="connsiteX13" fmla="*/ 791653 w 2306738"/>
              <a:gd name="connsiteY13" fmla="*/ 1114425 h 1590675"/>
              <a:gd name="connsiteX14" fmla="*/ 839278 w 2306738"/>
              <a:gd name="connsiteY14" fmla="*/ 895350 h 1590675"/>
              <a:gd name="connsiteX15" fmla="*/ 867853 w 2306738"/>
              <a:gd name="connsiteY15" fmla="*/ 628650 h 1590675"/>
              <a:gd name="connsiteX16" fmla="*/ 905953 w 2306738"/>
              <a:gd name="connsiteY16" fmla="*/ 561975 h 1590675"/>
              <a:gd name="connsiteX17" fmla="*/ 1020253 w 2306738"/>
              <a:gd name="connsiteY17" fmla="*/ 638175 h 1590675"/>
              <a:gd name="connsiteX18" fmla="*/ 1144078 w 2306738"/>
              <a:gd name="connsiteY18" fmla="*/ 733425 h 1590675"/>
              <a:gd name="connsiteX19" fmla="*/ 1172653 w 2306738"/>
              <a:gd name="connsiteY19" fmla="*/ 762000 h 1590675"/>
              <a:gd name="connsiteX20" fmla="*/ 1229803 w 2306738"/>
              <a:gd name="connsiteY20" fmla="*/ 847725 h 1590675"/>
              <a:gd name="connsiteX21" fmla="*/ 1306003 w 2306738"/>
              <a:gd name="connsiteY21" fmla="*/ 895350 h 1590675"/>
              <a:gd name="connsiteX22" fmla="*/ 1344103 w 2306738"/>
              <a:gd name="connsiteY22" fmla="*/ 428625 h 1590675"/>
              <a:gd name="connsiteX23" fmla="*/ 1363153 w 2306738"/>
              <a:gd name="connsiteY23" fmla="*/ 390525 h 1590675"/>
              <a:gd name="connsiteX24" fmla="*/ 1401253 w 2306738"/>
              <a:gd name="connsiteY24" fmla="*/ 342900 h 1590675"/>
              <a:gd name="connsiteX25" fmla="*/ 1667953 w 2306738"/>
              <a:gd name="connsiteY25" fmla="*/ 419100 h 1590675"/>
              <a:gd name="connsiteX26" fmla="*/ 1753678 w 2306738"/>
              <a:gd name="connsiteY26" fmla="*/ 495300 h 1590675"/>
              <a:gd name="connsiteX27" fmla="*/ 1791778 w 2306738"/>
              <a:gd name="connsiteY27" fmla="*/ 523875 h 1590675"/>
              <a:gd name="connsiteX28" fmla="*/ 1877503 w 2306738"/>
              <a:gd name="connsiteY28" fmla="*/ 381000 h 1590675"/>
              <a:gd name="connsiteX29" fmla="*/ 1944178 w 2306738"/>
              <a:gd name="connsiteY29" fmla="*/ 47625 h 1590675"/>
              <a:gd name="connsiteX30" fmla="*/ 1972753 w 2306738"/>
              <a:gd name="connsiteY30" fmla="*/ 9525 h 1590675"/>
              <a:gd name="connsiteX31" fmla="*/ 2048953 w 2306738"/>
              <a:gd name="connsiteY31" fmla="*/ 0 h 1590675"/>
              <a:gd name="connsiteX32" fmla="*/ 2144203 w 2306738"/>
              <a:gd name="connsiteY32" fmla="*/ 76200 h 1590675"/>
              <a:gd name="connsiteX33" fmla="*/ 2268028 w 2306738"/>
              <a:gd name="connsiteY33" fmla="*/ 200025 h 1590675"/>
              <a:gd name="connsiteX34" fmla="*/ 2306128 w 2306738"/>
              <a:gd name="connsiteY34" fmla="*/ 24765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06738" h="1590675">
                <a:moveTo>
                  <a:pt x="1078" y="1590675"/>
                </a:moveTo>
                <a:cubicBezTo>
                  <a:pt x="7428" y="1460500"/>
                  <a:pt x="-14430" y="1325815"/>
                  <a:pt x="20128" y="1200150"/>
                </a:cubicBezTo>
                <a:cubicBezTo>
                  <a:pt x="27751" y="1172428"/>
                  <a:pt x="78073" y="1202267"/>
                  <a:pt x="105853" y="1209675"/>
                </a:cubicBezTo>
                <a:cubicBezTo>
                  <a:pt x="164583" y="1225336"/>
                  <a:pt x="199465" y="1272063"/>
                  <a:pt x="239203" y="1314450"/>
                </a:cubicBezTo>
                <a:cubicBezTo>
                  <a:pt x="342140" y="1424250"/>
                  <a:pt x="265744" y="1358543"/>
                  <a:pt x="353503" y="1428750"/>
                </a:cubicBezTo>
                <a:cubicBezTo>
                  <a:pt x="375728" y="1355725"/>
                  <a:pt x="402137" y="1283845"/>
                  <a:pt x="420178" y="1209675"/>
                </a:cubicBezTo>
                <a:cubicBezTo>
                  <a:pt x="430790" y="1166046"/>
                  <a:pt x="433161" y="1120815"/>
                  <a:pt x="439228" y="1076325"/>
                </a:cubicBezTo>
                <a:cubicBezTo>
                  <a:pt x="442687" y="1050962"/>
                  <a:pt x="439425" y="1023963"/>
                  <a:pt x="448753" y="1000125"/>
                </a:cubicBezTo>
                <a:cubicBezTo>
                  <a:pt x="468421" y="949861"/>
                  <a:pt x="524953" y="857250"/>
                  <a:pt x="524953" y="857250"/>
                </a:cubicBezTo>
                <a:cubicBezTo>
                  <a:pt x="536353" y="811649"/>
                  <a:pt x="530018" y="786161"/>
                  <a:pt x="591628" y="857250"/>
                </a:cubicBezTo>
                <a:cubicBezTo>
                  <a:pt x="618740" y="888533"/>
                  <a:pt x="635340" y="927581"/>
                  <a:pt x="658303" y="962025"/>
                </a:cubicBezTo>
                <a:cubicBezTo>
                  <a:pt x="673453" y="984750"/>
                  <a:pt x="691876" y="1005280"/>
                  <a:pt x="705928" y="1028700"/>
                </a:cubicBezTo>
                <a:cubicBezTo>
                  <a:pt x="720539" y="1053051"/>
                  <a:pt x="723948" y="1084820"/>
                  <a:pt x="744028" y="1104900"/>
                </a:cubicBezTo>
                <a:cubicBezTo>
                  <a:pt x="755476" y="1116348"/>
                  <a:pt x="775778" y="1111250"/>
                  <a:pt x="791653" y="1114425"/>
                </a:cubicBezTo>
                <a:cubicBezTo>
                  <a:pt x="807528" y="1041400"/>
                  <a:pt x="826651" y="969006"/>
                  <a:pt x="839278" y="895350"/>
                </a:cubicBezTo>
                <a:cubicBezTo>
                  <a:pt x="891037" y="593420"/>
                  <a:pt x="793199" y="1001919"/>
                  <a:pt x="867853" y="628650"/>
                </a:cubicBezTo>
                <a:cubicBezTo>
                  <a:pt x="871306" y="611386"/>
                  <a:pt x="895729" y="577311"/>
                  <a:pt x="905953" y="561975"/>
                </a:cubicBezTo>
                <a:cubicBezTo>
                  <a:pt x="944053" y="587375"/>
                  <a:pt x="984020" y="610177"/>
                  <a:pt x="1020253" y="638175"/>
                </a:cubicBezTo>
                <a:cubicBezTo>
                  <a:pt x="1152717" y="740534"/>
                  <a:pt x="1067987" y="708061"/>
                  <a:pt x="1144078" y="733425"/>
                </a:cubicBezTo>
                <a:cubicBezTo>
                  <a:pt x="1153603" y="742950"/>
                  <a:pt x="1164571" y="751224"/>
                  <a:pt x="1172653" y="762000"/>
                </a:cubicBezTo>
                <a:cubicBezTo>
                  <a:pt x="1193259" y="789474"/>
                  <a:pt x="1205519" y="823441"/>
                  <a:pt x="1229803" y="847725"/>
                </a:cubicBezTo>
                <a:cubicBezTo>
                  <a:pt x="1250983" y="868905"/>
                  <a:pt x="1280603" y="879475"/>
                  <a:pt x="1306003" y="895350"/>
                </a:cubicBezTo>
                <a:cubicBezTo>
                  <a:pt x="1314604" y="534090"/>
                  <a:pt x="1263256" y="606489"/>
                  <a:pt x="1344103" y="428625"/>
                </a:cubicBezTo>
                <a:cubicBezTo>
                  <a:pt x="1349979" y="415699"/>
                  <a:pt x="1355277" y="402339"/>
                  <a:pt x="1363153" y="390525"/>
                </a:cubicBezTo>
                <a:cubicBezTo>
                  <a:pt x="1374430" y="373609"/>
                  <a:pt x="1388553" y="358775"/>
                  <a:pt x="1401253" y="342900"/>
                </a:cubicBezTo>
                <a:cubicBezTo>
                  <a:pt x="1490153" y="368300"/>
                  <a:pt x="1583090" y="382403"/>
                  <a:pt x="1667953" y="419100"/>
                </a:cubicBezTo>
                <a:cubicBezTo>
                  <a:pt x="1703045" y="434275"/>
                  <a:pt x="1724492" y="470604"/>
                  <a:pt x="1753678" y="495300"/>
                </a:cubicBezTo>
                <a:cubicBezTo>
                  <a:pt x="1765797" y="505554"/>
                  <a:pt x="1779078" y="514350"/>
                  <a:pt x="1791778" y="523875"/>
                </a:cubicBezTo>
                <a:cubicBezTo>
                  <a:pt x="1861701" y="500567"/>
                  <a:pt x="1838221" y="516304"/>
                  <a:pt x="1877503" y="381000"/>
                </a:cubicBezTo>
                <a:cubicBezTo>
                  <a:pt x="1886840" y="348839"/>
                  <a:pt x="1925605" y="72389"/>
                  <a:pt x="1944178" y="47625"/>
                </a:cubicBezTo>
                <a:cubicBezTo>
                  <a:pt x="1953703" y="34925"/>
                  <a:pt x="1958301" y="16094"/>
                  <a:pt x="1972753" y="9525"/>
                </a:cubicBezTo>
                <a:cubicBezTo>
                  <a:pt x="1996056" y="-1067"/>
                  <a:pt x="2023553" y="3175"/>
                  <a:pt x="2048953" y="0"/>
                </a:cubicBezTo>
                <a:cubicBezTo>
                  <a:pt x="2080703" y="25400"/>
                  <a:pt x="2114176" y="48784"/>
                  <a:pt x="2144203" y="76200"/>
                </a:cubicBezTo>
                <a:cubicBezTo>
                  <a:pt x="2187310" y="115558"/>
                  <a:pt x="2215819" y="173920"/>
                  <a:pt x="2268028" y="200025"/>
                </a:cubicBezTo>
                <a:cubicBezTo>
                  <a:pt x="2314647" y="223335"/>
                  <a:pt x="2306128" y="204876"/>
                  <a:pt x="2306128" y="2476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4CD0A9-2F16-4D70-A4ED-687CDE34EABF}"/>
              </a:ext>
            </a:extLst>
          </p:cNvPr>
          <p:cNvSpPr/>
          <p:nvPr/>
        </p:nvSpPr>
        <p:spPr>
          <a:xfrm>
            <a:off x="9544050" y="1352550"/>
            <a:ext cx="2371725" cy="1476375"/>
          </a:xfrm>
          <a:custGeom>
            <a:avLst/>
            <a:gdLst>
              <a:gd name="connsiteX0" fmla="*/ 0 w 2371725"/>
              <a:gd name="connsiteY0" fmla="*/ 1476375 h 1476375"/>
              <a:gd name="connsiteX1" fmla="*/ 57150 w 2371725"/>
              <a:gd name="connsiteY1" fmla="*/ 1457325 h 1476375"/>
              <a:gd name="connsiteX2" fmla="*/ 95250 w 2371725"/>
              <a:gd name="connsiteY2" fmla="*/ 1409700 h 1476375"/>
              <a:gd name="connsiteX3" fmla="*/ 180975 w 2371725"/>
              <a:gd name="connsiteY3" fmla="*/ 1333500 h 1476375"/>
              <a:gd name="connsiteX4" fmla="*/ 209550 w 2371725"/>
              <a:gd name="connsiteY4" fmla="*/ 1295400 h 1476375"/>
              <a:gd name="connsiteX5" fmla="*/ 333375 w 2371725"/>
              <a:gd name="connsiteY5" fmla="*/ 1219200 h 1476375"/>
              <a:gd name="connsiteX6" fmla="*/ 409575 w 2371725"/>
              <a:gd name="connsiteY6" fmla="*/ 1162050 h 1476375"/>
              <a:gd name="connsiteX7" fmla="*/ 552450 w 2371725"/>
              <a:gd name="connsiteY7" fmla="*/ 1085850 h 1476375"/>
              <a:gd name="connsiteX8" fmla="*/ 762000 w 2371725"/>
              <a:gd name="connsiteY8" fmla="*/ 933450 h 1476375"/>
              <a:gd name="connsiteX9" fmla="*/ 933450 w 2371725"/>
              <a:gd name="connsiteY9" fmla="*/ 800100 h 1476375"/>
              <a:gd name="connsiteX10" fmla="*/ 990600 w 2371725"/>
              <a:gd name="connsiteY10" fmla="*/ 752475 h 1476375"/>
              <a:gd name="connsiteX11" fmla="*/ 1409700 w 2371725"/>
              <a:gd name="connsiteY11" fmla="*/ 590550 h 1476375"/>
              <a:gd name="connsiteX12" fmla="*/ 1447800 w 2371725"/>
              <a:gd name="connsiteY12" fmla="*/ 571500 h 1476375"/>
              <a:gd name="connsiteX13" fmla="*/ 1619250 w 2371725"/>
              <a:gd name="connsiteY13" fmla="*/ 495300 h 1476375"/>
              <a:gd name="connsiteX14" fmla="*/ 1695450 w 2371725"/>
              <a:gd name="connsiteY14" fmla="*/ 438150 h 1476375"/>
              <a:gd name="connsiteX15" fmla="*/ 1809750 w 2371725"/>
              <a:gd name="connsiteY15" fmla="*/ 381000 h 1476375"/>
              <a:gd name="connsiteX16" fmla="*/ 1895475 w 2371725"/>
              <a:gd name="connsiteY16" fmla="*/ 304800 h 1476375"/>
              <a:gd name="connsiteX17" fmla="*/ 1962150 w 2371725"/>
              <a:gd name="connsiteY17" fmla="*/ 276225 h 1476375"/>
              <a:gd name="connsiteX18" fmla="*/ 2066925 w 2371725"/>
              <a:gd name="connsiteY18" fmla="*/ 180975 h 1476375"/>
              <a:gd name="connsiteX19" fmla="*/ 2200275 w 2371725"/>
              <a:gd name="connsiteY19" fmla="*/ 114300 h 1476375"/>
              <a:gd name="connsiteX20" fmla="*/ 2324100 w 2371725"/>
              <a:gd name="connsiteY20" fmla="*/ 47625 h 1476375"/>
              <a:gd name="connsiteX21" fmla="*/ 2371725 w 2371725"/>
              <a:gd name="connsiteY21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71725" h="1476375">
                <a:moveTo>
                  <a:pt x="0" y="1476375"/>
                </a:moveTo>
                <a:cubicBezTo>
                  <a:pt x="19050" y="1470025"/>
                  <a:pt x="40699" y="1468840"/>
                  <a:pt x="57150" y="1457325"/>
                </a:cubicBezTo>
                <a:cubicBezTo>
                  <a:pt x="73805" y="1445667"/>
                  <a:pt x="80875" y="1424075"/>
                  <a:pt x="95250" y="1409700"/>
                </a:cubicBezTo>
                <a:cubicBezTo>
                  <a:pt x="122284" y="1382666"/>
                  <a:pt x="153941" y="1360534"/>
                  <a:pt x="180975" y="1333500"/>
                </a:cubicBezTo>
                <a:cubicBezTo>
                  <a:pt x="192200" y="1322275"/>
                  <a:pt x="196850" y="1304925"/>
                  <a:pt x="209550" y="1295400"/>
                </a:cubicBezTo>
                <a:cubicBezTo>
                  <a:pt x="248321" y="1266321"/>
                  <a:pt x="293050" y="1246083"/>
                  <a:pt x="333375" y="1219200"/>
                </a:cubicBezTo>
                <a:cubicBezTo>
                  <a:pt x="359793" y="1201588"/>
                  <a:pt x="382454" y="1178558"/>
                  <a:pt x="409575" y="1162050"/>
                </a:cubicBezTo>
                <a:cubicBezTo>
                  <a:pt x="455680" y="1133986"/>
                  <a:pt x="505587" y="1112629"/>
                  <a:pt x="552450" y="1085850"/>
                </a:cubicBezTo>
                <a:cubicBezTo>
                  <a:pt x="603776" y="1056521"/>
                  <a:pt x="753974" y="939470"/>
                  <a:pt x="762000" y="933450"/>
                </a:cubicBezTo>
                <a:cubicBezTo>
                  <a:pt x="831755" y="811380"/>
                  <a:pt x="763618" y="901999"/>
                  <a:pt x="933450" y="800100"/>
                </a:cubicBezTo>
                <a:cubicBezTo>
                  <a:pt x="954714" y="787342"/>
                  <a:pt x="967902" y="762462"/>
                  <a:pt x="990600" y="752475"/>
                </a:cubicBezTo>
                <a:cubicBezTo>
                  <a:pt x="1127682" y="692159"/>
                  <a:pt x="1270448" y="645671"/>
                  <a:pt x="1409700" y="590550"/>
                </a:cubicBezTo>
                <a:cubicBezTo>
                  <a:pt x="1422902" y="585324"/>
                  <a:pt x="1434874" y="577376"/>
                  <a:pt x="1447800" y="571500"/>
                </a:cubicBezTo>
                <a:cubicBezTo>
                  <a:pt x="1504735" y="545621"/>
                  <a:pt x="1564185" y="524950"/>
                  <a:pt x="1619250" y="495300"/>
                </a:cubicBezTo>
                <a:cubicBezTo>
                  <a:pt x="1647205" y="480247"/>
                  <a:pt x="1668225" y="454485"/>
                  <a:pt x="1695450" y="438150"/>
                </a:cubicBezTo>
                <a:cubicBezTo>
                  <a:pt x="1731977" y="416234"/>
                  <a:pt x="1772164" y="401046"/>
                  <a:pt x="1809750" y="381000"/>
                </a:cubicBezTo>
                <a:cubicBezTo>
                  <a:pt x="1871633" y="347996"/>
                  <a:pt x="1804597" y="367715"/>
                  <a:pt x="1895475" y="304800"/>
                </a:cubicBezTo>
                <a:cubicBezTo>
                  <a:pt x="1915356" y="291036"/>
                  <a:pt x="1939925" y="285750"/>
                  <a:pt x="1962150" y="276225"/>
                </a:cubicBezTo>
                <a:cubicBezTo>
                  <a:pt x="1985267" y="253108"/>
                  <a:pt x="2031350" y="200739"/>
                  <a:pt x="2066925" y="180975"/>
                </a:cubicBezTo>
                <a:cubicBezTo>
                  <a:pt x="2110368" y="156840"/>
                  <a:pt x="2158132" y="140639"/>
                  <a:pt x="2200275" y="114300"/>
                </a:cubicBezTo>
                <a:cubicBezTo>
                  <a:pt x="2290974" y="57613"/>
                  <a:pt x="2248664" y="77799"/>
                  <a:pt x="2324100" y="47625"/>
                </a:cubicBezTo>
                <a:lnTo>
                  <a:pt x="23717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1EFF24-3890-458B-9C96-A6B70B612236}"/>
              </a:ext>
            </a:extLst>
          </p:cNvPr>
          <p:cNvSpPr/>
          <p:nvPr/>
        </p:nvSpPr>
        <p:spPr>
          <a:xfrm>
            <a:off x="11468100" y="800100"/>
            <a:ext cx="438150" cy="285750"/>
          </a:xfrm>
          <a:custGeom>
            <a:avLst/>
            <a:gdLst>
              <a:gd name="connsiteX0" fmla="*/ 0 w 438150"/>
              <a:gd name="connsiteY0" fmla="*/ 0 h 285750"/>
              <a:gd name="connsiteX1" fmla="*/ 190500 w 438150"/>
              <a:gd name="connsiteY1" fmla="*/ 123825 h 285750"/>
              <a:gd name="connsiteX2" fmla="*/ 352425 w 438150"/>
              <a:gd name="connsiteY2" fmla="*/ 238125 h 285750"/>
              <a:gd name="connsiteX3" fmla="*/ 438150 w 438150"/>
              <a:gd name="connsiteY3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285750">
                <a:moveTo>
                  <a:pt x="0" y="0"/>
                </a:moveTo>
                <a:cubicBezTo>
                  <a:pt x="162588" y="142264"/>
                  <a:pt x="-22558" y="-8418"/>
                  <a:pt x="190500" y="123825"/>
                </a:cubicBezTo>
                <a:cubicBezTo>
                  <a:pt x="246634" y="158667"/>
                  <a:pt x="289748" y="217233"/>
                  <a:pt x="352425" y="238125"/>
                </a:cubicBezTo>
                <a:cubicBezTo>
                  <a:pt x="402720" y="254890"/>
                  <a:pt x="372646" y="242081"/>
                  <a:pt x="438150" y="285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CA8EE1-3D08-47AE-BE91-C0CAF313F323}"/>
              </a:ext>
            </a:extLst>
          </p:cNvPr>
          <p:cNvSpPr/>
          <p:nvPr/>
        </p:nvSpPr>
        <p:spPr>
          <a:xfrm>
            <a:off x="11468100" y="781050"/>
            <a:ext cx="342900" cy="428625"/>
          </a:xfrm>
          <a:custGeom>
            <a:avLst/>
            <a:gdLst>
              <a:gd name="connsiteX0" fmla="*/ 342900 w 342900"/>
              <a:gd name="connsiteY0" fmla="*/ 0 h 428625"/>
              <a:gd name="connsiteX1" fmla="*/ 304800 w 342900"/>
              <a:gd name="connsiteY1" fmla="*/ 95250 h 428625"/>
              <a:gd name="connsiteX2" fmla="*/ 247650 w 342900"/>
              <a:gd name="connsiteY2" fmla="*/ 171450 h 428625"/>
              <a:gd name="connsiteX3" fmla="*/ 171450 w 342900"/>
              <a:gd name="connsiteY3" fmla="*/ 304800 h 428625"/>
              <a:gd name="connsiteX4" fmla="*/ 85725 w 342900"/>
              <a:gd name="connsiteY4" fmla="*/ 390525 h 428625"/>
              <a:gd name="connsiteX5" fmla="*/ 0 w 342900"/>
              <a:gd name="connsiteY5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" h="428625">
                <a:moveTo>
                  <a:pt x="342900" y="0"/>
                </a:moveTo>
                <a:cubicBezTo>
                  <a:pt x="332573" y="30980"/>
                  <a:pt x="323487" y="67220"/>
                  <a:pt x="304800" y="95250"/>
                </a:cubicBezTo>
                <a:cubicBezTo>
                  <a:pt x="287188" y="121668"/>
                  <a:pt x="264696" y="144664"/>
                  <a:pt x="247650" y="171450"/>
                </a:cubicBezTo>
                <a:cubicBezTo>
                  <a:pt x="220164" y="214642"/>
                  <a:pt x="207651" y="268599"/>
                  <a:pt x="171450" y="304800"/>
                </a:cubicBezTo>
                <a:cubicBezTo>
                  <a:pt x="142875" y="333375"/>
                  <a:pt x="118485" y="366865"/>
                  <a:pt x="85725" y="390525"/>
                </a:cubicBezTo>
                <a:cubicBezTo>
                  <a:pt x="60375" y="408833"/>
                  <a:pt x="0" y="428625"/>
                  <a:pt x="0" y="428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E204E4-9D1D-4810-986C-0B1873D57FA3}"/>
              </a:ext>
            </a:extLst>
          </p:cNvPr>
          <p:cNvSpPr/>
          <p:nvPr/>
        </p:nvSpPr>
        <p:spPr>
          <a:xfrm>
            <a:off x="9248775" y="4886325"/>
            <a:ext cx="2771775" cy="1552575"/>
          </a:xfrm>
          <a:custGeom>
            <a:avLst/>
            <a:gdLst>
              <a:gd name="connsiteX0" fmla="*/ 0 w 2771775"/>
              <a:gd name="connsiteY0" fmla="*/ 0 h 1552575"/>
              <a:gd name="connsiteX1" fmla="*/ 9525 w 2771775"/>
              <a:gd name="connsiteY1" fmla="*/ 104775 h 1552575"/>
              <a:gd name="connsiteX2" fmla="*/ 76200 w 2771775"/>
              <a:gd name="connsiteY2" fmla="*/ 257175 h 1552575"/>
              <a:gd name="connsiteX3" fmla="*/ 95250 w 2771775"/>
              <a:gd name="connsiteY3" fmla="*/ 361950 h 1552575"/>
              <a:gd name="connsiteX4" fmla="*/ 123825 w 2771775"/>
              <a:gd name="connsiteY4" fmla="*/ 476250 h 1552575"/>
              <a:gd name="connsiteX5" fmla="*/ 161925 w 2771775"/>
              <a:gd name="connsiteY5" fmla="*/ 923925 h 1552575"/>
              <a:gd name="connsiteX6" fmla="*/ 171450 w 2771775"/>
              <a:gd name="connsiteY6" fmla="*/ 1076325 h 1552575"/>
              <a:gd name="connsiteX7" fmla="*/ 190500 w 2771775"/>
              <a:gd name="connsiteY7" fmla="*/ 1171575 h 1552575"/>
              <a:gd name="connsiteX8" fmla="*/ 200025 w 2771775"/>
              <a:gd name="connsiteY8" fmla="*/ 1552575 h 1552575"/>
              <a:gd name="connsiteX9" fmla="*/ 1495425 w 2771775"/>
              <a:gd name="connsiteY9" fmla="*/ 1543050 h 1552575"/>
              <a:gd name="connsiteX10" fmla="*/ 1800225 w 2771775"/>
              <a:gd name="connsiteY10" fmla="*/ 1514475 h 1552575"/>
              <a:gd name="connsiteX11" fmla="*/ 2009775 w 2771775"/>
              <a:gd name="connsiteY11" fmla="*/ 1504950 h 1552575"/>
              <a:gd name="connsiteX12" fmla="*/ 2771775 w 2771775"/>
              <a:gd name="connsiteY12" fmla="*/ 148590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1552575">
                <a:moveTo>
                  <a:pt x="0" y="0"/>
                </a:moveTo>
                <a:cubicBezTo>
                  <a:pt x="3175" y="34925"/>
                  <a:pt x="2647" y="70387"/>
                  <a:pt x="9525" y="104775"/>
                </a:cubicBezTo>
                <a:cubicBezTo>
                  <a:pt x="23629" y="175294"/>
                  <a:pt x="42333" y="197908"/>
                  <a:pt x="76200" y="257175"/>
                </a:cubicBezTo>
                <a:cubicBezTo>
                  <a:pt x="82550" y="292100"/>
                  <a:pt x="87709" y="327263"/>
                  <a:pt x="95250" y="361950"/>
                </a:cubicBezTo>
                <a:cubicBezTo>
                  <a:pt x="103593" y="400326"/>
                  <a:pt x="119917" y="437172"/>
                  <a:pt x="123825" y="476250"/>
                </a:cubicBezTo>
                <a:cubicBezTo>
                  <a:pt x="192990" y="1167895"/>
                  <a:pt x="80028" y="405242"/>
                  <a:pt x="161925" y="923925"/>
                </a:cubicBezTo>
                <a:cubicBezTo>
                  <a:pt x="165100" y="974725"/>
                  <a:pt x="165616" y="1025761"/>
                  <a:pt x="171450" y="1076325"/>
                </a:cubicBezTo>
                <a:cubicBezTo>
                  <a:pt x="175161" y="1108490"/>
                  <a:pt x="188561" y="1139254"/>
                  <a:pt x="190500" y="1171575"/>
                </a:cubicBezTo>
                <a:cubicBezTo>
                  <a:pt x="198109" y="1298387"/>
                  <a:pt x="196850" y="1425575"/>
                  <a:pt x="200025" y="1552575"/>
                </a:cubicBezTo>
                <a:lnTo>
                  <a:pt x="1495425" y="1543050"/>
                </a:lnTo>
                <a:cubicBezTo>
                  <a:pt x="1597442" y="1540621"/>
                  <a:pt x="1698458" y="1522013"/>
                  <a:pt x="1800225" y="1514475"/>
                </a:cubicBezTo>
                <a:cubicBezTo>
                  <a:pt x="1869956" y="1509310"/>
                  <a:pt x="1939883" y="1507006"/>
                  <a:pt x="2009775" y="1504950"/>
                </a:cubicBezTo>
                <a:lnTo>
                  <a:pt x="2771775" y="14859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F6BF27-99DB-4841-9DB7-D1040B2D704D}"/>
              </a:ext>
            </a:extLst>
          </p:cNvPr>
          <p:cNvSpPr/>
          <p:nvPr/>
        </p:nvSpPr>
        <p:spPr>
          <a:xfrm>
            <a:off x="9544050" y="5200650"/>
            <a:ext cx="2345732" cy="962025"/>
          </a:xfrm>
          <a:custGeom>
            <a:avLst/>
            <a:gdLst>
              <a:gd name="connsiteX0" fmla="*/ 0 w 2345732"/>
              <a:gd name="connsiteY0" fmla="*/ 962025 h 962025"/>
              <a:gd name="connsiteX1" fmla="*/ 28575 w 2345732"/>
              <a:gd name="connsiteY1" fmla="*/ 914400 h 962025"/>
              <a:gd name="connsiteX2" fmla="*/ 38100 w 2345732"/>
              <a:gd name="connsiteY2" fmla="*/ 800100 h 962025"/>
              <a:gd name="connsiteX3" fmla="*/ 57150 w 2345732"/>
              <a:gd name="connsiteY3" fmla="*/ 723900 h 962025"/>
              <a:gd name="connsiteX4" fmla="*/ 95250 w 2345732"/>
              <a:gd name="connsiteY4" fmla="*/ 371475 h 962025"/>
              <a:gd name="connsiteX5" fmla="*/ 161925 w 2345732"/>
              <a:gd name="connsiteY5" fmla="*/ 276225 h 962025"/>
              <a:gd name="connsiteX6" fmla="*/ 371475 w 2345732"/>
              <a:gd name="connsiteY6" fmla="*/ 228600 h 962025"/>
              <a:gd name="connsiteX7" fmla="*/ 495300 w 2345732"/>
              <a:gd name="connsiteY7" fmla="*/ 266700 h 962025"/>
              <a:gd name="connsiteX8" fmla="*/ 542925 w 2345732"/>
              <a:gd name="connsiteY8" fmla="*/ 438150 h 962025"/>
              <a:gd name="connsiteX9" fmla="*/ 571500 w 2345732"/>
              <a:gd name="connsiteY9" fmla="*/ 504825 h 962025"/>
              <a:gd name="connsiteX10" fmla="*/ 609600 w 2345732"/>
              <a:gd name="connsiteY10" fmla="*/ 628650 h 962025"/>
              <a:gd name="connsiteX11" fmla="*/ 657225 w 2345732"/>
              <a:gd name="connsiteY11" fmla="*/ 742950 h 962025"/>
              <a:gd name="connsiteX12" fmla="*/ 752475 w 2345732"/>
              <a:gd name="connsiteY12" fmla="*/ 876300 h 962025"/>
              <a:gd name="connsiteX13" fmla="*/ 895350 w 2345732"/>
              <a:gd name="connsiteY13" fmla="*/ 781050 h 962025"/>
              <a:gd name="connsiteX14" fmla="*/ 933450 w 2345732"/>
              <a:gd name="connsiteY14" fmla="*/ 657225 h 962025"/>
              <a:gd name="connsiteX15" fmla="*/ 971550 w 2345732"/>
              <a:gd name="connsiteY15" fmla="*/ 609600 h 962025"/>
              <a:gd name="connsiteX16" fmla="*/ 990600 w 2345732"/>
              <a:gd name="connsiteY16" fmla="*/ 466725 h 962025"/>
              <a:gd name="connsiteX17" fmla="*/ 1000125 w 2345732"/>
              <a:gd name="connsiteY17" fmla="*/ 371475 h 962025"/>
              <a:gd name="connsiteX18" fmla="*/ 1057275 w 2345732"/>
              <a:gd name="connsiteY18" fmla="*/ 180975 h 962025"/>
              <a:gd name="connsiteX19" fmla="*/ 1114425 w 2345732"/>
              <a:gd name="connsiteY19" fmla="*/ 104775 h 962025"/>
              <a:gd name="connsiteX20" fmla="*/ 1219200 w 2345732"/>
              <a:gd name="connsiteY20" fmla="*/ 190500 h 962025"/>
              <a:gd name="connsiteX21" fmla="*/ 1247775 w 2345732"/>
              <a:gd name="connsiteY21" fmla="*/ 209550 h 962025"/>
              <a:gd name="connsiteX22" fmla="*/ 1285875 w 2345732"/>
              <a:gd name="connsiteY22" fmla="*/ 323850 h 962025"/>
              <a:gd name="connsiteX23" fmla="*/ 1314450 w 2345732"/>
              <a:gd name="connsiteY23" fmla="*/ 371475 h 962025"/>
              <a:gd name="connsiteX24" fmla="*/ 1343025 w 2345732"/>
              <a:gd name="connsiteY24" fmla="*/ 438150 h 962025"/>
              <a:gd name="connsiteX25" fmla="*/ 1381125 w 2345732"/>
              <a:gd name="connsiteY25" fmla="*/ 495300 h 962025"/>
              <a:gd name="connsiteX26" fmla="*/ 1438275 w 2345732"/>
              <a:gd name="connsiteY26" fmla="*/ 695325 h 962025"/>
              <a:gd name="connsiteX27" fmla="*/ 1466850 w 2345732"/>
              <a:gd name="connsiteY27" fmla="*/ 714375 h 962025"/>
              <a:gd name="connsiteX28" fmla="*/ 1476375 w 2345732"/>
              <a:gd name="connsiteY28" fmla="*/ 762000 h 962025"/>
              <a:gd name="connsiteX29" fmla="*/ 1562100 w 2345732"/>
              <a:gd name="connsiteY29" fmla="*/ 847725 h 962025"/>
              <a:gd name="connsiteX30" fmla="*/ 1600200 w 2345732"/>
              <a:gd name="connsiteY30" fmla="*/ 923925 h 962025"/>
              <a:gd name="connsiteX31" fmla="*/ 1628775 w 2345732"/>
              <a:gd name="connsiteY31" fmla="*/ 952500 h 962025"/>
              <a:gd name="connsiteX32" fmla="*/ 1704975 w 2345732"/>
              <a:gd name="connsiteY32" fmla="*/ 828675 h 962025"/>
              <a:gd name="connsiteX33" fmla="*/ 1724025 w 2345732"/>
              <a:gd name="connsiteY33" fmla="*/ 762000 h 962025"/>
              <a:gd name="connsiteX34" fmla="*/ 1781175 w 2345732"/>
              <a:gd name="connsiteY34" fmla="*/ 666750 h 962025"/>
              <a:gd name="connsiteX35" fmla="*/ 1819275 w 2345732"/>
              <a:gd name="connsiteY35" fmla="*/ 552450 h 962025"/>
              <a:gd name="connsiteX36" fmla="*/ 1905000 w 2345732"/>
              <a:gd name="connsiteY36" fmla="*/ 371475 h 962025"/>
              <a:gd name="connsiteX37" fmla="*/ 1933575 w 2345732"/>
              <a:gd name="connsiteY37" fmla="*/ 142875 h 962025"/>
              <a:gd name="connsiteX38" fmla="*/ 1981200 w 2345732"/>
              <a:gd name="connsiteY38" fmla="*/ 47625 h 962025"/>
              <a:gd name="connsiteX39" fmla="*/ 2009775 w 2345732"/>
              <a:gd name="connsiteY39" fmla="*/ 28575 h 962025"/>
              <a:gd name="connsiteX40" fmla="*/ 2095500 w 2345732"/>
              <a:gd name="connsiteY40" fmla="*/ 0 h 962025"/>
              <a:gd name="connsiteX41" fmla="*/ 2219325 w 2345732"/>
              <a:gd name="connsiteY41" fmla="*/ 104775 h 962025"/>
              <a:gd name="connsiteX42" fmla="*/ 2257425 w 2345732"/>
              <a:gd name="connsiteY42" fmla="*/ 219075 h 962025"/>
              <a:gd name="connsiteX43" fmla="*/ 2286000 w 2345732"/>
              <a:gd name="connsiteY43" fmla="*/ 419100 h 962025"/>
              <a:gd name="connsiteX44" fmla="*/ 2314575 w 2345732"/>
              <a:gd name="connsiteY44" fmla="*/ 571500 h 962025"/>
              <a:gd name="connsiteX45" fmla="*/ 2343150 w 2345732"/>
              <a:gd name="connsiteY45" fmla="*/ 685800 h 962025"/>
              <a:gd name="connsiteX46" fmla="*/ 2343150 w 2345732"/>
              <a:gd name="connsiteY46" fmla="*/ 86677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45732" h="962025">
                <a:moveTo>
                  <a:pt x="0" y="962025"/>
                </a:moveTo>
                <a:cubicBezTo>
                  <a:pt x="9525" y="946150"/>
                  <a:pt x="24335" y="932421"/>
                  <a:pt x="28575" y="914400"/>
                </a:cubicBezTo>
                <a:cubicBezTo>
                  <a:pt x="37332" y="877184"/>
                  <a:pt x="32429" y="837909"/>
                  <a:pt x="38100" y="800100"/>
                </a:cubicBezTo>
                <a:cubicBezTo>
                  <a:pt x="41984" y="774208"/>
                  <a:pt x="50800" y="749300"/>
                  <a:pt x="57150" y="723900"/>
                </a:cubicBezTo>
                <a:cubicBezTo>
                  <a:pt x="61017" y="611753"/>
                  <a:pt x="36267" y="477644"/>
                  <a:pt x="95250" y="371475"/>
                </a:cubicBezTo>
                <a:cubicBezTo>
                  <a:pt x="114071" y="337596"/>
                  <a:pt x="127501" y="294030"/>
                  <a:pt x="161925" y="276225"/>
                </a:cubicBezTo>
                <a:cubicBezTo>
                  <a:pt x="225549" y="243316"/>
                  <a:pt x="301625" y="244475"/>
                  <a:pt x="371475" y="228600"/>
                </a:cubicBezTo>
                <a:cubicBezTo>
                  <a:pt x="440913" y="193881"/>
                  <a:pt x="436918" y="173288"/>
                  <a:pt x="495300" y="266700"/>
                </a:cubicBezTo>
                <a:cubicBezTo>
                  <a:pt x="521419" y="308490"/>
                  <a:pt x="528724" y="392706"/>
                  <a:pt x="542925" y="438150"/>
                </a:cubicBezTo>
                <a:cubicBezTo>
                  <a:pt x="550137" y="461229"/>
                  <a:pt x="562820" y="482257"/>
                  <a:pt x="571500" y="504825"/>
                </a:cubicBezTo>
                <a:cubicBezTo>
                  <a:pt x="598178" y="574187"/>
                  <a:pt x="584667" y="553852"/>
                  <a:pt x="609600" y="628650"/>
                </a:cubicBezTo>
                <a:cubicBezTo>
                  <a:pt x="614693" y="643930"/>
                  <a:pt x="640944" y="719433"/>
                  <a:pt x="657225" y="742950"/>
                </a:cubicBezTo>
                <a:cubicBezTo>
                  <a:pt x="791010" y="936195"/>
                  <a:pt x="676767" y="750120"/>
                  <a:pt x="752475" y="876300"/>
                </a:cubicBezTo>
                <a:cubicBezTo>
                  <a:pt x="800100" y="844550"/>
                  <a:pt x="852570" y="819077"/>
                  <a:pt x="895350" y="781050"/>
                </a:cubicBezTo>
                <a:cubicBezTo>
                  <a:pt x="941778" y="739781"/>
                  <a:pt x="912678" y="707078"/>
                  <a:pt x="933450" y="657225"/>
                </a:cubicBezTo>
                <a:cubicBezTo>
                  <a:pt x="941269" y="638459"/>
                  <a:pt x="958850" y="625475"/>
                  <a:pt x="971550" y="609600"/>
                </a:cubicBezTo>
                <a:cubicBezTo>
                  <a:pt x="977900" y="561975"/>
                  <a:pt x="984875" y="514429"/>
                  <a:pt x="990600" y="466725"/>
                </a:cubicBezTo>
                <a:cubicBezTo>
                  <a:pt x="994402" y="435044"/>
                  <a:pt x="992874" y="402549"/>
                  <a:pt x="1000125" y="371475"/>
                </a:cubicBezTo>
                <a:cubicBezTo>
                  <a:pt x="1015189" y="306913"/>
                  <a:pt x="1031160" y="241911"/>
                  <a:pt x="1057275" y="180975"/>
                </a:cubicBezTo>
                <a:cubicBezTo>
                  <a:pt x="1069782" y="151792"/>
                  <a:pt x="1095375" y="130175"/>
                  <a:pt x="1114425" y="104775"/>
                </a:cubicBezTo>
                <a:cubicBezTo>
                  <a:pt x="1149350" y="133350"/>
                  <a:pt x="1183717" y="162621"/>
                  <a:pt x="1219200" y="190500"/>
                </a:cubicBezTo>
                <a:cubicBezTo>
                  <a:pt x="1228201" y="197573"/>
                  <a:pt x="1242655" y="199311"/>
                  <a:pt x="1247775" y="209550"/>
                </a:cubicBezTo>
                <a:cubicBezTo>
                  <a:pt x="1265736" y="245471"/>
                  <a:pt x="1270584" y="286714"/>
                  <a:pt x="1285875" y="323850"/>
                </a:cubicBezTo>
                <a:cubicBezTo>
                  <a:pt x="1292924" y="340969"/>
                  <a:pt x="1306171" y="354916"/>
                  <a:pt x="1314450" y="371475"/>
                </a:cubicBezTo>
                <a:cubicBezTo>
                  <a:pt x="1325264" y="393102"/>
                  <a:pt x="1331561" y="416860"/>
                  <a:pt x="1343025" y="438150"/>
                </a:cubicBezTo>
                <a:cubicBezTo>
                  <a:pt x="1353880" y="458309"/>
                  <a:pt x="1371443" y="474553"/>
                  <a:pt x="1381125" y="495300"/>
                </a:cubicBezTo>
                <a:cubicBezTo>
                  <a:pt x="1478437" y="703825"/>
                  <a:pt x="1328966" y="440270"/>
                  <a:pt x="1438275" y="695325"/>
                </a:cubicBezTo>
                <a:cubicBezTo>
                  <a:pt x="1442784" y="705847"/>
                  <a:pt x="1457325" y="708025"/>
                  <a:pt x="1466850" y="714375"/>
                </a:cubicBezTo>
                <a:cubicBezTo>
                  <a:pt x="1470025" y="730250"/>
                  <a:pt x="1469800" y="747206"/>
                  <a:pt x="1476375" y="762000"/>
                </a:cubicBezTo>
                <a:cubicBezTo>
                  <a:pt x="1491712" y="796507"/>
                  <a:pt x="1536675" y="826537"/>
                  <a:pt x="1562100" y="847725"/>
                </a:cubicBezTo>
                <a:cubicBezTo>
                  <a:pt x="1574800" y="873125"/>
                  <a:pt x="1584954" y="899967"/>
                  <a:pt x="1600200" y="923925"/>
                </a:cubicBezTo>
                <a:cubicBezTo>
                  <a:pt x="1607432" y="935289"/>
                  <a:pt x="1618808" y="961561"/>
                  <a:pt x="1628775" y="952500"/>
                </a:cubicBezTo>
                <a:cubicBezTo>
                  <a:pt x="1664636" y="919899"/>
                  <a:pt x="1679575" y="869950"/>
                  <a:pt x="1704975" y="828675"/>
                </a:cubicBezTo>
                <a:cubicBezTo>
                  <a:pt x="1711325" y="806450"/>
                  <a:pt x="1714339" y="782987"/>
                  <a:pt x="1724025" y="762000"/>
                </a:cubicBezTo>
                <a:cubicBezTo>
                  <a:pt x="1768333" y="665999"/>
                  <a:pt x="1752920" y="742096"/>
                  <a:pt x="1781175" y="666750"/>
                </a:cubicBezTo>
                <a:cubicBezTo>
                  <a:pt x="1795276" y="629146"/>
                  <a:pt x="1805391" y="590135"/>
                  <a:pt x="1819275" y="552450"/>
                </a:cubicBezTo>
                <a:cubicBezTo>
                  <a:pt x="1840441" y="495001"/>
                  <a:pt x="1879650" y="422176"/>
                  <a:pt x="1905000" y="371475"/>
                </a:cubicBezTo>
                <a:cubicBezTo>
                  <a:pt x="1914525" y="295275"/>
                  <a:pt x="1922715" y="218896"/>
                  <a:pt x="1933575" y="142875"/>
                </a:cubicBezTo>
                <a:cubicBezTo>
                  <a:pt x="1939349" y="102460"/>
                  <a:pt x="1952111" y="80869"/>
                  <a:pt x="1981200" y="47625"/>
                </a:cubicBezTo>
                <a:cubicBezTo>
                  <a:pt x="1988738" y="39010"/>
                  <a:pt x="1999208" y="32978"/>
                  <a:pt x="2009775" y="28575"/>
                </a:cubicBezTo>
                <a:cubicBezTo>
                  <a:pt x="2037579" y="16990"/>
                  <a:pt x="2066925" y="9525"/>
                  <a:pt x="2095500" y="0"/>
                </a:cubicBezTo>
                <a:cubicBezTo>
                  <a:pt x="2112067" y="11597"/>
                  <a:pt x="2205053" y="61960"/>
                  <a:pt x="2219325" y="104775"/>
                </a:cubicBezTo>
                <a:cubicBezTo>
                  <a:pt x="2265301" y="242704"/>
                  <a:pt x="2192106" y="131984"/>
                  <a:pt x="2257425" y="219075"/>
                </a:cubicBezTo>
                <a:cubicBezTo>
                  <a:pt x="2269133" y="324450"/>
                  <a:pt x="2265021" y="301616"/>
                  <a:pt x="2286000" y="419100"/>
                </a:cubicBezTo>
                <a:cubicBezTo>
                  <a:pt x="2295086" y="469980"/>
                  <a:pt x="2302039" y="521358"/>
                  <a:pt x="2314575" y="571500"/>
                </a:cubicBezTo>
                <a:cubicBezTo>
                  <a:pt x="2324100" y="609600"/>
                  <a:pt x="2339367" y="646710"/>
                  <a:pt x="2343150" y="685800"/>
                </a:cubicBezTo>
                <a:cubicBezTo>
                  <a:pt x="2348961" y="745844"/>
                  <a:pt x="2343150" y="806450"/>
                  <a:pt x="2343150" y="8667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8691B-3105-4CC2-8CAA-9102D3733340}"/>
              </a:ext>
            </a:extLst>
          </p:cNvPr>
          <p:cNvCxnSpPr>
            <a:stCxn id="14" idx="3"/>
          </p:cNvCxnSpPr>
          <p:nvPr/>
        </p:nvCxnSpPr>
        <p:spPr>
          <a:xfrm flipV="1">
            <a:off x="9601200" y="5875318"/>
            <a:ext cx="2590800" cy="492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4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16FF90-D73C-4A10-A6F8-F671FAC8FA27}"/>
              </a:ext>
            </a:extLst>
          </p:cNvPr>
          <p:cNvSpPr/>
          <p:nvPr/>
        </p:nvSpPr>
        <p:spPr>
          <a:xfrm>
            <a:off x="561976" y="180975"/>
            <a:ext cx="4152900" cy="838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/>
              <a:t>Dickey Fuller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266B7-957D-4094-941F-E7C72751A444}"/>
              </a:ext>
            </a:extLst>
          </p:cNvPr>
          <p:cNvSpPr txBox="1"/>
          <p:nvPr/>
        </p:nvSpPr>
        <p:spPr>
          <a:xfrm>
            <a:off x="333375" y="2057400"/>
            <a:ext cx="7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Gives 2 internally values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35128C-39D0-424E-AC6E-364F20D08E2C}"/>
              </a:ext>
            </a:extLst>
          </p:cNvPr>
          <p:cNvSpPr/>
          <p:nvPr/>
        </p:nvSpPr>
        <p:spPr>
          <a:xfrm>
            <a:off x="2371725" y="1085850"/>
            <a:ext cx="647700" cy="9715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E9F7-E292-4BDD-8235-FF1908B5D397}"/>
              </a:ext>
            </a:extLst>
          </p:cNvPr>
          <p:cNvSpPr txBox="1"/>
          <p:nvPr/>
        </p:nvSpPr>
        <p:spPr>
          <a:xfrm>
            <a:off x="333374" y="3857625"/>
            <a:ext cx="80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If p value is &lt; 0.5 </a:t>
            </a:r>
            <a:r>
              <a:rPr lang="en-IN" sz="3200" dirty="0">
                <a:solidFill>
                  <a:srgbClr val="FFFF00"/>
                </a:solidFill>
                <a:sym typeface="Wingdings" panose="05000000000000000000" pitchFamily="2" charset="2"/>
              </a:rPr>
              <a:t> Null hypo rejected</a:t>
            </a:r>
          </a:p>
          <a:p>
            <a:endParaRPr lang="en-IN" sz="3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IN" sz="3200" dirty="0">
                <a:solidFill>
                  <a:srgbClr val="FFFF00"/>
                </a:solidFill>
                <a:sym typeface="Wingdings" panose="05000000000000000000" pitchFamily="2" charset="2"/>
              </a:rPr>
              <a:t>If p value &gt;= 0.5   Null hype excepted</a:t>
            </a:r>
            <a:r>
              <a:rPr lang="en-IN" sz="32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BAC1D-3F6F-40E5-8EA8-8FC73969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09" y="2566155"/>
            <a:ext cx="5535515" cy="10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888A2-F319-4B5A-B5D4-B1715E5FBA34}"/>
              </a:ext>
            </a:extLst>
          </p:cNvPr>
          <p:cNvSpPr/>
          <p:nvPr/>
        </p:nvSpPr>
        <p:spPr>
          <a:xfrm>
            <a:off x="457200" y="180975"/>
            <a:ext cx="56388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i="1" dirty="0"/>
              <a:t>Shifting &amp; Difference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FF729D-68BF-4A74-AF2C-22923DB61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6338"/>
              </p:ext>
            </p:extLst>
          </p:nvPr>
        </p:nvGraphicFramePr>
        <p:xfrm>
          <a:off x="457200" y="1710265"/>
          <a:ext cx="6788152" cy="475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8">
                  <a:extLst>
                    <a:ext uri="{9D8B030D-6E8A-4147-A177-3AD203B41FA5}">
                      <a16:colId xmlns:a16="http://schemas.microsoft.com/office/drawing/2014/main" val="3048925159"/>
                    </a:ext>
                  </a:extLst>
                </a:gridCol>
                <a:gridCol w="1697038">
                  <a:extLst>
                    <a:ext uri="{9D8B030D-6E8A-4147-A177-3AD203B41FA5}">
                      <a16:colId xmlns:a16="http://schemas.microsoft.com/office/drawing/2014/main" val="1796606397"/>
                    </a:ext>
                  </a:extLst>
                </a:gridCol>
                <a:gridCol w="1697038">
                  <a:extLst>
                    <a:ext uri="{9D8B030D-6E8A-4147-A177-3AD203B41FA5}">
                      <a16:colId xmlns:a16="http://schemas.microsoft.com/office/drawing/2014/main" val="3455625281"/>
                    </a:ext>
                  </a:extLst>
                </a:gridCol>
                <a:gridCol w="1697038">
                  <a:extLst>
                    <a:ext uri="{9D8B030D-6E8A-4147-A177-3AD203B41FA5}">
                      <a16:colId xmlns:a16="http://schemas.microsoft.com/office/drawing/2014/main" val="3270819480"/>
                    </a:ext>
                  </a:extLst>
                </a:gridCol>
              </a:tblGrid>
              <a:tr h="594651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Sales(t-1)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Diffrencing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26681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43128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53358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3888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02314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36704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   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38565"/>
                  </a:ext>
                </a:extLst>
              </a:tr>
              <a:tr h="5946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62858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5A7864-2303-416C-913A-BA6D5F83C378}"/>
              </a:ext>
            </a:extLst>
          </p:cNvPr>
          <p:cNvSpPr/>
          <p:nvPr/>
        </p:nvSpPr>
        <p:spPr>
          <a:xfrm>
            <a:off x="4009073" y="5448300"/>
            <a:ext cx="401002" cy="67062"/>
          </a:xfrm>
          <a:custGeom>
            <a:avLst/>
            <a:gdLst>
              <a:gd name="connsiteX0" fmla="*/ 952 w 401002"/>
              <a:gd name="connsiteY0" fmla="*/ 0 h 67062"/>
              <a:gd name="connsiteX1" fmla="*/ 10477 w 401002"/>
              <a:gd name="connsiteY1" fmla="*/ 57150 h 67062"/>
              <a:gd name="connsiteX2" fmla="*/ 401002 w 401002"/>
              <a:gd name="connsiteY2" fmla="*/ 66675 h 6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002" h="67062">
                <a:moveTo>
                  <a:pt x="952" y="0"/>
                </a:moveTo>
                <a:cubicBezTo>
                  <a:pt x="4127" y="19050"/>
                  <a:pt x="-7845" y="51043"/>
                  <a:pt x="10477" y="57150"/>
                </a:cubicBezTo>
                <a:cubicBezTo>
                  <a:pt x="49041" y="70005"/>
                  <a:pt x="366566" y="66675"/>
                  <a:pt x="401002" y="66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F44E5-DD1F-49A9-B3BB-11BEEB963184}"/>
              </a:ext>
            </a:extLst>
          </p:cNvPr>
          <p:cNvSpPr txBox="1"/>
          <p:nvPr/>
        </p:nvSpPr>
        <p:spPr>
          <a:xfrm>
            <a:off x="7553325" y="1710265"/>
            <a:ext cx="418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We provide all data to dickey fuller test.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p &lt;   0.5 </a:t>
            </a:r>
          </a:p>
          <a:p>
            <a:r>
              <a:rPr lang="en-IN" dirty="0"/>
              <a:t> 	</a:t>
            </a:r>
          </a:p>
          <a:p>
            <a:r>
              <a:rPr lang="en-IN" dirty="0"/>
              <a:t>	p &gt;=  0.5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913CC-E7A5-47E9-A645-3645E08F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87" y="775455"/>
            <a:ext cx="4181476" cy="771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DED45-EB44-47D2-A4EF-FC3A95BD199E}"/>
              </a:ext>
            </a:extLst>
          </p:cNvPr>
          <p:cNvSpPr txBox="1"/>
          <p:nvPr/>
        </p:nvSpPr>
        <p:spPr>
          <a:xfrm>
            <a:off x="7553325" y="3971925"/>
            <a:ext cx="418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AR         I             MA</a:t>
            </a:r>
          </a:p>
          <a:p>
            <a:r>
              <a:rPr lang="en-IN" sz="3200" dirty="0"/>
              <a:t>p           d             q</a:t>
            </a:r>
          </a:p>
          <a:p>
            <a:r>
              <a:rPr lang="en-IN" sz="2400" dirty="0" err="1"/>
              <a:t>Pacf</a:t>
            </a:r>
            <a:r>
              <a:rPr lang="en-IN" sz="2400" dirty="0"/>
              <a:t>       </a:t>
            </a:r>
            <a:r>
              <a:rPr lang="en-IN" sz="2400" dirty="0" err="1"/>
              <a:t>diffren</a:t>
            </a:r>
            <a:r>
              <a:rPr lang="en-IN" sz="2400" dirty="0"/>
              <a:t>            ACF</a:t>
            </a:r>
          </a:p>
        </p:txBody>
      </p:sp>
    </p:spTree>
    <p:extLst>
      <p:ext uri="{BB962C8B-B14F-4D97-AF65-F5344CB8AC3E}">
        <p14:creationId xmlns:p14="http://schemas.microsoft.com/office/powerpoint/2010/main" val="399160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40F210-8C2E-471B-8871-29B33D04DC8E}"/>
              </a:ext>
            </a:extLst>
          </p:cNvPr>
          <p:cNvSpPr txBox="1"/>
          <p:nvPr/>
        </p:nvSpPr>
        <p:spPr>
          <a:xfrm>
            <a:off x="238125" y="276225"/>
            <a:ext cx="418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AR         I             MA</a:t>
            </a:r>
          </a:p>
          <a:p>
            <a:r>
              <a:rPr lang="en-IN" sz="3200" dirty="0"/>
              <a:t>p           d             q</a:t>
            </a:r>
          </a:p>
          <a:p>
            <a:r>
              <a:rPr lang="en-IN" sz="2400" dirty="0" err="1"/>
              <a:t>Pacf</a:t>
            </a:r>
            <a:r>
              <a:rPr lang="en-IN" sz="2400" dirty="0"/>
              <a:t>       </a:t>
            </a:r>
            <a:r>
              <a:rPr lang="en-IN" sz="2400" dirty="0" err="1"/>
              <a:t>diffren</a:t>
            </a:r>
            <a:r>
              <a:rPr lang="en-IN" sz="2400" dirty="0"/>
              <a:t>            ACF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2373F-E1E5-44A5-8285-8E142017690B}"/>
              </a:ext>
            </a:extLst>
          </p:cNvPr>
          <p:cNvSpPr txBox="1"/>
          <p:nvPr/>
        </p:nvSpPr>
        <p:spPr>
          <a:xfrm>
            <a:off x="238125" y="2720458"/>
            <a:ext cx="1171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4A4CE-3A6A-493F-AAA7-078EC377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17" y="2565147"/>
            <a:ext cx="5664491" cy="895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30CD2-0C55-4D06-8C9E-40DDA593DD0D}"/>
              </a:ext>
            </a:extLst>
          </p:cNvPr>
          <p:cNvSpPr txBox="1"/>
          <p:nvPr/>
        </p:nvSpPr>
        <p:spPr>
          <a:xfrm>
            <a:off x="238125" y="56065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MA formula </a:t>
            </a:r>
            <a:endParaRPr lang="en-IN" sz="1800" b="1" u="sng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589B0-97F2-4F2D-B98D-E885AD779188}"/>
              </a:ext>
            </a:extLst>
          </p:cNvPr>
          <p:cNvSpPr txBox="1"/>
          <p:nvPr/>
        </p:nvSpPr>
        <p:spPr>
          <a:xfrm>
            <a:off x="114300" y="416420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I = integrated value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B30EF12-07EE-41DF-A7A5-3BD0853D9D8E}"/>
              </a:ext>
            </a:extLst>
          </p:cNvPr>
          <p:cNvSpPr/>
          <p:nvPr/>
        </p:nvSpPr>
        <p:spPr>
          <a:xfrm>
            <a:off x="7143750" y="2924175"/>
            <a:ext cx="880250" cy="268235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23A08-F10B-40BE-9031-D463D4083C3D}"/>
              </a:ext>
            </a:extLst>
          </p:cNvPr>
          <p:cNvSpPr txBox="1"/>
          <p:nvPr/>
        </p:nvSpPr>
        <p:spPr>
          <a:xfrm>
            <a:off x="6648450" y="3627708"/>
            <a:ext cx="495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+</a:t>
            </a:r>
          </a:p>
          <a:p>
            <a:endParaRPr lang="en-IN" sz="3200" b="1" dirty="0">
              <a:solidFill>
                <a:srgbClr val="FFFF00"/>
              </a:solidFill>
            </a:endParaRPr>
          </a:p>
          <a:p>
            <a:r>
              <a:rPr lang="en-IN" sz="3200" b="1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D34E2-C96E-4CDE-9A92-3123C1D7C947}"/>
              </a:ext>
            </a:extLst>
          </p:cNvPr>
          <p:cNvSpPr txBox="1"/>
          <p:nvPr/>
        </p:nvSpPr>
        <p:spPr>
          <a:xfrm>
            <a:off x="8519300" y="3878595"/>
            <a:ext cx="2634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Output</a:t>
            </a:r>
            <a:endParaRPr lang="en-IN" sz="1800" b="1" u="sng" dirty="0">
              <a:solidFill>
                <a:srgbClr val="FFFF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D27E5B-ECBD-4934-BA00-69F189A67150}"/>
              </a:ext>
            </a:extLst>
          </p:cNvPr>
          <p:cNvSpPr/>
          <p:nvPr/>
        </p:nvSpPr>
        <p:spPr>
          <a:xfrm>
            <a:off x="6867525" y="533400"/>
            <a:ext cx="2695575" cy="947577"/>
          </a:xfrm>
          <a:custGeom>
            <a:avLst/>
            <a:gdLst>
              <a:gd name="connsiteX0" fmla="*/ 0 w 2695575"/>
              <a:gd name="connsiteY0" fmla="*/ 847725 h 947577"/>
              <a:gd name="connsiteX1" fmla="*/ 47625 w 2695575"/>
              <a:gd name="connsiteY1" fmla="*/ 857250 h 947577"/>
              <a:gd name="connsiteX2" fmla="*/ 190500 w 2695575"/>
              <a:gd name="connsiteY2" fmla="*/ 838200 h 947577"/>
              <a:gd name="connsiteX3" fmla="*/ 238125 w 2695575"/>
              <a:gd name="connsiteY3" fmla="*/ 809625 h 947577"/>
              <a:gd name="connsiteX4" fmla="*/ 361950 w 2695575"/>
              <a:gd name="connsiteY4" fmla="*/ 704850 h 947577"/>
              <a:gd name="connsiteX5" fmla="*/ 457200 w 2695575"/>
              <a:gd name="connsiteY5" fmla="*/ 628650 h 947577"/>
              <a:gd name="connsiteX6" fmla="*/ 495300 w 2695575"/>
              <a:gd name="connsiteY6" fmla="*/ 571500 h 947577"/>
              <a:gd name="connsiteX7" fmla="*/ 552450 w 2695575"/>
              <a:gd name="connsiteY7" fmla="*/ 504825 h 947577"/>
              <a:gd name="connsiteX8" fmla="*/ 609600 w 2695575"/>
              <a:gd name="connsiteY8" fmla="*/ 438150 h 947577"/>
              <a:gd name="connsiteX9" fmla="*/ 647700 w 2695575"/>
              <a:gd name="connsiteY9" fmla="*/ 323850 h 947577"/>
              <a:gd name="connsiteX10" fmla="*/ 676275 w 2695575"/>
              <a:gd name="connsiteY10" fmla="*/ 295275 h 947577"/>
              <a:gd name="connsiteX11" fmla="*/ 790575 w 2695575"/>
              <a:gd name="connsiteY11" fmla="*/ 133350 h 947577"/>
              <a:gd name="connsiteX12" fmla="*/ 942975 w 2695575"/>
              <a:gd name="connsiteY12" fmla="*/ 66675 h 947577"/>
              <a:gd name="connsiteX13" fmla="*/ 1219200 w 2695575"/>
              <a:gd name="connsiteY13" fmla="*/ 0 h 947577"/>
              <a:gd name="connsiteX14" fmla="*/ 1362075 w 2695575"/>
              <a:gd name="connsiteY14" fmla="*/ 28575 h 947577"/>
              <a:gd name="connsiteX15" fmla="*/ 1400175 w 2695575"/>
              <a:gd name="connsiteY15" fmla="*/ 85725 h 947577"/>
              <a:gd name="connsiteX16" fmla="*/ 1457325 w 2695575"/>
              <a:gd name="connsiteY16" fmla="*/ 161925 h 947577"/>
              <a:gd name="connsiteX17" fmla="*/ 1504950 w 2695575"/>
              <a:gd name="connsiteY17" fmla="*/ 247650 h 947577"/>
              <a:gd name="connsiteX18" fmla="*/ 1590675 w 2695575"/>
              <a:gd name="connsiteY18" fmla="*/ 342900 h 947577"/>
              <a:gd name="connsiteX19" fmla="*/ 1619250 w 2695575"/>
              <a:gd name="connsiteY19" fmla="*/ 381000 h 947577"/>
              <a:gd name="connsiteX20" fmla="*/ 1657350 w 2695575"/>
              <a:gd name="connsiteY20" fmla="*/ 409575 h 947577"/>
              <a:gd name="connsiteX21" fmla="*/ 1724025 w 2695575"/>
              <a:gd name="connsiteY21" fmla="*/ 476250 h 947577"/>
              <a:gd name="connsiteX22" fmla="*/ 1790700 w 2695575"/>
              <a:gd name="connsiteY22" fmla="*/ 523875 h 947577"/>
              <a:gd name="connsiteX23" fmla="*/ 1857375 w 2695575"/>
              <a:gd name="connsiteY23" fmla="*/ 581025 h 947577"/>
              <a:gd name="connsiteX24" fmla="*/ 1885950 w 2695575"/>
              <a:gd name="connsiteY24" fmla="*/ 609600 h 947577"/>
              <a:gd name="connsiteX25" fmla="*/ 2000250 w 2695575"/>
              <a:gd name="connsiteY25" fmla="*/ 771525 h 947577"/>
              <a:gd name="connsiteX26" fmla="*/ 2133600 w 2695575"/>
              <a:gd name="connsiteY26" fmla="*/ 838200 h 947577"/>
              <a:gd name="connsiteX27" fmla="*/ 2181225 w 2695575"/>
              <a:gd name="connsiteY27" fmla="*/ 847725 h 947577"/>
              <a:gd name="connsiteX28" fmla="*/ 2333625 w 2695575"/>
              <a:gd name="connsiteY28" fmla="*/ 895350 h 947577"/>
              <a:gd name="connsiteX29" fmla="*/ 2457450 w 2695575"/>
              <a:gd name="connsiteY29" fmla="*/ 942975 h 947577"/>
              <a:gd name="connsiteX30" fmla="*/ 2695575 w 2695575"/>
              <a:gd name="connsiteY30" fmla="*/ 942975 h 94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5575" h="947577">
                <a:moveTo>
                  <a:pt x="0" y="847725"/>
                </a:moveTo>
                <a:cubicBezTo>
                  <a:pt x="15875" y="850900"/>
                  <a:pt x="31456" y="858058"/>
                  <a:pt x="47625" y="857250"/>
                </a:cubicBezTo>
                <a:cubicBezTo>
                  <a:pt x="95612" y="854851"/>
                  <a:pt x="143888" y="849853"/>
                  <a:pt x="190500" y="838200"/>
                </a:cubicBezTo>
                <a:cubicBezTo>
                  <a:pt x="208461" y="833710"/>
                  <a:pt x="222904" y="820163"/>
                  <a:pt x="238125" y="809625"/>
                </a:cubicBezTo>
                <a:cubicBezTo>
                  <a:pt x="360666" y="724789"/>
                  <a:pt x="271807" y="784977"/>
                  <a:pt x="361950" y="704850"/>
                </a:cubicBezTo>
                <a:cubicBezTo>
                  <a:pt x="401929" y="669313"/>
                  <a:pt x="415908" y="674071"/>
                  <a:pt x="457200" y="628650"/>
                </a:cubicBezTo>
                <a:cubicBezTo>
                  <a:pt x="472601" y="611709"/>
                  <a:pt x="481341" y="589647"/>
                  <a:pt x="495300" y="571500"/>
                </a:cubicBezTo>
                <a:cubicBezTo>
                  <a:pt x="513147" y="548298"/>
                  <a:pt x="533400" y="527050"/>
                  <a:pt x="552450" y="504825"/>
                </a:cubicBezTo>
                <a:cubicBezTo>
                  <a:pt x="590318" y="391222"/>
                  <a:pt x="509763" y="615638"/>
                  <a:pt x="609600" y="438150"/>
                </a:cubicBezTo>
                <a:cubicBezTo>
                  <a:pt x="629289" y="403147"/>
                  <a:pt x="630717" y="360243"/>
                  <a:pt x="647700" y="323850"/>
                </a:cubicBezTo>
                <a:cubicBezTo>
                  <a:pt x="653396" y="311643"/>
                  <a:pt x="668193" y="306051"/>
                  <a:pt x="676275" y="295275"/>
                </a:cubicBezTo>
                <a:cubicBezTo>
                  <a:pt x="722570" y="233548"/>
                  <a:pt x="711190" y="193682"/>
                  <a:pt x="790575" y="133350"/>
                </a:cubicBezTo>
                <a:cubicBezTo>
                  <a:pt x="834721" y="99799"/>
                  <a:pt x="892410" y="89429"/>
                  <a:pt x="942975" y="66675"/>
                </a:cubicBezTo>
                <a:cubicBezTo>
                  <a:pt x="1075576" y="7004"/>
                  <a:pt x="841161" y="75608"/>
                  <a:pt x="1219200" y="0"/>
                </a:cubicBezTo>
                <a:cubicBezTo>
                  <a:pt x="1266825" y="9525"/>
                  <a:pt x="1318182" y="7784"/>
                  <a:pt x="1362075" y="28575"/>
                </a:cubicBezTo>
                <a:cubicBezTo>
                  <a:pt x="1382766" y="38376"/>
                  <a:pt x="1386867" y="67094"/>
                  <a:pt x="1400175" y="85725"/>
                </a:cubicBezTo>
                <a:cubicBezTo>
                  <a:pt x="1418629" y="111561"/>
                  <a:pt x="1440077" y="135269"/>
                  <a:pt x="1457325" y="161925"/>
                </a:cubicBezTo>
                <a:cubicBezTo>
                  <a:pt x="1475083" y="189369"/>
                  <a:pt x="1487625" y="219930"/>
                  <a:pt x="1504950" y="247650"/>
                </a:cubicBezTo>
                <a:cubicBezTo>
                  <a:pt x="1585827" y="377053"/>
                  <a:pt x="1516761" y="268986"/>
                  <a:pt x="1590675" y="342900"/>
                </a:cubicBezTo>
                <a:cubicBezTo>
                  <a:pt x="1601900" y="354125"/>
                  <a:pt x="1608025" y="369775"/>
                  <a:pt x="1619250" y="381000"/>
                </a:cubicBezTo>
                <a:cubicBezTo>
                  <a:pt x="1630475" y="392225"/>
                  <a:pt x="1645603" y="398896"/>
                  <a:pt x="1657350" y="409575"/>
                </a:cubicBezTo>
                <a:cubicBezTo>
                  <a:pt x="1680607" y="430718"/>
                  <a:pt x="1700161" y="455795"/>
                  <a:pt x="1724025" y="476250"/>
                </a:cubicBezTo>
                <a:cubicBezTo>
                  <a:pt x="1744762" y="494025"/>
                  <a:pt x="1769224" y="507001"/>
                  <a:pt x="1790700" y="523875"/>
                </a:cubicBezTo>
                <a:cubicBezTo>
                  <a:pt x="1813717" y="541960"/>
                  <a:pt x="1835617" y="561443"/>
                  <a:pt x="1857375" y="581025"/>
                </a:cubicBezTo>
                <a:cubicBezTo>
                  <a:pt x="1867387" y="590036"/>
                  <a:pt x="1878666" y="598269"/>
                  <a:pt x="1885950" y="609600"/>
                </a:cubicBezTo>
                <a:cubicBezTo>
                  <a:pt x="1920932" y="664016"/>
                  <a:pt x="1938718" y="736364"/>
                  <a:pt x="2000250" y="771525"/>
                </a:cubicBezTo>
                <a:cubicBezTo>
                  <a:pt x="2049723" y="799795"/>
                  <a:pt x="2079478" y="820159"/>
                  <a:pt x="2133600" y="838200"/>
                </a:cubicBezTo>
                <a:cubicBezTo>
                  <a:pt x="2148959" y="843320"/>
                  <a:pt x="2165659" y="843277"/>
                  <a:pt x="2181225" y="847725"/>
                </a:cubicBezTo>
                <a:cubicBezTo>
                  <a:pt x="2232400" y="862346"/>
                  <a:pt x="2283310" y="878000"/>
                  <a:pt x="2333625" y="895350"/>
                </a:cubicBezTo>
                <a:cubicBezTo>
                  <a:pt x="2375432" y="909766"/>
                  <a:pt x="2413605" y="937206"/>
                  <a:pt x="2457450" y="942975"/>
                </a:cubicBezTo>
                <a:cubicBezTo>
                  <a:pt x="2536147" y="953330"/>
                  <a:pt x="2616200" y="942975"/>
                  <a:pt x="2695575" y="94297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5056A6-C299-496D-92E6-8E87D54426ED}"/>
              </a:ext>
            </a:extLst>
          </p:cNvPr>
          <p:cNvSpPr/>
          <p:nvPr/>
        </p:nvSpPr>
        <p:spPr>
          <a:xfrm>
            <a:off x="7219950" y="1143000"/>
            <a:ext cx="0" cy="390525"/>
          </a:xfrm>
          <a:custGeom>
            <a:avLst/>
            <a:gdLst>
              <a:gd name="connsiteX0" fmla="*/ 0 w 0"/>
              <a:gd name="connsiteY0" fmla="*/ 0 h 390525"/>
              <a:gd name="connsiteX1" fmla="*/ 0 w 0"/>
              <a:gd name="connsiteY1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525">
                <a:moveTo>
                  <a:pt x="0" y="0"/>
                </a:moveTo>
                <a:lnTo>
                  <a:pt x="0" y="390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2A96E5-90F6-445D-8F14-D0B69C17DE6F}"/>
              </a:ext>
            </a:extLst>
          </p:cNvPr>
          <p:cNvSpPr/>
          <p:nvPr/>
        </p:nvSpPr>
        <p:spPr>
          <a:xfrm>
            <a:off x="8934450" y="1209675"/>
            <a:ext cx="0" cy="390525"/>
          </a:xfrm>
          <a:custGeom>
            <a:avLst/>
            <a:gdLst>
              <a:gd name="connsiteX0" fmla="*/ 0 w 0"/>
              <a:gd name="connsiteY0" fmla="*/ 0 h 390525"/>
              <a:gd name="connsiteX1" fmla="*/ 0 w 0"/>
              <a:gd name="connsiteY1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525">
                <a:moveTo>
                  <a:pt x="0" y="0"/>
                </a:moveTo>
                <a:lnTo>
                  <a:pt x="0" y="390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63809F-45AF-4104-8FF2-1ADBC023BA4E}"/>
              </a:ext>
            </a:extLst>
          </p:cNvPr>
          <p:cNvSpPr txBox="1"/>
          <p:nvPr/>
        </p:nvSpPr>
        <p:spPr>
          <a:xfrm>
            <a:off x="7805738" y="9155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53694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B95370-5144-4DFB-8E8A-9EFB719E0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71812"/>
              </p:ext>
            </p:extLst>
          </p:nvPr>
        </p:nvGraphicFramePr>
        <p:xfrm>
          <a:off x="1698626" y="1853141"/>
          <a:ext cx="7273923" cy="463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641">
                  <a:extLst>
                    <a:ext uri="{9D8B030D-6E8A-4147-A177-3AD203B41FA5}">
                      <a16:colId xmlns:a16="http://schemas.microsoft.com/office/drawing/2014/main" val="374675242"/>
                    </a:ext>
                  </a:extLst>
                </a:gridCol>
                <a:gridCol w="2424641">
                  <a:extLst>
                    <a:ext uri="{9D8B030D-6E8A-4147-A177-3AD203B41FA5}">
                      <a16:colId xmlns:a16="http://schemas.microsoft.com/office/drawing/2014/main" val="1005230578"/>
                    </a:ext>
                  </a:extLst>
                </a:gridCol>
                <a:gridCol w="2424641">
                  <a:extLst>
                    <a:ext uri="{9D8B030D-6E8A-4147-A177-3AD203B41FA5}">
                      <a16:colId xmlns:a16="http://schemas.microsoft.com/office/drawing/2014/main" val="2034696096"/>
                    </a:ext>
                  </a:extLst>
                </a:gridCol>
              </a:tblGrid>
              <a:tr h="901670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77404"/>
                  </a:ext>
                </a:extLst>
              </a:tr>
              <a:tr h="901670">
                <a:tc>
                  <a:txBody>
                    <a:bodyPr/>
                    <a:lstStyle/>
                    <a:p>
                      <a:r>
                        <a:rPr lang="en-IN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91613"/>
                  </a:ext>
                </a:extLst>
              </a:tr>
              <a:tr h="901670"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38647"/>
                  </a:ext>
                </a:extLst>
              </a:tr>
              <a:tr h="1026705"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5113"/>
                  </a:ext>
                </a:extLst>
              </a:tr>
              <a:tr h="901670"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8332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C1252F-80A1-49D5-B09A-720E9F046348}"/>
              </a:ext>
            </a:extLst>
          </p:cNvPr>
          <p:cNvSpPr/>
          <p:nvPr/>
        </p:nvSpPr>
        <p:spPr>
          <a:xfrm>
            <a:off x="133350" y="133350"/>
            <a:ext cx="238125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Corr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82F5325-2EB3-443B-A260-14796F2F51FA}"/>
              </a:ext>
            </a:extLst>
          </p:cNvPr>
          <p:cNvSpPr/>
          <p:nvPr/>
        </p:nvSpPr>
        <p:spPr>
          <a:xfrm>
            <a:off x="2657475" y="1543050"/>
            <a:ext cx="2466975" cy="314325"/>
          </a:xfrm>
          <a:custGeom>
            <a:avLst/>
            <a:gdLst>
              <a:gd name="connsiteX0" fmla="*/ 0 w 2466975"/>
              <a:gd name="connsiteY0" fmla="*/ 314325 h 314325"/>
              <a:gd name="connsiteX1" fmla="*/ 85725 w 2466975"/>
              <a:gd name="connsiteY1" fmla="*/ 190500 h 314325"/>
              <a:gd name="connsiteX2" fmla="*/ 333375 w 2466975"/>
              <a:gd name="connsiteY2" fmla="*/ 66675 h 314325"/>
              <a:gd name="connsiteX3" fmla="*/ 695325 w 2466975"/>
              <a:gd name="connsiteY3" fmla="*/ 38100 h 314325"/>
              <a:gd name="connsiteX4" fmla="*/ 1085850 w 2466975"/>
              <a:gd name="connsiteY4" fmla="*/ 0 h 314325"/>
              <a:gd name="connsiteX5" fmla="*/ 2009775 w 2466975"/>
              <a:gd name="connsiteY5" fmla="*/ 19050 h 314325"/>
              <a:gd name="connsiteX6" fmla="*/ 2085975 w 2466975"/>
              <a:gd name="connsiteY6" fmla="*/ 28575 h 314325"/>
              <a:gd name="connsiteX7" fmla="*/ 2209800 w 2466975"/>
              <a:gd name="connsiteY7" fmla="*/ 85725 h 314325"/>
              <a:gd name="connsiteX8" fmla="*/ 2324100 w 2466975"/>
              <a:gd name="connsiteY8" fmla="*/ 180975 h 314325"/>
              <a:gd name="connsiteX9" fmla="*/ 2352675 w 2466975"/>
              <a:gd name="connsiteY9" fmla="*/ 190500 h 314325"/>
              <a:gd name="connsiteX10" fmla="*/ 2428875 w 2466975"/>
              <a:gd name="connsiteY10" fmla="*/ 247650 h 314325"/>
              <a:gd name="connsiteX11" fmla="*/ 2466975 w 2466975"/>
              <a:gd name="connsiteY1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6975" h="314325">
                <a:moveTo>
                  <a:pt x="0" y="314325"/>
                </a:moveTo>
                <a:cubicBezTo>
                  <a:pt x="26256" y="261813"/>
                  <a:pt x="35893" y="230989"/>
                  <a:pt x="85725" y="190500"/>
                </a:cubicBezTo>
                <a:cubicBezTo>
                  <a:pt x="135343" y="150185"/>
                  <a:pt x="286593" y="80257"/>
                  <a:pt x="333375" y="66675"/>
                </a:cubicBezTo>
                <a:cubicBezTo>
                  <a:pt x="415227" y="42912"/>
                  <a:pt x="631308" y="42186"/>
                  <a:pt x="695325" y="38100"/>
                </a:cubicBezTo>
                <a:cubicBezTo>
                  <a:pt x="875612" y="26592"/>
                  <a:pt x="920818" y="19416"/>
                  <a:pt x="1085850" y="0"/>
                </a:cubicBezTo>
                <a:lnTo>
                  <a:pt x="2009775" y="19050"/>
                </a:lnTo>
                <a:cubicBezTo>
                  <a:pt x="2035362" y="19781"/>
                  <a:pt x="2062447" y="18492"/>
                  <a:pt x="2085975" y="28575"/>
                </a:cubicBezTo>
                <a:cubicBezTo>
                  <a:pt x="2265768" y="105629"/>
                  <a:pt x="2023156" y="59062"/>
                  <a:pt x="2209800" y="85725"/>
                </a:cubicBezTo>
                <a:cubicBezTo>
                  <a:pt x="2368747" y="176552"/>
                  <a:pt x="2191557" y="65000"/>
                  <a:pt x="2324100" y="180975"/>
                </a:cubicBezTo>
                <a:cubicBezTo>
                  <a:pt x="2331656" y="187587"/>
                  <a:pt x="2343695" y="186010"/>
                  <a:pt x="2352675" y="190500"/>
                </a:cubicBezTo>
                <a:cubicBezTo>
                  <a:pt x="2372893" y="200609"/>
                  <a:pt x="2417193" y="238304"/>
                  <a:pt x="2428875" y="247650"/>
                </a:cubicBezTo>
                <a:lnTo>
                  <a:pt x="2466975" y="314325"/>
                </a:ln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567154-CC8D-4410-8336-FE99D8BECBC5}"/>
              </a:ext>
            </a:extLst>
          </p:cNvPr>
          <p:cNvSpPr/>
          <p:nvPr/>
        </p:nvSpPr>
        <p:spPr>
          <a:xfrm>
            <a:off x="2533650" y="590550"/>
            <a:ext cx="4638675" cy="1276350"/>
          </a:xfrm>
          <a:custGeom>
            <a:avLst/>
            <a:gdLst>
              <a:gd name="connsiteX0" fmla="*/ 0 w 4638675"/>
              <a:gd name="connsiteY0" fmla="*/ 1276350 h 1276350"/>
              <a:gd name="connsiteX1" fmla="*/ 400050 w 4638675"/>
              <a:gd name="connsiteY1" fmla="*/ 714375 h 1276350"/>
              <a:gd name="connsiteX2" fmla="*/ 609600 w 4638675"/>
              <a:gd name="connsiteY2" fmla="*/ 485775 h 1276350"/>
              <a:gd name="connsiteX3" fmla="*/ 1276350 w 4638675"/>
              <a:gd name="connsiteY3" fmla="*/ 152400 h 1276350"/>
              <a:gd name="connsiteX4" fmla="*/ 1866900 w 4638675"/>
              <a:gd name="connsiteY4" fmla="*/ 0 h 1276350"/>
              <a:gd name="connsiteX5" fmla="*/ 2571750 w 4638675"/>
              <a:gd name="connsiteY5" fmla="*/ 66675 h 1276350"/>
              <a:gd name="connsiteX6" fmla="*/ 2857500 w 4638675"/>
              <a:gd name="connsiteY6" fmla="*/ 190500 h 1276350"/>
              <a:gd name="connsiteX7" fmla="*/ 3048000 w 4638675"/>
              <a:gd name="connsiteY7" fmla="*/ 238125 h 1276350"/>
              <a:gd name="connsiteX8" fmla="*/ 3219450 w 4638675"/>
              <a:gd name="connsiteY8" fmla="*/ 314325 h 1276350"/>
              <a:gd name="connsiteX9" fmla="*/ 3371850 w 4638675"/>
              <a:gd name="connsiteY9" fmla="*/ 371475 h 1276350"/>
              <a:gd name="connsiteX10" fmla="*/ 3524250 w 4638675"/>
              <a:gd name="connsiteY10" fmla="*/ 457200 h 1276350"/>
              <a:gd name="connsiteX11" fmla="*/ 3829050 w 4638675"/>
              <a:gd name="connsiteY11" fmla="*/ 590550 h 1276350"/>
              <a:gd name="connsiteX12" fmla="*/ 4000500 w 4638675"/>
              <a:gd name="connsiteY12" fmla="*/ 723900 h 1276350"/>
              <a:gd name="connsiteX13" fmla="*/ 4200525 w 4638675"/>
              <a:gd name="connsiteY13" fmla="*/ 819150 h 1276350"/>
              <a:gd name="connsiteX14" fmla="*/ 4276725 w 4638675"/>
              <a:gd name="connsiteY14" fmla="*/ 876300 h 1276350"/>
              <a:gd name="connsiteX15" fmla="*/ 4381500 w 4638675"/>
              <a:gd name="connsiteY15" fmla="*/ 942975 h 1276350"/>
              <a:gd name="connsiteX16" fmla="*/ 4514850 w 4638675"/>
              <a:gd name="connsiteY16" fmla="*/ 1057275 h 1276350"/>
              <a:gd name="connsiteX17" fmla="*/ 4543425 w 4638675"/>
              <a:gd name="connsiteY17" fmla="*/ 1104900 h 1276350"/>
              <a:gd name="connsiteX18" fmla="*/ 4629150 w 4638675"/>
              <a:gd name="connsiteY18" fmla="*/ 1162050 h 1276350"/>
              <a:gd name="connsiteX19" fmla="*/ 4638675 w 4638675"/>
              <a:gd name="connsiteY19" fmla="*/ 1171575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38675" h="1276350">
                <a:moveTo>
                  <a:pt x="0" y="1276350"/>
                </a:moveTo>
                <a:cubicBezTo>
                  <a:pt x="147606" y="1048231"/>
                  <a:pt x="188300" y="978064"/>
                  <a:pt x="400050" y="714375"/>
                </a:cubicBezTo>
                <a:cubicBezTo>
                  <a:pt x="464774" y="633775"/>
                  <a:pt x="529184" y="550727"/>
                  <a:pt x="609600" y="485775"/>
                </a:cubicBezTo>
                <a:cubicBezTo>
                  <a:pt x="769895" y="356306"/>
                  <a:pt x="1095972" y="217420"/>
                  <a:pt x="1276350" y="152400"/>
                </a:cubicBezTo>
                <a:cubicBezTo>
                  <a:pt x="1647383" y="18656"/>
                  <a:pt x="1601946" y="33119"/>
                  <a:pt x="1866900" y="0"/>
                </a:cubicBezTo>
                <a:cubicBezTo>
                  <a:pt x="1993506" y="8731"/>
                  <a:pt x="2371600" y="13302"/>
                  <a:pt x="2571750" y="66675"/>
                </a:cubicBezTo>
                <a:cubicBezTo>
                  <a:pt x="2817444" y="132194"/>
                  <a:pt x="2592060" y="94647"/>
                  <a:pt x="2857500" y="190500"/>
                </a:cubicBezTo>
                <a:cubicBezTo>
                  <a:pt x="2919063" y="212731"/>
                  <a:pt x="2986069" y="216938"/>
                  <a:pt x="3048000" y="238125"/>
                </a:cubicBezTo>
                <a:cubicBezTo>
                  <a:pt x="3107173" y="258369"/>
                  <a:pt x="3161620" y="290513"/>
                  <a:pt x="3219450" y="314325"/>
                </a:cubicBezTo>
                <a:cubicBezTo>
                  <a:pt x="3269618" y="334982"/>
                  <a:pt x="3322725" y="348448"/>
                  <a:pt x="3371850" y="371475"/>
                </a:cubicBezTo>
                <a:cubicBezTo>
                  <a:pt x="3424625" y="396213"/>
                  <a:pt x="3471475" y="432462"/>
                  <a:pt x="3524250" y="457200"/>
                </a:cubicBezTo>
                <a:cubicBezTo>
                  <a:pt x="3679621" y="530030"/>
                  <a:pt x="3680684" y="494548"/>
                  <a:pt x="3829050" y="590550"/>
                </a:cubicBezTo>
                <a:cubicBezTo>
                  <a:pt x="3889836" y="629882"/>
                  <a:pt x="3938839" y="685955"/>
                  <a:pt x="4000500" y="723900"/>
                </a:cubicBezTo>
                <a:cubicBezTo>
                  <a:pt x="4063394" y="762604"/>
                  <a:pt x="4135865" y="783475"/>
                  <a:pt x="4200525" y="819150"/>
                </a:cubicBezTo>
                <a:cubicBezTo>
                  <a:pt x="4228325" y="834488"/>
                  <a:pt x="4250521" y="858371"/>
                  <a:pt x="4276725" y="876300"/>
                </a:cubicBezTo>
                <a:cubicBezTo>
                  <a:pt x="4310890" y="899676"/>
                  <a:pt x="4349324" y="916928"/>
                  <a:pt x="4381500" y="942975"/>
                </a:cubicBezTo>
                <a:cubicBezTo>
                  <a:pt x="4551584" y="1080662"/>
                  <a:pt x="4416099" y="1007900"/>
                  <a:pt x="4514850" y="1057275"/>
                </a:cubicBezTo>
                <a:cubicBezTo>
                  <a:pt x="4524375" y="1073150"/>
                  <a:pt x="4529778" y="1092390"/>
                  <a:pt x="4543425" y="1104900"/>
                </a:cubicBezTo>
                <a:cubicBezTo>
                  <a:pt x="4568741" y="1128106"/>
                  <a:pt x="4601015" y="1142356"/>
                  <a:pt x="4629150" y="1162050"/>
                </a:cubicBezTo>
                <a:cubicBezTo>
                  <a:pt x="4632828" y="1164625"/>
                  <a:pt x="4635500" y="1168400"/>
                  <a:pt x="4638675" y="1171575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4C5457-DB63-43A9-815D-0D779E30DC91}"/>
              </a:ext>
            </a:extLst>
          </p:cNvPr>
          <p:cNvSpPr/>
          <p:nvPr/>
        </p:nvSpPr>
        <p:spPr>
          <a:xfrm>
            <a:off x="352425" y="5495927"/>
            <a:ext cx="7124700" cy="9048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1780F3-3190-46BC-B5F0-4DEEE06A6E2D}"/>
              </a:ext>
            </a:extLst>
          </p:cNvPr>
          <p:cNvSpPr/>
          <p:nvPr/>
        </p:nvSpPr>
        <p:spPr>
          <a:xfrm>
            <a:off x="206002" y="3605213"/>
            <a:ext cx="9014198" cy="15382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B39A4A-551C-4D84-ADE8-3560994F3319}"/>
              </a:ext>
            </a:extLst>
          </p:cNvPr>
          <p:cNvSpPr/>
          <p:nvPr/>
        </p:nvSpPr>
        <p:spPr>
          <a:xfrm>
            <a:off x="206002" y="1976437"/>
            <a:ext cx="9014198" cy="14477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7D38EE-8F31-4A01-970B-581954EE681E}"/>
              </a:ext>
            </a:extLst>
          </p:cNvPr>
          <p:cNvSpPr/>
          <p:nvPr/>
        </p:nvSpPr>
        <p:spPr>
          <a:xfrm>
            <a:off x="352425" y="766762"/>
            <a:ext cx="7124700" cy="9048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38B5D-6AFD-4FBF-8499-3AFB2D12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529" y="342899"/>
            <a:ext cx="6693646" cy="175260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Sessional Data </a:t>
            </a:r>
            <a:r>
              <a:rPr lang="en-IN" sz="4000" b="1" i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SARIMAX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42CB3E-53E4-4BF9-9537-711F143AD30C}"/>
              </a:ext>
            </a:extLst>
          </p:cNvPr>
          <p:cNvSpPr txBox="1">
            <a:spLocks/>
          </p:cNvSpPr>
          <p:nvPr/>
        </p:nvSpPr>
        <p:spPr>
          <a:xfrm>
            <a:off x="440578" y="1762124"/>
            <a:ext cx="11675221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4000" b="1" dirty="0">
                <a:solidFill>
                  <a:schemeClr val="tx2"/>
                </a:solidFill>
              </a:rPr>
              <a:t>With The Help Of PACF </a:t>
            </a:r>
            <a:r>
              <a:rPr lang="en-IN" sz="4000" b="1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IN" sz="40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IN" sz="4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We are Performing AR  P Value</a:t>
            </a:r>
            <a:endParaRPr lang="en-IN" sz="4000" b="1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39D53B-DE64-47CA-9392-E923C587BA0C}"/>
              </a:ext>
            </a:extLst>
          </p:cNvPr>
          <p:cNvSpPr txBox="1">
            <a:spLocks/>
          </p:cNvSpPr>
          <p:nvPr/>
        </p:nvSpPr>
        <p:spPr>
          <a:xfrm>
            <a:off x="421528" y="3514725"/>
            <a:ext cx="11160871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4000" b="1" dirty="0">
                <a:solidFill>
                  <a:srgbClr val="002060"/>
                </a:solidFill>
              </a:rPr>
              <a:t>With The Help Of ACF </a:t>
            </a:r>
            <a:r>
              <a:rPr lang="en-IN" sz="4000" b="1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IN" sz="4000" b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IN" sz="4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We are Performing MA  q Value</a:t>
            </a:r>
            <a:endParaRPr lang="en-IN" sz="40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B9C99F-9CF7-413B-A3C6-2B9FF3D58C09}"/>
              </a:ext>
            </a:extLst>
          </p:cNvPr>
          <p:cNvSpPr txBox="1">
            <a:spLocks/>
          </p:cNvSpPr>
          <p:nvPr/>
        </p:nvSpPr>
        <p:spPr>
          <a:xfrm>
            <a:off x="421527" y="5086349"/>
            <a:ext cx="11160871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4000" b="1" dirty="0">
                <a:solidFill>
                  <a:schemeClr val="accent3"/>
                </a:solidFill>
              </a:rPr>
              <a:t>Difference </a:t>
            </a:r>
            <a:r>
              <a:rPr lang="en-IN" sz="4000" b="1" i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d value</a:t>
            </a:r>
            <a:endParaRPr lang="en-IN" sz="4000" b="1" i="1" u="sng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80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A58062-5484-4C49-BA4E-1A669DAF2D0C}"/>
              </a:ext>
            </a:extLst>
          </p:cNvPr>
          <p:cNvSpPr/>
          <p:nvPr/>
        </p:nvSpPr>
        <p:spPr>
          <a:xfrm>
            <a:off x="9305925" y="2400300"/>
            <a:ext cx="2581275" cy="781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Processes of Creating ARIMA And 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E28F6-444F-40E2-9702-8CE473EABEAD}"/>
              </a:ext>
            </a:extLst>
          </p:cNvPr>
          <p:cNvSpPr txBox="1"/>
          <p:nvPr/>
        </p:nvSpPr>
        <p:spPr>
          <a:xfrm>
            <a:off x="304800" y="122918"/>
            <a:ext cx="11277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Helvetica Neue"/>
              </a:rPr>
              <a:t>Moving Average ACF (Auto Corr Plot) -- (MA) Formula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 q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Difference  I value  How much times we have to differentiated </a:t>
            </a:r>
            <a:endParaRPr lang="en-US" sz="1800" b="1" i="0" dirty="0">
              <a:solidFill>
                <a:srgbClr val="FFFF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Auto Regressive Model PACF(Partial Auto Corr Plot)-- (AR)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 Boundary lines cross  P value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1" i="0" dirty="0">
                <a:solidFill>
                  <a:srgbClr val="FFFF00"/>
                </a:solidFill>
                <a:effectLst/>
                <a:latin typeface="Helvetica Neue"/>
              </a:rPr>
              <a:t> 	</a:t>
            </a:r>
            <a:r>
              <a:rPr lang="en-IN" dirty="0"/>
              <a:t>sessional ( </a:t>
            </a:r>
            <a:r>
              <a:rPr lang="en-IN" dirty="0" err="1"/>
              <a:t>p,d,q</a:t>
            </a:r>
            <a:r>
              <a:rPr lang="en-IN" dirty="0"/>
              <a:t>, #season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FFFF00"/>
                </a:solidFill>
                <a:effectLst/>
                <a:latin typeface="Helvetica Neue"/>
              </a:rPr>
              <a:t>converting to month in datetime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 object to datetime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Setting index = month  </a:t>
            </a:r>
            <a:r>
              <a:rPr lang="en-US" b="1" i="1" dirty="0" err="1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df_airline.set_index</a:t>
            </a:r>
            <a:r>
              <a:rPr lang="en-US" b="1" i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('Month',</a:t>
            </a:r>
            <a:r>
              <a:rPr lang="en-US" b="1" i="1" dirty="0" err="1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inplace</a:t>
            </a:r>
            <a:r>
              <a:rPr lang="en-US" b="1" i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=True)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Checking data is </a:t>
            </a:r>
            <a:r>
              <a:rPr lang="en-US" b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stationary  </a:t>
            </a:r>
            <a:r>
              <a:rPr lang="en-US" b="1" dirty="0" err="1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seassional</a:t>
            </a:r>
            <a:r>
              <a:rPr lang="en-US" b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 is not stationary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dicifular test 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 value is &lt; 0.05 or value &gt;=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Helvetica Neue"/>
                <a:sym typeface="Wingdings" panose="05000000000000000000" pitchFamily="2" charset="2"/>
              </a:rPr>
              <a:t>If value &lt; 0.05              stationary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If value  &gt; 0.05                Non- stationary</a:t>
            </a:r>
            <a:endParaRPr lang="en-US" b="1" dirty="0">
              <a:solidFill>
                <a:srgbClr val="FFFF00"/>
              </a:solidFill>
              <a:effectLst/>
              <a:latin typeface="Helvetica Neue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	from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statsmodels.tsa.stattools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 import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adfuller</a:t>
            </a:r>
            <a:endParaRPr lang="en-US" sz="1800" b="1" dirty="0">
              <a:solidFill>
                <a:srgbClr val="FFFF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After checking n times we will get value &lt; 0.05 and that n is difference 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 I value (2)</a:t>
            </a: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  <a:sym typeface="Wingdings" panose="05000000000000000000" pitchFamily="2" charset="2"/>
              </a:rPr>
              <a:t>	While getting difference  </a:t>
            </a:r>
            <a:endParaRPr lang="en-US" sz="1800" b="1" dirty="0">
              <a:solidFill>
                <a:srgbClr val="FFFF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ACF and PACF graph plot</a:t>
            </a: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  	from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statsmodels.graphics.tsaplots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 import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plot_acf,plot_pacf</a:t>
            </a:r>
            <a:endParaRPr lang="en-US" sz="1800" b="1" dirty="0">
              <a:solidFill>
                <a:srgbClr val="FFFF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split train and test data</a:t>
            </a: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  	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train_data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=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df_airline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[: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train_dataset_end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]</a:t>
            </a:r>
          </a:p>
          <a:p>
            <a:r>
              <a:rPr lang="en-US" b="1" dirty="0">
                <a:solidFill>
                  <a:srgbClr val="FFFF00"/>
                </a:solidFill>
                <a:latin typeface="Helvetica Neue"/>
              </a:rPr>
              <a:t>	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test_data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=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df_airline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[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train_dataset_end+timedelta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(days=1):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Helvetica Neue"/>
              </a:rPr>
              <a:t>test_dataset_end</a:t>
            </a: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effectLst/>
                <a:latin typeface="Helvetica Neue"/>
              </a:rPr>
              <a:t>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  <a:effectLst/>
                <a:latin typeface="Helvetica Neue"/>
              </a:rPr>
              <a:t>pred_start_date</a:t>
            </a:r>
            <a:r>
              <a:rPr lang="en-US" b="1" dirty="0">
                <a:solidFill>
                  <a:srgbClr val="FFFF00"/>
                </a:solidFill>
                <a:effectLst/>
                <a:latin typeface="Helvetica Neue"/>
              </a:rPr>
              <a:t>=</a:t>
            </a:r>
            <a:r>
              <a:rPr lang="en-US" b="1" dirty="0" err="1">
                <a:solidFill>
                  <a:srgbClr val="FFFF00"/>
                </a:solidFill>
                <a:effectLst/>
                <a:latin typeface="Helvetica Neue"/>
              </a:rPr>
              <a:t>test_data.index</a:t>
            </a:r>
            <a:r>
              <a:rPr lang="en-US" b="1" dirty="0">
                <a:solidFill>
                  <a:srgbClr val="FFFF00"/>
                </a:solidFill>
                <a:effectLst/>
                <a:latin typeface="Helvetica Neue"/>
              </a:rPr>
              <a:t>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  <a:effectLst/>
                <a:latin typeface="Helvetica Neue"/>
              </a:rPr>
              <a:t>pred_end_date</a:t>
            </a:r>
            <a:r>
              <a:rPr lang="en-US" b="1" dirty="0">
                <a:solidFill>
                  <a:srgbClr val="FFFF00"/>
                </a:solidFill>
                <a:effectLst/>
                <a:latin typeface="Helvetica Neue"/>
              </a:rPr>
              <a:t>=</a:t>
            </a:r>
            <a:r>
              <a:rPr lang="en-US" b="1" dirty="0" err="1">
                <a:solidFill>
                  <a:srgbClr val="FFFF00"/>
                </a:solidFill>
                <a:effectLst/>
                <a:latin typeface="Helvetica Neue"/>
              </a:rPr>
              <a:t>test_data.index</a:t>
            </a:r>
            <a:r>
              <a:rPr lang="en-US" b="1" dirty="0">
                <a:solidFill>
                  <a:srgbClr val="FFFF00"/>
                </a:solidFill>
                <a:effectLst/>
                <a:latin typeface="Helvetica Neue"/>
              </a:rPr>
              <a:t>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create a ARIMA model     </a:t>
            </a:r>
            <a:r>
              <a:rPr lang="it-IT" dirty="0">
                <a:sym typeface="Wingdings" panose="05000000000000000000" pitchFamily="2" charset="2"/>
              </a:rPr>
              <a:t>       </a:t>
            </a:r>
            <a:r>
              <a:rPr lang="it-IT" dirty="0"/>
              <a:t>import statsmodels.api as sm </a:t>
            </a:r>
            <a:r>
              <a:rPr lang="it-IT" dirty="0">
                <a:sym typeface="Wingdings" panose="05000000000000000000" pitchFamily="2" charset="2"/>
              </a:rPr>
              <a:t> We provide (p,i,q)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EB9406-A0D0-402E-B537-408092260898}"/>
              </a:ext>
            </a:extLst>
          </p:cNvPr>
          <p:cNvSpPr/>
          <p:nvPr/>
        </p:nvSpPr>
        <p:spPr>
          <a:xfrm>
            <a:off x="159488" y="714153"/>
            <a:ext cx="5674242" cy="29115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>
                    <a:lumMod val="10000"/>
                  </a:schemeClr>
                </a:solidFill>
                <a:effectLst/>
                <a:latin typeface="Helvetica Neue"/>
              </a:rPr>
              <a:t>Moving Average ACF (Auto Corr Plot) -- (MA) Formula </a:t>
            </a:r>
            <a:r>
              <a:rPr lang="en-US" sz="1800" b="1" i="0" dirty="0">
                <a:solidFill>
                  <a:schemeClr val="tx2">
                    <a:lumMod val="10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 q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Helvetica Neue"/>
                <a:sym typeface="Wingdings" panose="05000000000000000000" pitchFamily="2" charset="2"/>
              </a:rPr>
              <a:t>Difference  I value  How much times we have to differentiated </a:t>
            </a:r>
            <a:endParaRPr lang="en-US" sz="1800" b="1" i="0" dirty="0">
              <a:solidFill>
                <a:schemeClr val="tx2">
                  <a:lumMod val="10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2">
                    <a:lumMod val="10000"/>
                  </a:schemeClr>
                </a:solidFill>
                <a:effectLst/>
                <a:latin typeface="Helvetica Neue"/>
              </a:rPr>
              <a:t>Auto Regressive Model PACF(Partial Auto Corr Plot)-- (AR) </a:t>
            </a:r>
            <a:r>
              <a:rPr lang="en-IN" b="1" i="0" dirty="0">
                <a:solidFill>
                  <a:schemeClr val="tx2">
                    <a:lumMod val="10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 Boundary lines cross  P value</a:t>
            </a:r>
            <a:endParaRPr lang="en-IN" b="1" i="0" dirty="0">
              <a:solidFill>
                <a:schemeClr val="tx2">
                  <a:lumMod val="10000"/>
                </a:schemeClr>
              </a:solidFill>
              <a:effectLst/>
              <a:latin typeface="Helvetica Neue"/>
            </a:endParaRPr>
          </a:p>
          <a:p>
            <a:r>
              <a:rPr lang="en-US" sz="1800" b="1" i="0" dirty="0">
                <a:solidFill>
                  <a:schemeClr val="tx2">
                    <a:lumMod val="10000"/>
                  </a:schemeClr>
                </a:solidFill>
                <a:effectLst/>
                <a:latin typeface="Helvetica Neue"/>
              </a:rPr>
              <a:t> 	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sessional (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</a:rPr>
              <a:t>p,d,q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, #season 12)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EF4327-E1E6-4DAF-B9F9-20D19CF69101}"/>
              </a:ext>
            </a:extLst>
          </p:cNvPr>
          <p:cNvSpPr/>
          <p:nvPr/>
        </p:nvSpPr>
        <p:spPr>
          <a:xfrm>
            <a:off x="159488" y="3795824"/>
            <a:ext cx="5674242" cy="291155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converting to month in datetime </a:t>
            </a:r>
            <a:r>
              <a:rPr lang="en-US" sz="18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 object to datetime </a:t>
            </a:r>
          </a:p>
          <a:p>
            <a:endParaRPr lang="en-US" sz="18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Helvetica Neue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Setting index = month  </a:t>
            </a:r>
            <a:r>
              <a:rPr lang="en-US" b="1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df_airline.set_index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('Month',</a:t>
            </a:r>
            <a:r>
              <a:rPr lang="en-US" b="1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inplace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=True)</a:t>
            </a:r>
          </a:p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Checking data is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stationary 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seassional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 is not stationary data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AD424-5FAE-4E22-991C-FCF218D7BADA}"/>
              </a:ext>
            </a:extLst>
          </p:cNvPr>
          <p:cNvSpPr/>
          <p:nvPr/>
        </p:nvSpPr>
        <p:spPr>
          <a:xfrm>
            <a:off x="6517758" y="150627"/>
            <a:ext cx="5674242" cy="36770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dicifular test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 value is &lt; 0.05 or value &gt;=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  <a:sym typeface="Wingdings" panose="05000000000000000000" pitchFamily="2" charset="2"/>
              </a:rPr>
              <a:t>If value &lt; 0.05              stationary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If value  &gt; 0.05                Non- stationary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	from </a:t>
            </a:r>
            <a:r>
              <a:rPr lang="en-US" sz="18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statsmodels.tsa.stattools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 import 	</a:t>
            </a:r>
            <a:r>
              <a:rPr lang="en-US" sz="18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adfuller</a:t>
            </a:r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After checking n times we will get value &lt; 0.05 and that n is difference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 I value (2)</a:t>
            </a: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  <a:sym typeface="Wingdings" panose="05000000000000000000" pitchFamily="2" charset="2"/>
              </a:rPr>
              <a:t>	While getting difference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26CD1-77E7-4C2B-A678-D57911095245}"/>
              </a:ext>
            </a:extLst>
          </p:cNvPr>
          <p:cNvSpPr/>
          <p:nvPr/>
        </p:nvSpPr>
        <p:spPr>
          <a:xfrm>
            <a:off x="6517758" y="3946450"/>
            <a:ext cx="5674242" cy="27609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ACF and PACF graph plot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  	from 	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statsmodels.graphics.tsaplots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 	import 	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plot_acf,plot_pacf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19846C-80F4-49D0-AEC6-E290B66DA1DE}"/>
              </a:ext>
            </a:extLst>
          </p:cNvPr>
          <p:cNvSpPr/>
          <p:nvPr/>
        </p:nvSpPr>
        <p:spPr>
          <a:xfrm>
            <a:off x="499730" y="85061"/>
            <a:ext cx="4019107" cy="54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69153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EB9406-A0D0-402E-B537-408092260898}"/>
              </a:ext>
            </a:extLst>
          </p:cNvPr>
          <p:cNvSpPr/>
          <p:nvPr/>
        </p:nvSpPr>
        <p:spPr>
          <a:xfrm>
            <a:off x="159487" y="150626"/>
            <a:ext cx="11738345" cy="34219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split train and test data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  	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train_data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=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df_airline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[: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train_dataset_end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]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Helvetica Neue"/>
              </a:rPr>
              <a:t>	 	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test_data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=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df_airline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[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train_dataset_end+timedelta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(days=1):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test_dataset_en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	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pred_start_date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=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test_data.index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pred_end_date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=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test_data.index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[-1]</a:t>
            </a:r>
          </a:p>
          <a:p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26CD1-77E7-4C2B-A678-D57911095245}"/>
              </a:ext>
            </a:extLst>
          </p:cNvPr>
          <p:cNvSpPr/>
          <p:nvPr/>
        </p:nvSpPr>
        <p:spPr>
          <a:xfrm>
            <a:off x="159487" y="3721396"/>
            <a:ext cx="11738344" cy="29859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create a ARIMA model     </a:t>
            </a:r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     </a:t>
            </a:r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import statsmodels.api as sm </a:t>
            </a:r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We provide (p,i,q) values</a:t>
            </a:r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6E2D-8482-47CF-B4F0-118D98C1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954" y="209550"/>
            <a:ext cx="10713196" cy="1200150"/>
          </a:xfrm>
        </p:spPr>
        <p:txBody>
          <a:bodyPr>
            <a:normAutofit/>
          </a:bodyPr>
          <a:lstStyle/>
          <a:p>
            <a:r>
              <a:rPr lang="en-US" sz="4000" b="1" dirty="0"/>
              <a:t>Future Forecasting </a:t>
            </a:r>
            <a:endParaRPr lang="en-IN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9E796F-D6AB-4DA2-B6B0-8297249CCAAD}"/>
              </a:ext>
            </a:extLst>
          </p:cNvPr>
          <p:cNvCxnSpPr/>
          <p:nvPr/>
        </p:nvCxnSpPr>
        <p:spPr>
          <a:xfrm>
            <a:off x="6105525" y="400050"/>
            <a:ext cx="0" cy="22574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1BE91-E5CE-477F-9067-3503A33E18B3}"/>
              </a:ext>
            </a:extLst>
          </p:cNvPr>
          <p:cNvCxnSpPr>
            <a:cxnSpLocks/>
          </p:cNvCxnSpPr>
          <p:nvPr/>
        </p:nvCxnSpPr>
        <p:spPr>
          <a:xfrm>
            <a:off x="6096000" y="2657475"/>
            <a:ext cx="59721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5721F5-E9B2-4313-9144-9A925E76B881}"/>
              </a:ext>
            </a:extLst>
          </p:cNvPr>
          <p:cNvCxnSpPr>
            <a:cxnSpLocks/>
          </p:cNvCxnSpPr>
          <p:nvPr/>
        </p:nvCxnSpPr>
        <p:spPr>
          <a:xfrm flipV="1">
            <a:off x="6105525" y="1828800"/>
            <a:ext cx="676275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B9F792-E0A3-49FC-BBAA-5B51BB20F832}"/>
              </a:ext>
            </a:extLst>
          </p:cNvPr>
          <p:cNvCxnSpPr>
            <a:cxnSpLocks/>
          </p:cNvCxnSpPr>
          <p:nvPr/>
        </p:nvCxnSpPr>
        <p:spPr>
          <a:xfrm>
            <a:off x="6781800" y="1845468"/>
            <a:ext cx="657225" cy="397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0844B6-8F9E-4966-A17C-AE8721DC9910}"/>
              </a:ext>
            </a:extLst>
          </p:cNvPr>
          <p:cNvCxnSpPr>
            <a:cxnSpLocks/>
          </p:cNvCxnSpPr>
          <p:nvPr/>
        </p:nvCxnSpPr>
        <p:spPr>
          <a:xfrm flipV="1">
            <a:off x="7439025" y="1638300"/>
            <a:ext cx="676274" cy="6048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6B26D4-320F-43A4-BC52-7D459D787BE0}"/>
              </a:ext>
            </a:extLst>
          </p:cNvPr>
          <p:cNvCxnSpPr>
            <a:cxnSpLocks/>
          </p:cNvCxnSpPr>
          <p:nvPr/>
        </p:nvCxnSpPr>
        <p:spPr>
          <a:xfrm>
            <a:off x="8105774" y="1638300"/>
            <a:ext cx="666750" cy="406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18572D-F6D0-4512-8919-32B177DE8B60}"/>
              </a:ext>
            </a:extLst>
          </p:cNvPr>
          <p:cNvCxnSpPr>
            <a:cxnSpLocks/>
          </p:cNvCxnSpPr>
          <p:nvPr/>
        </p:nvCxnSpPr>
        <p:spPr>
          <a:xfrm flipH="1">
            <a:off x="8782048" y="1528762"/>
            <a:ext cx="485777" cy="5155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390564-58D6-43CC-A453-F71EF71286C3}"/>
              </a:ext>
            </a:extLst>
          </p:cNvPr>
          <p:cNvCxnSpPr>
            <a:cxnSpLocks/>
          </p:cNvCxnSpPr>
          <p:nvPr/>
        </p:nvCxnSpPr>
        <p:spPr>
          <a:xfrm flipH="1">
            <a:off x="9258300" y="66675"/>
            <a:ext cx="9525" cy="35337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4453BB-5E7D-4825-9673-1FAF6D3E1C41}"/>
              </a:ext>
            </a:extLst>
          </p:cNvPr>
          <p:cNvSpPr txBox="1"/>
          <p:nvPr/>
        </p:nvSpPr>
        <p:spPr>
          <a:xfrm>
            <a:off x="9267825" y="3600450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Forecasting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CC86E-9D2D-4716-8033-45A4B5821CDF}"/>
              </a:ext>
            </a:extLst>
          </p:cNvPr>
          <p:cNvSpPr txBox="1"/>
          <p:nvPr/>
        </p:nvSpPr>
        <p:spPr>
          <a:xfrm>
            <a:off x="4800600" y="1638300"/>
            <a:ext cx="118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F2BE0-2C6C-4D39-9556-1F3C2D8F5DAF}"/>
              </a:ext>
            </a:extLst>
          </p:cNvPr>
          <p:cNvSpPr txBox="1"/>
          <p:nvPr/>
        </p:nvSpPr>
        <p:spPr>
          <a:xfrm>
            <a:off x="9334500" y="2838450"/>
            <a:ext cx="2733675" cy="3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T           T+1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51C6EC-DC06-4736-98C6-A75139072DBB}"/>
              </a:ext>
            </a:extLst>
          </p:cNvPr>
          <p:cNvSpPr/>
          <p:nvPr/>
        </p:nvSpPr>
        <p:spPr>
          <a:xfrm>
            <a:off x="10106026" y="1076325"/>
            <a:ext cx="228600" cy="33337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0B7078-ECEF-4A8C-B965-26DA99AEA0CC}"/>
              </a:ext>
            </a:extLst>
          </p:cNvPr>
          <p:cNvSpPr/>
          <p:nvPr/>
        </p:nvSpPr>
        <p:spPr>
          <a:xfrm>
            <a:off x="11106151" y="819149"/>
            <a:ext cx="228600" cy="33337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BC7EDF-BACC-4081-B457-109428BEA6CC}"/>
              </a:ext>
            </a:extLst>
          </p:cNvPr>
          <p:cNvCxnSpPr>
            <a:cxnSpLocks/>
            <a:endCxn id="31" idx="6"/>
          </p:cNvCxnSpPr>
          <p:nvPr/>
        </p:nvCxnSpPr>
        <p:spPr>
          <a:xfrm flipV="1">
            <a:off x="9277349" y="1243012"/>
            <a:ext cx="1057277" cy="2857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CD5969-30B8-428D-B7FB-70EB32D7C7E0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10220326" y="985836"/>
            <a:ext cx="1114425" cy="2190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3411F8-61A7-4EF3-A87D-4972C0AFFBC5}"/>
              </a:ext>
            </a:extLst>
          </p:cNvPr>
          <p:cNvCxnSpPr>
            <a:cxnSpLocks/>
          </p:cNvCxnSpPr>
          <p:nvPr/>
        </p:nvCxnSpPr>
        <p:spPr>
          <a:xfrm flipV="1">
            <a:off x="9277349" y="123825"/>
            <a:ext cx="1943102" cy="140493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16A995-0825-450D-8BA5-250FB57026BF}"/>
              </a:ext>
            </a:extLst>
          </p:cNvPr>
          <p:cNvCxnSpPr>
            <a:cxnSpLocks/>
          </p:cNvCxnSpPr>
          <p:nvPr/>
        </p:nvCxnSpPr>
        <p:spPr>
          <a:xfrm flipV="1">
            <a:off x="9334500" y="1466851"/>
            <a:ext cx="2733675" cy="61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C2BAFC0-098B-4C6B-94B8-E9D657A49995}"/>
              </a:ext>
            </a:extLst>
          </p:cNvPr>
          <p:cNvSpPr txBox="1"/>
          <p:nvPr/>
        </p:nvSpPr>
        <p:spPr>
          <a:xfrm>
            <a:off x="0" y="3023106"/>
            <a:ext cx="909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Specific Time we </a:t>
            </a:r>
            <a:r>
              <a:rPr lang="en-US" dirty="0" err="1"/>
              <a:t>nedd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 for t=3 </a:t>
            </a:r>
          </a:p>
          <a:p>
            <a:endParaRPr lang="en-US" dirty="0"/>
          </a:p>
          <a:p>
            <a:r>
              <a:rPr lang="en-US" dirty="0"/>
              <a:t>     This is called as Extrapolation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timeseries we are depending on t , t-1 , t-3 previous time lags</a:t>
            </a:r>
          </a:p>
          <a:p>
            <a:endParaRPr lang="en-US" dirty="0"/>
          </a:p>
          <a:p>
            <a:r>
              <a:rPr lang="en-US" dirty="0"/>
              <a:t>Main aim is to </a:t>
            </a:r>
            <a:r>
              <a:rPr lang="en-US" dirty="0" err="1"/>
              <a:t>forcasting</a:t>
            </a:r>
            <a:r>
              <a:rPr lang="en-US" dirty="0"/>
              <a:t> the data at current time</a:t>
            </a:r>
          </a:p>
          <a:p>
            <a:endParaRPr lang="en-US" dirty="0"/>
          </a:p>
          <a:p>
            <a:r>
              <a:rPr lang="en-US" dirty="0"/>
              <a:t>As we go head errors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8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EB9406-A0D0-402E-B537-408092260898}"/>
              </a:ext>
            </a:extLst>
          </p:cNvPr>
          <p:cNvSpPr/>
          <p:nvPr/>
        </p:nvSpPr>
        <p:spPr>
          <a:xfrm>
            <a:off x="85058" y="457200"/>
            <a:ext cx="11738345" cy="23497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 SARIMA model</a:t>
            </a:r>
          </a:p>
          <a:p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</a:t>
            </a:r>
            <a:r>
              <a:rPr lang="en-IN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statsmodels.tsa.statespace.sarimax</a:t>
            </a:r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import SARIMAX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26CD1-77E7-4C2B-A678-D57911095245}"/>
              </a:ext>
            </a:extLst>
          </p:cNvPr>
          <p:cNvSpPr/>
          <p:nvPr/>
        </p:nvSpPr>
        <p:spPr>
          <a:xfrm>
            <a:off x="226828" y="3030279"/>
            <a:ext cx="11738344" cy="29859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model_SARIMA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=SARIMAX(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train_data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['Thousands of Passengers'],order=(1,2,1),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seasonal_order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=(1,2,1,12))</a:t>
            </a: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Values we are going to provide in SARIMA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seasonal_order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=(1,2,1,12))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p,I,q,season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lags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5AD89D-1430-41B0-8542-B8109C0C4335}"/>
              </a:ext>
            </a:extLst>
          </p:cNvPr>
          <p:cNvSpPr txBox="1"/>
          <p:nvPr/>
        </p:nvSpPr>
        <p:spPr>
          <a:xfrm>
            <a:off x="209550" y="352425"/>
            <a:ext cx="1002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Basic Idea Of Time Series Data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0E87A-60F6-4FD8-8B02-B82026134921}"/>
              </a:ext>
            </a:extLst>
          </p:cNvPr>
          <p:cNvSpPr txBox="1"/>
          <p:nvPr/>
        </p:nvSpPr>
        <p:spPr>
          <a:xfrm>
            <a:off x="447675" y="2038350"/>
            <a:ext cx="8667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Upward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Stationary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Cyclic Trend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929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0A65C-3087-4F3D-8AB0-54726BA42DA6}"/>
              </a:ext>
            </a:extLst>
          </p:cNvPr>
          <p:cNvSpPr txBox="1"/>
          <p:nvPr/>
        </p:nvSpPr>
        <p:spPr>
          <a:xfrm>
            <a:off x="438150" y="504825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Upward Trend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FA87F-9D6D-488E-B6D4-A92BC8DEF180}"/>
              </a:ext>
            </a:extLst>
          </p:cNvPr>
          <p:cNvCxnSpPr/>
          <p:nvPr/>
        </p:nvCxnSpPr>
        <p:spPr>
          <a:xfrm>
            <a:off x="1285875" y="1838325"/>
            <a:ext cx="0" cy="417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20E1A-D986-4DA5-8A08-F8D59B5B42BE}"/>
              </a:ext>
            </a:extLst>
          </p:cNvPr>
          <p:cNvCxnSpPr>
            <a:cxnSpLocks/>
          </p:cNvCxnSpPr>
          <p:nvPr/>
        </p:nvCxnSpPr>
        <p:spPr>
          <a:xfrm flipH="1">
            <a:off x="1285875" y="6010275"/>
            <a:ext cx="7219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DB6C7-C532-412B-A300-B0AD33E80B7D}"/>
              </a:ext>
            </a:extLst>
          </p:cNvPr>
          <p:cNvSpPr txBox="1"/>
          <p:nvPr/>
        </p:nvSpPr>
        <p:spPr>
          <a:xfrm>
            <a:off x="1362075" y="1438277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 Sales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C8807-7B67-43D1-A91E-BA65BF27C66A}"/>
              </a:ext>
            </a:extLst>
          </p:cNvPr>
          <p:cNvSpPr txBox="1"/>
          <p:nvPr/>
        </p:nvSpPr>
        <p:spPr>
          <a:xfrm>
            <a:off x="3695700" y="61626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Monthly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60300B-D5E5-4177-961F-5AC53047BC04}"/>
              </a:ext>
            </a:extLst>
          </p:cNvPr>
          <p:cNvSpPr/>
          <p:nvPr/>
        </p:nvSpPr>
        <p:spPr>
          <a:xfrm>
            <a:off x="1647825" y="1043445"/>
            <a:ext cx="5715114" cy="4690605"/>
          </a:xfrm>
          <a:custGeom>
            <a:avLst/>
            <a:gdLst>
              <a:gd name="connsiteX0" fmla="*/ 0 w 5715114"/>
              <a:gd name="connsiteY0" fmla="*/ 4690605 h 4690605"/>
              <a:gd name="connsiteX1" fmla="*/ 704850 w 5715114"/>
              <a:gd name="connsiteY1" fmla="*/ 2966580 h 4690605"/>
              <a:gd name="connsiteX2" fmla="*/ 1609725 w 5715114"/>
              <a:gd name="connsiteY2" fmla="*/ 4061955 h 4690605"/>
              <a:gd name="connsiteX3" fmla="*/ 2181225 w 5715114"/>
              <a:gd name="connsiteY3" fmla="*/ 2080755 h 4690605"/>
              <a:gd name="connsiteX4" fmla="*/ 2847975 w 5715114"/>
              <a:gd name="connsiteY4" fmla="*/ 3023730 h 4690605"/>
              <a:gd name="connsiteX5" fmla="*/ 3209925 w 5715114"/>
              <a:gd name="connsiteY5" fmla="*/ 1099680 h 4690605"/>
              <a:gd name="connsiteX6" fmla="*/ 3886200 w 5715114"/>
              <a:gd name="connsiteY6" fmla="*/ 2214105 h 4690605"/>
              <a:gd name="connsiteX7" fmla="*/ 4619625 w 5715114"/>
              <a:gd name="connsiteY7" fmla="*/ 4305 h 4690605"/>
              <a:gd name="connsiteX8" fmla="*/ 5715000 w 5715114"/>
              <a:gd name="connsiteY8" fmla="*/ 1566405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114" h="4690605">
                <a:moveTo>
                  <a:pt x="0" y="4690605"/>
                </a:moveTo>
                <a:cubicBezTo>
                  <a:pt x="218281" y="3880980"/>
                  <a:pt x="436563" y="3071355"/>
                  <a:pt x="704850" y="2966580"/>
                </a:cubicBezTo>
                <a:cubicBezTo>
                  <a:pt x="973138" y="2861805"/>
                  <a:pt x="1363663" y="4209592"/>
                  <a:pt x="1609725" y="4061955"/>
                </a:cubicBezTo>
                <a:cubicBezTo>
                  <a:pt x="1855788" y="3914317"/>
                  <a:pt x="1974850" y="2253793"/>
                  <a:pt x="2181225" y="2080755"/>
                </a:cubicBezTo>
                <a:cubicBezTo>
                  <a:pt x="2387600" y="1907717"/>
                  <a:pt x="2676525" y="3187242"/>
                  <a:pt x="2847975" y="3023730"/>
                </a:cubicBezTo>
                <a:cubicBezTo>
                  <a:pt x="3019425" y="2860218"/>
                  <a:pt x="3036888" y="1234617"/>
                  <a:pt x="3209925" y="1099680"/>
                </a:cubicBezTo>
                <a:cubicBezTo>
                  <a:pt x="3382962" y="964743"/>
                  <a:pt x="3651250" y="2396667"/>
                  <a:pt x="3886200" y="2214105"/>
                </a:cubicBezTo>
                <a:cubicBezTo>
                  <a:pt x="4121150" y="2031542"/>
                  <a:pt x="4314825" y="112255"/>
                  <a:pt x="4619625" y="4305"/>
                </a:cubicBezTo>
                <a:cubicBezTo>
                  <a:pt x="4924425" y="-103645"/>
                  <a:pt x="5726112" y="1856917"/>
                  <a:pt x="5715000" y="156640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0A65C-3087-4F3D-8AB0-54726BA42DA6}"/>
              </a:ext>
            </a:extLst>
          </p:cNvPr>
          <p:cNvSpPr txBox="1"/>
          <p:nvPr/>
        </p:nvSpPr>
        <p:spPr>
          <a:xfrm>
            <a:off x="438150" y="504825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Downward Trend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FA87F-9D6D-488E-B6D4-A92BC8DEF180}"/>
              </a:ext>
            </a:extLst>
          </p:cNvPr>
          <p:cNvCxnSpPr/>
          <p:nvPr/>
        </p:nvCxnSpPr>
        <p:spPr>
          <a:xfrm>
            <a:off x="1285875" y="1838325"/>
            <a:ext cx="0" cy="417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20E1A-D986-4DA5-8A08-F8D59B5B42BE}"/>
              </a:ext>
            </a:extLst>
          </p:cNvPr>
          <p:cNvCxnSpPr>
            <a:cxnSpLocks/>
          </p:cNvCxnSpPr>
          <p:nvPr/>
        </p:nvCxnSpPr>
        <p:spPr>
          <a:xfrm flipH="1">
            <a:off x="1285875" y="6010275"/>
            <a:ext cx="7219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DB6C7-C532-412B-A300-B0AD33E80B7D}"/>
              </a:ext>
            </a:extLst>
          </p:cNvPr>
          <p:cNvSpPr txBox="1"/>
          <p:nvPr/>
        </p:nvSpPr>
        <p:spPr>
          <a:xfrm>
            <a:off x="1362075" y="1438277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 Sales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C8807-7B67-43D1-A91E-BA65BF27C66A}"/>
              </a:ext>
            </a:extLst>
          </p:cNvPr>
          <p:cNvSpPr txBox="1"/>
          <p:nvPr/>
        </p:nvSpPr>
        <p:spPr>
          <a:xfrm>
            <a:off x="3695700" y="61626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Monthly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FA4BF7-F7DB-4A7F-8933-0A5361FA2E15}"/>
              </a:ext>
            </a:extLst>
          </p:cNvPr>
          <p:cNvSpPr/>
          <p:nvPr/>
        </p:nvSpPr>
        <p:spPr>
          <a:xfrm>
            <a:off x="1743075" y="1971675"/>
            <a:ext cx="5753100" cy="3808036"/>
          </a:xfrm>
          <a:custGeom>
            <a:avLst/>
            <a:gdLst>
              <a:gd name="connsiteX0" fmla="*/ 0 w 5753100"/>
              <a:gd name="connsiteY0" fmla="*/ 0 h 3808036"/>
              <a:gd name="connsiteX1" fmla="*/ 714375 w 5753100"/>
              <a:gd name="connsiteY1" fmla="*/ 1485900 h 3808036"/>
              <a:gd name="connsiteX2" fmla="*/ 1343025 w 5753100"/>
              <a:gd name="connsiteY2" fmla="*/ 657225 h 3808036"/>
              <a:gd name="connsiteX3" fmla="*/ 1924050 w 5753100"/>
              <a:gd name="connsiteY3" fmla="*/ 2238375 h 3808036"/>
              <a:gd name="connsiteX4" fmla="*/ 2524125 w 5753100"/>
              <a:gd name="connsiteY4" fmla="*/ 1219200 h 3808036"/>
              <a:gd name="connsiteX5" fmla="*/ 3457575 w 5753100"/>
              <a:gd name="connsiteY5" fmla="*/ 2971800 h 3808036"/>
              <a:gd name="connsiteX6" fmla="*/ 4381500 w 5753100"/>
              <a:gd name="connsiteY6" fmla="*/ 2066925 h 3808036"/>
              <a:gd name="connsiteX7" fmla="*/ 5753100 w 5753100"/>
              <a:gd name="connsiteY7" fmla="*/ 3638550 h 380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3100" h="3808036">
                <a:moveTo>
                  <a:pt x="0" y="0"/>
                </a:moveTo>
                <a:cubicBezTo>
                  <a:pt x="245269" y="688181"/>
                  <a:pt x="490538" y="1376363"/>
                  <a:pt x="714375" y="1485900"/>
                </a:cubicBezTo>
                <a:cubicBezTo>
                  <a:pt x="938212" y="1595437"/>
                  <a:pt x="1141413" y="531813"/>
                  <a:pt x="1343025" y="657225"/>
                </a:cubicBezTo>
                <a:cubicBezTo>
                  <a:pt x="1544637" y="782637"/>
                  <a:pt x="1727200" y="2144712"/>
                  <a:pt x="1924050" y="2238375"/>
                </a:cubicBezTo>
                <a:cubicBezTo>
                  <a:pt x="2120900" y="2332038"/>
                  <a:pt x="2268538" y="1096963"/>
                  <a:pt x="2524125" y="1219200"/>
                </a:cubicBezTo>
                <a:cubicBezTo>
                  <a:pt x="2779713" y="1341438"/>
                  <a:pt x="3148013" y="2830513"/>
                  <a:pt x="3457575" y="2971800"/>
                </a:cubicBezTo>
                <a:cubicBezTo>
                  <a:pt x="3767137" y="3113087"/>
                  <a:pt x="3998913" y="1955800"/>
                  <a:pt x="4381500" y="2066925"/>
                </a:cubicBezTo>
                <a:cubicBezTo>
                  <a:pt x="4764087" y="2178050"/>
                  <a:pt x="5751513" y="4433887"/>
                  <a:pt x="5753100" y="363855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4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0A65C-3087-4F3D-8AB0-54726BA42DA6}"/>
              </a:ext>
            </a:extLst>
          </p:cNvPr>
          <p:cNvSpPr txBox="1"/>
          <p:nvPr/>
        </p:nvSpPr>
        <p:spPr>
          <a:xfrm>
            <a:off x="438150" y="504825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Stationary Trend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FA87F-9D6D-488E-B6D4-A92BC8DEF180}"/>
              </a:ext>
            </a:extLst>
          </p:cNvPr>
          <p:cNvCxnSpPr/>
          <p:nvPr/>
        </p:nvCxnSpPr>
        <p:spPr>
          <a:xfrm>
            <a:off x="1285875" y="1838325"/>
            <a:ext cx="0" cy="417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20E1A-D986-4DA5-8A08-F8D59B5B42BE}"/>
              </a:ext>
            </a:extLst>
          </p:cNvPr>
          <p:cNvCxnSpPr>
            <a:cxnSpLocks/>
          </p:cNvCxnSpPr>
          <p:nvPr/>
        </p:nvCxnSpPr>
        <p:spPr>
          <a:xfrm flipH="1">
            <a:off x="1285875" y="6010275"/>
            <a:ext cx="7219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DB6C7-C532-412B-A300-B0AD33E80B7D}"/>
              </a:ext>
            </a:extLst>
          </p:cNvPr>
          <p:cNvSpPr txBox="1"/>
          <p:nvPr/>
        </p:nvSpPr>
        <p:spPr>
          <a:xfrm>
            <a:off x="1362075" y="1438277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 Sales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C8807-7B67-43D1-A91E-BA65BF27C66A}"/>
              </a:ext>
            </a:extLst>
          </p:cNvPr>
          <p:cNvSpPr txBox="1"/>
          <p:nvPr/>
        </p:nvSpPr>
        <p:spPr>
          <a:xfrm>
            <a:off x="3695700" y="61626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Monthly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6DDCAB-78C3-4307-9C29-26DC747957CD}"/>
              </a:ext>
            </a:extLst>
          </p:cNvPr>
          <p:cNvSpPr/>
          <p:nvPr/>
        </p:nvSpPr>
        <p:spPr>
          <a:xfrm>
            <a:off x="1514475" y="3285819"/>
            <a:ext cx="5794851" cy="1715070"/>
          </a:xfrm>
          <a:custGeom>
            <a:avLst/>
            <a:gdLst>
              <a:gd name="connsiteX0" fmla="*/ 0 w 5794851"/>
              <a:gd name="connsiteY0" fmla="*/ 1695756 h 1715070"/>
              <a:gd name="connsiteX1" fmla="*/ 847725 w 5794851"/>
              <a:gd name="connsiteY1" fmla="*/ 247956 h 1715070"/>
              <a:gd name="connsiteX2" fmla="*/ 1695450 w 5794851"/>
              <a:gd name="connsiteY2" fmla="*/ 1695756 h 1715070"/>
              <a:gd name="connsiteX3" fmla="*/ 2371725 w 5794851"/>
              <a:gd name="connsiteY3" fmla="*/ 228906 h 1715070"/>
              <a:gd name="connsiteX4" fmla="*/ 3314700 w 5794851"/>
              <a:gd name="connsiteY4" fmla="*/ 1695756 h 1715070"/>
              <a:gd name="connsiteX5" fmla="*/ 3752850 w 5794851"/>
              <a:gd name="connsiteY5" fmla="*/ 143181 h 1715070"/>
              <a:gd name="connsiteX6" fmla="*/ 4562475 w 5794851"/>
              <a:gd name="connsiteY6" fmla="*/ 1714806 h 1715070"/>
              <a:gd name="connsiteX7" fmla="*/ 5048250 w 5794851"/>
              <a:gd name="connsiteY7" fmla="*/ 306 h 1715070"/>
              <a:gd name="connsiteX8" fmla="*/ 5791200 w 5794851"/>
              <a:gd name="connsiteY8" fmla="*/ 1533831 h 17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4851" h="1715070">
                <a:moveTo>
                  <a:pt x="0" y="1695756"/>
                </a:moveTo>
                <a:cubicBezTo>
                  <a:pt x="282575" y="971856"/>
                  <a:pt x="565150" y="247956"/>
                  <a:pt x="847725" y="247956"/>
                </a:cubicBezTo>
                <a:cubicBezTo>
                  <a:pt x="1130300" y="247956"/>
                  <a:pt x="1441450" y="1698931"/>
                  <a:pt x="1695450" y="1695756"/>
                </a:cubicBezTo>
                <a:cubicBezTo>
                  <a:pt x="1949450" y="1692581"/>
                  <a:pt x="2101850" y="228906"/>
                  <a:pt x="2371725" y="228906"/>
                </a:cubicBezTo>
                <a:cubicBezTo>
                  <a:pt x="2641600" y="228906"/>
                  <a:pt x="3084513" y="1710044"/>
                  <a:pt x="3314700" y="1695756"/>
                </a:cubicBezTo>
                <a:cubicBezTo>
                  <a:pt x="3544888" y="1681468"/>
                  <a:pt x="3544888" y="140006"/>
                  <a:pt x="3752850" y="143181"/>
                </a:cubicBezTo>
                <a:cubicBezTo>
                  <a:pt x="3960812" y="146356"/>
                  <a:pt x="4346575" y="1738618"/>
                  <a:pt x="4562475" y="1714806"/>
                </a:cubicBezTo>
                <a:cubicBezTo>
                  <a:pt x="4778375" y="1690994"/>
                  <a:pt x="4843463" y="30468"/>
                  <a:pt x="5048250" y="306"/>
                </a:cubicBezTo>
                <a:cubicBezTo>
                  <a:pt x="5253037" y="-29856"/>
                  <a:pt x="5846763" y="2175181"/>
                  <a:pt x="5791200" y="15338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0A65C-3087-4F3D-8AB0-54726BA42DA6}"/>
              </a:ext>
            </a:extLst>
          </p:cNvPr>
          <p:cNvSpPr txBox="1"/>
          <p:nvPr/>
        </p:nvSpPr>
        <p:spPr>
          <a:xfrm>
            <a:off x="438150" y="504825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Cyclic Trend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FA87F-9D6D-488E-B6D4-A92BC8DEF180}"/>
              </a:ext>
            </a:extLst>
          </p:cNvPr>
          <p:cNvCxnSpPr/>
          <p:nvPr/>
        </p:nvCxnSpPr>
        <p:spPr>
          <a:xfrm>
            <a:off x="1285875" y="1838325"/>
            <a:ext cx="0" cy="4171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20E1A-D986-4DA5-8A08-F8D59B5B42BE}"/>
              </a:ext>
            </a:extLst>
          </p:cNvPr>
          <p:cNvCxnSpPr>
            <a:cxnSpLocks/>
          </p:cNvCxnSpPr>
          <p:nvPr/>
        </p:nvCxnSpPr>
        <p:spPr>
          <a:xfrm flipH="1">
            <a:off x="1285875" y="6010275"/>
            <a:ext cx="7219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DB6C7-C532-412B-A300-B0AD33E80B7D}"/>
              </a:ext>
            </a:extLst>
          </p:cNvPr>
          <p:cNvSpPr txBox="1"/>
          <p:nvPr/>
        </p:nvSpPr>
        <p:spPr>
          <a:xfrm>
            <a:off x="1362075" y="1438277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Stock Market Data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C8807-7B67-43D1-A91E-BA65BF27C66A}"/>
              </a:ext>
            </a:extLst>
          </p:cNvPr>
          <p:cNvSpPr txBox="1"/>
          <p:nvPr/>
        </p:nvSpPr>
        <p:spPr>
          <a:xfrm>
            <a:off x="3695700" y="61626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Monthly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14D978A-EF29-4DC0-808D-E0933CA43AC1}"/>
              </a:ext>
            </a:extLst>
          </p:cNvPr>
          <p:cNvSpPr/>
          <p:nvPr/>
        </p:nvSpPr>
        <p:spPr>
          <a:xfrm>
            <a:off x="1695450" y="1946742"/>
            <a:ext cx="6973939" cy="3697491"/>
          </a:xfrm>
          <a:custGeom>
            <a:avLst/>
            <a:gdLst>
              <a:gd name="connsiteX0" fmla="*/ 0 w 6973939"/>
              <a:gd name="connsiteY0" fmla="*/ 1720383 h 3697491"/>
              <a:gd name="connsiteX1" fmla="*/ 485775 w 6973939"/>
              <a:gd name="connsiteY1" fmla="*/ 2939583 h 3697491"/>
              <a:gd name="connsiteX2" fmla="*/ 1295400 w 6973939"/>
              <a:gd name="connsiteY2" fmla="*/ 2425233 h 3697491"/>
              <a:gd name="connsiteX3" fmla="*/ 2066925 w 6973939"/>
              <a:gd name="connsiteY3" fmla="*/ 3330108 h 3697491"/>
              <a:gd name="connsiteX4" fmla="*/ 2495550 w 6973939"/>
              <a:gd name="connsiteY4" fmla="*/ 2377608 h 3697491"/>
              <a:gd name="connsiteX5" fmla="*/ 2971800 w 6973939"/>
              <a:gd name="connsiteY5" fmla="*/ 3330108 h 3697491"/>
              <a:gd name="connsiteX6" fmla="*/ 3590925 w 6973939"/>
              <a:gd name="connsiteY6" fmla="*/ 2453808 h 3697491"/>
              <a:gd name="connsiteX7" fmla="*/ 3743325 w 6973939"/>
              <a:gd name="connsiteY7" fmla="*/ 3158658 h 3697491"/>
              <a:gd name="connsiteX8" fmla="*/ 4667250 w 6973939"/>
              <a:gd name="connsiteY8" fmla="*/ 1367958 h 3697491"/>
              <a:gd name="connsiteX9" fmla="*/ 5286375 w 6973939"/>
              <a:gd name="connsiteY9" fmla="*/ 1853733 h 3697491"/>
              <a:gd name="connsiteX10" fmla="*/ 5695950 w 6973939"/>
              <a:gd name="connsiteY10" fmla="*/ 15408 h 3697491"/>
              <a:gd name="connsiteX11" fmla="*/ 6010275 w 6973939"/>
              <a:gd name="connsiteY11" fmla="*/ 958383 h 3697491"/>
              <a:gd name="connsiteX12" fmla="*/ 6381750 w 6973939"/>
              <a:gd name="connsiteY12" fmla="*/ 682158 h 3697491"/>
              <a:gd name="connsiteX13" fmla="*/ 6619875 w 6973939"/>
              <a:gd name="connsiteY13" fmla="*/ 3320583 h 3697491"/>
              <a:gd name="connsiteX14" fmla="*/ 6858000 w 6973939"/>
              <a:gd name="connsiteY14" fmla="*/ 3044358 h 36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73939" h="3697491">
                <a:moveTo>
                  <a:pt x="0" y="1720383"/>
                </a:moveTo>
                <a:cubicBezTo>
                  <a:pt x="134937" y="2271245"/>
                  <a:pt x="269875" y="2822108"/>
                  <a:pt x="485775" y="2939583"/>
                </a:cubicBezTo>
                <a:cubicBezTo>
                  <a:pt x="701675" y="3057058"/>
                  <a:pt x="1031875" y="2360146"/>
                  <a:pt x="1295400" y="2425233"/>
                </a:cubicBezTo>
                <a:cubicBezTo>
                  <a:pt x="1558925" y="2490320"/>
                  <a:pt x="1866900" y="3338046"/>
                  <a:pt x="2066925" y="3330108"/>
                </a:cubicBezTo>
                <a:cubicBezTo>
                  <a:pt x="2266950" y="3322171"/>
                  <a:pt x="2344738" y="2377608"/>
                  <a:pt x="2495550" y="2377608"/>
                </a:cubicBezTo>
                <a:cubicBezTo>
                  <a:pt x="2646362" y="2377608"/>
                  <a:pt x="2789238" y="3317408"/>
                  <a:pt x="2971800" y="3330108"/>
                </a:cubicBezTo>
                <a:cubicBezTo>
                  <a:pt x="3154363" y="3342808"/>
                  <a:pt x="3462338" y="2482383"/>
                  <a:pt x="3590925" y="2453808"/>
                </a:cubicBezTo>
                <a:cubicBezTo>
                  <a:pt x="3719512" y="2425233"/>
                  <a:pt x="3563938" y="3339633"/>
                  <a:pt x="3743325" y="3158658"/>
                </a:cubicBezTo>
                <a:cubicBezTo>
                  <a:pt x="3922712" y="2977683"/>
                  <a:pt x="4410075" y="1585445"/>
                  <a:pt x="4667250" y="1367958"/>
                </a:cubicBezTo>
                <a:cubicBezTo>
                  <a:pt x="4924425" y="1150471"/>
                  <a:pt x="5114925" y="2079158"/>
                  <a:pt x="5286375" y="1853733"/>
                </a:cubicBezTo>
                <a:cubicBezTo>
                  <a:pt x="5457825" y="1628308"/>
                  <a:pt x="5575300" y="164633"/>
                  <a:pt x="5695950" y="15408"/>
                </a:cubicBezTo>
                <a:cubicBezTo>
                  <a:pt x="5816600" y="-133817"/>
                  <a:pt x="5895975" y="847258"/>
                  <a:pt x="6010275" y="958383"/>
                </a:cubicBezTo>
                <a:cubicBezTo>
                  <a:pt x="6124575" y="1069508"/>
                  <a:pt x="6280150" y="288458"/>
                  <a:pt x="6381750" y="682158"/>
                </a:cubicBezTo>
                <a:cubicBezTo>
                  <a:pt x="6483350" y="1075858"/>
                  <a:pt x="6540500" y="2926883"/>
                  <a:pt x="6619875" y="3320583"/>
                </a:cubicBezTo>
                <a:cubicBezTo>
                  <a:pt x="6699250" y="3714283"/>
                  <a:pt x="7194550" y="4023846"/>
                  <a:pt x="6858000" y="304435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C4255-8251-4796-A851-655AAFB0924C}"/>
              </a:ext>
            </a:extLst>
          </p:cNvPr>
          <p:cNvSpPr txBox="1"/>
          <p:nvPr/>
        </p:nvSpPr>
        <p:spPr>
          <a:xfrm>
            <a:off x="8669389" y="1005655"/>
            <a:ext cx="3044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People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C7AC-4EFC-4D77-B5A5-2CD4A158099B}"/>
              </a:ext>
            </a:extLst>
          </p:cNvPr>
          <p:cNvSpPr txBox="1"/>
          <p:nvPr/>
        </p:nvSpPr>
        <p:spPr>
          <a:xfrm>
            <a:off x="8505825" y="4385187"/>
            <a:ext cx="34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 </a:t>
            </a:r>
            <a:r>
              <a:rPr lang="en-US" dirty="0">
                <a:sym typeface="Wingdings" panose="05000000000000000000" pitchFamily="2" charset="2"/>
              </a:rPr>
              <a:t> Forecast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B2FA7-C2CF-4AD2-A9E4-E7A3EAC3CC35}"/>
              </a:ext>
            </a:extLst>
          </p:cNvPr>
          <p:cNvSpPr txBox="1"/>
          <p:nvPr/>
        </p:nvSpPr>
        <p:spPr>
          <a:xfrm>
            <a:off x="8669389" y="5598700"/>
            <a:ext cx="346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Average</a:t>
            </a:r>
          </a:p>
          <a:p>
            <a:r>
              <a:rPr lang="en-US" dirty="0"/>
              <a:t>(Rolling Window)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4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21E9-E628-4DDF-AFC3-A93D21FB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529" y="180975"/>
            <a:ext cx="8825659" cy="838200"/>
          </a:xfrm>
        </p:spPr>
        <p:txBody>
          <a:bodyPr>
            <a:normAutofit/>
          </a:bodyPr>
          <a:lstStyle/>
          <a:p>
            <a:r>
              <a:rPr lang="en-IN" sz="3600" dirty="0"/>
              <a:t>Data offsets with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A8493-2501-49B3-B761-7A037FF1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9" y="952500"/>
            <a:ext cx="5543835" cy="5550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C0660-93E5-43DE-AA14-8521CC9F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86" y="1177854"/>
            <a:ext cx="5254643" cy="32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5566</TotalTime>
  <Words>1328</Words>
  <Application>Microsoft Office PowerPoint</Application>
  <PresentationFormat>Widescreen</PresentationFormat>
  <Paragraphs>324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Helvetica Neue</vt:lpstr>
      <vt:lpstr>Wingdings 3</vt:lpstr>
      <vt:lpstr>Ion</vt:lpstr>
      <vt:lpstr>Time Series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CMA(Cumulative moving average)  1 2 3 4 5 6 7</vt:lpstr>
      <vt:lpstr>EMA:- Expo Moving Average</vt:lpstr>
      <vt:lpstr>EWMA:- Expo Weighted Moving Average</vt:lpstr>
      <vt:lpstr>ARIMA</vt:lpstr>
      <vt:lpstr>PowerPoint Presentation</vt:lpstr>
      <vt:lpstr>PowerPoint Presentation</vt:lpstr>
      <vt:lpstr>Auto Regression  =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VISHAL BHOSALE</dc:creator>
  <cp:lastModifiedBy>VISHAL BHOSALE</cp:lastModifiedBy>
  <cp:revision>5</cp:revision>
  <dcterms:created xsi:type="dcterms:W3CDTF">2023-08-21T10:29:01Z</dcterms:created>
  <dcterms:modified xsi:type="dcterms:W3CDTF">2023-08-25T07:15:55Z</dcterms:modified>
</cp:coreProperties>
</file>