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8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1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89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1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9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85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3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0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7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0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1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E3CFFA-E34D-4818-AA85-570AE74461E9}"/>
              </a:ext>
            </a:extLst>
          </p:cNvPr>
          <p:cNvSpPr/>
          <p:nvPr/>
        </p:nvSpPr>
        <p:spPr>
          <a:xfrm>
            <a:off x="188259" y="1981200"/>
            <a:ext cx="6992470" cy="4876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chemeClr val="tx1"/>
                </a:solidFill>
              </a:rPr>
              <a:t>AI Product                                                    Tesla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5287C-E5C8-46CA-ACCC-9F9E8C0054E4}"/>
              </a:ext>
            </a:extLst>
          </p:cNvPr>
          <p:cNvSpPr/>
          <p:nvPr/>
        </p:nvSpPr>
        <p:spPr>
          <a:xfrm>
            <a:off x="699247" y="2160494"/>
            <a:ext cx="4724400" cy="42851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55F71-8DDC-4359-9AE6-6F773990A7E2}"/>
              </a:ext>
            </a:extLst>
          </p:cNvPr>
          <p:cNvSpPr/>
          <p:nvPr/>
        </p:nvSpPr>
        <p:spPr>
          <a:xfrm>
            <a:off x="1708158" y="5504329"/>
            <a:ext cx="27065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  <a:latin typeface="Doppio One" panose="02010603030000020804" pitchFamily="2" charset="0"/>
                <a:cs typeface="Calibri Light" panose="020F0302020204030204" pitchFamily="34" charset="0"/>
              </a:rPr>
              <a:t>Machine Learning</a:t>
            </a:r>
          </a:p>
          <a:p>
            <a:pPr algn="ctr"/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Doppio One" panose="02010603030000020804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F05A8D-D496-406F-83A0-5DE63AE727D7}"/>
              </a:ext>
            </a:extLst>
          </p:cNvPr>
          <p:cNvSpPr/>
          <p:nvPr/>
        </p:nvSpPr>
        <p:spPr>
          <a:xfrm>
            <a:off x="1600580" y="2366682"/>
            <a:ext cx="3025207" cy="238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Deep Learning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405F2F-0CAF-40A2-9534-7CF00A4EE9F8}"/>
              </a:ext>
            </a:extLst>
          </p:cNvPr>
          <p:cNvSpPr/>
          <p:nvPr/>
        </p:nvSpPr>
        <p:spPr>
          <a:xfrm>
            <a:off x="2294965" y="2465294"/>
            <a:ext cx="1739153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800F6A-84E2-4BAC-97C7-EFD522D847F5}"/>
              </a:ext>
            </a:extLst>
          </p:cNvPr>
          <p:cNvSpPr/>
          <p:nvPr/>
        </p:nvSpPr>
        <p:spPr>
          <a:xfrm>
            <a:off x="1600580" y="555812"/>
            <a:ext cx="3025207" cy="20977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 science 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8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7F2-1B31-47EA-886C-0BD1F10A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chemeClr val="accent3"/>
                </a:solidFill>
              </a:rPr>
              <a:t>K-mean ++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DFE130-C530-4040-88A2-35EC32EB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43" y="4068616"/>
            <a:ext cx="1207113" cy="118272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C579424-16A8-4D3F-84FA-69E3014B9006}"/>
              </a:ext>
            </a:extLst>
          </p:cNvPr>
          <p:cNvSpPr/>
          <p:nvPr/>
        </p:nvSpPr>
        <p:spPr>
          <a:xfrm rot="3584835">
            <a:off x="4710995" y="3482282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B06F0F-2A0A-4467-BA7C-1CA8CF011BF7}"/>
              </a:ext>
            </a:extLst>
          </p:cNvPr>
          <p:cNvSpPr/>
          <p:nvPr/>
        </p:nvSpPr>
        <p:spPr>
          <a:xfrm rot="3584835">
            <a:off x="5348472" y="4679870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29EB77-AD21-4C63-91C5-DB4408A8CC01}"/>
              </a:ext>
            </a:extLst>
          </p:cNvPr>
          <p:cNvSpPr/>
          <p:nvPr/>
        </p:nvSpPr>
        <p:spPr>
          <a:xfrm rot="3584835">
            <a:off x="4464792" y="5712493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942CE6-1E4E-48D1-899B-45FB2B028845}"/>
              </a:ext>
            </a:extLst>
          </p:cNvPr>
          <p:cNvSpPr/>
          <p:nvPr/>
        </p:nvSpPr>
        <p:spPr>
          <a:xfrm rot="3584835">
            <a:off x="3233678" y="5453322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DFB58A-C34F-4832-8577-D3EF277BF8E9}"/>
              </a:ext>
            </a:extLst>
          </p:cNvPr>
          <p:cNvSpPr/>
          <p:nvPr/>
        </p:nvSpPr>
        <p:spPr>
          <a:xfrm rot="3584835">
            <a:off x="2820708" y="4508009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01920B-A20E-498E-86BB-46C65BAD1526}"/>
              </a:ext>
            </a:extLst>
          </p:cNvPr>
          <p:cNvSpPr/>
          <p:nvPr/>
        </p:nvSpPr>
        <p:spPr>
          <a:xfrm rot="3584835">
            <a:off x="3260923" y="3577465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EC7C71-A422-4888-8BD7-C7E098D033E3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4802668" y="3600980"/>
            <a:ext cx="637477" cy="1197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433E9C-70CA-45DC-A296-CFEB6EEFA247}"/>
              </a:ext>
            </a:extLst>
          </p:cNvPr>
          <p:cNvSpPr txBox="1"/>
          <p:nvPr/>
        </p:nvSpPr>
        <p:spPr>
          <a:xfrm>
            <a:off x="3078332" y="2074904"/>
            <a:ext cx="3204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There should be minimum distance b/w two k points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4123EE-94B4-49B0-A6DF-ACC00DE99670}"/>
              </a:ext>
            </a:extLst>
          </p:cNvPr>
          <p:cNvCxnSpPr>
            <a:cxnSpLocks/>
            <a:stCxn id="29" idx="0"/>
            <a:endCxn id="24" idx="4"/>
          </p:cNvCxnSpPr>
          <p:nvPr/>
        </p:nvCxnSpPr>
        <p:spPr>
          <a:xfrm flipV="1">
            <a:off x="3378929" y="3581594"/>
            <a:ext cx="1335980" cy="2863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ED27E4-3042-497A-AD90-3176C1EE42CD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2891827" y="3676777"/>
            <a:ext cx="373010" cy="9046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406809-BB04-4D56-80C5-432F36E07D8A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2912381" y="4626707"/>
            <a:ext cx="389546" cy="9302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75703A-8C9A-432D-B374-7E224C5193D9}"/>
              </a:ext>
            </a:extLst>
          </p:cNvPr>
          <p:cNvCxnSpPr>
            <a:cxnSpLocks/>
            <a:stCxn id="26" idx="4"/>
          </p:cNvCxnSpPr>
          <p:nvPr/>
        </p:nvCxnSpPr>
        <p:spPr>
          <a:xfrm flipH="1" flipV="1">
            <a:off x="3331896" y="5557003"/>
            <a:ext cx="1136810" cy="25480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5189D6-C11D-4927-9B97-CCC89FDE7322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4487888" y="4806671"/>
            <a:ext cx="902924" cy="100739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60A734-6A29-450C-99D6-195102B06FB4}"/>
              </a:ext>
            </a:extLst>
          </p:cNvPr>
          <p:cNvSpPr txBox="1"/>
          <p:nvPr/>
        </p:nvSpPr>
        <p:spPr>
          <a:xfrm>
            <a:off x="6390640" y="4978400"/>
            <a:ext cx="526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/>
                </a:solidFill>
              </a:rPr>
              <a:t>Interview question:- K-mean default uses k-mean ++ algorithm</a:t>
            </a:r>
          </a:p>
        </p:txBody>
      </p:sp>
    </p:spTree>
    <p:extLst>
      <p:ext uri="{BB962C8B-B14F-4D97-AF65-F5344CB8AC3E}">
        <p14:creationId xmlns:p14="http://schemas.microsoft.com/office/powerpoint/2010/main" val="302634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E72A-B1DE-4AB4-BC6D-C2520B91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accent3"/>
                </a:solidFill>
              </a:rPr>
              <a:t>hierarchical clustering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30E90-7215-424F-856B-D11B7D91D75B}"/>
              </a:ext>
            </a:extLst>
          </p:cNvPr>
          <p:cNvSpPr txBox="1"/>
          <p:nvPr/>
        </p:nvSpPr>
        <p:spPr>
          <a:xfrm>
            <a:off x="365760" y="1853248"/>
            <a:ext cx="11663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</a:rPr>
              <a:t>Agglomerative Approach </a:t>
            </a: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</a:rPr>
              <a:t> n data </a:t>
            </a: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n clusters  HC </a:t>
            </a:r>
            <a:endParaRPr lang="en-IN" sz="3200" b="1" i="1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i="1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</a:rPr>
              <a:t>Divisive </a:t>
            </a: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K-mean approach</a:t>
            </a:r>
            <a:endParaRPr lang="en-IN" sz="32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9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4C4C-9F82-4054-BA09-2CC6970C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solidFill>
                  <a:schemeClr val="tx1">
                    <a:lumMod val="95000"/>
                  </a:schemeClr>
                </a:solidFill>
              </a:rPr>
              <a:t>Agglomerative Approach </a:t>
            </a:r>
            <a:r>
              <a:rPr lang="en-IN" sz="44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sz="4400" b="1" i="1" dirty="0">
                <a:solidFill>
                  <a:schemeClr val="tx1">
                    <a:lumMod val="95000"/>
                  </a:schemeClr>
                </a:solidFill>
              </a:rPr>
              <a:t> n data </a:t>
            </a:r>
            <a:r>
              <a:rPr lang="en-IN" sz="44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n clusters  HC </a:t>
            </a:r>
            <a:br>
              <a:rPr lang="en-IN" sz="4400" b="1" i="1" dirty="0">
                <a:solidFill>
                  <a:schemeClr val="tx1">
                    <a:lumMod val="95000"/>
                  </a:schemeClr>
                </a:solidFill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1B728-8C65-4F01-B0B9-B11F3569C009}"/>
              </a:ext>
            </a:extLst>
          </p:cNvPr>
          <p:cNvSpPr txBox="1"/>
          <p:nvPr/>
        </p:nvSpPr>
        <p:spPr>
          <a:xfrm>
            <a:off x="762000" y="2672080"/>
            <a:ext cx="968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4000" dirty="0">
                <a:solidFill>
                  <a:srgbClr val="FFFF00"/>
                </a:solidFill>
              </a:rPr>
              <a:t>We have n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dirty="0">
                <a:solidFill>
                  <a:srgbClr val="FFFF00"/>
                </a:solidFill>
              </a:rPr>
              <a:t>First we create as it is n clusters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dirty="0">
                <a:solidFill>
                  <a:srgbClr val="FFFF00"/>
                </a:solidFill>
              </a:rPr>
              <a:t>Marge similar clusters</a:t>
            </a:r>
          </a:p>
        </p:txBody>
      </p:sp>
    </p:spTree>
    <p:extLst>
      <p:ext uri="{BB962C8B-B14F-4D97-AF65-F5344CB8AC3E}">
        <p14:creationId xmlns:p14="http://schemas.microsoft.com/office/powerpoint/2010/main" val="157109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5AEA3-2047-4E76-A49B-A4597BA6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8" y="3588330"/>
            <a:ext cx="4319456" cy="27413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46B92-86E2-4C76-8E03-B16D0F391060}"/>
              </a:ext>
            </a:extLst>
          </p:cNvPr>
          <p:cNvCxnSpPr/>
          <p:nvPr/>
        </p:nvCxnSpPr>
        <p:spPr>
          <a:xfrm>
            <a:off x="5080000" y="1859280"/>
            <a:ext cx="0" cy="4267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B982CA-B66F-46C9-9C11-DF559EED2DC9}"/>
              </a:ext>
            </a:extLst>
          </p:cNvPr>
          <p:cNvCxnSpPr>
            <a:cxnSpLocks/>
          </p:cNvCxnSpPr>
          <p:nvPr/>
        </p:nvCxnSpPr>
        <p:spPr>
          <a:xfrm>
            <a:off x="5080000" y="6126480"/>
            <a:ext cx="4206240" cy="185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6C702-9733-412E-862C-CA4F5D5FC391}"/>
              </a:ext>
            </a:extLst>
          </p:cNvPr>
          <p:cNvSpPr txBox="1"/>
          <p:nvPr/>
        </p:nvSpPr>
        <p:spPr>
          <a:xfrm>
            <a:off x="4563844" y="2204720"/>
            <a:ext cx="516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T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3D879-042A-4311-8796-B4EF42CB2320}"/>
              </a:ext>
            </a:extLst>
          </p:cNvPr>
          <p:cNvSpPr txBox="1"/>
          <p:nvPr/>
        </p:nvSpPr>
        <p:spPr>
          <a:xfrm>
            <a:off x="4795521" y="6145013"/>
            <a:ext cx="461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p1	p2	p3	p4	p5	p6	p7	p8	p9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3FDF7-7636-4B57-980E-4D565C2B9E1A}"/>
              </a:ext>
            </a:extLst>
          </p:cNvPr>
          <p:cNvSpPr/>
          <p:nvPr/>
        </p:nvSpPr>
        <p:spPr>
          <a:xfrm>
            <a:off x="5425440" y="5586213"/>
            <a:ext cx="568958" cy="5402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833F0-DDAF-4E81-A0B9-8F1351E6BF0C}"/>
              </a:ext>
            </a:extLst>
          </p:cNvPr>
          <p:cNvSpPr/>
          <p:nvPr/>
        </p:nvSpPr>
        <p:spPr>
          <a:xfrm>
            <a:off x="6339837" y="5394961"/>
            <a:ext cx="568958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8ABAD8-BDE0-4004-8959-5D33464D8C4B}"/>
              </a:ext>
            </a:extLst>
          </p:cNvPr>
          <p:cNvSpPr/>
          <p:nvPr/>
        </p:nvSpPr>
        <p:spPr>
          <a:xfrm>
            <a:off x="7254234" y="5660341"/>
            <a:ext cx="568958" cy="466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2B5F5-B5CE-4586-A2BB-C655D8B955BC}"/>
              </a:ext>
            </a:extLst>
          </p:cNvPr>
          <p:cNvSpPr/>
          <p:nvPr/>
        </p:nvSpPr>
        <p:spPr>
          <a:xfrm>
            <a:off x="8168631" y="5255732"/>
            <a:ext cx="568958" cy="889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9FC0C-9996-4154-A477-7F4050A0E6F3}"/>
              </a:ext>
            </a:extLst>
          </p:cNvPr>
          <p:cNvSpPr/>
          <p:nvPr/>
        </p:nvSpPr>
        <p:spPr>
          <a:xfrm>
            <a:off x="8737589" y="5246464"/>
            <a:ext cx="568958" cy="889282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79B8C5-616F-48C8-9ECF-89D1368BAA2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709919" y="3935489"/>
            <a:ext cx="0" cy="1650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B5D3AE-F3F5-440A-B9C4-BF3615A64776}"/>
              </a:ext>
            </a:extLst>
          </p:cNvPr>
          <p:cNvCxnSpPr>
            <a:cxnSpLocks/>
          </p:cNvCxnSpPr>
          <p:nvPr/>
        </p:nvCxnSpPr>
        <p:spPr>
          <a:xfrm flipV="1">
            <a:off x="6644636" y="4470880"/>
            <a:ext cx="10159" cy="8927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A663BC-E38D-437F-970F-3A51C9BB2FD4}"/>
              </a:ext>
            </a:extLst>
          </p:cNvPr>
          <p:cNvCxnSpPr>
            <a:cxnSpLocks/>
          </p:cNvCxnSpPr>
          <p:nvPr/>
        </p:nvCxnSpPr>
        <p:spPr>
          <a:xfrm flipV="1">
            <a:off x="6654795" y="4471359"/>
            <a:ext cx="894076" cy="10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D68FA-736C-4A17-838A-FA4A9E4F354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538713" y="4470880"/>
            <a:ext cx="0" cy="11894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06BEA7-BB18-49B4-A751-3441376CA212}"/>
              </a:ext>
            </a:extLst>
          </p:cNvPr>
          <p:cNvCxnSpPr>
            <a:cxnSpLocks/>
          </p:cNvCxnSpPr>
          <p:nvPr/>
        </p:nvCxnSpPr>
        <p:spPr>
          <a:xfrm flipV="1">
            <a:off x="5709921" y="3906104"/>
            <a:ext cx="1473212" cy="24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A97509-9C7A-49AE-8B9A-57C5BC95EB62}"/>
              </a:ext>
            </a:extLst>
          </p:cNvPr>
          <p:cNvCxnSpPr>
            <a:cxnSpLocks/>
          </p:cNvCxnSpPr>
          <p:nvPr/>
        </p:nvCxnSpPr>
        <p:spPr>
          <a:xfrm flipV="1">
            <a:off x="7183120" y="3901228"/>
            <a:ext cx="0" cy="5696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C9294B-BE4F-4C9A-8DAA-43C725437C75}"/>
              </a:ext>
            </a:extLst>
          </p:cNvPr>
          <p:cNvCxnSpPr>
            <a:cxnSpLocks/>
          </p:cNvCxnSpPr>
          <p:nvPr/>
        </p:nvCxnSpPr>
        <p:spPr>
          <a:xfrm flipV="1">
            <a:off x="8412473" y="2018126"/>
            <a:ext cx="0" cy="32754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8420F9-C868-4E53-B738-953607CA6B20}"/>
              </a:ext>
            </a:extLst>
          </p:cNvPr>
          <p:cNvCxnSpPr>
            <a:cxnSpLocks/>
          </p:cNvCxnSpPr>
          <p:nvPr/>
        </p:nvCxnSpPr>
        <p:spPr>
          <a:xfrm flipV="1">
            <a:off x="6339837" y="2018126"/>
            <a:ext cx="2072636" cy="17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EEC239-C9FD-4E36-B34F-2E93439DED53}"/>
              </a:ext>
            </a:extLst>
          </p:cNvPr>
          <p:cNvCxnSpPr>
            <a:cxnSpLocks/>
          </p:cNvCxnSpPr>
          <p:nvPr/>
        </p:nvCxnSpPr>
        <p:spPr>
          <a:xfrm flipV="1">
            <a:off x="6349994" y="2035462"/>
            <a:ext cx="0" cy="1865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838B94-359B-4EB8-BECD-34F00E507172}"/>
              </a:ext>
            </a:extLst>
          </p:cNvPr>
          <p:cNvSpPr txBox="1"/>
          <p:nvPr/>
        </p:nvSpPr>
        <p:spPr>
          <a:xfrm>
            <a:off x="5628640" y="1087120"/>
            <a:ext cx="470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Dendogram Graph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0EDB7-ACFD-43F0-BC8F-AAFF86478F20}"/>
              </a:ext>
            </a:extLst>
          </p:cNvPr>
          <p:cNvCxnSpPr/>
          <p:nvPr/>
        </p:nvCxnSpPr>
        <p:spPr>
          <a:xfrm>
            <a:off x="8412473" y="2377440"/>
            <a:ext cx="1534167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4D454D-3598-47D6-9AB2-6F9BE9F51C48}"/>
              </a:ext>
            </a:extLst>
          </p:cNvPr>
          <p:cNvSpPr txBox="1"/>
          <p:nvPr/>
        </p:nvSpPr>
        <p:spPr>
          <a:xfrm>
            <a:off x="9946640" y="2117316"/>
            <a:ext cx="207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Biggest line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ECC075-53FE-4848-A27C-AA91338E6B0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9990" y="3429000"/>
            <a:ext cx="4866650" cy="6838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319965-4347-4D67-A1EA-E50D37723351}"/>
              </a:ext>
            </a:extLst>
          </p:cNvPr>
          <p:cNvSpPr txBox="1"/>
          <p:nvPr/>
        </p:nvSpPr>
        <p:spPr>
          <a:xfrm>
            <a:off x="10048240" y="3218998"/>
            <a:ext cx="207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of this </a:t>
            </a:r>
          </a:p>
          <a:p>
            <a:r>
              <a:rPr lang="en-IN" dirty="0"/>
              <a:t>line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FD933DB-1D64-40EC-9CBE-FC81EC6EE34A}"/>
              </a:ext>
            </a:extLst>
          </p:cNvPr>
          <p:cNvSpPr/>
          <p:nvPr/>
        </p:nvSpPr>
        <p:spPr>
          <a:xfrm>
            <a:off x="8351520" y="3647440"/>
            <a:ext cx="172720" cy="43990"/>
          </a:xfrm>
          <a:custGeom>
            <a:avLst/>
            <a:gdLst>
              <a:gd name="connsiteX0" fmla="*/ 0 w 172720"/>
              <a:gd name="connsiteY0" fmla="*/ 0 h 43990"/>
              <a:gd name="connsiteX1" fmla="*/ 172720 w 172720"/>
              <a:gd name="connsiteY1" fmla="*/ 40640 h 4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720" h="43990">
                <a:moveTo>
                  <a:pt x="0" y="0"/>
                </a:moveTo>
                <a:cubicBezTo>
                  <a:pt x="91957" y="61304"/>
                  <a:pt x="36538" y="40640"/>
                  <a:pt x="172720" y="4064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9ED5DD-7E82-46D0-BB6B-88ED1741238C}"/>
              </a:ext>
            </a:extLst>
          </p:cNvPr>
          <p:cNvSpPr txBox="1"/>
          <p:nvPr/>
        </p:nvSpPr>
        <p:spPr>
          <a:xfrm>
            <a:off x="9438634" y="5025072"/>
            <a:ext cx="2682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line crossing how many points</a:t>
            </a:r>
          </a:p>
          <a:p>
            <a:endParaRPr lang="en-IN" dirty="0"/>
          </a:p>
          <a:p>
            <a:r>
              <a:rPr lang="en-IN" dirty="0"/>
              <a:t>= 2 points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AA07818-B00E-4692-8199-74276DF2DA7C}"/>
              </a:ext>
            </a:extLst>
          </p:cNvPr>
          <p:cNvSpPr/>
          <p:nvPr/>
        </p:nvSpPr>
        <p:spPr>
          <a:xfrm>
            <a:off x="8300720" y="3269401"/>
            <a:ext cx="274320" cy="271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CBD92C5-090C-48F6-8899-93E192F54E99}"/>
              </a:ext>
            </a:extLst>
          </p:cNvPr>
          <p:cNvSpPr/>
          <p:nvPr/>
        </p:nvSpPr>
        <p:spPr>
          <a:xfrm>
            <a:off x="6212834" y="3330248"/>
            <a:ext cx="274320" cy="271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3535E2-6056-46B5-AA5B-14F110FC1710}"/>
              </a:ext>
            </a:extLst>
          </p:cNvPr>
          <p:cNvSpPr txBox="1"/>
          <p:nvPr/>
        </p:nvSpPr>
        <p:spPr>
          <a:xfrm>
            <a:off x="5773422" y="2902354"/>
            <a:ext cx="174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20E52A-7A3A-4561-AE1E-AF457438C69B}"/>
              </a:ext>
            </a:extLst>
          </p:cNvPr>
          <p:cNvSpPr txBox="1"/>
          <p:nvPr/>
        </p:nvSpPr>
        <p:spPr>
          <a:xfrm>
            <a:off x="7790176" y="3888639"/>
            <a:ext cx="174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D461FDA-1B63-40CE-9761-349761A33767}"/>
              </a:ext>
            </a:extLst>
          </p:cNvPr>
          <p:cNvSpPr/>
          <p:nvPr/>
        </p:nvSpPr>
        <p:spPr>
          <a:xfrm>
            <a:off x="4795522" y="3330249"/>
            <a:ext cx="3271510" cy="299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BAC734-C1AE-4D29-B620-7AB7640EBF76}"/>
              </a:ext>
            </a:extLst>
          </p:cNvPr>
          <p:cNvSpPr/>
          <p:nvPr/>
        </p:nvSpPr>
        <p:spPr>
          <a:xfrm>
            <a:off x="7993921" y="5124703"/>
            <a:ext cx="1645916" cy="1257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8F7C-2218-4B22-AA6D-987B0577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i="1" u="sng" dirty="0">
                <a:solidFill>
                  <a:schemeClr val="accent3"/>
                </a:solidFill>
              </a:rPr>
              <a:t>DBSCAN</a:t>
            </a:r>
            <a:br>
              <a:rPr lang="en-IN" sz="7200" b="1" i="1" u="sng" dirty="0">
                <a:solidFill>
                  <a:schemeClr val="accent3"/>
                </a:solidFill>
              </a:rPr>
            </a:br>
            <a:endParaRPr lang="en-IN" sz="6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DB55AF-721E-4D10-B9E0-483A1EE0B4FF}"/>
              </a:ext>
            </a:extLst>
          </p:cNvPr>
          <p:cNvSpPr/>
          <p:nvPr/>
        </p:nvSpPr>
        <p:spPr>
          <a:xfrm>
            <a:off x="503871" y="1654723"/>
            <a:ext cx="2452689" cy="4552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96FBB-D17B-4BDC-B386-200D27B2DE70}"/>
              </a:ext>
            </a:extLst>
          </p:cNvPr>
          <p:cNvSpPr txBox="1"/>
          <p:nvPr/>
        </p:nvSpPr>
        <p:spPr>
          <a:xfrm>
            <a:off x="646111" y="1853248"/>
            <a:ext cx="32451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</a:rPr>
              <a:t>D –Density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B- Based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S-Special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C-Clustering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A-Application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N-Noise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CE76A-8D92-4C81-A915-369272057198}"/>
              </a:ext>
            </a:extLst>
          </p:cNvPr>
          <p:cNvSpPr txBox="1"/>
          <p:nvPr/>
        </p:nvSpPr>
        <p:spPr>
          <a:xfrm>
            <a:off x="3322320" y="2712720"/>
            <a:ext cx="769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Density based special clustering of application with noise</a:t>
            </a:r>
          </a:p>
        </p:txBody>
      </p:sp>
    </p:spTree>
    <p:extLst>
      <p:ext uri="{BB962C8B-B14F-4D97-AF65-F5344CB8AC3E}">
        <p14:creationId xmlns:p14="http://schemas.microsoft.com/office/powerpoint/2010/main" val="32501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A7EF-8932-48D1-97B3-5D41525F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58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D3FF-2A5E-4D0A-8934-F1A6E193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Types: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409B8F-2E99-43EC-8B73-A483507C661A}"/>
              </a:ext>
            </a:extLst>
          </p:cNvPr>
          <p:cNvSpPr/>
          <p:nvPr/>
        </p:nvSpPr>
        <p:spPr>
          <a:xfrm>
            <a:off x="286871" y="1380565"/>
            <a:ext cx="5916705" cy="53967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9DCAE5-8DDD-47D9-B6EC-6F42C203AAA0}"/>
              </a:ext>
            </a:extLst>
          </p:cNvPr>
          <p:cNvSpPr/>
          <p:nvPr/>
        </p:nvSpPr>
        <p:spPr>
          <a:xfrm>
            <a:off x="6992470" y="1380565"/>
            <a:ext cx="4437529" cy="539675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6864F-307A-4F8A-8870-6128983BED06}"/>
              </a:ext>
            </a:extLst>
          </p:cNvPr>
          <p:cNvSpPr/>
          <p:nvPr/>
        </p:nvSpPr>
        <p:spPr>
          <a:xfrm>
            <a:off x="914401" y="1539483"/>
            <a:ext cx="4213411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Machine Learning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2A425-A32B-4B64-BC72-DDE56AA7083F}"/>
              </a:ext>
            </a:extLst>
          </p:cNvPr>
          <p:cNvSpPr/>
          <p:nvPr/>
        </p:nvSpPr>
        <p:spPr>
          <a:xfrm>
            <a:off x="7355540" y="1539483"/>
            <a:ext cx="3711388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Machine Learning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BF8EF-37D6-4AF7-B9EA-AB6429D9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1" y="2286175"/>
            <a:ext cx="2667764" cy="3713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854AE-F592-4DA4-95EF-D94D813B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33" y="2286174"/>
            <a:ext cx="2067992" cy="3713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DC8E1-E552-474A-B847-D67F0D53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91" y="2497222"/>
            <a:ext cx="3137791" cy="35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B34184-5C03-46CE-93C4-A1A51FAE122C}"/>
              </a:ext>
            </a:extLst>
          </p:cNvPr>
          <p:cNvSpPr/>
          <p:nvPr/>
        </p:nvSpPr>
        <p:spPr>
          <a:xfrm>
            <a:off x="378311" y="1380565"/>
            <a:ext cx="5916705" cy="53967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0F29A2-143F-4702-875B-190A36613A85}"/>
              </a:ext>
            </a:extLst>
          </p:cNvPr>
          <p:cNvSpPr/>
          <p:nvPr/>
        </p:nvSpPr>
        <p:spPr>
          <a:xfrm>
            <a:off x="6992470" y="1380565"/>
            <a:ext cx="4437529" cy="539675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B4AEC4-6A9E-45EF-9512-46E0E567C8FE}"/>
              </a:ext>
            </a:extLst>
          </p:cNvPr>
          <p:cNvSpPr/>
          <p:nvPr/>
        </p:nvSpPr>
        <p:spPr>
          <a:xfrm>
            <a:off x="914401" y="1539483"/>
            <a:ext cx="4213411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Machine Learning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76D70B-B588-41C7-972B-A28941AC0008}"/>
              </a:ext>
            </a:extLst>
          </p:cNvPr>
          <p:cNvSpPr/>
          <p:nvPr/>
        </p:nvSpPr>
        <p:spPr>
          <a:xfrm>
            <a:off x="7355540" y="1539483"/>
            <a:ext cx="3711388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Machine Learning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AE0FAA-5DC2-4516-8F71-C218FDE5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95105"/>
              </p:ext>
            </p:extLst>
          </p:nvPr>
        </p:nvGraphicFramePr>
        <p:xfrm>
          <a:off x="1145092" y="3429000"/>
          <a:ext cx="3982720" cy="309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4282648147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3873844938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7742861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740131206"/>
                    </a:ext>
                  </a:extLst>
                </a:gridCol>
              </a:tblGrid>
              <a:tr h="515056"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55012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51247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87578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3869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28765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343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0D2D5A-B493-4B88-84EC-F5C63A860397}"/>
              </a:ext>
            </a:extLst>
          </p:cNvPr>
          <p:cNvSpPr txBox="1"/>
          <p:nvPr/>
        </p:nvSpPr>
        <p:spPr>
          <a:xfrm>
            <a:off x="7064188" y="2468880"/>
            <a:ext cx="429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focus on grouping of similar data types.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2D54F-1B74-4BB6-9A82-3BC2120B31EF}"/>
              </a:ext>
            </a:extLst>
          </p:cNvPr>
          <p:cNvSpPr txBox="1"/>
          <p:nvPr/>
        </p:nvSpPr>
        <p:spPr>
          <a:xfrm>
            <a:off x="985520" y="2621280"/>
            <a:ext cx="429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Relationship b/w x and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C33EA-BED9-4B5C-BCE2-C09A9096E285}"/>
              </a:ext>
            </a:extLst>
          </p:cNvPr>
          <p:cNvSpPr txBox="1"/>
          <p:nvPr/>
        </p:nvSpPr>
        <p:spPr>
          <a:xfrm>
            <a:off x="7064188" y="3663442"/>
            <a:ext cx="4294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Eg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:- In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Dmart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there is category of every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Cloths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Grocery</a:t>
            </a:r>
          </a:p>
        </p:txBody>
      </p:sp>
    </p:spTree>
    <p:extLst>
      <p:ext uri="{BB962C8B-B14F-4D97-AF65-F5344CB8AC3E}">
        <p14:creationId xmlns:p14="http://schemas.microsoft.com/office/powerpoint/2010/main" val="403501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1C3A34-DC19-4604-B311-3BC2D208A00F}"/>
              </a:ext>
            </a:extLst>
          </p:cNvPr>
          <p:cNvCxnSpPr/>
          <p:nvPr/>
        </p:nvCxnSpPr>
        <p:spPr>
          <a:xfrm>
            <a:off x="843280" y="1219200"/>
            <a:ext cx="0" cy="3017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4C85B5-8389-488A-8A7F-FA0AF348D741}"/>
              </a:ext>
            </a:extLst>
          </p:cNvPr>
          <p:cNvCxnSpPr>
            <a:cxnSpLocks/>
          </p:cNvCxnSpPr>
          <p:nvPr/>
        </p:nvCxnSpPr>
        <p:spPr>
          <a:xfrm flipH="1">
            <a:off x="843280" y="4236720"/>
            <a:ext cx="35458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B004330-1711-4E1A-8A51-0563D4359D04}"/>
              </a:ext>
            </a:extLst>
          </p:cNvPr>
          <p:cNvSpPr/>
          <p:nvPr/>
        </p:nvSpPr>
        <p:spPr>
          <a:xfrm>
            <a:off x="1341120" y="19710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1D435DB-AEE1-453E-8049-439DA9710B66}"/>
              </a:ext>
            </a:extLst>
          </p:cNvPr>
          <p:cNvSpPr/>
          <p:nvPr/>
        </p:nvSpPr>
        <p:spPr>
          <a:xfrm>
            <a:off x="1686559" y="177800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F315302-7CCA-4F1D-BAA4-A23EC2333B78}"/>
              </a:ext>
            </a:extLst>
          </p:cNvPr>
          <p:cNvSpPr/>
          <p:nvPr/>
        </p:nvSpPr>
        <p:spPr>
          <a:xfrm>
            <a:off x="1828799" y="21234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842A10-4548-4F7A-B75E-AF827B84F203}"/>
              </a:ext>
            </a:extLst>
          </p:cNvPr>
          <p:cNvSpPr/>
          <p:nvPr/>
        </p:nvSpPr>
        <p:spPr>
          <a:xfrm>
            <a:off x="1442718" y="24028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65DC120-5EE6-4503-8AB5-B11AF4DD190E}"/>
              </a:ext>
            </a:extLst>
          </p:cNvPr>
          <p:cNvSpPr/>
          <p:nvPr/>
        </p:nvSpPr>
        <p:spPr>
          <a:xfrm>
            <a:off x="2194556" y="171196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FCEFDB1-4CA1-4C47-BE58-C9C77A47FE46}"/>
              </a:ext>
            </a:extLst>
          </p:cNvPr>
          <p:cNvSpPr/>
          <p:nvPr/>
        </p:nvSpPr>
        <p:spPr>
          <a:xfrm>
            <a:off x="2296155" y="22758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35A1B292-E06C-4E9B-BDEB-599DE07EFDD2}"/>
              </a:ext>
            </a:extLst>
          </p:cNvPr>
          <p:cNvSpPr/>
          <p:nvPr/>
        </p:nvSpPr>
        <p:spPr>
          <a:xfrm>
            <a:off x="1686553" y="1287780"/>
            <a:ext cx="487679" cy="477520"/>
          </a:xfrm>
          <a:prstGeom prst="star5">
            <a:avLst>
              <a:gd name="adj" fmla="val 24872"/>
              <a:gd name="hf" fmla="val 105146"/>
              <a:gd name="vf" fmla="val 11055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C65AF8C-62CC-40C2-BE54-E25D9EB9054F}"/>
              </a:ext>
            </a:extLst>
          </p:cNvPr>
          <p:cNvSpPr/>
          <p:nvPr/>
        </p:nvSpPr>
        <p:spPr>
          <a:xfrm>
            <a:off x="2194556" y="3322320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9C212D9-B9C6-45AB-9C0D-6B1A281C134A}"/>
              </a:ext>
            </a:extLst>
          </p:cNvPr>
          <p:cNvSpPr/>
          <p:nvPr/>
        </p:nvSpPr>
        <p:spPr>
          <a:xfrm>
            <a:off x="2458720" y="3187698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52BAD9-8BF6-4537-B220-A1FFA64F2E16}"/>
              </a:ext>
            </a:extLst>
          </p:cNvPr>
          <p:cNvSpPr/>
          <p:nvPr/>
        </p:nvSpPr>
        <p:spPr>
          <a:xfrm>
            <a:off x="1915158" y="3281684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0D3DC82-BAA0-4BC1-9BF5-BEEEBF1293DD}"/>
              </a:ext>
            </a:extLst>
          </p:cNvPr>
          <p:cNvSpPr/>
          <p:nvPr/>
        </p:nvSpPr>
        <p:spPr>
          <a:xfrm>
            <a:off x="1965951" y="3667752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4C0633-7D04-4440-8FD7-085FF40BD07F}"/>
              </a:ext>
            </a:extLst>
          </p:cNvPr>
          <p:cNvSpPr/>
          <p:nvPr/>
        </p:nvSpPr>
        <p:spPr>
          <a:xfrm>
            <a:off x="2438395" y="3712209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FE87360-DEFE-4128-A8D4-6805954277F8}"/>
              </a:ext>
            </a:extLst>
          </p:cNvPr>
          <p:cNvSpPr/>
          <p:nvPr/>
        </p:nvSpPr>
        <p:spPr>
          <a:xfrm>
            <a:off x="2225035" y="3779520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3744A6-2CBB-4B3C-B680-68C797E939AB}"/>
              </a:ext>
            </a:extLst>
          </p:cNvPr>
          <p:cNvSpPr/>
          <p:nvPr/>
        </p:nvSpPr>
        <p:spPr>
          <a:xfrm>
            <a:off x="2738118" y="3407417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A28464C-1E85-438E-837E-601857346DA7}"/>
              </a:ext>
            </a:extLst>
          </p:cNvPr>
          <p:cNvSpPr/>
          <p:nvPr/>
        </p:nvSpPr>
        <p:spPr>
          <a:xfrm>
            <a:off x="2964171" y="3691881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214788F-CFBD-48EA-804B-C6CD87D09B31}"/>
              </a:ext>
            </a:extLst>
          </p:cNvPr>
          <p:cNvSpPr/>
          <p:nvPr/>
        </p:nvSpPr>
        <p:spPr>
          <a:xfrm>
            <a:off x="3968741" y="1682437"/>
            <a:ext cx="1076967" cy="1243962"/>
          </a:xfrm>
          <a:prstGeom prst="star5">
            <a:avLst>
              <a:gd name="adj" fmla="val 24872"/>
              <a:gd name="hf" fmla="val 105146"/>
              <a:gd name="vf" fmla="val 11055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736D8-D8F4-404C-8071-CE43B4D35507}"/>
              </a:ext>
            </a:extLst>
          </p:cNvPr>
          <p:cNvSpPr/>
          <p:nvPr/>
        </p:nvSpPr>
        <p:spPr>
          <a:xfrm>
            <a:off x="5702297" y="2481579"/>
            <a:ext cx="2263143" cy="2070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55C6D0-9430-4B78-B1AA-06CBEE643E10}"/>
              </a:ext>
            </a:extLst>
          </p:cNvPr>
          <p:cNvSpPr/>
          <p:nvPr/>
        </p:nvSpPr>
        <p:spPr>
          <a:xfrm>
            <a:off x="8867143" y="2514600"/>
            <a:ext cx="2263143" cy="2070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661F577-DDFF-46CA-B79C-0A0112B5DB0F}"/>
              </a:ext>
            </a:extLst>
          </p:cNvPr>
          <p:cNvSpPr/>
          <p:nvPr/>
        </p:nvSpPr>
        <p:spPr>
          <a:xfrm>
            <a:off x="6065519" y="31902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3F0D32-37A1-4F07-ACCC-C63212319841}"/>
              </a:ext>
            </a:extLst>
          </p:cNvPr>
          <p:cNvSpPr/>
          <p:nvPr/>
        </p:nvSpPr>
        <p:spPr>
          <a:xfrm>
            <a:off x="6410958" y="299720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422B2ABF-D790-440F-A4A3-4CF19BD4B813}"/>
              </a:ext>
            </a:extLst>
          </p:cNvPr>
          <p:cNvSpPr/>
          <p:nvPr/>
        </p:nvSpPr>
        <p:spPr>
          <a:xfrm>
            <a:off x="6553198" y="33426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C73790A8-DD30-43CA-8A99-C3AF8AB73246}"/>
              </a:ext>
            </a:extLst>
          </p:cNvPr>
          <p:cNvSpPr/>
          <p:nvPr/>
        </p:nvSpPr>
        <p:spPr>
          <a:xfrm>
            <a:off x="6918955" y="293116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058C4A72-1BDE-4EE7-B631-686F60AB9EB0}"/>
              </a:ext>
            </a:extLst>
          </p:cNvPr>
          <p:cNvSpPr/>
          <p:nvPr/>
        </p:nvSpPr>
        <p:spPr>
          <a:xfrm>
            <a:off x="7020554" y="34950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EEABF2C-A4BB-460C-962F-5EA44CFD044A}"/>
              </a:ext>
            </a:extLst>
          </p:cNvPr>
          <p:cNvSpPr/>
          <p:nvPr/>
        </p:nvSpPr>
        <p:spPr>
          <a:xfrm>
            <a:off x="9824730" y="3147062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9BC3E9D-DEF0-4C57-AAA5-7137E38E5F16}"/>
              </a:ext>
            </a:extLst>
          </p:cNvPr>
          <p:cNvSpPr/>
          <p:nvPr/>
        </p:nvSpPr>
        <p:spPr>
          <a:xfrm>
            <a:off x="10088894" y="3012440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0681602-E08D-43A0-A2FB-370A24731CAF}"/>
              </a:ext>
            </a:extLst>
          </p:cNvPr>
          <p:cNvSpPr/>
          <p:nvPr/>
        </p:nvSpPr>
        <p:spPr>
          <a:xfrm>
            <a:off x="9545332" y="3106426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AE5869B-61AA-4242-A856-37BF0D9AA4E6}"/>
              </a:ext>
            </a:extLst>
          </p:cNvPr>
          <p:cNvSpPr/>
          <p:nvPr/>
        </p:nvSpPr>
        <p:spPr>
          <a:xfrm>
            <a:off x="9596125" y="3492494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A7FFB55-5A5C-40C6-8D32-CCE1A5F43384}"/>
              </a:ext>
            </a:extLst>
          </p:cNvPr>
          <p:cNvSpPr/>
          <p:nvPr/>
        </p:nvSpPr>
        <p:spPr>
          <a:xfrm>
            <a:off x="10068569" y="3536951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CA8C43D8-13B9-451F-9A0F-1DFFC886E052}"/>
              </a:ext>
            </a:extLst>
          </p:cNvPr>
          <p:cNvSpPr/>
          <p:nvPr/>
        </p:nvSpPr>
        <p:spPr>
          <a:xfrm>
            <a:off x="9855209" y="3604262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83BEAD66-6391-457B-8152-14B653280719}"/>
              </a:ext>
            </a:extLst>
          </p:cNvPr>
          <p:cNvSpPr/>
          <p:nvPr/>
        </p:nvSpPr>
        <p:spPr>
          <a:xfrm>
            <a:off x="10368292" y="3232159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582D32-BC03-4105-AE14-A4D5D4E867AC}"/>
              </a:ext>
            </a:extLst>
          </p:cNvPr>
          <p:cNvCxnSpPr/>
          <p:nvPr/>
        </p:nvCxnSpPr>
        <p:spPr>
          <a:xfrm flipV="1">
            <a:off x="6410958" y="2880360"/>
            <a:ext cx="863602" cy="1182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986311-AF83-482A-ADD0-A8BD900698DF}"/>
              </a:ext>
            </a:extLst>
          </p:cNvPr>
          <p:cNvCxnSpPr/>
          <p:nvPr/>
        </p:nvCxnSpPr>
        <p:spPr>
          <a:xfrm flipV="1">
            <a:off x="9570728" y="2948310"/>
            <a:ext cx="863602" cy="1182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80B857A-2E7B-4562-8AF0-F529F3522229}"/>
              </a:ext>
            </a:extLst>
          </p:cNvPr>
          <p:cNvSpPr txBox="1"/>
          <p:nvPr/>
        </p:nvSpPr>
        <p:spPr>
          <a:xfrm>
            <a:off x="6553198" y="1264930"/>
            <a:ext cx="413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Grouping / Clustering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CB7796-C448-4ED5-AD2D-BB0A4FDFC340}"/>
              </a:ext>
            </a:extLst>
          </p:cNvPr>
          <p:cNvSpPr txBox="1"/>
          <p:nvPr/>
        </p:nvSpPr>
        <p:spPr>
          <a:xfrm>
            <a:off x="3190240" y="182880"/>
            <a:ext cx="58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3"/>
                </a:solidFill>
              </a:rPr>
              <a:t>Semi Supervised Approach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5A2A7A-E46A-4C2C-BC77-BBCB3A97FC6F}"/>
              </a:ext>
            </a:extLst>
          </p:cNvPr>
          <p:cNvSpPr txBox="1"/>
          <p:nvPr/>
        </p:nvSpPr>
        <p:spPr>
          <a:xfrm>
            <a:off x="1295400" y="5671066"/>
            <a:ext cx="8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Use both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2419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6E695-4517-43FC-97F5-CC0FE437EEBC}"/>
              </a:ext>
            </a:extLst>
          </p:cNvPr>
          <p:cNvSpPr txBox="1"/>
          <p:nvPr/>
        </p:nvSpPr>
        <p:spPr>
          <a:xfrm>
            <a:off x="284480" y="257048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3"/>
                </a:solidFill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3"/>
                </a:solidFill>
              </a:rPr>
              <a:t>hierarchical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i="1" u="sng" dirty="0">
                <a:solidFill>
                  <a:schemeClr val="accent3"/>
                </a:solidFill>
              </a:rPr>
              <a:t>DB 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83155-9614-4F6F-B7F7-40ECB57F977A}"/>
              </a:ext>
            </a:extLst>
          </p:cNvPr>
          <p:cNvSpPr/>
          <p:nvPr/>
        </p:nvSpPr>
        <p:spPr>
          <a:xfrm>
            <a:off x="802340" y="1082283"/>
            <a:ext cx="3711388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65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1515F-9F72-4402-9377-C7AF6ACD6E4C}"/>
              </a:ext>
            </a:extLst>
          </p:cNvPr>
          <p:cNvSpPr txBox="1"/>
          <p:nvPr/>
        </p:nvSpPr>
        <p:spPr>
          <a:xfrm>
            <a:off x="650240" y="501134"/>
            <a:ext cx="284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3"/>
                </a:solidFill>
              </a:rPr>
              <a:t>K-means</a:t>
            </a:r>
            <a:endParaRPr lang="en-IN" sz="1800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43FB9-474B-47C4-ACD5-7324E48B6BA6}"/>
              </a:ext>
            </a:extLst>
          </p:cNvPr>
          <p:cNvSpPr txBox="1"/>
          <p:nvPr/>
        </p:nvSpPr>
        <p:spPr>
          <a:xfrm>
            <a:off x="233680" y="1574800"/>
            <a:ext cx="767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Costumer segmentation :- </a:t>
            </a:r>
            <a:r>
              <a:rPr lang="en-IN" sz="2800" b="1" dirty="0" err="1">
                <a:solidFill>
                  <a:schemeClr val="tx1">
                    <a:lumMod val="95000"/>
                  </a:schemeClr>
                </a:solidFill>
              </a:rPr>
              <a:t>home_loan,car_loan</a:t>
            </a: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 data stored in banks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Data outliers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Google search engine stored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Speech / images segmentation </a:t>
            </a:r>
          </a:p>
        </p:txBody>
      </p:sp>
    </p:spTree>
    <p:extLst>
      <p:ext uri="{BB962C8B-B14F-4D97-AF65-F5344CB8AC3E}">
        <p14:creationId xmlns:p14="http://schemas.microsoft.com/office/powerpoint/2010/main" val="422846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4D26B1-4F0E-4923-9DEE-70A4D164AB5B}"/>
              </a:ext>
            </a:extLst>
          </p:cNvPr>
          <p:cNvCxnSpPr/>
          <p:nvPr/>
        </p:nvCxnSpPr>
        <p:spPr>
          <a:xfrm>
            <a:off x="558800" y="2082800"/>
            <a:ext cx="0" cy="3627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296AC6-93DE-448A-85CB-F30ADDDCB195}"/>
              </a:ext>
            </a:extLst>
          </p:cNvPr>
          <p:cNvCxnSpPr/>
          <p:nvPr/>
        </p:nvCxnSpPr>
        <p:spPr>
          <a:xfrm>
            <a:off x="558800" y="5709920"/>
            <a:ext cx="4551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82EDAC-86D3-4605-8F88-37BD27829BF2}"/>
              </a:ext>
            </a:extLst>
          </p:cNvPr>
          <p:cNvSpPr/>
          <p:nvPr/>
        </p:nvSpPr>
        <p:spPr>
          <a:xfrm>
            <a:off x="1046480" y="29057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629EA8-D0D0-44AA-BC1F-147B21A677A8}"/>
              </a:ext>
            </a:extLst>
          </p:cNvPr>
          <p:cNvSpPr/>
          <p:nvPr/>
        </p:nvSpPr>
        <p:spPr>
          <a:xfrm>
            <a:off x="1249680" y="28397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BB013-9799-41EB-88AC-30740F093EA2}"/>
              </a:ext>
            </a:extLst>
          </p:cNvPr>
          <p:cNvSpPr/>
          <p:nvPr/>
        </p:nvSpPr>
        <p:spPr>
          <a:xfrm>
            <a:off x="1127760" y="32715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43D0F2-E34C-452A-BD5C-BA3005C3A5A8}"/>
              </a:ext>
            </a:extLst>
          </p:cNvPr>
          <p:cNvSpPr/>
          <p:nvPr/>
        </p:nvSpPr>
        <p:spPr>
          <a:xfrm>
            <a:off x="1330960" y="32054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F2E9F2-334D-431F-BDF3-C614DAA5844A}"/>
              </a:ext>
            </a:extLst>
          </p:cNvPr>
          <p:cNvSpPr/>
          <p:nvPr/>
        </p:nvSpPr>
        <p:spPr>
          <a:xfrm>
            <a:off x="1513839" y="297180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EAA4DB-F0C5-4619-B8D2-EFCA98ACE848}"/>
              </a:ext>
            </a:extLst>
          </p:cNvPr>
          <p:cNvSpPr/>
          <p:nvPr/>
        </p:nvSpPr>
        <p:spPr>
          <a:xfrm>
            <a:off x="1188720" y="30378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F7B2-52E1-423D-94C3-FC0976C89124}"/>
              </a:ext>
            </a:extLst>
          </p:cNvPr>
          <p:cNvSpPr/>
          <p:nvPr/>
        </p:nvSpPr>
        <p:spPr>
          <a:xfrm>
            <a:off x="1574799" y="27381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2DC735-8002-460F-9365-D46F0992D1FB}"/>
              </a:ext>
            </a:extLst>
          </p:cNvPr>
          <p:cNvSpPr/>
          <p:nvPr/>
        </p:nvSpPr>
        <p:spPr>
          <a:xfrm>
            <a:off x="1442720" y="353060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D73C92-D77C-4C05-A3FA-DAA56FD7C8EB}"/>
              </a:ext>
            </a:extLst>
          </p:cNvPr>
          <p:cNvSpPr/>
          <p:nvPr/>
        </p:nvSpPr>
        <p:spPr>
          <a:xfrm>
            <a:off x="1300480" y="33629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310F9E-AA41-4284-927A-FE3359096EFC}"/>
              </a:ext>
            </a:extLst>
          </p:cNvPr>
          <p:cNvSpPr/>
          <p:nvPr/>
        </p:nvSpPr>
        <p:spPr>
          <a:xfrm>
            <a:off x="1686559" y="30632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9488E9-F8BC-4859-AFF6-5275AFED0072}"/>
              </a:ext>
            </a:extLst>
          </p:cNvPr>
          <p:cNvSpPr/>
          <p:nvPr/>
        </p:nvSpPr>
        <p:spPr>
          <a:xfrm>
            <a:off x="1198880" y="30581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489789-AA8E-403A-81CE-819EB96CECE8}"/>
              </a:ext>
            </a:extLst>
          </p:cNvPr>
          <p:cNvSpPr/>
          <p:nvPr/>
        </p:nvSpPr>
        <p:spPr>
          <a:xfrm>
            <a:off x="1402080" y="29921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00F214-C030-425B-BFC3-EFCE0C9C12E4}"/>
              </a:ext>
            </a:extLst>
          </p:cNvPr>
          <p:cNvSpPr/>
          <p:nvPr/>
        </p:nvSpPr>
        <p:spPr>
          <a:xfrm>
            <a:off x="1280160" y="34239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1DF51-29BD-4DF1-9BE1-F40F52CF5D97}"/>
              </a:ext>
            </a:extLst>
          </p:cNvPr>
          <p:cNvSpPr/>
          <p:nvPr/>
        </p:nvSpPr>
        <p:spPr>
          <a:xfrm>
            <a:off x="1483360" y="33578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037A2C-0982-4A1E-8A4F-D377E10D3DEF}"/>
              </a:ext>
            </a:extLst>
          </p:cNvPr>
          <p:cNvSpPr/>
          <p:nvPr/>
        </p:nvSpPr>
        <p:spPr>
          <a:xfrm>
            <a:off x="1666239" y="312420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3FD0F-894F-43A5-9D60-8F9E050B9817}"/>
              </a:ext>
            </a:extLst>
          </p:cNvPr>
          <p:cNvSpPr/>
          <p:nvPr/>
        </p:nvSpPr>
        <p:spPr>
          <a:xfrm>
            <a:off x="1341120" y="31902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405EB7-200C-4D92-936E-5F20F96E13F5}"/>
              </a:ext>
            </a:extLst>
          </p:cNvPr>
          <p:cNvSpPr/>
          <p:nvPr/>
        </p:nvSpPr>
        <p:spPr>
          <a:xfrm>
            <a:off x="1727199" y="28905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9C298B-F320-4D43-B6B5-3BC1F0B3D9BE}"/>
              </a:ext>
            </a:extLst>
          </p:cNvPr>
          <p:cNvSpPr/>
          <p:nvPr/>
        </p:nvSpPr>
        <p:spPr>
          <a:xfrm>
            <a:off x="3840480" y="48615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0E541D-8A8C-4473-BF8D-D1AC5187BAD6}"/>
              </a:ext>
            </a:extLst>
          </p:cNvPr>
          <p:cNvSpPr/>
          <p:nvPr/>
        </p:nvSpPr>
        <p:spPr>
          <a:xfrm>
            <a:off x="1452880" y="35153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47783D-D1AA-44D5-8E0F-C8FAB8A44961}"/>
              </a:ext>
            </a:extLst>
          </p:cNvPr>
          <p:cNvSpPr/>
          <p:nvPr/>
        </p:nvSpPr>
        <p:spPr>
          <a:xfrm>
            <a:off x="1838959" y="32156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2DEFD0-70BB-46C7-9059-235B2FA8808D}"/>
              </a:ext>
            </a:extLst>
          </p:cNvPr>
          <p:cNvSpPr/>
          <p:nvPr/>
        </p:nvSpPr>
        <p:spPr>
          <a:xfrm>
            <a:off x="3718560" y="45542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C14D55-B197-414B-89C3-2822433E6E0A}"/>
              </a:ext>
            </a:extLst>
          </p:cNvPr>
          <p:cNvSpPr/>
          <p:nvPr/>
        </p:nvSpPr>
        <p:spPr>
          <a:xfrm>
            <a:off x="4246880" y="51993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F1C011-237F-42FF-8AFA-C53A25B86E0A}"/>
              </a:ext>
            </a:extLst>
          </p:cNvPr>
          <p:cNvSpPr/>
          <p:nvPr/>
        </p:nvSpPr>
        <p:spPr>
          <a:xfrm>
            <a:off x="4124960" y="48920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DF3842-CC73-4F3D-ADB2-7505E2A3E1DC}"/>
              </a:ext>
            </a:extLst>
          </p:cNvPr>
          <p:cNvSpPr/>
          <p:nvPr/>
        </p:nvSpPr>
        <p:spPr>
          <a:xfrm>
            <a:off x="4064000" y="45008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E982F5-5C5A-4747-BD15-9CEC374E235D}"/>
              </a:ext>
            </a:extLst>
          </p:cNvPr>
          <p:cNvSpPr/>
          <p:nvPr/>
        </p:nvSpPr>
        <p:spPr>
          <a:xfrm>
            <a:off x="4409440" y="488569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1383CA-C277-41FC-ADC4-DE693D72F4F9}"/>
              </a:ext>
            </a:extLst>
          </p:cNvPr>
          <p:cNvSpPr/>
          <p:nvPr/>
        </p:nvSpPr>
        <p:spPr>
          <a:xfrm>
            <a:off x="4226560" y="418719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0BFCFE-4FEF-47E4-89BA-E98B2FA493A7}"/>
              </a:ext>
            </a:extLst>
          </p:cNvPr>
          <p:cNvSpPr/>
          <p:nvPr/>
        </p:nvSpPr>
        <p:spPr>
          <a:xfrm>
            <a:off x="3505200" y="51333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73ED26-7085-490E-A55C-6D5B23CA702A}"/>
              </a:ext>
            </a:extLst>
          </p:cNvPr>
          <p:cNvSpPr/>
          <p:nvPr/>
        </p:nvSpPr>
        <p:spPr>
          <a:xfrm>
            <a:off x="3667760" y="481965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B2D421-5511-4A83-A797-C3A19098F1F0}"/>
              </a:ext>
            </a:extLst>
          </p:cNvPr>
          <p:cNvSpPr/>
          <p:nvPr/>
        </p:nvSpPr>
        <p:spPr>
          <a:xfrm>
            <a:off x="3484880" y="412115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A7827F-2399-43A0-AD2C-7ACBDB407A51}"/>
              </a:ext>
            </a:extLst>
          </p:cNvPr>
          <p:cNvSpPr txBox="1"/>
          <p:nvPr/>
        </p:nvSpPr>
        <p:spPr>
          <a:xfrm>
            <a:off x="8595360" y="159503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K=value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FD2E2-E5DF-497F-91E7-B53BD4E8A5F6}"/>
              </a:ext>
            </a:extLst>
          </p:cNvPr>
          <p:cNvSpPr txBox="1"/>
          <p:nvPr/>
        </p:nvSpPr>
        <p:spPr>
          <a:xfrm>
            <a:off x="650240" y="501134"/>
            <a:ext cx="284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3"/>
                </a:solidFill>
              </a:rPr>
              <a:t>K-means</a:t>
            </a:r>
            <a:endParaRPr lang="en-IN" sz="1800" dirty="0">
              <a:solidFill>
                <a:schemeClr val="accent3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757D7-7F73-4252-AC54-74ADE1EDBEE9}"/>
              </a:ext>
            </a:extLst>
          </p:cNvPr>
          <p:cNvSpPr txBox="1"/>
          <p:nvPr/>
        </p:nvSpPr>
        <p:spPr>
          <a:xfrm>
            <a:off x="7853680" y="2240994"/>
            <a:ext cx="471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Centroid of the point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C389D6-6106-4414-BA09-E69DC2AF5112}"/>
              </a:ext>
            </a:extLst>
          </p:cNvPr>
          <p:cNvSpPr/>
          <p:nvPr/>
        </p:nvSpPr>
        <p:spPr>
          <a:xfrm>
            <a:off x="6146800" y="4042886"/>
            <a:ext cx="508000" cy="590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CAB604-E24E-4B77-9D9D-9CE3ADB8256C}"/>
              </a:ext>
            </a:extLst>
          </p:cNvPr>
          <p:cNvSpPr txBox="1"/>
          <p:nvPr/>
        </p:nvSpPr>
        <p:spPr>
          <a:xfrm>
            <a:off x="2606040" y="2379126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3"/>
                </a:solidFill>
              </a:rPr>
              <a:t>wcss</a:t>
            </a:r>
            <a:r>
              <a:rPr lang="en-IN" b="1" dirty="0">
                <a:solidFill>
                  <a:schemeClr val="accent3"/>
                </a:solidFill>
              </a:rPr>
              <a:t> = within cluster summation of square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01119-9DF1-454E-BD5E-958F6D516035}"/>
              </a:ext>
            </a:extLst>
          </p:cNvPr>
          <p:cNvSpPr txBox="1"/>
          <p:nvPr/>
        </p:nvSpPr>
        <p:spPr>
          <a:xfrm>
            <a:off x="8158480" y="4121150"/>
            <a:ext cx="2661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Ss1=</a:t>
            </a:r>
          </a:p>
          <a:p>
            <a:endParaRPr lang="en-IN" dirty="0"/>
          </a:p>
          <a:p>
            <a:r>
              <a:rPr lang="en-IN" dirty="0"/>
              <a:t>Ss2</a:t>
            </a:r>
          </a:p>
          <a:p>
            <a:endParaRPr lang="en-IN" dirty="0"/>
          </a:p>
          <a:p>
            <a:r>
              <a:rPr lang="en-IN" dirty="0" err="1"/>
              <a:t>Ssn</a:t>
            </a:r>
            <a:r>
              <a:rPr lang="en-IN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0750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C2DFA5-6990-42A3-B5C9-16ADAC439396}"/>
              </a:ext>
            </a:extLst>
          </p:cNvPr>
          <p:cNvSpPr/>
          <p:nvPr/>
        </p:nvSpPr>
        <p:spPr>
          <a:xfrm>
            <a:off x="101600" y="467360"/>
            <a:ext cx="3627120" cy="72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35AE985-6130-406A-9333-1EBF3B019A18}"/>
              </a:ext>
            </a:extLst>
          </p:cNvPr>
          <p:cNvSpPr/>
          <p:nvPr/>
        </p:nvSpPr>
        <p:spPr>
          <a:xfrm>
            <a:off x="506095" y="3560112"/>
            <a:ext cx="2966720" cy="304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DB508D-E605-48DE-8350-B168BB25BD71}"/>
              </a:ext>
            </a:extLst>
          </p:cNvPr>
          <p:cNvSpPr/>
          <p:nvPr/>
        </p:nvSpPr>
        <p:spPr>
          <a:xfrm>
            <a:off x="1664335" y="5005372"/>
            <a:ext cx="447040" cy="370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ACE9A6-304B-4AE1-98EE-B40C92BFFD22}"/>
              </a:ext>
            </a:extLst>
          </p:cNvPr>
          <p:cNvSpPr/>
          <p:nvPr/>
        </p:nvSpPr>
        <p:spPr>
          <a:xfrm>
            <a:off x="1837055" y="411510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DCDD9-97BB-4C33-A73B-938E695BF05A}"/>
              </a:ext>
            </a:extLst>
          </p:cNvPr>
          <p:cNvSpPr/>
          <p:nvPr/>
        </p:nvSpPr>
        <p:spPr>
          <a:xfrm>
            <a:off x="2279015" y="374426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B70DC-BB5A-4928-87BC-810FEB04D0A3}"/>
              </a:ext>
            </a:extLst>
          </p:cNvPr>
          <p:cNvSpPr/>
          <p:nvPr/>
        </p:nvSpPr>
        <p:spPr>
          <a:xfrm>
            <a:off x="1085215" y="411510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28E533-5B35-4E5B-B112-4382602A12CF}"/>
              </a:ext>
            </a:extLst>
          </p:cNvPr>
          <p:cNvSpPr/>
          <p:nvPr/>
        </p:nvSpPr>
        <p:spPr>
          <a:xfrm>
            <a:off x="1527175" y="374426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2485FD-F8AC-40D0-AE41-AF3941D2D166}"/>
              </a:ext>
            </a:extLst>
          </p:cNvPr>
          <p:cNvSpPr/>
          <p:nvPr/>
        </p:nvSpPr>
        <p:spPr>
          <a:xfrm>
            <a:off x="2654935" y="582198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8D9C59-9E85-4DDB-9061-9C5CA545BE11}"/>
              </a:ext>
            </a:extLst>
          </p:cNvPr>
          <p:cNvSpPr/>
          <p:nvPr/>
        </p:nvSpPr>
        <p:spPr>
          <a:xfrm>
            <a:off x="2705735" y="519079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8F805-B666-42C3-AF76-0953B237A729}"/>
              </a:ext>
            </a:extLst>
          </p:cNvPr>
          <p:cNvSpPr/>
          <p:nvPr/>
        </p:nvSpPr>
        <p:spPr>
          <a:xfrm>
            <a:off x="1042035" y="5524803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A3C502-CFB4-4072-AEDF-CC76F9A4404B}"/>
              </a:ext>
            </a:extLst>
          </p:cNvPr>
          <p:cNvSpPr/>
          <p:nvPr/>
        </p:nvSpPr>
        <p:spPr>
          <a:xfrm>
            <a:off x="2219325" y="5300646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84A90E-76D0-4D18-B89C-E8BAA839752F}"/>
              </a:ext>
            </a:extLst>
          </p:cNvPr>
          <p:cNvSpPr/>
          <p:nvPr/>
        </p:nvSpPr>
        <p:spPr>
          <a:xfrm>
            <a:off x="606425" y="5003467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A35B58-732C-41C4-A172-8421539FE9DE}"/>
              </a:ext>
            </a:extLst>
          </p:cNvPr>
          <p:cNvCxnSpPr>
            <a:endCxn id="5" idx="4"/>
          </p:cNvCxnSpPr>
          <p:nvPr/>
        </p:nvCxnSpPr>
        <p:spPr>
          <a:xfrm flipV="1">
            <a:off x="1903095" y="4115102"/>
            <a:ext cx="563880" cy="1075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6FEC82-F6D1-4F09-92F6-1E2A973A0E08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1406083" y="4431634"/>
            <a:ext cx="629092" cy="814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2B10D7-9AD1-4CA8-8BBF-59806E0ACDDB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982345" y="5188887"/>
            <a:ext cx="906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7F1AD6-6182-44EC-B46C-B260A759083F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1715135" y="4115102"/>
            <a:ext cx="173548" cy="969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E11F94-4D6B-4D1D-BBE3-2DCACAF4191A}"/>
              </a:ext>
            </a:extLst>
          </p:cNvPr>
          <p:cNvCxnSpPr>
            <a:cxnSpLocks/>
            <a:stCxn id="3" idx="6"/>
            <a:endCxn id="11" idx="1"/>
          </p:cNvCxnSpPr>
          <p:nvPr/>
        </p:nvCxnSpPr>
        <p:spPr>
          <a:xfrm>
            <a:off x="2111375" y="5190792"/>
            <a:ext cx="163002" cy="164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5A787C-0BD6-45FA-8700-09223FD5322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18665" y="5313980"/>
            <a:ext cx="636270" cy="69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258C6A-F30A-4DD4-B0E1-1E6213EF7BE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041083" y="5090146"/>
            <a:ext cx="664652" cy="28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B585D7-AD6B-4CF5-B8B3-6D6F37A2041A}"/>
              </a:ext>
            </a:extLst>
          </p:cNvPr>
          <p:cNvCxnSpPr>
            <a:cxnSpLocks/>
            <a:stCxn id="3" idx="3"/>
            <a:endCxn id="10" idx="7"/>
          </p:cNvCxnSpPr>
          <p:nvPr/>
        </p:nvCxnSpPr>
        <p:spPr>
          <a:xfrm flipH="1">
            <a:off x="1362903" y="5321904"/>
            <a:ext cx="366899" cy="25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C6532A-6481-447D-84A3-217C7A5DDDF2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950885" y="4485942"/>
            <a:ext cx="74130" cy="626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91EDE-DA1D-470C-82A5-C3ED8C730627}"/>
              </a:ext>
            </a:extLst>
          </p:cNvPr>
          <p:cNvSpPr txBox="1"/>
          <p:nvPr/>
        </p:nvSpPr>
        <p:spPr>
          <a:xfrm>
            <a:off x="1" y="2792974"/>
            <a:ext cx="421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(c-p1)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+(c-p2)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+(c-p3)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+(c-p4)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D258A3-6CCC-49ED-85FE-DCD38BEB6A60}"/>
              </a:ext>
            </a:extLst>
          </p:cNvPr>
          <p:cNvSpPr txBox="1"/>
          <p:nvPr/>
        </p:nvSpPr>
        <p:spPr>
          <a:xfrm>
            <a:off x="96520" y="476141"/>
            <a:ext cx="363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Wcss Formula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8B8784-E416-49DA-A5DA-1FF75708C1D4}"/>
              </a:ext>
            </a:extLst>
          </p:cNvPr>
          <p:cNvSpPr/>
          <p:nvPr/>
        </p:nvSpPr>
        <p:spPr>
          <a:xfrm>
            <a:off x="5262880" y="3322320"/>
            <a:ext cx="2966720" cy="304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FE7F3D5-D9A8-4EBE-ACA3-12F8A6814C82}"/>
              </a:ext>
            </a:extLst>
          </p:cNvPr>
          <p:cNvSpPr/>
          <p:nvPr/>
        </p:nvSpPr>
        <p:spPr>
          <a:xfrm>
            <a:off x="6421120" y="4767580"/>
            <a:ext cx="447040" cy="370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D0E9EE-4EA1-4A9E-8881-DCBFCCE85CB9}"/>
              </a:ext>
            </a:extLst>
          </p:cNvPr>
          <p:cNvSpPr/>
          <p:nvPr/>
        </p:nvSpPr>
        <p:spPr>
          <a:xfrm>
            <a:off x="6593840" y="387731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54BCF7-CD89-4FB6-A1CF-52B5C309A6BE}"/>
              </a:ext>
            </a:extLst>
          </p:cNvPr>
          <p:cNvSpPr/>
          <p:nvPr/>
        </p:nvSpPr>
        <p:spPr>
          <a:xfrm>
            <a:off x="7035800" y="350647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548B8B-3409-4370-9D2C-6802DC2933A3}"/>
              </a:ext>
            </a:extLst>
          </p:cNvPr>
          <p:cNvSpPr/>
          <p:nvPr/>
        </p:nvSpPr>
        <p:spPr>
          <a:xfrm>
            <a:off x="5842000" y="387731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1AC454-3FE5-4DBB-BE7D-04D150797F49}"/>
              </a:ext>
            </a:extLst>
          </p:cNvPr>
          <p:cNvSpPr/>
          <p:nvPr/>
        </p:nvSpPr>
        <p:spPr>
          <a:xfrm>
            <a:off x="6283960" y="350647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FCF348-440A-4F5A-B76D-2E768B4DD0E0}"/>
              </a:ext>
            </a:extLst>
          </p:cNvPr>
          <p:cNvSpPr/>
          <p:nvPr/>
        </p:nvSpPr>
        <p:spPr>
          <a:xfrm>
            <a:off x="7411720" y="558419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EE2EB6-28A1-470C-BB33-32C885AFB18B}"/>
              </a:ext>
            </a:extLst>
          </p:cNvPr>
          <p:cNvSpPr/>
          <p:nvPr/>
        </p:nvSpPr>
        <p:spPr>
          <a:xfrm>
            <a:off x="7462520" y="495300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C4045A-A394-4D29-B6BD-D7CA8801B16F}"/>
              </a:ext>
            </a:extLst>
          </p:cNvPr>
          <p:cNvSpPr/>
          <p:nvPr/>
        </p:nvSpPr>
        <p:spPr>
          <a:xfrm>
            <a:off x="5798820" y="5287011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1E30EA-2CA2-4A44-8208-3548374EC85C}"/>
              </a:ext>
            </a:extLst>
          </p:cNvPr>
          <p:cNvSpPr/>
          <p:nvPr/>
        </p:nvSpPr>
        <p:spPr>
          <a:xfrm>
            <a:off x="6976110" y="5062854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10715F1-AC2B-4BA3-8112-0554F65D2EFF}"/>
              </a:ext>
            </a:extLst>
          </p:cNvPr>
          <p:cNvSpPr/>
          <p:nvPr/>
        </p:nvSpPr>
        <p:spPr>
          <a:xfrm>
            <a:off x="5363210" y="4765675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4DF3FB-898E-43A5-B0D7-4193B36FA919}"/>
              </a:ext>
            </a:extLst>
          </p:cNvPr>
          <p:cNvCxnSpPr>
            <a:endCxn id="41" idx="4"/>
          </p:cNvCxnSpPr>
          <p:nvPr/>
        </p:nvCxnSpPr>
        <p:spPr>
          <a:xfrm flipV="1">
            <a:off x="6659880" y="3877310"/>
            <a:ext cx="563880" cy="1075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61B5FD-7E41-4508-8CA1-3DD5FB820490}"/>
              </a:ext>
            </a:extLst>
          </p:cNvPr>
          <p:cNvCxnSpPr>
            <a:cxnSpLocks/>
            <a:endCxn id="42" idx="5"/>
          </p:cNvCxnSpPr>
          <p:nvPr/>
        </p:nvCxnSpPr>
        <p:spPr>
          <a:xfrm flipH="1" flipV="1">
            <a:off x="6162868" y="4193842"/>
            <a:ext cx="629092" cy="814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2D4DC5-1DE4-4E92-BD53-E73D7384D981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5739130" y="4951095"/>
            <a:ext cx="906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962410-215B-49C9-AFC2-C25E6764FC84}"/>
              </a:ext>
            </a:extLst>
          </p:cNvPr>
          <p:cNvCxnSpPr>
            <a:cxnSpLocks/>
            <a:endCxn id="43" idx="4"/>
          </p:cNvCxnSpPr>
          <p:nvPr/>
        </p:nvCxnSpPr>
        <p:spPr>
          <a:xfrm flipH="1" flipV="1">
            <a:off x="6471920" y="3877310"/>
            <a:ext cx="173548" cy="969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DDFCC5-FB26-418E-9263-143BB054144D}"/>
              </a:ext>
            </a:extLst>
          </p:cNvPr>
          <p:cNvCxnSpPr>
            <a:cxnSpLocks/>
            <a:stCxn id="39" idx="6"/>
            <a:endCxn id="47" idx="1"/>
          </p:cNvCxnSpPr>
          <p:nvPr/>
        </p:nvCxnSpPr>
        <p:spPr>
          <a:xfrm>
            <a:off x="6868160" y="4953000"/>
            <a:ext cx="163002" cy="164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EB08DE-10DF-41C2-9027-A510DAE7BD9C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6775450" y="5076188"/>
            <a:ext cx="636270" cy="69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3B2951-A1EE-43B0-ACBA-325FAB336AB3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797868" y="4852354"/>
            <a:ext cx="664652" cy="28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8D05EA-8F5E-41A8-B0D8-B116C4BB9D71}"/>
              </a:ext>
            </a:extLst>
          </p:cNvPr>
          <p:cNvCxnSpPr>
            <a:cxnSpLocks/>
            <a:stCxn id="39" idx="3"/>
            <a:endCxn id="46" idx="7"/>
          </p:cNvCxnSpPr>
          <p:nvPr/>
        </p:nvCxnSpPr>
        <p:spPr>
          <a:xfrm flipH="1">
            <a:off x="6119688" y="5084112"/>
            <a:ext cx="366899" cy="25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E4A034-9117-4CD2-81CD-B00EDF06725A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6707670" y="4248150"/>
            <a:ext cx="74130" cy="626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47A344-93E3-486A-A03E-FD6089FD9E3F}"/>
              </a:ext>
            </a:extLst>
          </p:cNvPr>
          <p:cNvSpPr txBox="1"/>
          <p:nvPr/>
        </p:nvSpPr>
        <p:spPr>
          <a:xfrm>
            <a:off x="3951384" y="4951095"/>
            <a:ext cx="1110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BBF2D-BE98-43D2-8B4C-70F137531924}"/>
              </a:ext>
            </a:extLst>
          </p:cNvPr>
          <p:cNvSpPr txBox="1"/>
          <p:nvPr/>
        </p:nvSpPr>
        <p:spPr>
          <a:xfrm>
            <a:off x="4051921" y="2297712"/>
            <a:ext cx="1110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EADEF-3287-4D1C-9D63-CFEA09C969BC}"/>
              </a:ext>
            </a:extLst>
          </p:cNvPr>
          <p:cNvSpPr txBox="1"/>
          <p:nvPr/>
        </p:nvSpPr>
        <p:spPr>
          <a:xfrm>
            <a:off x="4868062" y="2855702"/>
            <a:ext cx="421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(c-p1)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+(c-p2)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+(c-p3)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+(c-p4)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BFF967-F26B-4DB5-AFF9-9101B5F48577}"/>
              </a:ext>
            </a:extLst>
          </p:cNvPr>
          <p:cNvSpPr txBox="1"/>
          <p:nvPr/>
        </p:nvSpPr>
        <p:spPr>
          <a:xfrm>
            <a:off x="3699717" y="598565"/>
            <a:ext cx="678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= </a:t>
            </a:r>
            <a:r>
              <a:rPr lang="en-IN" sz="2800" b="0" i="0" dirty="0">
                <a:solidFill>
                  <a:srgbClr val="E8EAED"/>
                </a:solidFill>
                <a:effectLst/>
                <a:latin typeface="Google Sans"/>
              </a:rPr>
              <a:t>∑  ∑ </a:t>
            </a:r>
            <a:r>
              <a:rPr lang="en-IN" sz="2800" b="1" dirty="0">
                <a:solidFill>
                  <a:srgbClr val="FFFF00"/>
                </a:solidFill>
              </a:rPr>
              <a:t>(c-p1)</a:t>
            </a:r>
            <a:r>
              <a:rPr lang="en-IN" sz="2800" b="1" baseline="30000" dirty="0">
                <a:solidFill>
                  <a:srgbClr val="FFFF00"/>
                </a:solidFill>
              </a:rPr>
              <a:t>2</a:t>
            </a:r>
            <a:r>
              <a:rPr lang="en-IN" sz="2800" b="1" dirty="0">
                <a:solidFill>
                  <a:srgbClr val="FFFF00"/>
                </a:solidFill>
              </a:rPr>
              <a:t>+(c-p2)</a:t>
            </a:r>
            <a:r>
              <a:rPr lang="en-IN" sz="2800" b="1" baseline="30000" dirty="0">
                <a:solidFill>
                  <a:srgbClr val="FFFF00"/>
                </a:solidFill>
              </a:rPr>
              <a:t>2</a:t>
            </a:r>
            <a:r>
              <a:rPr lang="en-IN" sz="2800" b="1" dirty="0">
                <a:solidFill>
                  <a:srgbClr val="FFFF00"/>
                </a:solidFill>
              </a:rPr>
              <a:t>+(c-p3)</a:t>
            </a:r>
            <a:r>
              <a:rPr lang="en-IN" sz="2800" b="1" baseline="30000" dirty="0">
                <a:solidFill>
                  <a:srgbClr val="FFFF00"/>
                </a:solidFill>
              </a:rPr>
              <a:t>2</a:t>
            </a:r>
            <a:r>
              <a:rPr lang="en-IN" sz="2800" b="1" dirty="0">
                <a:solidFill>
                  <a:srgbClr val="FFFF00"/>
                </a:solidFill>
              </a:rPr>
              <a:t>+(c-p4)</a:t>
            </a:r>
            <a:r>
              <a:rPr lang="en-IN" sz="2800" b="1" baseline="30000" dirty="0">
                <a:solidFill>
                  <a:srgbClr val="FFFF00"/>
                </a:solidFill>
              </a:rPr>
              <a:t>2</a:t>
            </a:r>
          </a:p>
          <a:p>
            <a:r>
              <a:rPr lang="en-IN" sz="28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endParaRPr lang="en-IN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052C27-D100-4359-8051-3460F84CF999}"/>
              </a:ext>
            </a:extLst>
          </p:cNvPr>
          <p:cNvSpPr txBox="1"/>
          <p:nvPr/>
        </p:nvSpPr>
        <p:spPr>
          <a:xfrm>
            <a:off x="9438640" y="1371600"/>
            <a:ext cx="210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K=1 </a:t>
            </a:r>
            <a:r>
              <a:rPr lang="en-IN" dirty="0" err="1"/>
              <a:t>dist</a:t>
            </a:r>
            <a:r>
              <a:rPr lang="en-IN" dirty="0"/>
              <a:t> max</a:t>
            </a:r>
          </a:p>
          <a:p>
            <a:r>
              <a:rPr lang="en-IN" dirty="0"/>
              <a:t>K = 2 </a:t>
            </a:r>
            <a:r>
              <a:rPr lang="en-IN" dirty="0" err="1"/>
              <a:t>dist</a:t>
            </a:r>
            <a:r>
              <a:rPr lang="en-IN" dirty="0"/>
              <a:t> less</a:t>
            </a:r>
          </a:p>
          <a:p>
            <a:r>
              <a:rPr lang="en-IN" dirty="0"/>
              <a:t>K = 3 </a:t>
            </a:r>
            <a:r>
              <a:rPr lang="en-IN" dirty="0" err="1"/>
              <a:t>dist</a:t>
            </a:r>
            <a:r>
              <a:rPr lang="en-IN" dirty="0"/>
              <a:t> less than k = 2</a:t>
            </a:r>
          </a:p>
        </p:txBody>
      </p:sp>
    </p:spTree>
    <p:extLst>
      <p:ext uri="{BB962C8B-B14F-4D97-AF65-F5344CB8AC3E}">
        <p14:creationId xmlns:p14="http://schemas.microsoft.com/office/powerpoint/2010/main" val="175709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9EC1-E700-4800-A1F3-EA49230CF97D}"/>
              </a:ext>
            </a:extLst>
          </p:cNvPr>
          <p:cNvCxnSpPr/>
          <p:nvPr/>
        </p:nvCxnSpPr>
        <p:spPr>
          <a:xfrm>
            <a:off x="741680" y="2001520"/>
            <a:ext cx="0" cy="36779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90A78-685B-4FE9-AF7C-557C7CFC48BA}"/>
              </a:ext>
            </a:extLst>
          </p:cNvPr>
          <p:cNvCxnSpPr>
            <a:cxnSpLocks/>
          </p:cNvCxnSpPr>
          <p:nvPr/>
        </p:nvCxnSpPr>
        <p:spPr>
          <a:xfrm flipH="1">
            <a:off x="741680" y="5679440"/>
            <a:ext cx="38201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0AB648-E3E0-48C5-A6AA-386BDD05A7FD}"/>
              </a:ext>
            </a:extLst>
          </p:cNvPr>
          <p:cNvSpPr txBox="1"/>
          <p:nvPr/>
        </p:nvSpPr>
        <p:spPr>
          <a:xfrm>
            <a:off x="436880" y="203200"/>
            <a:ext cx="5201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ELBOW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DEC97-4CB4-4C1B-9C42-8B2657674DCF}"/>
              </a:ext>
            </a:extLst>
          </p:cNvPr>
          <p:cNvSpPr txBox="1"/>
          <p:nvPr/>
        </p:nvSpPr>
        <p:spPr>
          <a:xfrm>
            <a:off x="71120" y="2407920"/>
            <a:ext cx="528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w</a:t>
            </a:r>
          </a:p>
          <a:p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c</a:t>
            </a:r>
          </a:p>
          <a:p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  <a:p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  <a:p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6F6CE-48C8-4E11-86FA-573A6AC7C4FD}"/>
              </a:ext>
            </a:extLst>
          </p:cNvPr>
          <p:cNvSpPr txBox="1"/>
          <p:nvPr/>
        </p:nvSpPr>
        <p:spPr>
          <a:xfrm>
            <a:off x="1148080" y="6207760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FCB8B-DA5C-47B2-A644-8D53CA9EA421}"/>
              </a:ext>
            </a:extLst>
          </p:cNvPr>
          <p:cNvSpPr txBox="1"/>
          <p:nvPr/>
        </p:nvSpPr>
        <p:spPr>
          <a:xfrm>
            <a:off x="599435" y="5758933"/>
            <a:ext cx="42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	1	2	3	4	5	6	7	8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C16849-191E-4F4B-B4D0-87341E43AA01}"/>
              </a:ext>
            </a:extLst>
          </p:cNvPr>
          <p:cNvSpPr/>
          <p:nvPr/>
        </p:nvSpPr>
        <p:spPr>
          <a:xfrm>
            <a:off x="1015969" y="2194560"/>
            <a:ext cx="3413791" cy="3241041"/>
          </a:xfrm>
          <a:custGeom>
            <a:avLst/>
            <a:gdLst>
              <a:gd name="connsiteX0" fmla="*/ 10191 w 3413791"/>
              <a:gd name="connsiteY0" fmla="*/ 0 h 3241041"/>
              <a:gd name="connsiteX1" fmla="*/ 31 w 3413791"/>
              <a:gd name="connsiteY1" fmla="*/ 50800 h 3241041"/>
              <a:gd name="connsiteX2" fmla="*/ 20351 w 3413791"/>
              <a:gd name="connsiteY2" fmla="*/ 304800 h 3241041"/>
              <a:gd name="connsiteX3" fmla="*/ 30511 w 3413791"/>
              <a:gd name="connsiteY3" fmla="*/ 345440 h 3241041"/>
              <a:gd name="connsiteX4" fmla="*/ 50831 w 3413791"/>
              <a:gd name="connsiteY4" fmla="*/ 416560 h 3241041"/>
              <a:gd name="connsiteX5" fmla="*/ 60991 w 3413791"/>
              <a:gd name="connsiteY5" fmla="*/ 518160 h 3241041"/>
              <a:gd name="connsiteX6" fmla="*/ 81311 w 3413791"/>
              <a:gd name="connsiteY6" fmla="*/ 619760 h 3241041"/>
              <a:gd name="connsiteX7" fmla="*/ 91471 w 3413791"/>
              <a:gd name="connsiteY7" fmla="*/ 680720 h 3241041"/>
              <a:gd name="connsiteX8" fmla="*/ 121951 w 3413791"/>
              <a:gd name="connsiteY8" fmla="*/ 822960 h 3241041"/>
              <a:gd name="connsiteX9" fmla="*/ 152431 w 3413791"/>
              <a:gd name="connsiteY9" fmla="*/ 883920 h 3241041"/>
              <a:gd name="connsiteX10" fmla="*/ 182911 w 3413791"/>
              <a:gd name="connsiteY10" fmla="*/ 965200 h 3241041"/>
              <a:gd name="connsiteX11" fmla="*/ 193071 w 3413791"/>
              <a:gd name="connsiteY11" fmla="*/ 995680 h 3241041"/>
              <a:gd name="connsiteX12" fmla="*/ 213391 w 3413791"/>
              <a:gd name="connsiteY12" fmla="*/ 1026160 h 3241041"/>
              <a:gd name="connsiteX13" fmla="*/ 243871 w 3413791"/>
              <a:gd name="connsiteY13" fmla="*/ 1168400 h 3241041"/>
              <a:gd name="connsiteX14" fmla="*/ 254031 w 3413791"/>
              <a:gd name="connsiteY14" fmla="*/ 1280160 h 3241041"/>
              <a:gd name="connsiteX15" fmla="*/ 284511 w 3413791"/>
              <a:gd name="connsiteY15" fmla="*/ 1351280 h 3241041"/>
              <a:gd name="connsiteX16" fmla="*/ 304831 w 3413791"/>
              <a:gd name="connsiteY16" fmla="*/ 1452880 h 3241041"/>
              <a:gd name="connsiteX17" fmla="*/ 325151 w 3413791"/>
              <a:gd name="connsiteY17" fmla="*/ 1503680 h 3241041"/>
              <a:gd name="connsiteX18" fmla="*/ 365791 w 3413791"/>
              <a:gd name="connsiteY18" fmla="*/ 1595120 h 3241041"/>
              <a:gd name="connsiteX19" fmla="*/ 396271 w 3413791"/>
              <a:gd name="connsiteY19" fmla="*/ 1676400 h 3241041"/>
              <a:gd name="connsiteX20" fmla="*/ 436911 w 3413791"/>
              <a:gd name="connsiteY20" fmla="*/ 1727200 h 3241041"/>
              <a:gd name="connsiteX21" fmla="*/ 467391 w 3413791"/>
              <a:gd name="connsiteY21" fmla="*/ 1849120 h 3241041"/>
              <a:gd name="connsiteX22" fmla="*/ 477551 w 3413791"/>
              <a:gd name="connsiteY22" fmla="*/ 1879600 h 3241041"/>
              <a:gd name="connsiteX23" fmla="*/ 508031 w 3413791"/>
              <a:gd name="connsiteY23" fmla="*/ 2021840 h 3241041"/>
              <a:gd name="connsiteX24" fmla="*/ 528351 w 3413791"/>
              <a:gd name="connsiteY24" fmla="*/ 2062480 h 3241041"/>
              <a:gd name="connsiteX25" fmla="*/ 538511 w 3413791"/>
              <a:gd name="connsiteY25" fmla="*/ 2123440 h 3241041"/>
              <a:gd name="connsiteX26" fmla="*/ 568991 w 3413791"/>
              <a:gd name="connsiteY26" fmla="*/ 2164080 h 3241041"/>
              <a:gd name="connsiteX27" fmla="*/ 609631 w 3413791"/>
              <a:gd name="connsiteY27" fmla="*/ 2255520 h 3241041"/>
              <a:gd name="connsiteX28" fmla="*/ 640111 w 3413791"/>
              <a:gd name="connsiteY28" fmla="*/ 2326640 h 3241041"/>
              <a:gd name="connsiteX29" fmla="*/ 670591 w 3413791"/>
              <a:gd name="connsiteY29" fmla="*/ 2407920 h 3241041"/>
              <a:gd name="connsiteX30" fmla="*/ 690911 w 3413791"/>
              <a:gd name="connsiteY30" fmla="*/ 2448560 h 3241041"/>
              <a:gd name="connsiteX31" fmla="*/ 711231 w 3413791"/>
              <a:gd name="connsiteY31" fmla="*/ 2499360 h 3241041"/>
              <a:gd name="connsiteX32" fmla="*/ 721391 w 3413791"/>
              <a:gd name="connsiteY32" fmla="*/ 2529840 h 3241041"/>
              <a:gd name="connsiteX33" fmla="*/ 741711 w 3413791"/>
              <a:gd name="connsiteY33" fmla="*/ 2560320 h 3241041"/>
              <a:gd name="connsiteX34" fmla="*/ 762031 w 3413791"/>
              <a:gd name="connsiteY34" fmla="*/ 2621280 h 3241041"/>
              <a:gd name="connsiteX35" fmla="*/ 792511 w 3413791"/>
              <a:gd name="connsiteY35" fmla="*/ 2641600 h 3241041"/>
              <a:gd name="connsiteX36" fmla="*/ 833151 w 3413791"/>
              <a:gd name="connsiteY36" fmla="*/ 2692400 h 3241041"/>
              <a:gd name="connsiteX37" fmla="*/ 863631 w 3413791"/>
              <a:gd name="connsiteY37" fmla="*/ 2743200 h 3241041"/>
              <a:gd name="connsiteX38" fmla="*/ 944911 w 3413791"/>
              <a:gd name="connsiteY38" fmla="*/ 2794000 h 3241041"/>
              <a:gd name="connsiteX39" fmla="*/ 985551 w 3413791"/>
              <a:gd name="connsiteY39" fmla="*/ 2834640 h 3241041"/>
              <a:gd name="connsiteX40" fmla="*/ 1026191 w 3413791"/>
              <a:gd name="connsiteY40" fmla="*/ 2885440 h 3241041"/>
              <a:gd name="connsiteX41" fmla="*/ 1097311 w 3413791"/>
              <a:gd name="connsiteY41" fmla="*/ 2905760 h 3241041"/>
              <a:gd name="connsiteX42" fmla="*/ 1168431 w 3413791"/>
              <a:gd name="connsiteY42" fmla="*/ 2936240 h 3241041"/>
              <a:gd name="connsiteX43" fmla="*/ 1209071 w 3413791"/>
              <a:gd name="connsiteY43" fmla="*/ 2946400 h 3241041"/>
              <a:gd name="connsiteX44" fmla="*/ 1249711 w 3413791"/>
              <a:gd name="connsiteY44" fmla="*/ 2966720 h 3241041"/>
              <a:gd name="connsiteX45" fmla="*/ 1341151 w 3413791"/>
              <a:gd name="connsiteY45" fmla="*/ 2976880 h 3241041"/>
              <a:gd name="connsiteX46" fmla="*/ 1432591 w 3413791"/>
              <a:gd name="connsiteY46" fmla="*/ 3027680 h 3241041"/>
              <a:gd name="connsiteX47" fmla="*/ 1493551 w 3413791"/>
              <a:gd name="connsiteY47" fmla="*/ 3058160 h 3241041"/>
              <a:gd name="connsiteX48" fmla="*/ 1584991 w 3413791"/>
              <a:gd name="connsiteY48" fmla="*/ 3108960 h 3241041"/>
              <a:gd name="connsiteX49" fmla="*/ 1615471 w 3413791"/>
              <a:gd name="connsiteY49" fmla="*/ 3129280 h 3241041"/>
              <a:gd name="connsiteX50" fmla="*/ 1737391 w 3413791"/>
              <a:gd name="connsiteY50" fmla="*/ 3159760 h 3241041"/>
              <a:gd name="connsiteX51" fmla="*/ 1788191 w 3413791"/>
              <a:gd name="connsiteY51" fmla="*/ 3169920 h 3241041"/>
              <a:gd name="connsiteX52" fmla="*/ 2235231 w 3413791"/>
              <a:gd name="connsiteY52" fmla="*/ 3180080 h 3241041"/>
              <a:gd name="connsiteX53" fmla="*/ 2367311 w 3413791"/>
              <a:gd name="connsiteY53" fmla="*/ 3210560 h 3241041"/>
              <a:gd name="connsiteX54" fmla="*/ 2458751 w 3413791"/>
              <a:gd name="connsiteY54" fmla="*/ 3230880 h 3241041"/>
              <a:gd name="connsiteX55" fmla="*/ 3413791 w 3413791"/>
              <a:gd name="connsiteY55" fmla="*/ 3241040 h 324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413791" h="3241041">
                <a:moveTo>
                  <a:pt x="10191" y="0"/>
                </a:moveTo>
                <a:cubicBezTo>
                  <a:pt x="6804" y="16933"/>
                  <a:pt x="-544" y="33541"/>
                  <a:pt x="31" y="50800"/>
                </a:cubicBezTo>
                <a:cubicBezTo>
                  <a:pt x="2861" y="135690"/>
                  <a:pt x="11611" y="220314"/>
                  <a:pt x="20351" y="304800"/>
                </a:cubicBezTo>
                <a:cubicBezTo>
                  <a:pt x="21788" y="318689"/>
                  <a:pt x="26837" y="331968"/>
                  <a:pt x="30511" y="345440"/>
                </a:cubicBezTo>
                <a:cubicBezTo>
                  <a:pt x="36998" y="369227"/>
                  <a:pt x="44058" y="392853"/>
                  <a:pt x="50831" y="416560"/>
                </a:cubicBezTo>
                <a:cubicBezTo>
                  <a:pt x="54218" y="450427"/>
                  <a:pt x="55942" y="484501"/>
                  <a:pt x="60991" y="518160"/>
                </a:cubicBezTo>
                <a:cubicBezTo>
                  <a:pt x="66114" y="552315"/>
                  <a:pt x="74946" y="585814"/>
                  <a:pt x="81311" y="619760"/>
                </a:cubicBezTo>
                <a:cubicBezTo>
                  <a:pt x="85107" y="640007"/>
                  <a:pt x="87431" y="660520"/>
                  <a:pt x="91471" y="680720"/>
                </a:cubicBezTo>
                <a:cubicBezTo>
                  <a:pt x="100981" y="728268"/>
                  <a:pt x="100266" y="779590"/>
                  <a:pt x="121951" y="822960"/>
                </a:cubicBezTo>
                <a:cubicBezTo>
                  <a:pt x="132111" y="843280"/>
                  <a:pt x="143482" y="863038"/>
                  <a:pt x="152431" y="883920"/>
                </a:cubicBezTo>
                <a:cubicBezTo>
                  <a:pt x="163829" y="910516"/>
                  <a:pt x="173022" y="938006"/>
                  <a:pt x="182911" y="965200"/>
                </a:cubicBezTo>
                <a:cubicBezTo>
                  <a:pt x="186571" y="975265"/>
                  <a:pt x="188282" y="986101"/>
                  <a:pt x="193071" y="995680"/>
                </a:cubicBezTo>
                <a:cubicBezTo>
                  <a:pt x="198532" y="1006602"/>
                  <a:pt x="206618" y="1016000"/>
                  <a:pt x="213391" y="1026160"/>
                </a:cubicBezTo>
                <a:cubicBezTo>
                  <a:pt x="223551" y="1073573"/>
                  <a:pt x="236210" y="1120519"/>
                  <a:pt x="243871" y="1168400"/>
                </a:cubicBezTo>
                <a:cubicBezTo>
                  <a:pt x="249781" y="1205337"/>
                  <a:pt x="245916" y="1243644"/>
                  <a:pt x="254031" y="1280160"/>
                </a:cubicBezTo>
                <a:cubicBezTo>
                  <a:pt x="259626" y="1305338"/>
                  <a:pt x="275697" y="1327041"/>
                  <a:pt x="284511" y="1351280"/>
                </a:cubicBezTo>
                <a:cubicBezTo>
                  <a:pt x="300490" y="1395224"/>
                  <a:pt x="291161" y="1402757"/>
                  <a:pt x="304831" y="1452880"/>
                </a:cubicBezTo>
                <a:cubicBezTo>
                  <a:pt x="309630" y="1470475"/>
                  <a:pt x="318747" y="1486603"/>
                  <a:pt x="325151" y="1503680"/>
                </a:cubicBezTo>
                <a:cubicBezTo>
                  <a:pt x="366346" y="1613534"/>
                  <a:pt x="279926" y="1401923"/>
                  <a:pt x="365791" y="1595120"/>
                </a:cubicBezTo>
                <a:cubicBezTo>
                  <a:pt x="381813" y="1631170"/>
                  <a:pt x="371812" y="1635634"/>
                  <a:pt x="396271" y="1676400"/>
                </a:cubicBezTo>
                <a:cubicBezTo>
                  <a:pt x="407428" y="1694995"/>
                  <a:pt x="423364" y="1710267"/>
                  <a:pt x="436911" y="1727200"/>
                </a:cubicBezTo>
                <a:cubicBezTo>
                  <a:pt x="447071" y="1767840"/>
                  <a:pt x="454144" y="1809379"/>
                  <a:pt x="467391" y="1849120"/>
                </a:cubicBezTo>
                <a:cubicBezTo>
                  <a:pt x="470778" y="1859280"/>
                  <a:pt x="475307" y="1869128"/>
                  <a:pt x="477551" y="1879600"/>
                </a:cubicBezTo>
                <a:cubicBezTo>
                  <a:pt x="485370" y="1916088"/>
                  <a:pt x="489975" y="1979710"/>
                  <a:pt x="508031" y="2021840"/>
                </a:cubicBezTo>
                <a:cubicBezTo>
                  <a:pt x="513997" y="2035761"/>
                  <a:pt x="521578" y="2048933"/>
                  <a:pt x="528351" y="2062480"/>
                </a:cubicBezTo>
                <a:cubicBezTo>
                  <a:pt x="531738" y="2082800"/>
                  <a:pt x="530860" y="2104313"/>
                  <a:pt x="538511" y="2123440"/>
                </a:cubicBezTo>
                <a:cubicBezTo>
                  <a:pt x="544800" y="2139162"/>
                  <a:pt x="563204" y="2148166"/>
                  <a:pt x="568991" y="2164080"/>
                </a:cubicBezTo>
                <a:cubicBezTo>
                  <a:pt x="605127" y="2263454"/>
                  <a:pt x="546861" y="2213673"/>
                  <a:pt x="609631" y="2255520"/>
                </a:cubicBezTo>
                <a:cubicBezTo>
                  <a:pt x="619791" y="2279227"/>
                  <a:pt x="630532" y="2302693"/>
                  <a:pt x="640111" y="2326640"/>
                </a:cubicBezTo>
                <a:cubicBezTo>
                  <a:pt x="650857" y="2353506"/>
                  <a:pt x="659462" y="2381210"/>
                  <a:pt x="670591" y="2407920"/>
                </a:cubicBezTo>
                <a:cubicBezTo>
                  <a:pt x="676416" y="2421901"/>
                  <a:pt x="684760" y="2434720"/>
                  <a:pt x="690911" y="2448560"/>
                </a:cubicBezTo>
                <a:cubicBezTo>
                  <a:pt x="698318" y="2465226"/>
                  <a:pt x="704827" y="2482283"/>
                  <a:pt x="711231" y="2499360"/>
                </a:cubicBezTo>
                <a:cubicBezTo>
                  <a:pt x="714991" y="2509388"/>
                  <a:pt x="716602" y="2520261"/>
                  <a:pt x="721391" y="2529840"/>
                </a:cubicBezTo>
                <a:cubicBezTo>
                  <a:pt x="726852" y="2540762"/>
                  <a:pt x="736752" y="2549162"/>
                  <a:pt x="741711" y="2560320"/>
                </a:cubicBezTo>
                <a:cubicBezTo>
                  <a:pt x="750410" y="2579893"/>
                  <a:pt x="750679" y="2603117"/>
                  <a:pt x="762031" y="2621280"/>
                </a:cubicBezTo>
                <a:cubicBezTo>
                  <a:pt x="768503" y="2631635"/>
                  <a:pt x="783877" y="2632966"/>
                  <a:pt x="792511" y="2641600"/>
                </a:cubicBezTo>
                <a:cubicBezTo>
                  <a:pt x="807845" y="2656934"/>
                  <a:pt x="820715" y="2674635"/>
                  <a:pt x="833151" y="2692400"/>
                </a:cubicBezTo>
                <a:cubicBezTo>
                  <a:pt x="844475" y="2708578"/>
                  <a:pt x="849019" y="2729916"/>
                  <a:pt x="863631" y="2743200"/>
                </a:cubicBezTo>
                <a:cubicBezTo>
                  <a:pt x="887272" y="2764692"/>
                  <a:pt x="919351" y="2774830"/>
                  <a:pt x="944911" y="2794000"/>
                </a:cubicBezTo>
                <a:cubicBezTo>
                  <a:pt x="960237" y="2805495"/>
                  <a:pt x="972823" y="2820321"/>
                  <a:pt x="985551" y="2834640"/>
                </a:cubicBezTo>
                <a:cubicBezTo>
                  <a:pt x="999958" y="2850848"/>
                  <a:pt x="1007896" y="2873798"/>
                  <a:pt x="1026191" y="2885440"/>
                </a:cubicBezTo>
                <a:cubicBezTo>
                  <a:pt x="1046992" y="2898677"/>
                  <a:pt x="1074092" y="2897468"/>
                  <a:pt x="1097311" y="2905760"/>
                </a:cubicBezTo>
                <a:cubicBezTo>
                  <a:pt x="1121600" y="2914435"/>
                  <a:pt x="1144192" y="2927426"/>
                  <a:pt x="1168431" y="2936240"/>
                </a:cubicBezTo>
                <a:cubicBezTo>
                  <a:pt x="1181554" y="2941012"/>
                  <a:pt x="1195996" y="2941497"/>
                  <a:pt x="1209071" y="2946400"/>
                </a:cubicBezTo>
                <a:cubicBezTo>
                  <a:pt x="1223252" y="2951718"/>
                  <a:pt x="1234953" y="2963314"/>
                  <a:pt x="1249711" y="2966720"/>
                </a:cubicBezTo>
                <a:cubicBezTo>
                  <a:pt x="1279593" y="2973616"/>
                  <a:pt x="1310671" y="2973493"/>
                  <a:pt x="1341151" y="2976880"/>
                </a:cubicBezTo>
                <a:cubicBezTo>
                  <a:pt x="1371631" y="2993813"/>
                  <a:pt x="1401825" y="3011272"/>
                  <a:pt x="1432591" y="3027680"/>
                </a:cubicBezTo>
                <a:cubicBezTo>
                  <a:pt x="1452637" y="3038371"/>
                  <a:pt x="1474384" y="3045963"/>
                  <a:pt x="1493551" y="3058160"/>
                </a:cubicBezTo>
                <a:cubicBezTo>
                  <a:pt x="1581388" y="3114056"/>
                  <a:pt x="1506485" y="3089334"/>
                  <a:pt x="1584991" y="3108960"/>
                </a:cubicBezTo>
                <a:cubicBezTo>
                  <a:pt x="1595151" y="3115733"/>
                  <a:pt x="1603887" y="3125419"/>
                  <a:pt x="1615471" y="3129280"/>
                </a:cubicBezTo>
                <a:cubicBezTo>
                  <a:pt x="1655212" y="3142527"/>
                  <a:pt x="1696614" y="3150165"/>
                  <a:pt x="1737391" y="3159760"/>
                </a:cubicBezTo>
                <a:cubicBezTo>
                  <a:pt x="1754201" y="3163715"/>
                  <a:pt x="1770937" y="3169216"/>
                  <a:pt x="1788191" y="3169920"/>
                </a:cubicBezTo>
                <a:cubicBezTo>
                  <a:pt x="1937119" y="3175999"/>
                  <a:pt x="2086218" y="3176693"/>
                  <a:pt x="2235231" y="3180080"/>
                </a:cubicBezTo>
                <a:cubicBezTo>
                  <a:pt x="2383841" y="3217232"/>
                  <a:pt x="2257852" y="3187105"/>
                  <a:pt x="2367311" y="3210560"/>
                </a:cubicBezTo>
                <a:cubicBezTo>
                  <a:pt x="2397841" y="3217102"/>
                  <a:pt x="2427543" y="3229884"/>
                  <a:pt x="2458751" y="3230880"/>
                </a:cubicBezTo>
                <a:cubicBezTo>
                  <a:pt x="2788333" y="3241399"/>
                  <a:pt x="3094230" y="3241040"/>
                  <a:pt x="3413791" y="324104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45F11-98AE-413E-9350-78209EF837C4}"/>
              </a:ext>
            </a:extLst>
          </p:cNvPr>
          <p:cNvSpPr txBox="1"/>
          <p:nvPr/>
        </p:nvSpPr>
        <p:spPr>
          <a:xfrm>
            <a:off x="5212080" y="5435601"/>
            <a:ext cx="638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Interview Question:- What is the drawback of k-mean cluster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1A0F3D-96C4-4988-859B-34DC311CF071}"/>
              </a:ext>
            </a:extLst>
          </p:cNvPr>
          <p:cNvSpPr/>
          <p:nvPr/>
        </p:nvSpPr>
        <p:spPr>
          <a:xfrm rot="3584835">
            <a:off x="3840480" y="48615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616FA-8794-4573-968D-A0B081E95935}"/>
              </a:ext>
            </a:extLst>
          </p:cNvPr>
          <p:cNvSpPr/>
          <p:nvPr/>
        </p:nvSpPr>
        <p:spPr>
          <a:xfrm rot="3584835">
            <a:off x="3718560" y="45542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64EBBF-586C-465F-B87A-AF0EA2E81074}"/>
              </a:ext>
            </a:extLst>
          </p:cNvPr>
          <p:cNvSpPr/>
          <p:nvPr/>
        </p:nvSpPr>
        <p:spPr>
          <a:xfrm rot="3584835">
            <a:off x="4246880" y="51993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4AA674-F955-4174-894C-F616361F8142}"/>
              </a:ext>
            </a:extLst>
          </p:cNvPr>
          <p:cNvSpPr/>
          <p:nvPr/>
        </p:nvSpPr>
        <p:spPr>
          <a:xfrm rot="3584835">
            <a:off x="4124960" y="48920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3EC3AC-4BC9-4773-8E1A-583CE608EB40}"/>
              </a:ext>
            </a:extLst>
          </p:cNvPr>
          <p:cNvSpPr/>
          <p:nvPr/>
        </p:nvSpPr>
        <p:spPr>
          <a:xfrm rot="3584835">
            <a:off x="4064000" y="45008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F9C86A-DBDF-4771-8A9D-46AE6DB80A01}"/>
              </a:ext>
            </a:extLst>
          </p:cNvPr>
          <p:cNvSpPr/>
          <p:nvPr/>
        </p:nvSpPr>
        <p:spPr>
          <a:xfrm rot="3584835">
            <a:off x="7975601" y="242781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9F3854-4165-41E3-9BC6-5BB6EDE6B29C}"/>
              </a:ext>
            </a:extLst>
          </p:cNvPr>
          <p:cNvSpPr/>
          <p:nvPr/>
        </p:nvSpPr>
        <p:spPr>
          <a:xfrm rot="3584835">
            <a:off x="3505200" y="51333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2D5B7E-3A12-4F81-A5CE-EE5074139693}"/>
              </a:ext>
            </a:extLst>
          </p:cNvPr>
          <p:cNvSpPr/>
          <p:nvPr/>
        </p:nvSpPr>
        <p:spPr>
          <a:xfrm rot="3584835">
            <a:off x="3667760" y="481965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2128EC-1DCE-484B-AE47-F87D8DAA1237}"/>
              </a:ext>
            </a:extLst>
          </p:cNvPr>
          <p:cNvSpPr/>
          <p:nvPr/>
        </p:nvSpPr>
        <p:spPr>
          <a:xfrm rot="3584835">
            <a:off x="3484880" y="412115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5682A9-1DF8-4517-A928-677A8C718F4B}"/>
              </a:ext>
            </a:extLst>
          </p:cNvPr>
          <p:cNvSpPr/>
          <p:nvPr/>
        </p:nvSpPr>
        <p:spPr>
          <a:xfrm rot="3584835">
            <a:off x="8294242" y="259967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3496AC-EE2F-4167-9BC5-469E91A16ED0}"/>
              </a:ext>
            </a:extLst>
          </p:cNvPr>
          <p:cNvSpPr/>
          <p:nvPr/>
        </p:nvSpPr>
        <p:spPr>
          <a:xfrm rot="3584835">
            <a:off x="7887842" y="277153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FF9183-4189-46B4-A0A5-4580822BE51E}"/>
              </a:ext>
            </a:extLst>
          </p:cNvPr>
          <p:cNvSpPr/>
          <p:nvPr/>
        </p:nvSpPr>
        <p:spPr>
          <a:xfrm rot="3584835">
            <a:off x="8206483" y="294339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638730-4004-444E-AFC7-A2A798B94271}"/>
              </a:ext>
            </a:extLst>
          </p:cNvPr>
          <p:cNvSpPr/>
          <p:nvPr/>
        </p:nvSpPr>
        <p:spPr>
          <a:xfrm rot="18564044">
            <a:off x="7754879" y="242781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76F3B0-0981-42DD-8550-180DC842366F}"/>
              </a:ext>
            </a:extLst>
          </p:cNvPr>
          <p:cNvSpPr/>
          <p:nvPr/>
        </p:nvSpPr>
        <p:spPr>
          <a:xfrm rot="18564044">
            <a:off x="7667120" y="277153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044FA3-02D5-4498-BDE0-6C9FC543C4B4}"/>
              </a:ext>
            </a:extLst>
          </p:cNvPr>
          <p:cNvSpPr/>
          <p:nvPr/>
        </p:nvSpPr>
        <p:spPr>
          <a:xfrm rot="18564044">
            <a:off x="7985761" y="294339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D1CC9A-A122-464C-8882-0090FA7A6EC4}"/>
              </a:ext>
            </a:extLst>
          </p:cNvPr>
          <p:cNvSpPr/>
          <p:nvPr/>
        </p:nvSpPr>
        <p:spPr>
          <a:xfrm rot="18564044">
            <a:off x="8204517" y="2765343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876F05-DD42-4180-B5E5-BE9FE95DD5DF}"/>
              </a:ext>
            </a:extLst>
          </p:cNvPr>
          <p:cNvSpPr/>
          <p:nvPr/>
        </p:nvSpPr>
        <p:spPr>
          <a:xfrm rot="3584835">
            <a:off x="7752274" y="259967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8FC68-CC6D-4824-95F5-C5D521737B84}"/>
              </a:ext>
            </a:extLst>
          </p:cNvPr>
          <p:cNvSpPr/>
          <p:nvPr/>
        </p:nvSpPr>
        <p:spPr>
          <a:xfrm rot="18564044">
            <a:off x="7981190" y="2937203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3035F7-53D4-4846-A046-E5176DB29C36}"/>
              </a:ext>
            </a:extLst>
          </p:cNvPr>
          <p:cNvSpPr/>
          <p:nvPr/>
        </p:nvSpPr>
        <p:spPr>
          <a:xfrm rot="18564044">
            <a:off x="8012941" y="2643461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772C1B5-2710-4390-A176-033250CEFFD5}"/>
              </a:ext>
            </a:extLst>
          </p:cNvPr>
          <p:cNvSpPr/>
          <p:nvPr/>
        </p:nvSpPr>
        <p:spPr>
          <a:xfrm rot="3584835">
            <a:off x="7296263" y="242781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4B37C9C-52DE-463F-9F38-D2F2CFD07DA0}"/>
              </a:ext>
            </a:extLst>
          </p:cNvPr>
          <p:cNvSpPr/>
          <p:nvPr/>
        </p:nvSpPr>
        <p:spPr>
          <a:xfrm rot="18564044">
            <a:off x="7333603" y="2643461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644472-32EB-473A-856E-20D6B87682D1}"/>
              </a:ext>
            </a:extLst>
          </p:cNvPr>
          <p:cNvSpPr/>
          <p:nvPr/>
        </p:nvSpPr>
        <p:spPr>
          <a:xfrm rot="18564044">
            <a:off x="7888756" y="329260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681757-5FBC-47F1-96FC-37A5456AA26A}"/>
              </a:ext>
            </a:extLst>
          </p:cNvPr>
          <p:cNvSpPr/>
          <p:nvPr/>
        </p:nvSpPr>
        <p:spPr>
          <a:xfrm rot="3584835">
            <a:off x="7517899" y="29488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53B872-514E-4FCF-A98E-BF5300E95EA7}"/>
              </a:ext>
            </a:extLst>
          </p:cNvPr>
          <p:cNvSpPr/>
          <p:nvPr/>
        </p:nvSpPr>
        <p:spPr>
          <a:xfrm rot="18564044">
            <a:off x="7555239" y="3164531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4B1CA8-FF33-40FF-9701-7C8CF85ABE21}"/>
              </a:ext>
            </a:extLst>
          </p:cNvPr>
          <p:cNvSpPr/>
          <p:nvPr/>
        </p:nvSpPr>
        <p:spPr>
          <a:xfrm rot="18564044">
            <a:off x="7154154" y="2809133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0AE535-F618-4122-91E8-65D72D08373D}"/>
              </a:ext>
            </a:extLst>
          </p:cNvPr>
          <p:cNvSpPr/>
          <p:nvPr/>
        </p:nvSpPr>
        <p:spPr>
          <a:xfrm rot="18564044">
            <a:off x="7709307" y="3458272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467201-EFE2-443F-A456-131081E2C029}"/>
              </a:ext>
            </a:extLst>
          </p:cNvPr>
          <p:cNvSpPr/>
          <p:nvPr/>
        </p:nvSpPr>
        <p:spPr>
          <a:xfrm rot="3584835">
            <a:off x="7338450" y="3114552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AEB70B-66ED-4E9F-8943-544E603CEEEB}"/>
              </a:ext>
            </a:extLst>
          </p:cNvPr>
          <p:cNvSpPr/>
          <p:nvPr/>
        </p:nvSpPr>
        <p:spPr>
          <a:xfrm rot="18564044">
            <a:off x="7375790" y="3330203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430D41-557E-4C41-B8AA-C451511CBA5F}"/>
              </a:ext>
            </a:extLst>
          </p:cNvPr>
          <p:cNvSpPr/>
          <p:nvPr/>
        </p:nvSpPr>
        <p:spPr>
          <a:xfrm rot="3584835">
            <a:off x="8596742" y="1935480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B0D0CA-B6E1-446E-941E-C938083123F6}"/>
              </a:ext>
            </a:extLst>
          </p:cNvPr>
          <p:cNvSpPr/>
          <p:nvPr/>
        </p:nvSpPr>
        <p:spPr>
          <a:xfrm rot="3584835">
            <a:off x="8341361" y="1753461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FAFF9D-345B-4743-A5E9-9EF84F48A500}"/>
              </a:ext>
            </a:extLst>
          </p:cNvPr>
          <p:cNvSpPr/>
          <p:nvPr/>
        </p:nvSpPr>
        <p:spPr>
          <a:xfrm rot="3584835">
            <a:off x="8772259" y="2338786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B3C238-1801-4281-8A70-6B4D84DF6168}"/>
              </a:ext>
            </a:extLst>
          </p:cNvPr>
          <p:cNvSpPr/>
          <p:nvPr/>
        </p:nvSpPr>
        <p:spPr>
          <a:xfrm rot="3584835">
            <a:off x="8516878" y="2156767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261412-C950-46C3-B690-A3AA3576E4C1}"/>
              </a:ext>
            </a:extLst>
          </p:cNvPr>
          <p:cNvSpPr/>
          <p:nvPr/>
        </p:nvSpPr>
        <p:spPr>
          <a:xfrm rot="3584835">
            <a:off x="8278985" y="2004705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7F407D-87BA-4AF1-ABEC-7237CB2434CF}"/>
              </a:ext>
            </a:extLst>
          </p:cNvPr>
          <p:cNvSpPr txBox="1"/>
          <p:nvPr/>
        </p:nvSpPr>
        <p:spPr>
          <a:xfrm>
            <a:off x="8665597" y="587920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1648536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3348</TotalTime>
  <Words>352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Doppio One</vt:lpstr>
      <vt:lpstr>Google Sans</vt:lpstr>
      <vt:lpstr>Wingdings 3</vt:lpstr>
      <vt:lpstr>Ion</vt:lpstr>
      <vt:lpstr>PowerPoint Presentation</vt:lpstr>
      <vt:lpstr>Machine Learning Types: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 ++</vt:lpstr>
      <vt:lpstr>hierarchical clustering</vt:lpstr>
      <vt:lpstr>Agglomerative Approach   n data  n clusters  HC  </vt:lpstr>
      <vt:lpstr>PowerPoint Presentation</vt:lpstr>
      <vt:lpstr>DBSCAN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BHOSALE</dc:creator>
  <cp:lastModifiedBy>VISHAL BHOSALE</cp:lastModifiedBy>
  <cp:revision>2</cp:revision>
  <dcterms:created xsi:type="dcterms:W3CDTF">2023-08-26T04:46:08Z</dcterms:created>
  <dcterms:modified xsi:type="dcterms:W3CDTF">2023-08-28T12:34:29Z</dcterms:modified>
</cp:coreProperties>
</file>