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6" r:id="rId9"/>
    <p:sldId id="268" r:id="rId10"/>
    <p:sldId id="263" r:id="rId11"/>
    <p:sldId id="264"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241937-0586-42FB-95AD-6E8B5CA2B9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03D100E-583F-4A4D-8D88-35BD2197BCF8}">
      <dgm:prSet/>
      <dgm:spPr/>
      <dgm:t>
        <a:bodyPr/>
        <a:lstStyle/>
        <a:p>
          <a:r>
            <a:rPr lang="en-US"/>
            <a:t>The online hotel reservation channels have dramatically changed booking possibilities and customers’ behavior. </a:t>
          </a:r>
        </a:p>
      </dgm:t>
    </dgm:pt>
    <dgm:pt modelId="{3786A06E-386E-481F-8335-23726BAE8C98}" type="parTrans" cxnId="{99071C6A-8C86-4B2B-AE83-C402523F27F4}">
      <dgm:prSet/>
      <dgm:spPr/>
      <dgm:t>
        <a:bodyPr/>
        <a:lstStyle/>
        <a:p>
          <a:endParaRPr lang="en-US"/>
        </a:p>
      </dgm:t>
    </dgm:pt>
    <dgm:pt modelId="{E1F26BFB-9A10-4E55-B07D-AFE95D3E9FE4}" type="sibTrans" cxnId="{99071C6A-8C86-4B2B-AE83-C402523F27F4}">
      <dgm:prSet/>
      <dgm:spPr/>
      <dgm:t>
        <a:bodyPr/>
        <a:lstStyle/>
        <a:p>
          <a:endParaRPr lang="en-US"/>
        </a:p>
      </dgm:t>
    </dgm:pt>
    <dgm:pt modelId="{4EBEB73D-826E-4555-9626-D761B18BA588}">
      <dgm:prSet/>
      <dgm:spPr/>
      <dgm:t>
        <a:bodyPr/>
        <a:lstStyle/>
        <a:p>
          <a:r>
            <a:rPr lang="en-US"/>
            <a:t>A significant number of hotel reservations are called-off due to cancellations or no-shows. </a:t>
          </a:r>
        </a:p>
      </dgm:t>
    </dgm:pt>
    <dgm:pt modelId="{39AFE3AE-C875-48B1-8B50-4431C4265928}" type="parTrans" cxnId="{7A5813F2-853D-40EC-90BD-DDA97F5D8720}">
      <dgm:prSet/>
      <dgm:spPr/>
      <dgm:t>
        <a:bodyPr/>
        <a:lstStyle/>
        <a:p>
          <a:endParaRPr lang="en-US"/>
        </a:p>
      </dgm:t>
    </dgm:pt>
    <dgm:pt modelId="{71E0F3D6-070F-44DC-8333-77FA88FF615E}" type="sibTrans" cxnId="{7A5813F2-853D-40EC-90BD-DDA97F5D8720}">
      <dgm:prSet/>
      <dgm:spPr/>
      <dgm:t>
        <a:bodyPr/>
        <a:lstStyle/>
        <a:p>
          <a:endParaRPr lang="en-US"/>
        </a:p>
      </dgm:t>
    </dgm:pt>
    <dgm:pt modelId="{7339E8CD-3256-4000-BC62-A68886658EF4}">
      <dgm:prSet/>
      <dgm:spPr/>
      <dgm:t>
        <a:bodyPr/>
        <a:lstStyle/>
        <a:p>
          <a:r>
            <a:rPr lang="en-US" dirty="0"/>
            <a:t>The typical reasons for cancellations include change of plans, scheduling conflicts, etc. </a:t>
          </a:r>
        </a:p>
      </dgm:t>
    </dgm:pt>
    <dgm:pt modelId="{0AFBF7EF-6471-4E9C-A3AE-855972BDABD2}" type="parTrans" cxnId="{F7541D87-4B0C-432A-A6A1-77159909CDC9}">
      <dgm:prSet/>
      <dgm:spPr/>
      <dgm:t>
        <a:bodyPr/>
        <a:lstStyle/>
        <a:p>
          <a:endParaRPr lang="en-US"/>
        </a:p>
      </dgm:t>
    </dgm:pt>
    <dgm:pt modelId="{FF76318E-32B5-46EF-918D-D004CDAF24C9}" type="sibTrans" cxnId="{F7541D87-4B0C-432A-A6A1-77159909CDC9}">
      <dgm:prSet/>
      <dgm:spPr/>
      <dgm:t>
        <a:bodyPr/>
        <a:lstStyle/>
        <a:p>
          <a:endParaRPr lang="en-US"/>
        </a:p>
      </dgm:t>
    </dgm:pt>
    <dgm:pt modelId="{588D8B52-3473-4BF3-8972-07CC49204A5D}" type="pres">
      <dgm:prSet presAssocID="{F3241937-0586-42FB-95AD-6E8B5CA2B951}" presName="root" presStyleCnt="0">
        <dgm:presLayoutVars>
          <dgm:dir/>
          <dgm:resizeHandles val="exact"/>
        </dgm:presLayoutVars>
      </dgm:prSet>
      <dgm:spPr/>
    </dgm:pt>
    <dgm:pt modelId="{A083405E-FE84-42C4-8FE8-8D25846F6EFF}" type="pres">
      <dgm:prSet presAssocID="{403D100E-583F-4A4D-8D88-35BD2197BCF8}" presName="compNode" presStyleCnt="0"/>
      <dgm:spPr/>
    </dgm:pt>
    <dgm:pt modelId="{7A1B3F8E-92D1-4E91-90D6-7375D9C9B082}" type="pres">
      <dgm:prSet presAssocID="{403D100E-583F-4A4D-8D88-35BD2197BC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vered plate"/>
        </a:ext>
      </dgm:extLst>
    </dgm:pt>
    <dgm:pt modelId="{CA4B9CB2-621F-46B4-ABE8-38DA8C46D10E}" type="pres">
      <dgm:prSet presAssocID="{403D100E-583F-4A4D-8D88-35BD2197BCF8}" presName="spaceRect" presStyleCnt="0"/>
      <dgm:spPr/>
    </dgm:pt>
    <dgm:pt modelId="{5DFC22DD-ECA9-4B1A-9CCB-1478B51D998B}" type="pres">
      <dgm:prSet presAssocID="{403D100E-583F-4A4D-8D88-35BD2197BCF8}" presName="textRect" presStyleLbl="revTx" presStyleIdx="0" presStyleCnt="3">
        <dgm:presLayoutVars>
          <dgm:chMax val="1"/>
          <dgm:chPref val="1"/>
        </dgm:presLayoutVars>
      </dgm:prSet>
      <dgm:spPr/>
    </dgm:pt>
    <dgm:pt modelId="{4293DAA8-12AB-4D30-B738-F2B89B48589F}" type="pres">
      <dgm:prSet presAssocID="{E1F26BFB-9A10-4E55-B07D-AFE95D3E9FE4}" presName="sibTrans" presStyleCnt="0"/>
      <dgm:spPr/>
    </dgm:pt>
    <dgm:pt modelId="{0734B39A-5489-45FC-872C-85BF9A53FAA1}" type="pres">
      <dgm:prSet presAssocID="{4EBEB73D-826E-4555-9626-D761B18BA588}" presName="compNode" presStyleCnt="0"/>
      <dgm:spPr/>
    </dgm:pt>
    <dgm:pt modelId="{95CD56DC-35E2-4479-9DE7-C076AE3A965D}" type="pres">
      <dgm:prSet presAssocID="{4EBEB73D-826E-4555-9626-D761B18BA5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larm Clock"/>
        </a:ext>
      </dgm:extLst>
    </dgm:pt>
    <dgm:pt modelId="{3B616C7E-3BE3-44C0-A46F-120349428DE2}" type="pres">
      <dgm:prSet presAssocID="{4EBEB73D-826E-4555-9626-D761B18BA588}" presName="spaceRect" presStyleCnt="0"/>
      <dgm:spPr/>
    </dgm:pt>
    <dgm:pt modelId="{89DB8364-1F16-4A58-AE8E-DE1CC417962A}" type="pres">
      <dgm:prSet presAssocID="{4EBEB73D-826E-4555-9626-D761B18BA588}" presName="textRect" presStyleLbl="revTx" presStyleIdx="1" presStyleCnt="3">
        <dgm:presLayoutVars>
          <dgm:chMax val="1"/>
          <dgm:chPref val="1"/>
        </dgm:presLayoutVars>
      </dgm:prSet>
      <dgm:spPr/>
    </dgm:pt>
    <dgm:pt modelId="{9150EEF6-75A8-409C-A51D-9CAE41AAEB34}" type="pres">
      <dgm:prSet presAssocID="{71E0F3D6-070F-44DC-8333-77FA88FF615E}" presName="sibTrans" presStyleCnt="0"/>
      <dgm:spPr/>
    </dgm:pt>
    <dgm:pt modelId="{7A8D2AD8-4BEA-4DA8-94DB-911796577C71}" type="pres">
      <dgm:prSet presAssocID="{7339E8CD-3256-4000-BC62-A68886658EF4}" presName="compNode" presStyleCnt="0"/>
      <dgm:spPr/>
    </dgm:pt>
    <dgm:pt modelId="{F7158F01-2C53-4D59-8052-787C2EFC24F1}" type="pres">
      <dgm:prSet presAssocID="{7339E8CD-3256-4000-BC62-A68886658E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C10F061C-6847-4E0D-B220-F316F4E12F88}" type="pres">
      <dgm:prSet presAssocID="{7339E8CD-3256-4000-BC62-A68886658EF4}" presName="spaceRect" presStyleCnt="0"/>
      <dgm:spPr/>
    </dgm:pt>
    <dgm:pt modelId="{E9A64C70-52F8-4F54-A481-B431666D4AD8}" type="pres">
      <dgm:prSet presAssocID="{7339E8CD-3256-4000-BC62-A68886658EF4}" presName="textRect" presStyleLbl="revTx" presStyleIdx="2" presStyleCnt="3">
        <dgm:presLayoutVars>
          <dgm:chMax val="1"/>
          <dgm:chPref val="1"/>
        </dgm:presLayoutVars>
      </dgm:prSet>
      <dgm:spPr/>
    </dgm:pt>
  </dgm:ptLst>
  <dgm:cxnLst>
    <dgm:cxn modelId="{C95DE214-9865-4067-98FD-F81A49DDB4F1}" type="presOf" srcId="{F3241937-0586-42FB-95AD-6E8B5CA2B951}" destId="{588D8B52-3473-4BF3-8972-07CC49204A5D}" srcOrd="0" destOrd="0" presId="urn:microsoft.com/office/officeart/2018/2/layout/IconLabelList"/>
    <dgm:cxn modelId="{99071C6A-8C86-4B2B-AE83-C402523F27F4}" srcId="{F3241937-0586-42FB-95AD-6E8B5CA2B951}" destId="{403D100E-583F-4A4D-8D88-35BD2197BCF8}" srcOrd="0" destOrd="0" parTransId="{3786A06E-386E-481F-8335-23726BAE8C98}" sibTransId="{E1F26BFB-9A10-4E55-B07D-AFE95D3E9FE4}"/>
    <dgm:cxn modelId="{79FD106B-FB8F-4CD9-BAD9-3AC2F09DDF67}" type="presOf" srcId="{403D100E-583F-4A4D-8D88-35BD2197BCF8}" destId="{5DFC22DD-ECA9-4B1A-9CCB-1478B51D998B}" srcOrd="0" destOrd="0" presId="urn:microsoft.com/office/officeart/2018/2/layout/IconLabelList"/>
    <dgm:cxn modelId="{F7541D87-4B0C-432A-A6A1-77159909CDC9}" srcId="{F3241937-0586-42FB-95AD-6E8B5CA2B951}" destId="{7339E8CD-3256-4000-BC62-A68886658EF4}" srcOrd="2" destOrd="0" parTransId="{0AFBF7EF-6471-4E9C-A3AE-855972BDABD2}" sibTransId="{FF76318E-32B5-46EF-918D-D004CDAF24C9}"/>
    <dgm:cxn modelId="{ED86FD87-F39C-4F44-9874-295064EC3566}" type="presOf" srcId="{7339E8CD-3256-4000-BC62-A68886658EF4}" destId="{E9A64C70-52F8-4F54-A481-B431666D4AD8}" srcOrd="0" destOrd="0" presId="urn:microsoft.com/office/officeart/2018/2/layout/IconLabelList"/>
    <dgm:cxn modelId="{627887DE-D873-49F9-8C55-DB28256D47B3}" type="presOf" srcId="{4EBEB73D-826E-4555-9626-D761B18BA588}" destId="{89DB8364-1F16-4A58-AE8E-DE1CC417962A}" srcOrd="0" destOrd="0" presId="urn:microsoft.com/office/officeart/2018/2/layout/IconLabelList"/>
    <dgm:cxn modelId="{7A5813F2-853D-40EC-90BD-DDA97F5D8720}" srcId="{F3241937-0586-42FB-95AD-6E8B5CA2B951}" destId="{4EBEB73D-826E-4555-9626-D761B18BA588}" srcOrd="1" destOrd="0" parTransId="{39AFE3AE-C875-48B1-8B50-4431C4265928}" sibTransId="{71E0F3D6-070F-44DC-8333-77FA88FF615E}"/>
    <dgm:cxn modelId="{7BBE518F-7F72-4D98-BF17-16B2E18683A8}" type="presParOf" srcId="{588D8B52-3473-4BF3-8972-07CC49204A5D}" destId="{A083405E-FE84-42C4-8FE8-8D25846F6EFF}" srcOrd="0" destOrd="0" presId="urn:microsoft.com/office/officeart/2018/2/layout/IconLabelList"/>
    <dgm:cxn modelId="{D19BAE0C-91A5-428C-A78C-44637CDCED71}" type="presParOf" srcId="{A083405E-FE84-42C4-8FE8-8D25846F6EFF}" destId="{7A1B3F8E-92D1-4E91-90D6-7375D9C9B082}" srcOrd="0" destOrd="0" presId="urn:microsoft.com/office/officeart/2018/2/layout/IconLabelList"/>
    <dgm:cxn modelId="{66801CBE-D34A-4258-AB06-C33C63509287}" type="presParOf" srcId="{A083405E-FE84-42C4-8FE8-8D25846F6EFF}" destId="{CA4B9CB2-621F-46B4-ABE8-38DA8C46D10E}" srcOrd="1" destOrd="0" presId="urn:microsoft.com/office/officeart/2018/2/layout/IconLabelList"/>
    <dgm:cxn modelId="{AF429649-E2F3-482C-B69A-37D155E42661}" type="presParOf" srcId="{A083405E-FE84-42C4-8FE8-8D25846F6EFF}" destId="{5DFC22DD-ECA9-4B1A-9CCB-1478B51D998B}" srcOrd="2" destOrd="0" presId="urn:microsoft.com/office/officeart/2018/2/layout/IconLabelList"/>
    <dgm:cxn modelId="{868A61A1-09B3-4170-A2A0-9569AAD9DF15}" type="presParOf" srcId="{588D8B52-3473-4BF3-8972-07CC49204A5D}" destId="{4293DAA8-12AB-4D30-B738-F2B89B48589F}" srcOrd="1" destOrd="0" presId="urn:microsoft.com/office/officeart/2018/2/layout/IconLabelList"/>
    <dgm:cxn modelId="{0FECB774-11F6-40D6-A5B1-71B1258E9161}" type="presParOf" srcId="{588D8B52-3473-4BF3-8972-07CC49204A5D}" destId="{0734B39A-5489-45FC-872C-85BF9A53FAA1}" srcOrd="2" destOrd="0" presId="urn:microsoft.com/office/officeart/2018/2/layout/IconLabelList"/>
    <dgm:cxn modelId="{A6B1DE29-4C72-4A05-B071-72DECA556854}" type="presParOf" srcId="{0734B39A-5489-45FC-872C-85BF9A53FAA1}" destId="{95CD56DC-35E2-4479-9DE7-C076AE3A965D}" srcOrd="0" destOrd="0" presId="urn:microsoft.com/office/officeart/2018/2/layout/IconLabelList"/>
    <dgm:cxn modelId="{489B7D0B-7BBD-426F-9C44-6879F4FB6EC5}" type="presParOf" srcId="{0734B39A-5489-45FC-872C-85BF9A53FAA1}" destId="{3B616C7E-3BE3-44C0-A46F-120349428DE2}" srcOrd="1" destOrd="0" presId="urn:microsoft.com/office/officeart/2018/2/layout/IconLabelList"/>
    <dgm:cxn modelId="{F279A6DE-614F-4C6C-B6C7-2C40CA6A01FC}" type="presParOf" srcId="{0734B39A-5489-45FC-872C-85BF9A53FAA1}" destId="{89DB8364-1F16-4A58-AE8E-DE1CC417962A}" srcOrd="2" destOrd="0" presId="urn:microsoft.com/office/officeart/2018/2/layout/IconLabelList"/>
    <dgm:cxn modelId="{22666E87-2E9D-45A8-8D78-239963ED39D6}" type="presParOf" srcId="{588D8B52-3473-4BF3-8972-07CC49204A5D}" destId="{9150EEF6-75A8-409C-A51D-9CAE41AAEB34}" srcOrd="3" destOrd="0" presId="urn:microsoft.com/office/officeart/2018/2/layout/IconLabelList"/>
    <dgm:cxn modelId="{5EE633ED-0E74-4331-9679-4CF6DB5E3916}" type="presParOf" srcId="{588D8B52-3473-4BF3-8972-07CC49204A5D}" destId="{7A8D2AD8-4BEA-4DA8-94DB-911796577C71}" srcOrd="4" destOrd="0" presId="urn:microsoft.com/office/officeart/2018/2/layout/IconLabelList"/>
    <dgm:cxn modelId="{A304A785-8829-423E-883C-9C4256DFC5D3}" type="presParOf" srcId="{7A8D2AD8-4BEA-4DA8-94DB-911796577C71}" destId="{F7158F01-2C53-4D59-8052-787C2EFC24F1}" srcOrd="0" destOrd="0" presId="urn:microsoft.com/office/officeart/2018/2/layout/IconLabelList"/>
    <dgm:cxn modelId="{B71FDC1D-DFCD-417A-9E48-8971CADB2122}" type="presParOf" srcId="{7A8D2AD8-4BEA-4DA8-94DB-911796577C71}" destId="{C10F061C-6847-4E0D-B220-F316F4E12F88}" srcOrd="1" destOrd="0" presId="urn:microsoft.com/office/officeart/2018/2/layout/IconLabelList"/>
    <dgm:cxn modelId="{193FD29B-D924-4A6F-8E2A-0BF44FE3B4FC}" type="presParOf" srcId="{7A8D2AD8-4BEA-4DA8-94DB-911796577C71}" destId="{E9A64C70-52F8-4F54-A481-B431666D4AD8}"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F70606-38D0-456A-B749-77379B357BD2}" type="doc">
      <dgm:prSet loTypeId="urn:microsoft.com/office/officeart/2018/2/layout/IconLabelList" loCatId="icon" qsTypeId="urn:microsoft.com/office/officeart/2005/8/quickstyle/simple5" qsCatId="simple" csTypeId="urn:microsoft.com/office/officeart/2005/8/colors/colorful1" csCatId="colorful" phldr="1"/>
      <dgm:spPr/>
      <dgm:t>
        <a:bodyPr/>
        <a:lstStyle/>
        <a:p>
          <a:endParaRPr lang="en-US"/>
        </a:p>
      </dgm:t>
    </dgm:pt>
    <dgm:pt modelId="{0C5D2FFA-15D1-447F-8FA9-3E956491A62A}">
      <dgm:prSet/>
      <dgm:spPr/>
      <dgm:t>
        <a:bodyPr/>
        <a:lstStyle/>
        <a:p>
          <a:pPr>
            <a:lnSpc>
              <a:spcPct val="100000"/>
            </a:lnSpc>
          </a:pPr>
          <a:r>
            <a:rPr lang="en-US" dirty="0"/>
            <a:t>Null Hypothesis: The cancellation of hotel bookings is not influenced by the interplay of various factors such as lead time, and price.</a:t>
          </a:r>
        </a:p>
      </dgm:t>
    </dgm:pt>
    <dgm:pt modelId="{EC3A63BD-6404-4A32-861A-6CD2EC21E02E}" type="parTrans" cxnId="{5016209C-1D40-497D-A70D-DEDD1874CB9A}">
      <dgm:prSet/>
      <dgm:spPr/>
      <dgm:t>
        <a:bodyPr/>
        <a:lstStyle/>
        <a:p>
          <a:endParaRPr lang="en-US"/>
        </a:p>
      </dgm:t>
    </dgm:pt>
    <dgm:pt modelId="{D78649F1-2915-4297-AE3C-A6EC13335F16}" type="sibTrans" cxnId="{5016209C-1D40-497D-A70D-DEDD1874CB9A}">
      <dgm:prSet/>
      <dgm:spPr/>
      <dgm:t>
        <a:bodyPr/>
        <a:lstStyle/>
        <a:p>
          <a:endParaRPr lang="en-US"/>
        </a:p>
      </dgm:t>
    </dgm:pt>
    <dgm:pt modelId="{C5596DAC-6559-43A2-87CE-8956A6388C72}">
      <dgm:prSet/>
      <dgm:spPr/>
      <dgm:t>
        <a:bodyPr/>
        <a:lstStyle/>
        <a:p>
          <a:pPr>
            <a:lnSpc>
              <a:spcPct val="100000"/>
            </a:lnSpc>
          </a:pPr>
          <a:r>
            <a:rPr lang="en-US" dirty="0"/>
            <a:t>Alternative hypothesis: The cancellation of hotel bookings is influenced by the interplay of various factors such as lead time, and price.</a:t>
          </a:r>
        </a:p>
      </dgm:t>
    </dgm:pt>
    <dgm:pt modelId="{ECF0DB13-5773-48E7-88B0-47565279F901}" type="parTrans" cxnId="{4D5B5657-1BCF-42B4-AD09-F2CF6D2BDEEE}">
      <dgm:prSet/>
      <dgm:spPr/>
      <dgm:t>
        <a:bodyPr/>
        <a:lstStyle/>
        <a:p>
          <a:endParaRPr lang="en-US"/>
        </a:p>
      </dgm:t>
    </dgm:pt>
    <dgm:pt modelId="{306C1A5E-9A1D-4353-96EF-939CFCA7095B}" type="sibTrans" cxnId="{4D5B5657-1BCF-42B4-AD09-F2CF6D2BDEEE}">
      <dgm:prSet/>
      <dgm:spPr/>
      <dgm:t>
        <a:bodyPr/>
        <a:lstStyle/>
        <a:p>
          <a:endParaRPr lang="en-US"/>
        </a:p>
      </dgm:t>
    </dgm:pt>
    <dgm:pt modelId="{AA1A03A0-60D2-448C-942A-E15BCEAF5273}" type="pres">
      <dgm:prSet presAssocID="{CDF70606-38D0-456A-B749-77379B357BD2}" presName="root" presStyleCnt="0">
        <dgm:presLayoutVars>
          <dgm:dir/>
          <dgm:resizeHandles val="exact"/>
        </dgm:presLayoutVars>
      </dgm:prSet>
      <dgm:spPr/>
    </dgm:pt>
    <dgm:pt modelId="{5F01B5A6-7AC7-4107-8D02-59526A7F17A3}" type="pres">
      <dgm:prSet presAssocID="{0C5D2FFA-15D1-447F-8FA9-3E956491A62A}" presName="compNode" presStyleCnt="0"/>
      <dgm:spPr/>
    </dgm:pt>
    <dgm:pt modelId="{020914E0-67F3-4406-B10D-F8EF9B119193}" type="pres">
      <dgm:prSet presAssocID="{0C5D2FFA-15D1-447F-8FA9-3E956491A62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leep"/>
        </a:ext>
      </dgm:extLst>
    </dgm:pt>
    <dgm:pt modelId="{8F76AD86-2447-46EA-A819-C8686BAD3C2A}" type="pres">
      <dgm:prSet presAssocID="{0C5D2FFA-15D1-447F-8FA9-3E956491A62A}" presName="spaceRect" presStyleCnt="0"/>
      <dgm:spPr/>
    </dgm:pt>
    <dgm:pt modelId="{EF928BE4-5B1D-4FFF-ABA7-BA5538567D72}" type="pres">
      <dgm:prSet presAssocID="{0C5D2FFA-15D1-447F-8FA9-3E956491A62A}" presName="textRect" presStyleLbl="revTx" presStyleIdx="0" presStyleCnt="2">
        <dgm:presLayoutVars>
          <dgm:chMax val="1"/>
          <dgm:chPref val="1"/>
        </dgm:presLayoutVars>
      </dgm:prSet>
      <dgm:spPr/>
    </dgm:pt>
    <dgm:pt modelId="{6E8BD43F-A641-4453-BDC9-8F1877A4F500}" type="pres">
      <dgm:prSet presAssocID="{D78649F1-2915-4297-AE3C-A6EC13335F16}" presName="sibTrans" presStyleCnt="0"/>
      <dgm:spPr/>
    </dgm:pt>
    <dgm:pt modelId="{B858F46B-BA63-4428-85C1-719982950ECC}" type="pres">
      <dgm:prSet presAssocID="{C5596DAC-6559-43A2-87CE-8956A6388C72}" presName="compNode" presStyleCnt="0"/>
      <dgm:spPr/>
    </dgm:pt>
    <dgm:pt modelId="{ED88A341-3221-4D96-B684-6B878D0B8E45}" type="pres">
      <dgm:prSet presAssocID="{C5596DAC-6559-43A2-87CE-8956A6388C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d"/>
        </a:ext>
      </dgm:extLst>
    </dgm:pt>
    <dgm:pt modelId="{AE01DB4E-3616-4F4C-812C-76E0E9B969E4}" type="pres">
      <dgm:prSet presAssocID="{C5596DAC-6559-43A2-87CE-8956A6388C72}" presName="spaceRect" presStyleCnt="0"/>
      <dgm:spPr/>
    </dgm:pt>
    <dgm:pt modelId="{8273CA46-49DC-47D7-8E3D-53DB1D09E98F}" type="pres">
      <dgm:prSet presAssocID="{C5596DAC-6559-43A2-87CE-8956A6388C72}" presName="textRect" presStyleLbl="revTx" presStyleIdx="1" presStyleCnt="2">
        <dgm:presLayoutVars>
          <dgm:chMax val="1"/>
          <dgm:chPref val="1"/>
        </dgm:presLayoutVars>
      </dgm:prSet>
      <dgm:spPr/>
    </dgm:pt>
  </dgm:ptLst>
  <dgm:cxnLst>
    <dgm:cxn modelId="{4D5B5657-1BCF-42B4-AD09-F2CF6D2BDEEE}" srcId="{CDF70606-38D0-456A-B749-77379B357BD2}" destId="{C5596DAC-6559-43A2-87CE-8956A6388C72}" srcOrd="1" destOrd="0" parTransId="{ECF0DB13-5773-48E7-88B0-47565279F901}" sibTransId="{306C1A5E-9A1D-4353-96EF-939CFCA7095B}"/>
    <dgm:cxn modelId="{5ADB1482-CF5E-483C-BE32-A332E7B67D36}" type="presOf" srcId="{0C5D2FFA-15D1-447F-8FA9-3E956491A62A}" destId="{EF928BE4-5B1D-4FFF-ABA7-BA5538567D72}" srcOrd="0" destOrd="0" presId="urn:microsoft.com/office/officeart/2018/2/layout/IconLabelList"/>
    <dgm:cxn modelId="{5016209C-1D40-497D-A70D-DEDD1874CB9A}" srcId="{CDF70606-38D0-456A-B749-77379B357BD2}" destId="{0C5D2FFA-15D1-447F-8FA9-3E956491A62A}" srcOrd="0" destOrd="0" parTransId="{EC3A63BD-6404-4A32-861A-6CD2EC21E02E}" sibTransId="{D78649F1-2915-4297-AE3C-A6EC13335F16}"/>
    <dgm:cxn modelId="{56430BD3-D305-4433-AAC2-C01DE5AE6AC4}" type="presOf" srcId="{CDF70606-38D0-456A-B749-77379B357BD2}" destId="{AA1A03A0-60D2-448C-942A-E15BCEAF5273}" srcOrd="0" destOrd="0" presId="urn:microsoft.com/office/officeart/2018/2/layout/IconLabelList"/>
    <dgm:cxn modelId="{591C5EF7-6C09-4AB7-AF1B-1F04B4E6314E}" type="presOf" srcId="{C5596DAC-6559-43A2-87CE-8956A6388C72}" destId="{8273CA46-49DC-47D7-8E3D-53DB1D09E98F}" srcOrd="0" destOrd="0" presId="urn:microsoft.com/office/officeart/2018/2/layout/IconLabelList"/>
    <dgm:cxn modelId="{D2BD856E-C0E4-49A0-8890-C9D49334EC82}" type="presParOf" srcId="{AA1A03A0-60D2-448C-942A-E15BCEAF5273}" destId="{5F01B5A6-7AC7-4107-8D02-59526A7F17A3}" srcOrd="0" destOrd="0" presId="urn:microsoft.com/office/officeart/2018/2/layout/IconLabelList"/>
    <dgm:cxn modelId="{DDD4F6D7-C8FD-40BE-80DF-22D424145185}" type="presParOf" srcId="{5F01B5A6-7AC7-4107-8D02-59526A7F17A3}" destId="{020914E0-67F3-4406-B10D-F8EF9B119193}" srcOrd="0" destOrd="0" presId="urn:microsoft.com/office/officeart/2018/2/layout/IconLabelList"/>
    <dgm:cxn modelId="{7108F3E6-868F-4555-884C-D97B6267D606}" type="presParOf" srcId="{5F01B5A6-7AC7-4107-8D02-59526A7F17A3}" destId="{8F76AD86-2447-46EA-A819-C8686BAD3C2A}" srcOrd="1" destOrd="0" presId="urn:microsoft.com/office/officeart/2018/2/layout/IconLabelList"/>
    <dgm:cxn modelId="{878148D0-7AC8-4FBC-9DC2-EDFA10D917E1}" type="presParOf" srcId="{5F01B5A6-7AC7-4107-8D02-59526A7F17A3}" destId="{EF928BE4-5B1D-4FFF-ABA7-BA5538567D72}" srcOrd="2" destOrd="0" presId="urn:microsoft.com/office/officeart/2018/2/layout/IconLabelList"/>
    <dgm:cxn modelId="{105EA10E-4115-45D1-A835-8628549194FA}" type="presParOf" srcId="{AA1A03A0-60D2-448C-942A-E15BCEAF5273}" destId="{6E8BD43F-A641-4453-BDC9-8F1877A4F500}" srcOrd="1" destOrd="0" presId="urn:microsoft.com/office/officeart/2018/2/layout/IconLabelList"/>
    <dgm:cxn modelId="{2F4D65C4-BD6E-4DFF-BF13-F38B4F66B44F}" type="presParOf" srcId="{AA1A03A0-60D2-448C-942A-E15BCEAF5273}" destId="{B858F46B-BA63-4428-85C1-719982950ECC}" srcOrd="2" destOrd="0" presId="urn:microsoft.com/office/officeart/2018/2/layout/IconLabelList"/>
    <dgm:cxn modelId="{C2DB960A-91AA-42B8-9C7A-774700A7290F}" type="presParOf" srcId="{B858F46B-BA63-4428-85C1-719982950ECC}" destId="{ED88A341-3221-4D96-B684-6B878D0B8E45}" srcOrd="0" destOrd="0" presId="urn:microsoft.com/office/officeart/2018/2/layout/IconLabelList"/>
    <dgm:cxn modelId="{6E4129B2-9C7E-49BB-BDD5-CB9654ACA05F}" type="presParOf" srcId="{B858F46B-BA63-4428-85C1-719982950ECC}" destId="{AE01DB4E-3616-4F4C-812C-76E0E9B969E4}" srcOrd="1" destOrd="0" presId="urn:microsoft.com/office/officeart/2018/2/layout/IconLabelList"/>
    <dgm:cxn modelId="{CC70A256-1BFB-4576-B9E3-223F297F40F8}" type="presParOf" srcId="{B858F46B-BA63-4428-85C1-719982950ECC}" destId="{8273CA46-49DC-47D7-8E3D-53DB1D09E98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B3F8E-92D1-4E91-90D6-7375D9C9B082}">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FC22DD-ECA9-4B1A-9CCB-1478B51D998B}">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The online hotel reservation channels have dramatically changed booking possibilities and customers’ behavior. </a:t>
          </a:r>
        </a:p>
      </dsp:txBody>
      <dsp:txXfrm>
        <a:off x="417971" y="2644140"/>
        <a:ext cx="2889450" cy="720000"/>
      </dsp:txXfrm>
    </dsp:sp>
    <dsp:sp modelId="{95CD56DC-35E2-4479-9DE7-C076AE3A965D}">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DB8364-1F16-4A58-AE8E-DE1CC417962A}">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A significant number of hotel reservations are called-off due to cancellations or no-shows. </a:t>
          </a:r>
        </a:p>
      </dsp:txBody>
      <dsp:txXfrm>
        <a:off x="3813075" y="2644140"/>
        <a:ext cx="2889450" cy="720000"/>
      </dsp:txXfrm>
    </dsp:sp>
    <dsp:sp modelId="{F7158F01-2C53-4D59-8052-787C2EFC24F1}">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64C70-52F8-4F54-A481-B431666D4AD8}">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typical reasons for cancellations include change of plans, scheduling conflicts, etc. </a:t>
          </a:r>
        </a:p>
      </dsp:txBody>
      <dsp:txXfrm>
        <a:off x="7208178" y="2644140"/>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914E0-67F3-4406-B10D-F8EF9B119193}">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F928BE4-5B1D-4FFF-ABA7-BA5538567D72}">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Null Hypothesis: The cancellation of hotel bookings is not influenced by the interplay of various factors such as lead time, and price.</a:t>
          </a:r>
        </a:p>
      </dsp:txBody>
      <dsp:txXfrm>
        <a:off x="559800" y="3022743"/>
        <a:ext cx="4320000" cy="720000"/>
      </dsp:txXfrm>
    </dsp:sp>
    <dsp:sp modelId="{ED88A341-3221-4D96-B684-6B878D0B8E45}">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273CA46-49DC-47D7-8E3D-53DB1D09E98F}">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t>Alternative hypothesis: The cancellation of hotel bookings is influenced by the interplay of various factors such as lead time, and price.</a:t>
          </a:r>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DC61-87E5-83A3-F435-50C0705C61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B992D3-0871-DC0C-AA77-E99CF367EB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584515-69C9-E490-BD22-662CF3773D49}"/>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5" name="Footer Placeholder 4">
            <a:extLst>
              <a:ext uri="{FF2B5EF4-FFF2-40B4-BE49-F238E27FC236}">
                <a16:creationId xmlns:a16="http://schemas.microsoft.com/office/drawing/2014/main" id="{3DAD5811-3C41-6C04-1266-E70A1B93D6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26873-7709-3FF9-3BD1-94671D9762F6}"/>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196702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37F3-D9FC-3F0B-4F15-56FEE42486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435B85-6605-7FD8-A06E-81F4FFB9AE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6690D-16A1-16E2-A654-FC99D12B4713}"/>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5" name="Footer Placeholder 4">
            <a:extLst>
              <a:ext uri="{FF2B5EF4-FFF2-40B4-BE49-F238E27FC236}">
                <a16:creationId xmlns:a16="http://schemas.microsoft.com/office/drawing/2014/main" id="{FF9963FC-B3D0-A363-37DB-94B79A613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E235D-FB38-5D2F-DAA8-5C580B70A520}"/>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673697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BE1F1D-F3FC-9D67-7FD8-3344E5C321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93C0AB-67E8-11C1-7C4A-979E5D3001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AE563-DE06-C114-DDC0-601E3ED645DB}"/>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5" name="Footer Placeholder 4">
            <a:extLst>
              <a:ext uri="{FF2B5EF4-FFF2-40B4-BE49-F238E27FC236}">
                <a16:creationId xmlns:a16="http://schemas.microsoft.com/office/drawing/2014/main" id="{4B0B5AB4-4368-69CD-106C-E256DF621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67016-DB99-510A-D026-6E7566C0C6B1}"/>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377585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A875-A39D-6C90-1A2D-50B2CE92DC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209A9-23EF-86B9-B1E2-A014D902F4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E4D68-3D1A-09C8-99FC-D1E4CEFB962B}"/>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5" name="Footer Placeholder 4">
            <a:extLst>
              <a:ext uri="{FF2B5EF4-FFF2-40B4-BE49-F238E27FC236}">
                <a16:creationId xmlns:a16="http://schemas.microsoft.com/office/drawing/2014/main" id="{89BE02D4-C99D-81CB-0F05-C444B4A76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1043E-02E2-9998-8D07-040F6C8A4012}"/>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802517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A07FF-FEF8-D7FD-FA00-D55AEDF61D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81E904-D70F-DE6E-7FF1-D00879CB8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67529A-BACD-65E5-4A66-F3C13B398003}"/>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5" name="Footer Placeholder 4">
            <a:extLst>
              <a:ext uri="{FF2B5EF4-FFF2-40B4-BE49-F238E27FC236}">
                <a16:creationId xmlns:a16="http://schemas.microsoft.com/office/drawing/2014/main" id="{CD084FD8-0CC0-B014-33F2-8A67D5462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41AEC-601A-3079-1620-D8BBFA9119F6}"/>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16693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F8B65-06C0-AC21-26B3-170A744913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2E73F-D0C7-59DF-3C16-558C20FB67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9E633A-4E01-A12F-195B-7E554657B2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58DBC8-94CB-EA09-8D9A-3CFA23136BD3}"/>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6" name="Footer Placeholder 5">
            <a:extLst>
              <a:ext uri="{FF2B5EF4-FFF2-40B4-BE49-F238E27FC236}">
                <a16:creationId xmlns:a16="http://schemas.microsoft.com/office/drawing/2014/main" id="{522BD1B3-BBC5-B130-9B1D-F066D0373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78156-640A-F0A2-3F93-D563C504536D}"/>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2616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03872-EB05-84E6-FCAB-A9EBADDB2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37839E-D424-6555-BF3B-35371367BE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3D0C1F-3526-B2C6-477C-9BF0546DD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72D38E-4D32-C98D-74F9-9F78F5E6F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73AB87-7387-14A8-DB79-2BD0C557B8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2D2183-A832-A1A1-AE32-BE17A4AABAD6}"/>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8" name="Footer Placeholder 7">
            <a:extLst>
              <a:ext uri="{FF2B5EF4-FFF2-40B4-BE49-F238E27FC236}">
                <a16:creationId xmlns:a16="http://schemas.microsoft.com/office/drawing/2014/main" id="{DA6DED6C-1094-1B29-34CF-C6C76657EC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7E0FBF-9697-A87A-D2BB-83BFEAA79E1D}"/>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77909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92A6-5144-22F1-6FE6-EE424D846B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787D39-A342-616E-E5FB-7917C2D0B3C6}"/>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4" name="Footer Placeholder 3">
            <a:extLst>
              <a:ext uri="{FF2B5EF4-FFF2-40B4-BE49-F238E27FC236}">
                <a16:creationId xmlns:a16="http://schemas.microsoft.com/office/drawing/2014/main" id="{499109FC-2DF6-93ED-43CF-EBEE0ADF6F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1F7000-E0EA-831C-AA0F-463B9305B924}"/>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1340106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04F840-A3D2-A682-A138-A3C141ADB35C}"/>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3" name="Footer Placeholder 2">
            <a:extLst>
              <a:ext uri="{FF2B5EF4-FFF2-40B4-BE49-F238E27FC236}">
                <a16:creationId xmlns:a16="http://schemas.microsoft.com/office/drawing/2014/main" id="{67F5DE83-C1F6-B7A8-D94E-8FC27C8876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2489DA-873F-12AC-E172-0A349B14A30B}"/>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47612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2F0D-7C9A-71A1-4828-7F2CB9BC9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10736B-AB59-9643-562D-345C635CD8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D37094-A77D-EAF6-4C55-4A75D61036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2E6E38-8379-1899-176C-1015E6371639}"/>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6" name="Footer Placeholder 5">
            <a:extLst>
              <a:ext uri="{FF2B5EF4-FFF2-40B4-BE49-F238E27FC236}">
                <a16:creationId xmlns:a16="http://schemas.microsoft.com/office/drawing/2014/main" id="{77720334-34CA-7D8C-AE75-79CBCD32B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6DEBFC-0191-B1F4-6D5A-4BB266DD10F3}"/>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213716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B7C08-13FB-33D7-4FF0-872FDE81BF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5A3E07-EF63-F522-1CF4-600B9B98D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E702F9-76A9-1E04-2DAD-1EBB1A30B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AB645-2097-6D7A-0DD5-1824AF5A3BC7}"/>
              </a:ext>
            </a:extLst>
          </p:cNvPr>
          <p:cNvSpPr>
            <a:spLocks noGrp="1"/>
          </p:cNvSpPr>
          <p:nvPr>
            <p:ph type="dt" sz="half" idx="10"/>
          </p:nvPr>
        </p:nvSpPr>
        <p:spPr/>
        <p:txBody>
          <a:bodyPr/>
          <a:lstStyle/>
          <a:p>
            <a:fld id="{8C40B0CD-37C3-4591-8218-1B802E89261B}" type="datetimeFigureOut">
              <a:rPr lang="en-US" smtClean="0"/>
              <a:t>3/27/2023</a:t>
            </a:fld>
            <a:endParaRPr lang="en-US"/>
          </a:p>
        </p:txBody>
      </p:sp>
      <p:sp>
        <p:nvSpPr>
          <p:cNvPr id="6" name="Footer Placeholder 5">
            <a:extLst>
              <a:ext uri="{FF2B5EF4-FFF2-40B4-BE49-F238E27FC236}">
                <a16:creationId xmlns:a16="http://schemas.microsoft.com/office/drawing/2014/main" id="{A106085D-999C-2750-1556-373A4B0C3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290165-5418-D157-BDE5-2936D119565E}"/>
              </a:ext>
            </a:extLst>
          </p:cNvPr>
          <p:cNvSpPr>
            <a:spLocks noGrp="1"/>
          </p:cNvSpPr>
          <p:nvPr>
            <p:ph type="sldNum" sz="quarter" idx="12"/>
          </p:nvPr>
        </p:nvSpPr>
        <p:spPr/>
        <p:txBody>
          <a:bodyPr/>
          <a:lstStyle/>
          <a:p>
            <a:fld id="{E416544D-136A-4373-881E-246A0C23439C}" type="slidenum">
              <a:rPr lang="en-US" smtClean="0"/>
              <a:t>‹#›</a:t>
            </a:fld>
            <a:endParaRPr lang="en-US"/>
          </a:p>
        </p:txBody>
      </p:sp>
    </p:spTree>
    <p:extLst>
      <p:ext uri="{BB962C8B-B14F-4D97-AF65-F5344CB8AC3E}">
        <p14:creationId xmlns:p14="http://schemas.microsoft.com/office/powerpoint/2010/main" val="358988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1E8B3-0684-9430-37EF-F358E8A782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B4E2E-073E-CF02-2A62-9B0287A2C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4CEA9D-F390-3FFB-A6C6-6B8656012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0B0CD-37C3-4591-8218-1B802E89261B}" type="datetimeFigureOut">
              <a:rPr lang="en-US" smtClean="0"/>
              <a:t>3/27/2023</a:t>
            </a:fld>
            <a:endParaRPr lang="en-US"/>
          </a:p>
        </p:txBody>
      </p:sp>
      <p:sp>
        <p:nvSpPr>
          <p:cNvPr id="5" name="Footer Placeholder 4">
            <a:extLst>
              <a:ext uri="{FF2B5EF4-FFF2-40B4-BE49-F238E27FC236}">
                <a16:creationId xmlns:a16="http://schemas.microsoft.com/office/drawing/2014/main" id="{491834FB-A4DA-E08C-3EE1-49D34842C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2DB30-3A6B-DBFE-9357-FD420C85B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6544D-136A-4373-881E-246A0C23439C}" type="slidenum">
              <a:rPr lang="en-US" smtClean="0"/>
              <a:t>‹#›</a:t>
            </a:fld>
            <a:endParaRPr lang="en-US"/>
          </a:p>
        </p:txBody>
      </p:sp>
    </p:spTree>
    <p:extLst>
      <p:ext uri="{BB962C8B-B14F-4D97-AF65-F5344CB8AC3E}">
        <p14:creationId xmlns:p14="http://schemas.microsoft.com/office/powerpoint/2010/main" val="3145322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3.wdp"/><Relationship Id="rId7" Type="http://schemas.openxmlformats.org/officeDocument/2006/relationships/diagramColors" Target="../diagrams/colors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Financial graphs on a dark display">
            <a:extLst>
              <a:ext uri="{FF2B5EF4-FFF2-40B4-BE49-F238E27FC236}">
                <a16:creationId xmlns:a16="http://schemas.microsoft.com/office/drawing/2014/main" id="{55DEF309-F7C3-3F6F-A952-BAD90F1DF59C}"/>
              </a:ext>
            </a:extLst>
          </p:cNvPr>
          <p:cNvPicPr>
            <a:picLocks noChangeAspect="1"/>
          </p:cNvPicPr>
          <p:nvPr/>
        </p:nvPicPr>
        <p:blipFill rotWithShape="1">
          <a:blip r:embed="rId2">
            <a:duotone>
              <a:prstClr val="black"/>
              <a:schemeClr val="accent2">
                <a:tint val="45000"/>
                <a:satMod val="400000"/>
              </a:schemeClr>
            </a:duotone>
            <a:alphaModFix amt="35000"/>
            <a:extLst>
              <a:ext uri="{BEBA8EAE-BF5A-486C-A8C5-ECC9F3942E4B}">
                <a14:imgProps xmlns:a14="http://schemas.microsoft.com/office/drawing/2010/main">
                  <a14:imgLayer r:embed="rId3">
                    <a14:imgEffect>
                      <a14:colorTemperature colorTemp="4700"/>
                    </a14:imgEffect>
                    <a14:imgEffect>
                      <a14:saturation sat="0"/>
                    </a14:imgEffect>
                  </a14:imgLayer>
                </a14:imgProps>
              </a:ext>
            </a:extLst>
          </a:blip>
          <a:srcRect t="10000"/>
          <a:stretch/>
        </p:blipFill>
        <p:spPr>
          <a:xfrm>
            <a:off x="20" y="1"/>
            <a:ext cx="12191980" cy="6857999"/>
          </a:xfrm>
          <a:prstGeom prst="rect">
            <a:avLst/>
          </a:prstGeom>
        </p:spPr>
      </p:pic>
      <p:sp>
        <p:nvSpPr>
          <p:cNvPr id="2" name="Title 1">
            <a:extLst>
              <a:ext uri="{FF2B5EF4-FFF2-40B4-BE49-F238E27FC236}">
                <a16:creationId xmlns:a16="http://schemas.microsoft.com/office/drawing/2014/main" id="{77626EDA-39EF-ABCD-C30D-3329DE2B9597}"/>
              </a:ext>
            </a:extLst>
          </p:cNvPr>
          <p:cNvSpPr>
            <a:spLocks noGrp="1"/>
          </p:cNvSpPr>
          <p:nvPr>
            <p:ph type="ctrTitle"/>
          </p:nvPr>
        </p:nvSpPr>
        <p:spPr>
          <a:xfrm>
            <a:off x="1524000" y="1122362"/>
            <a:ext cx="9144000" cy="2900518"/>
          </a:xfrm>
        </p:spPr>
        <p:txBody>
          <a:bodyPr>
            <a:normAutofit/>
          </a:bodyPr>
          <a:lstStyle/>
          <a:p>
            <a:r>
              <a:rPr lang="en-US">
                <a:solidFill>
                  <a:srgbClr val="FFFFFF"/>
                </a:solidFill>
              </a:rPr>
              <a:t>Statistics Final Project:</a:t>
            </a:r>
            <a:br>
              <a:rPr lang="en-US">
                <a:solidFill>
                  <a:srgbClr val="FFFFFF"/>
                </a:solidFill>
              </a:rPr>
            </a:br>
            <a:r>
              <a:rPr lang="en-US">
                <a:solidFill>
                  <a:srgbClr val="FFFFFF"/>
                </a:solidFill>
              </a:rPr>
              <a:t>Hotel Dataset</a:t>
            </a:r>
          </a:p>
        </p:txBody>
      </p:sp>
      <p:sp>
        <p:nvSpPr>
          <p:cNvPr id="3" name="Subtitle 2">
            <a:extLst>
              <a:ext uri="{FF2B5EF4-FFF2-40B4-BE49-F238E27FC236}">
                <a16:creationId xmlns:a16="http://schemas.microsoft.com/office/drawing/2014/main" id="{78294F95-46A5-704E-C508-D0ABDF20A059}"/>
              </a:ext>
            </a:extLst>
          </p:cNvPr>
          <p:cNvSpPr>
            <a:spLocks noGrp="1"/>
          </p:cNvSpPr>
          <p:nvPr>
            <p:ph type="subTitle" idx="1"/>
          </p:nvPr>
        </p:nvSpPr>
        <p:spPr>
          <a:xfrm>
            <a:off x="1524000" y="4159404"/>
            <a:ext cx="9144000" cy="1098395"/>
          </a:xfrm>
        </p:spPr>
        <p:txBody>
          <a:bodyPr>
            <a:normAutofit/>
          </a:bodyPr>
          <a:lstStyle/>
          <a:p>
            <a:r>
              <a:rPr lang="en-US">
                <a:solidFill>
                  <a:srgbClr val="FFFFFF"/>
                </a:solidFill>
              </a:rPr>
              <a:t>Filippos Symeonidis</a:t>
            </a:r>
          </a:p>
        </p:txBody>
      </p:sp>
    </p:spTree>
    <p:extLst>
      <p:ext uri="{BB962C8B-B14F-4D97-AF65-F5344CB8AC3E}">
        <p14:creationId xmlns:p14="http://schemas.microsoft.com/office/powerpoint/2010/main" val="41024033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Background pattern&#10;&#10;Description automatically generated">
            <a:extLst>
              <a:ext uri="{FF2B5EF4-FFF2-40B4-BE49-F238E27FC236}">
                <a16:creationId xmlns:a16="http://schemas.microsoft.com/office/drawing/2014/main" id="{966C559B-BA73-1C90-A1DD-55CDFE1D788D}"/>
              </a:ext>
            </a:extLst>
          </p:cNvPr>
          <p:cNvPicPr>
            <a:picLocks noChangeAspect="1"/>
          </p:cNvPicPr>
          <p:nvPr/>
        </p:nvPicPr>
        <p:blipFill rotWithShape="1">
          <a:blip r:embed="rId2">
            <a:alphaModFix amt="35000"/>
            <a:biLevel thresh="75000"/>
            <a:extLst>
              <a:ext uri="{BEBA8EAE-BF5A-486C-A8C5-ECC9F3942E4B}">
                <a14:imgProps xmlns:a14="http://schemas.microsoft.com/office/drawing/2010/main">
                  <a14:imgLayer r:embed="rId3">
                    <a14:imgEffect>
                      <a14:brightnessContrast bright="-40000" contrast="-40000"/>
                    </a14:imgEffect>
                  </a14:imgLayer>
                </a14:imgProps>
              </a:ext>
            </a:extLst>
          </a:blip>
          <a:srcRect t="21329"/>
          <a:stretch/>
        </p:blipFill>
        <p:spPr>
          <a:xfrm>
            <a:off x="20" y="10"/>
            <a:ext cx="12191980" cy="6857990"/>
          </a:xfrm>
          <a:prstGeom prst="rect">
            <a:avLst/>
          </a:prstGeom>
        </p:spPr>
      </p:pic>
      <p:sp>
        <p:nvSpPr>
          <p:cNvPr id="2" name="Title 1">
            <a:extLst>
              <a:ext uri="{FF2B5EF4-FFF2-40B4-BE49-F238E27FC236}">
                <a16:creationId xmlns:a16="http://schemas.microsoft.com/office/drawing/2014/main" id="{4E321CB5-B28A-1E14-C7E6-891D0108F6C3}"/>
              </a:ext>
            </a:extLst>
          </p:cNvPr>
          <p:cNvSpPr>
            <a:spLocks noGrp="1"/>
          </p:cNvSpPr>
          <p:nvPr>
            <p:ph type="title"/>
          </p:nvPr>
        </p:nvSpPr>
        <p:spPr>
          <a:xfrm>
            <a:off x="838200" y="365125"/>
            <a:ext cx="10515600" cy="1325563"/>
          </a:xfrm>
        </p:spPr>
        <p:txBody>
          <a:bodyPr>
            <a:normAutofit/>
          </a:bodyPr>
          <a:lstStyle/>
          <a:p>
            <a:r>
              <a:rPr lang="en-US">
                <a:solidFill>
                  <a:srgbClr val="FFFFFF"/>
                </a:solidFill>
              </a:rPr>
              <a:t>Hypothesis </a:t>
            </a:r>
          </a:p>
        </p:txBody>
      </p:sp>
      <p:graphicFrame>
        <p:nvGraphicFramePr>
          <p:cNvPr id="5" name="Content Placeholder 2">
            <a:extLst>
              <a:ext uri="{FF2B5EF4-FFF2-40B4-BE49-F238E27FC236}">
                <a16:creationId xmlns:a16="http://schemas.microsoft.com/office/drawing/2014/main" id="{B73B211C-CEA4-5228-6F7D-6C38D77D86C4}"/>
              </a:ext>
            </a:extLst>
          </p:cNvPr>
          <p:cNvGraphicFramePr>
            <a:graphicFrameLocks noGrp="1"/>
          </p:cNvGraphicFramePr>
          <p:nvPr>
            <p:ph idx="1"/>
            <p:extLst>
              <p:ext uri="{D42A27DB-BD31-4B8C-83A1-F6EECF244321}">
                <p14:modId xmlns:p14="http://schemas.microsoft.com/office/powerpoint/2010/main" val="271080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7963793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7B7849D3-FA1D-5844-56A4-722A148F7B8E}"/>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Statistical Inference </a:t>
            </a:r>
          </a:p>
        </p:txBody>
      </p:sp>
      <p:cxnSp>
        <p:nvCxnSpPr>
          <p:cNvPr id="12" name="Straight Connector 1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8AC20E-7C44-368B-3F04-370736E7C6BD}"/>
              </a:ext>
            </a:extLst>
          </p:cNvPr>
          <p:cNvSpPr>
            <a:spLocks noGrp="1"/>
          </p:cNvSpPr>
          <p:nvPr>
            <p:ph idx="1"/>
          </p:nvPr>
        </p:nvSpPr>
        <p:spPr>
          <a:xfrm>
            <a:off x="897769" y="1909192"/>
            <a:ext cx="4586513" cy="3647710"/>
          </a:xfrm>
        </p:spPr>
        <p:txBody>
          <a:bodyPr>
            <a:normAutofit lnSpcReduction="10000"/>
          </a:bodyPr>
          <a:lstStyle/>
          <a:p>
            <a:r>
              <a:rPr lang="en-US" sz="1600" dirty="0">
                <a:solidFill>
                  <a:schemeClr val="bg1"/>
                </a:solidFill>
              </a:rPr>
              <a:t>We will use a randomization test, specifically, a two-sample t-test. </a:t>
            </a:r>
          </a:p>
          <a:p>
            <a:r>
              <a:rPr lang="en-US" sz="1600" dirty="0">
                <a:solidFill>
                  <a:schemeClr val="bg1"/>
                </a:solidFill>
              </a:rPr>
              <a:t>The randomization test is used to simulate a null distribution by randomly shuffling the </a:t>
            </a:r>
            <a:r>
              <a:rPr lang="en-US" sz="1600" dirty="0" err="1">
                <a:solidFill>
                  <a:schemeClr val="bg1"/>
                </a:solidFill>
              </a:rPr>
              <a:t>booking_status</a:t>
            </a:r>
            <a:r>
              <a:rPr lang="en-US" sz="1600" dirty="0">
                <a:solidFill>
                  <a:schemeClr val="bg1"/>
                </a:solidFill>
              </a:rPr>
              <a:t> variable and calculating the mean price difference between the shuffled groups. </a:t>
            </a:r>
          </a:p>
          <a:p>
            <a:r>
              <a:rPr lang="en-US" sz="1600" dirty="0">
                <a:solidFill>
                  <a:schemeClr val="bg1"/>
                </a:solidFill>
              </a:rPr>
              <a:t>By generating many random samples, we can calculate a p-value. </a:t>
            </a:r>
          </a:p>
          <a:p>
            <a:r>
              <a:rPr lang="en-US" sz="1600" dirty="0">
                <a:solidFill>
                  <a:schemeClr val="bg1"/>
                </a:solidFill>
              </a:rPr>
              <a:t>This gives us the probability of observing a difference which will be less extreme or more extreme than the observed difference, assuming the null hypothesis is true. </a:t>
            </a:r>
          </a:p>
          <a:p>
            <a:r>
              <a:rPr lang="en-US" sz="1600" dirty="0">
                <a:solidFill>
                  <a:schemeClr val="bg1"/>
                </a:solidFill>
              </a:rPr>
              <a:t>If the p-value is very small, we reject the null hypothesis.</a:t>
            </a:r>
          </a:p>
        </p:txBody>
      </p:sp>
      <p:cxnSp>
        <p:nvCxnSpPr>
          <p:cNvPr id="14" name="Straight Connector 1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676E81D-C307-5F6B-90CA-943723F48135}"/>
              </a:ext>
            </a:extLst>
          </p:cNvPr>
          <p:cNvPicPr>
            <a:picLocks noChangeAspect="1"/>
          </p:cNvPicPr>
          <p:nvPr/>
        </p:nvPicPr>
        <p:blipFill rotWithShape="1">
          <a:blip r:embed="rId2"/>
          <a:srcRect l="1687" r="54314"/>
          <a:stretch/>
        </p:blipFill>
        <p:spPr>
          <a:xfrm>
            <a:off x="6525453" y="10"/>
            <a:ext cx="5666547" cy="6857990"/>
          </a:xfrm>
          <a:prstGeom prst="rect">
            <a:avLst/>
          </a:prstGeom>
        </p:spPr>
      </p:pic>
    </p:spTree>
    <p:extLst>
      <p:ext uri="{BB962C8B-B14F-4D97-AF65-F5344CB8AC3E}">
        <p14:creationId xmlns:p14="http://schemas.microsoft.com/office/powerpoint/2010/main" val="3103315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B9EBCE8-E70D-A73E-1DF9-4F10160F01D6}"/>
              </a:ext>
            </a:extLst>
          </p:cNvPr>
          <p:cNvSpPr>
            <a:spLocks noGrp="1"/>
          </p:cNvSpPr>
          <p:nvPr>
            <p:ph type="title"/>
          </p:nvPr>
        </p:nvSpPr>
        <p:spPr>
          <a:xfrm>
            <a:off x="838200" y="448721"/>
            <a:ext cx="4707671" cy="1225650"/>
          </a:xfrm>
        </p:spPr>
        <p:txBody>
          <a:bodyPr anchor="b">
            <a:normAutofit/>
          </a:bodyPr>
          <a:lstStyle/>
          <a:p>
            <a:r>
              <a:rPr lang="en-US" sz="3800" dirty="0">
                <a:solidFill>
                  <a:schemeClr val="bg1"/>
                </a:solidFill>
              </a:rPr>
              <a:t>Results - Price</a:t>
            </a:r>
          </a:p>
        </p:txBody>
      </p:sp>
      <p:cxnSp>
        <p:nvCxnSpPr>
          <p:cNvPr id="14" name="Straight Connector 1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A62AE42-F4EB-B3AD-E8C9-37372D47C878}"/>
              </a:ext>
            </a:extLst>
          </p:cNvPr>
          <p:cNvSpPr>
            <a:spLocks noGrp="1"/>
          </p:cNvSpPr>
          <p:nvPr>
            <p:ph idx="1"/>
          </p:nvPr>
        </p:nvSpPr>
        <p:spPr>
          <a:xfrm>
            <a:off x="897769" y="1909192"/>
            <a:ext cx="4586513" cy="3647710"/>
          </a:xfrm>
        </p:spPr>
        <p:txBody>
          <a:bodyPr anchor="ctr">
            <a:normAutofit/>
          </a:bodyPr>
          <a:lstStyle/>
          <a:p>
            <a:r>
              <a:rPr lang="en-US" sz="2000" dirty="0">
                <a:solidFill>
                  <a:schemeClr val="bg1"/>
                </a:solidFill>
              </a:rPr>
              <a:t>The mean price of hotel bookings that were canceled (110.59) is significantly higher than the mean price of bookings that were not canceled (99.9314). </a:t>
            </a:r>
          </a:p>
          <a:p>
            <a:r>
              <a:rPr lang="en-US" sz="2000" dirty="0">
                <a:solidFill>
                  <a:schemeClr val="bg1"/>
                </a:solidFill>
              </a:rPr>
              <a:t>The p-value is less than 0.0001, which means that we reject the null hypothesis (H0) that there is no difference in cancellation rates between the two groups.</a:t>
            </a:r>
          </a:p>
        </p:txBody>
      </p:sp>
      <p:pic>
        <p:nvPicPr>
          <p:cNvPr id="7" name="Picture 6" descr="Chart&#10;&#10;Description automatically generated">
            <a:extLst>
              <a:ext uri="{FF2B5EF4-FFF2-40B4-BE49-F238E27FC236}">
                <a16:creationId xmlns:a16="http://schemas.microsoft.com/office/drawing/2014/main" id="{19368714-F3D5-7567-2E8B-207167E2E6C8}"/>
              </a:ext>
            </a:extLst>
          </p:cNvPr>
          <p:cNvPicPr>
            <a:picLocks noChangeAspect="1"/>
          </p:cNvPicPr>
          <p:nvPr/>
        </p:nvPicPr>
        <p:blipFill rotWithShape="1">
          <a:blip r:embed="rId2">
            <a:extLst>
              <a:ext uri="{28A0092B-C50C-407E-A947-70E740481C1C}">
                <a14:useLocalDpi xmlns:a14="http://schemas.microsoft.com/office/drawing/2010/main" val="0"/>
              </a:ext>
            </a:extLst>
          </a:blip>
          <a:srcRect r="6" b="62"/>
          <a:stretch/>
        </p:blipFill>
        <p:spPr>
          <a:xfrm>
            <a:off x="6528143" y="3459976"/>
            <a:ext cx="5666547" cy="3398024"/>
          </a:xfrm>
          <a:prstGeom prst="rect">
            <a:avLst/>
          </a:prstGeom>
        </p:spPr>
      </p:pic>
      <p:cxnSp>
        <p:nvCxnSpPr>
          <p:cNvPr id="16" name="Straight Connector 15">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Chart, histogram&#10;&#10;Description automatically generated">
            <a:extLst>
              <a:ext uri="{FF2B5EF4-FFF2-40B4-BE49-F238E27FC236}">
                <a16:creationId xmlns:a16="http://schemas.microsoft.com/office/drawing/2014/main" id="{CA1C5F18-CAC0-B467-E21B-D97B61801E17}"/>
              </a:ext>
            </a:extLst>
          </p:cNvPr>
          <p:cNvPicPr>
            <a:picLocks noChangeAspect="1"/>
          </p:cNvPicPr>
          <p:nvPr/>
        </p:nvPicPr>
        <p:blipFill rotWithShape="1">
          <a:blip r:embed="rId3">
            <a:extLst>
              <a:ext uri="{28A0092B-C50C-407E-A947-70E740481C1C}">
                <a14:useLocalDpi xmlns:a14="http://schemas.microsoft.com/office/drawing/2010/main" val="0"/>
              </a:ext>
            </a:extLst>
          </a:blip>
          <a:srcRect l="847" r="1096" b="5"/>
          <a:stretch/>
        </p:blipFill>
        <p:spPr>
          <a:xfrm>
            <a:off x="6522277" y="-9100"/>
            <a:ext cx="5669723" cy="3469076"/>
          </a:xfrm>
          <a:prstGeom prst="rect">
            <a:avLst/>
          </a:prstGeom>
        </p:spPr>
      </p:pic>
    </p:spTree>
    <p:extLst>
      <p:ext uri="{BB962C8B-B14F-4D97-AF65-F5344CB8AC3E}">
        <p14:creationId xmlns:p14="http://schemas.microsoft.com/office/powerpoint/2010/main" val="1066075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D4BC2B5-DF0D-45C7-2743-999E10EC420E}"/>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Results – Lead Time</a:t>
            </a:r>
          </a:p>
        </p:txBody>
      </p:sp>
      <p:cxnSp>
        <p:nvCxnSpPr>
          <p:cNvPr id="14" name="Straight Connector 1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7DB2234-A75B-F052-99AD-2E30B3B21199}"/>
              </a:ext>
            </a:extLst>
          </p:cNvPr>
          <p:cNvSpPr>
            <a:spLocks noGrp="1"/>
          </p:cNvSpPr>
          <p:nvPr>
            <p:ph idx="1"/>
          </p:nvPr>
        </p:nvSpPr>
        <p:spPr>
          <a:xfrm>
            <a:off x="897769" y="1909192"/>
            <a:ext cx="4586513" cy="3647710"/>
          </a:xfrm>
        </p:spPr>
        <p:txBody>
          <a:bodyPr anchor="ctr">
            <a:normAutofit/>
          </a:bodyPr>
          <a:lstStyle/>
          <a:p>
            <a:r>
              <a:rPr lang="en-US" sz="2000" dirty="0">
                <a:solidFill>
                  <a:schemeClr val="bg1"/>
                </a:solidFill>
              </a:rPr>
              <a:t>The mean lead time of hotel bookings that were canceled (139.2155) is significantly higher than the mean lead time of bookings that were not canceled (58.9272). </a:t>
            </a:r>
          </a:p>
          <a:p>
            <a:r>
              <a:rPr lang="en-US" sz="2000" dirty="0">
                <a:solidFill>
                  <a:schemeClr val="bg1"/>
                </a:solidFill>
              </a:rPr>
              <a:t>The p-value is also less than 0.0001, which means that we reject H0 that there is no difference in cancellation rates between the two groups.</a:t>
            </a:r>
          </a:p>
        </p:txBody>
      </p:sp>
      <p:pic>
        <p:nvPicPr>
          <p:cNvPr id="5" name="Picture 4" descr="Chart&#10;&#10;Description automatically generated">
            <a:extLst>
              <a:ext uri="{FF2B5EF4-FFF2-40B4-BE49-F238E27FC236}">
                <a16:creationId xmlns:a16="http://schemas.microsoft.com/office/drawing/2014/main" id="{96D9BAB2-E3FF-AE11-7AEB-AB0C3CE056D7}"/>
              </a:ext>
            </a:extLst>
          </p:cNvPr>
          <p:cNvPicPr>
            <a:picLocks noChangeAspect="1"/>
          </p:cNvPicPr>
          <p:nvPr/>
        </p:nvPicPr>
        <p:blipFill rotWithShape="1">
          <a:blip r:embed="rId2">
            <a:extLst>
              <a:ext uri="{28A0092B-C50C-407E-A947-70E740481C1C}">
                <a14:useLocalDpi xmlns:a14="http://schemas.microsoft.com/office/drawing/2010/main" val="0"/>
              </a:ext>
            </a:extLst>
          </a:blip>
          <a:srcRect t="56" r="6" b="6"/>
          <a:stretch/>
        </p:blipFill>
        <p:spPr>
          <a:xfrm>
            <a:off x="6525453" y="3459976"/>
            <a:ext cx="5666547" cy="3398024"/>
          </a:xfrm>
          <a:prstGeom prst="rect">
            <a:avLst/>
          </a:prstGeom>
        </p:spPr>
      </p:pic>
      <p:cxnSp>
        <p:nvCxnSpPr>
          <p:cNvPr id="16" name="Straight Connector 15">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Chart, histogram&#10;&#10;Description automatically generated">
            <a:extLst>
              <a:ext uri="{FF2B5EF4-FFF2-40B4-BE49-F238E27FC236}">
                <a16:creationId xmlns:a16="http://schemas.microsoft.com/office/drawing/2014/main" id="{8B55CE65-C767-0A75-8608-1A59AF7670C7}"/>
              </a:ext>
            </a:extLst>
          </p:cNvPr>
          <p:cNvPicPr>
            <a:picLocks noChangeAspect="1"/>
          </p:cNvPicPr>
          <p:nvPr/>
        </p:nvPicPr>
        <p:blipFill rotWithShape="1">
          <a:blip r:embed="rId3">
            <a:extLst>
              <a:ext uri="{28A0092B-C50C-407E-A947-70E740481C1C}">
                <a14:useLocalDpi xmlns:a14="http://schemas.microsoft.com/office/drawing/2010/main" val="0"/>
              </a:ext>
            </a:extLst>
          </a:blip>
          <a:srcRect r="1943" b="5"/>
          <a:stretch/>
        </p:blipFill>
        <p:spPr>
          <a:xfrm>
            <a:off x="6522276" y="15218"/>
            <a:ext cx="5669723" cy="3469076"/>
          </a:xfrm>
          <a:prstGeom prst="rect">
            <a:avLst/>
          </a:prstGeom>
        </p:spPr>
      </p:pic>
    </p:spTree>
    <p:extLst>
      <p:ext uri="{BB962C8B-B14F-4D97-AF65-F5344CB8AC3E}">
        <p14:creationId xmlns:p14="http://schemas.microsoft.com/office/powerpoint/2010/main" val="274030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AB109A6-77FA-741B-6762-B0A947387A15}"/>
              </a:ext>
            </a:extLst>
          </p:cNvPr>
          <p:cNvSpPr>
            <a:spLocks noGrp="1"/>
          </p:cNvSpPr>
          <p:nvPr>
            <p:ph type="title"/>
          </p:nvPr>
        </p:nvSpPr>
        <p:spPr>
          <a:xfrm>
            <a:off x="546546" y="669925"/>
            <a:ext cx="4650862" cy="4812755"/>
          </a:xfrm>
        </p:spPr>
        <p:txBody>
          <a:bodyPr anchor="b">
            <a:normAutofit/>
          </a:bodyPr>
          <a:lstStyle/>
          <a:p>
            <a:pPr algn="r"/>
            <a:r>
              <a:rPr lang="en-US" sz="7200">
                <a:solidFill>
                  <a:schemeClr val="bg1"/>
                </a:solidFill>
              </a:rPr>
              <a:t>Conclusion </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AAD0E5-AC65-15EA-E3ED-1F3A0760C855}"/>
              </a:ext>
            </a:extLst>
          </p:cNvPr>
          <p:cNvSpPr>
            <a:spLocks noGrp="1"/>
          </p:cNvSpPr>
          <p:nvPr>
            <p:ph idx="1"/>
          </p:nvPr>
        </p:nvSpPr>
        <p:spPr>
          <a:xfrm>
            <a:off x="6490314" y="753042"/>
            <a:ext cx="4562272" cy="5172060"/>
          </a:xfrm>
        </p:spPr>
        <p:txBody>
          <a:bodyPr anchor="ctr">
            <a:normAutofit/>
          </a:bodyPr>
          <a:lstStyle/>
          <a:p>
            <a:r>
              <a:rPr lang="en-US" sz="2000">
                <a:solidFill>
                  <a:schemeClr val="bg1"/>
                </a:solidFill>
              </a:rPr>
              <a:t>Overall, both scenarios agree and provide evidence that cancellation of hotel bookings is influenced by factors such as lead time and price. </a:t>
            </a:r>
          </a:p>
          <a:p>
            <a:r>
              <a:rPr lang="en-US" sz="2000">
                <a:solidFill>
                  <a:schemeClr val="bg1"/>
                </a:solidFill>
              </a:rPr>
              <a:t>Meaning that the alternative hypothesis (HA) that cancellation is influenced by the interplay of various factors such as lead time and price is supported.</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14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blue surface&#10;&#10;Description automatically generated with low confidence">
            <a:extLst>
              <a:ext uri="{FF2B5EF4-FFF2-40B4-BE49-F238E27FC236}">
                <a16:creationId xmlns:a16="http://schemas.microsoft.com/office/drawing/2014/main" id="{B9A6414D-F872-0F1C-C282-B041BB9E2FCD}"/>
              </a:ext>
            </a:extLst>
          </p:cNvPr>
          <p:cNvPicPr>
            <a:picLocks noChangeAspect="1"/>
          </p:cNvPicPr>
          <p:nvPr/>
        </p:nvPicPr>
        <p:blipFill rotWithShape="1">
          <a:blip r:embed="rId2">
            <a:duotone>
              <a:prstClr val="black"/>
              <a:schemeClr val="accent2">
                <a:tint val="45000"/>
                <a:satMod val="400000"/>
              </a:schemeClr>
            </a:duotone>
            <a:alphaModFix amt="5000"/>
            <a:extLst>
              <a:ext uri="{BEBA8EAE-BF5A-486C-A8C5-ECC9F3942E4B}">
                <a14:imgProps xmlns:a14="http://schemas.microsoft.com/office/drawing/2010/main">
                  <a14:imgLayer r:embed="rId3">
                    <a14:imgEffect>
                      <a14:saturation sat="0"/>
                    </a14:imgEffect>
                  </a14:imgLayer>
                </a14:imgProps>
              </a:ext>
            </a:extLst>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AAD0CA6F-8D02-DC59-B6A0-A486412836A8}"/>
              </a:ext>
            </a:extLst>
          </p:cNvPr>
          <p:cNvSpPr>
            <a:spLocks noGrp="1"/>
          </p:cNvSpPr>
          <p:nvPr>
            <p:ph type="title"/>
          </p:nvPr>
        </p:nvSpPr>
        <p:spPr>
          <a:xfrm>
            <a:off x="838200" y="365125"/>
            <a:ext cx="10515600" cy="1325563"/>
          </a:xfrm>
        </p:spPr>
        <p:txBody>
          <a:bodyPr>
            <a:normAutofit/>
          </a:bodyPr>
          <a:lstStyle/>
          <a:p>
            <a:r>
              <a:rPr lang="en-US">
                <a:solidFill>
                  <a:srgbClr val="FFFFFF"/>
                </a:solidFill>
              </a:rPr>
              <a:t>Context</a:t>
            </a:r>
          </a:p>
        </p:txBody>
      </p:sp>
      <p:graphicFrame>
        <p:nvGraphicFramePr>
          <p:cNvPr id="5" name="Content Placeholder 2">
            <a:extLst>
              <a:ext uri="{FF2B5EF4-FFF2-40B4-BE49-F238E27FC236}">
                <a16:creationId xmlns:a16="http://schemas.microsoft.com/office/drawing/2014/main" id="{8AEAA217-E3DE-07A3-E14E-CC351FB45198}"/>
              </a:ext>
            </a:extLst>
          </p:cNvPr>
          <p:cNvGraphicFramePr>
            <a:graphicFrameLocks noGrp="1"/>
          </p:cNvGraphicFramePr>
          <p:nvPr>
            <p:ph idx="1"/>
            <p:extLst>
              <p:ext uri="{D42A27DB-BD31-4B8C-83A1-F6EECF244321}">
                <p14:modId xmlns:p14="http://schemas.microsoft.com/office/powerpoint/2010/main" val="27895366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1417814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05A8BD8-E47C-E73A-D825-96A28B060F69}"/>
              </a:ext>
            </a:extLst>
          </p:cNvPr>
          <p:cNvSpPr>
            <a:spLocks noGrp="1"/>
          </p:cNvSpPr>
          <p:nvPr>
            <p:ph type="title"/>
          </p:nvPr>
        </p:nvSpPr>
        <p:spPr>
          <a:xfrm>
            <a:off x="838200" y="669925"/>
            <a:ext cx="4508946" cy="1325563"/>
          </a:xfrm>
        </p:spPr>
        <p:txBody>
          <a:bodyPr anchor="b">
            <a:normAutofit/>
          </a:bodyPr>
          <a:lstStyle/>
          <a:p>
            <a:pPr algn="r"/>
            <a:r>
              <a:rPr lang="en-US" dirty="0">
                <a:solidFill>
                  <a:schemeClr val="bg1"/>
                </a:solidFill>
              </a:rPr>
              <a:t>Research Question</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DFD332A-DAEB-D7A9-01CF-8A71401BFCEC}"/>
              </a:ext>
            </a:extLst>
          </p:cNvPr>
          <p:cNvSpPr>
            <a:spLocks noGrp="1"/>
          </p:cNvSpPr>
          <p:nvPr>
            <p:ph idx="1"/>
          </p:nvPr>
        </p:nvSpPr>
        <p:spPr>
          <a:xfrm>
            <a:off x="1392667" y="2398957"/>
            <a:ext cx="9406666" cy="3526144"/>
          </a:xfrm>
        </p:spPr>
        <p:txBody>
          <a:bodyPr>
            <a:normAutofit/>
          </a:bodyPr>
          <a:lstStyle/>
          <a:p>
            <a:pPr marL="0" indent="0">
              <a:buNone/>
            </a:pPr>
            <a:r>
              <a:rPr lang="en-US" sz="2000">
                <a:solidFill>
                  <a:schemeClr val="bg1"/>
                </a:solidFill>
              </a:rPr>
              <a:t>How do different factors in the hotel booking process, such as the room type, lead time and price interact to affect the cancellation rate? In particular, how do these factors influence each other, and how can hotel managers optimize their pricing and marketing strategies to increase revenue and reduce cancellations?</a:t>
            </a:r>
          </a:p>
        </p:txBody>
      </p:sp>
      <p:sp>
        <p:nvSpPr>
          <p:cNvPr id="17"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94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B3EBF1C-21AD-95B6-1821-0B051DDD8825}"/>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Data</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713B0E-CCF2-65EC-60CB-6737AFF0FEAB}"/>
              </a:ext>
            </a:extLst>
          </p:cNvPr>
          <p:cNvSpPr>
            <a:spLocks noGrp="1"/>
          </p:cNvSpPr>
          <p:nvPr>
            <p:ph idx="1"/>
          </p:nvPr>
        </p:nvSpPr>
        <p:spPr>
          <a:xfrm>
            <a:off x="1392667" y="2398957"/>
            <a:ext cx="9406666" cy="3526144"/>
          </a:xfrm>
        </p:spPr>
        <p:txBody>
          <a:bodyPr>
            <a:normAutofit/>
          </a:bodyPr>
          <a:lstStyle/>
          <a:p>
            <a:r>
              <a:rPr lang="en-US" sz="2000" b="1">
                <a:solidFill>
                  <a:schemeClr val="bg1"/>
                </a:solidFill>
              </a:rPr>
              <a:t>room_type</a:t>
            </a:r>
            <a:r>
              <a:rPr lang="en-US" sz="2000">
                <a:solidFill>
                  <a:schemeClr val="bg1"/>
                </a:solidFill>
              </a:rPr>
              <a:t>: Type of room reserved by the customer.</a:t>
            </a:r>
          </a:p>
          <a:p>
            <a:r>
              <a:rPr lang="en-US" sz="2000" b="1">
                <a:solidFill>
                  <a:schemeClr val="bg1"/>
                </a:solidFill>
              </a:rPr>
              <a:t>lead_time</a:t>
            </a:r>
            <a:r>
              <a:rPr lang="en-US" sz="2000">
                <a:solidFill>
                  <a:schemeClr val="bg1"/>
                </a:solidFill>
              </a:rPr>
              <a:t>: Number of days between the date of booking and the arrival date.</a:t>
            </a:r>
          </a:p>
          <a:p>
            <a:r>
              <a:rPr lang="en-US" sz="2000" b="1">
                <a:solidFill>
                  <a:schemeClr val="bg1"/>
                </a:solidFill>
              </a:rPr>
              <a:t>market_segment</a:t>
            </a:r>
            <a:r>
              <a:rPr lang="en-US" sz="2000">
                <a:solidFill>
                  <a:schemeClr val="bg1"/>
                </a:solidFill>
              </a:rPr>
              <a:t>: Market segment designation.</a:t>
            </a:r>
          </a:p>
          <a:p>
            <a:r>
              <a:rPr lang="en-US" sz="2000" b="1">
                <a:solidFill>
                  <a:schemeClr val="bg1"/>
                </a:solidFill>
              </a:rPr>
              <a:t>price</a:t>
            </a:r>
            <a:r>
              <a:rPr lang="en-US" sz="2000">
                <a:solidFill>
                  <a:schemeClr val="bg1"/>
                </a:solidFill>
              </a:rPr>
              <a:t>: Average price per day of the reservation; prices of the rooms are dynamic. (in euros)</a:t>
            </a:r>
          </a:p>
          <a:p>
            <a:r>
              <a:rPr lang="en-US" sz="2000" b="1">
                <a:solidFill>
                  <a:schemeClr val="bg1"/>
                </a:solidFill>
              </a:rPr>
              <a:t>booking_status</a:t>
            </a:r>
            <a:r>
              <a:rPr lang="en-US" sz="2000">
                <a:solidFill>
                  <a:schemeClr val="bg1"/>
                </a:solidFill>
              </a:rPr>
              <a:t>: Flag indicating if the booking was canceled or not.</a:t>
            </a:r>
          </a:p>
          <a:p>
            <a:endParaRPr lang="en-US" sz="2000">
              <a:solidFill>
                <a:schemeClr val="bg1"/>
              </a:solidFill>
            </a:endParaRPr>
          </a:p>
          <a:p>
            <a:r>
              <a:rPr lang="en-US" sz="2000">
                <a:solidFill>
                  <a:schemeClr val="bg1"/>
                </a:solidFill>
              </a:rPr>
              <a:t>The data have been captured from single location/country which, due to discretionary reasons, could not be disclosed.</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68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3B5135C-CE8A-7FE8-B3B5-E213CCAA34CB}"/>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Exploratory Data Analysis</a:t>
            </a:r>
          </a:p>
        </p:txBody>
      </p:sp>
      <p:cxnSp>
        <p:nvCxnSpPr>
          <p:cNvPr id="14" name="Straight Connector 13">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F40890-11C3-408A-AC4B-8C89EE6F5286}"/>
              </a:ext>
            </a:extLst>
          </p:cNvPr>
          <p:cNvSpPr>
            <a:spLocks noGrp="1"/>
          </p:cNvSpPr>
          <p:nvPr>
            <p:ph idx="1"/>
          </p:nvPr>
        </p:nvSpPr>
        <p:spPr>
          <a:xfrm>
            <a:off x="897769" y="1909192"/>
            <a:ext cx="4586513" cy="3647710"/>
          </a:xfrm>
        </p:spPr>
        <p:txBody>
          <a:bodyPr>
            <a:normAutofit/>
          </a:bodyPr>
          <a:lstStyle/>
          <a:p>
            <a:r>
              <a:rPr lang="en-US" sz="2000">
                <a:solidFill>
                  <a:schemeClr val="bg1"/>
                </a:solidFill>
              </a:rPr>
              <a:t>Data Cleaning:</a:t>
            </a:r>
          </a:p>
          <a:p>
            <a:endParaRPr lang="en-US" sz="2000">
              <a:solidFill>
                <a:schemeClr val="bg1"/>
              </a:solidFill>
            </a:endParaRPr>
          </a:p>
        </p:txBody>
      </p:sp>
      <p:cxnSp>
        <p:nvCxnSpPr>
          <p:cNvPr id="16" name="Straight Connector 1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61FD4E6-ED44-D6AE-108A-F7DF79280B30}"/>
              </a:ext>
            </a:extLst>
          </p:cNvPr>
          <p:cNvPicPr>
            <a:picLocks noChangeAspect="1"/>
          </p:cNvPicPr>
          <p:nvPr/>
        </p:nvPicPr>
        <p:blipFill rotWithShape="1">
          <a:blip r:embed="rId2"/>
          <a:srcRect r="64677" b="-1"/>
          <a:stretch/>
        </p:blipFill>
        <p:spPr>
          <a:xfrm>
            <a:off x="6525453" y="10"/>
            <a:ext cx="5666547" cy="6857990"/>
          </a:xfrm>
          <a:prstGeom prst="rect">
            <a:avLst/>
          </a:prstGeom>
        </p:spPr>
      </p:pic>
    </p:spTree>
    <p:extLst>
      <p:ext uri="{BB962C8B-B14F-4D97-AF65-F5344CB8AC3E}">
        <p14:creationId xmlns:p14="http://schemas.microsoft.com/office/powerpoint/2010/main" val="36445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98AECE5-F495-D9F3-4F3D-9A3253DB0995}"/>
              </a:ext>
            </a:extLst>
          </p:cNvPr>
          <p:cNvSpPr>
            <a:spLocks noGrp="1"/>
          </p:cNvSpPr>
          <p:nvPr>
            <p:ph type="title"/>
          </p:nvPr>
        </p:nvSpPr>
        <p:spPr>
          <a:xfrm>
            <a:off x="838200" y="448721"/>
            <a:ext cx="4707671" cy="1225650"/>
          </a:xfrm>
        </p:spPr>
        <p:txBody>
          <a:bodyPr anchor="b">
            <a:normAutofit/>
          </a:bodyPr>
          <a:lstStyle/>
          <a:p>
            <a:endParaRPr lang="en-US" sz="3800">
              <a:solidFill>
                <a:schemeClr val="bg1"/>
              </a:solidFill>
            </a:endParaRPr>
          </a:p>
        </p:txBody>
      </p:sp>
      <p:cxnSp>
        <p:nvCxnSpPr>
          <p:cNvPr id="21" name="Straight Connector 2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5B56270-7027-E818-90C5-654D000AB14F}"/>
              </a:ext>
            </a:extLst>
          </p:cNvPr>
          <p:cNvSpPr>
            <a:spLocks noGrp="1"/>
          </p:cNvSpPr>
          <p:nvPr>
            <p:ph idx="1"/>
          </p:nvPr>
        </p:nvSpPr>
        <p:spPr>
          <a:xfrm>
            <a:off x="897769" y="1909192"/>
            <a:ext cx="4586513" cy="3647710"/>
          </a:xfrm>
        </p:spPr>
        <p:txBody>
          <a:bodyPr anchor="ctr">
            <a:normAutofit/>
          </a:bodyPr>
          <a:lstStyle/>
          <a:p>
            <a:r>
              <a:rPr lang="en-US" sz="2000" dirty="0">
                <a:solidFill>
                  <a:schemeClr val="bg1"/>
                </a:solidFill>
              </a:rPr>
              <a:t>Descriptive Statistics:</a:t>
            </a:r>
          </a:p>
          <a:p>
            <a:pPr lvl="1"/>
            <a:r>
              <a:rPr lang="en-US" sz="2000" dirty="0">
                <a:solidFill>
                  <a:schemeClr val="bg1"/>
                </a:solidFill>
              </a:rPr>
              <a:t>Compute the mean and standard deviation for price and lead time</a:t>
            </a:r>
          </a:p>
          <a:p>
            <a:pPr lvl="1"/>
            <a:r>
              <a:rPr lang="en-US" sz="2000" dirty="0">
                <a:solidFill>
                  <a:schemeClr val="bg1"/>
                </a:solidFill>
              </a:rPr>
              <a:t>Create a table showcasing the market segment and room type data</a:t>
            </a:r>
          </a:p>
          <a:p>
            <a:pPr lvl="1"/>
            <a:r>
              <a:rPr lang="en-US" sz="2000" dirty="0">
                <a:solidFill>
                  <a:schemeClr val="bg1"/>
                </a:solidFill>
              </a:rPr>
              <a:t>Finally, we separate into new subsets all the room types and the booking status</a:t>
            </a:r>
          </a:p>
          <a:p>
            <a:pPr lvl="1"/>
            <a:endParaRPr lang="en-US" sz="2000" dirty="0">
              <a:solidFill>
                <a:schemeClr val="bg1"/>
              </a:solidFill>
            </a:endParaRPr>
          </a:p>
        </p:txBody>
      </p:sp>
      <p:pic>
        <p:nvPicPr>
          <p:cNvPr id="6" name="Picture 5">
            <a:extLst>
              <a:ext uri="{FF2B5EF4-FFF2-40B4-BE49-F238E27FC236}">
                <a16:creationId xmlns:a16="http://schemas.microsoft.com/office/drawing/2014/main" id="{24059CBC-87CA-37B1-FB6F-02D8C47386E7}"/>
              </a:ext>
            </a:extLst>
          </p:cNvPr>
          <p:cNvPicPr>
            <a:picLocks noChangeAspect="1"/>
          </p:cNvPicPr>
          <p:nvPr/>
        </p:nvPicPr>
        <p:blipFill rotWithShape="1">
          <a:blip r:embed="rId2"/>
          <a:srcRect r="44970" b="2"/>
          <a:stretch/>
        </p:blipFill>
        <p:spPr>
          <a:xfrm>
            <a:off x="6525453" y="1"/>
            <a:ext cx="5666547" cy="3398024"/>
          </a:xfrm>
          <a:prstGeom prst="rect">
            <a:avLst/>
          </a:prstGeom>
        </p:spPr>
      </p:pic>
      <p:cxnSp>
        <p:nvCxnSpPr>
          <p:cNvPr id="23" name="Straight Connector 22">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F96E2E23-BC31-5276-E777-8B5C4D37A5C1}"/>
              </a:ext>
            </a:extLst>
          </p:cNvPr>
          <p:cNvPicPr>
            <a:picLocks noChangeAspect="1"/>
          </p:cNvPicPr>
          <p:nvPr/>
        </p:nvPicPr>
        <p:blipFill rotWithShape="1">
          <a:blip r:embed="rId3"/>
          <a:srcRect r="44024" b="1"/>
          <a:stretch/>
        </p:blipFill>
        <p:spPr>
          <a:xfrm>
            <a:off x="6522277" y="3398024"/>
            <a:ext cx="5669723" cy="3469076"/>
          </a:xfrm>
          <a:prstGeom prst="rect">
            <a:avLst/>
          </a:prstGeom>
        </p:spPr>
      </p:pic>
    </p:spTree>
    <p:extLst>
      <p:ext uri="{BB962C8B-B14F-4D97-AF65-F5344CB8AC3E}">
        <p14:creationId xmlns:p14="http://schemas.microsoft.com/office/powerpoint/2010/main" val="1620647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6" name="Straight Connector 1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33634E-59CE-5D83-8C18-BE5CB29935A5}"/>
              </a:ext>
            </a:extLst>
          </p:cNvPr>
          <p:cNvSpPr>
            <a:spLocks noGrp="1"/>
          </p:cNvSpPr>
          <p:nvPr>
            <p:ph idx="1"/>
          </p:nvPr>
        </p:nvSpPr>
        <p:spPr>
          <a:xfrm>
            <a:off x="897769" y="1909192"/>
            <a:ext cx="4586513" cy="3647710"/>
          </a:xfrm>
        </p:spPr>
        <p:txBody>
          <a:bodyPr anchor="ctr">
            <a:normAutofit/>
          </a:bodyPr>
          <a:lstStyle/>
          <a:p>
            <a:r>
              <a:rPr lang="en-US" sz="2000">
                <a:solidFill>
                  <a:schemeClr val="bg1"/>
                </a:solidFill>
              </a:rPr>
              <a:t>Visualization</a:t>
            </a:r>
          </a:p>
          <a:p>
            <a:endParaRPr lang="en-US" sz="2000">
              <a:solidFill>
                <a:schemeClr val="bg1"/>
              </a:solidFill>
            </a:endParaRPr>
          </a:p>
        </p:txBody>
      </p:sp>
      <p:pic>
        <p:nvPicPr>
          <p:cNvPr id="8" name="Picture 7" descr="Chart, histogram&#10;&#10;Description automatically generated">
            <a:extLst>
              <a:ext uri="{FF2B5EF4-FFF2-40B4-BE49-F238E27FC236}">
                <a16:creationId xmlns:a16="http://schemas.microsoft.com/office/drawing/2014/main" id="{8F5362E9-ADD5-13C8-B912-F81A6BB38E9B}"/>
              </a:ext>
            </a:extLst>
          </p:cNvPr>
          <p:cNvPicPr>
            <a:picLocks noChangeAspect="1"/>
          </p:cNvPicPr>
          <p:nvPr/>
        </p:nvPicPr>
        <p:blipFill rotWithShape="1">
          <a:blip r:embed="rId2">
            <a:extLst>
              <a:ext uri="{28A0092B-C50C-407E-A947-70E740481C1C}">
                <a14:useLocalDpi xmlns:a14="http://schemas.microsoft.com/office/drawing/2010/main" val="0"/>
              </a:ext>
            </a:extLst>
          </a:blip>
          <a:srcRect t="56" r="6" b="6"/>
          <a:stretch/>
        </p:blipFill>
        <p:spPr>
          <a:xfrm>
            <a:off x="6525453" y="1"/>
            <a:ext cx="5666547" cy="3398024"/>
          </a:xfrm>
          <a:prstGeom prst="rect">
            <a:avLst/>
          </a:prstGeom>
        </p:spPr>
      </p:pic>
      <p:cxnSp>
        <p:nvCxnSpPr>
          <p:cNvPr id="17" name="Straight Connector 16">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Chart, bar chart&#10;&#10;Description automatically generated">
            <a:extLst>
              <a:ext uri="{FF2B5EF4-FFF2-40B4-BE49-F238E27FC236}">
                <a16:creationId xmlns:a16="http://schemas.microsoft.com/office/drawing/2014/main" id="{70BA4E04-94A9-05B2-AE34-EC0A8F266F60}"/>
              </a:ext>
            </a:extLst>
          </p:cNvPr>
          <p:cNvPicPr>
            <a:picLocks noChangeAspect="1"/>
          </p:cNvPicPr>
          <p:nvPr/>
        </p:nvPicPr>
        <p:blipFill rotWithShape="1">
          <a:blip r:embed="rId3">
            <a:extLst>
              <a:ext uri="{28A0092B-C50C-407E-A947-70E740481C1C}">
                <a14:useLocalDpi xmlns:a14="http://schemas.microsoft.com/office/drawing/2010/main" val="0"/>
              </a:ext>
            </a:extLst>
          </a:blip>
          <a:srcRect r="1943" b="5"/>
          <a:stretch/>
        </p:blipFill>
        <p:spPr>
          <a:xfrm>
            <a:off x="6522277" y="3398024"/>
            <a:ext cx="5669723" cy="3469076"/>
          </a:xfrm>
          <a:prstGeom prst="rect">
            <a:avLst/>
          </a:prstGeom>
        </p:spPr>
      </p:pic>
    </p:spTree>
    <p:extLst>
      <p:ext uri="{BB962C8B-B14F-4D97-AF65-F5344CB8AC3E}">
        <p14:creationId xmlns:p14="http://schemas.microsoft.com/office/powerpoint/2010/main" val="1895768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E25B6A-D2DA-C451-C6D8-8205522AD1E1}"/>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endParaRPr lang="en-US" sz="5200" kern="1200">
              <a:solidFill>
                <a:schemeClr val="tx1"/>
              </a:solidFill>
              <a:latin typeface="+mj-lt"/>
              <a:ea typeface="+mj-ea"/>
              <a:cs typeface="+mj-cs"/>
            </a:endParaRPr>
          </a:p>
        </p:txBody>
      </p:sp>
      <p:pic>
        <p:nvPicPr>
          <p:cNvPr id="4" name="Picture 3" descr="Chart, histogram&#10;&#10;Description automatically generated">
            <a:extLst>
              <a:ext uri="{FF2B5EF4-FFF2-40B4-BE49-F238E27FC236}">
                <a16:creationId xmlns:a16="http://schemas.microsoft.com/office/drawing/2014/main" id="{F88402E8-4142-6EDC-C5C4-2840F39D9C6D}"/>
              </a:ext>
            </a:extLst>
          </p:cNvPr>
          <p:cNvPicPr>
            <a:picLocks noChangeAspect="1"/>
          </p:cNvPicPr>
          <p:nvPr/>
        </p:nvPicPr>
        <p:blipFill rotWithShape="1">
          <a:blip r:embed="rId2">
            <a:extLst>
              <a:ext uri="{28A0092B-C50C-407E-A947-70E740481C1C}">
                <a14:useLocalDpi xmlns:a14="http://schemas.microsoft.com/office/drawing/2010/main" val="0"/>
              </a:ext>
            </a:extLst>
          </a:blip>
          <a:srcRect r="10496" b="-1"/>
          <a:stretch/>
        </p:blipFill>
        <p:spPr>
          <a:xfrm>
            <a:off x="198741" y="2410448"/>
            <a:ext cx="5803323" cy="3890357"/>
          </a:xfrm>
          <a:prstGeom prst="rect">
            <a:avLst/>
          </a:prstGeom>
        </p:spPr>
      </p:pic>
      <p:pic>
        <p:nvPicPr>
          <p:cNvPr id="6" name="Content Placeholder 5" descr="Chart, histogram&#10;&#10;Description automatically generated">
            <a:extLst>
              <a:ext uri="{FF2B5EF4-FFF2-40B4-BE49-F238E27FC236}">
                <a16:creationId xmlns:a16="http://schemas.microsoft.com/office/drawing/2014/main" id="{D08957C7-37AF-8945-C725-529B01819AC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0496" b="-1"/>
          <a:stretch/>
        </p:blipFill>
        <p:spPr>
          <a:xfrm>
            <a:off x="6189934" y="2410448"/>
            <a:ext cx="5803323" cy="3890357"/>
          </a:xfrm>
          <a:prstGeom prst="rect">
            <a:avLst/>
          </a:prstGeom>
        </p:spPr>
      </p:pic>
    </p:spTree>
    <p:extLst>
      <p:ext uri="{BB962C8B-B14F-4D97-AF65-F5344CB8AC3E}">
        <p14:creationId xmlns:p14="http://schemas.microsoft.com/office/powerpoint/2010/main" val="2249576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74E68-FB85-7171-3A12-6245F09B91A9}"/>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endParaRPr lang="en-US" sz="5200" kern="1200">
              <a:solidFill>
                <a:schemeClr val="tx1"/>
              </a:solidFill>
              <a:latin typeface="+mj-lt"/>
              <a:ea typeface="+mj-ea"/>
              <a:cs typeface="+mj-cs"/>
            </a:endParaRPr>
          </a:p>
        </p:txBody>
      </p:sp>
      <p:pic>
        <p:nvPicPr>
          <p:cNvPr id="7" name="Picture 6" descr="Chart, box and whisker chart&#10;&#10;Description automatically generated">
            <a:extLst>
              <a:ext uri="{FF2B5EF4-FFF2-40B4-BE49-F238E27FC236}">
                <a16:creationId xmlns:a16="http://schemas.microsoft.com/office/drawing/2014/main" id="{F854D9B9-3F66-93C4-8013-3F8CA65D0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806" y="2410448"/>
            <a:ext cx="5792453" cy="3890357"/>
          </a:xfrm>
          <a:prstGeom prst="rect">
            <a:avLst/>
          </a:prstGeom>
        </p:spPr>
      </p:pic>
      <p:pic>
        <p:nvPicPr>
          <p:cNvPr id="12" name="Content Placeholder 11" descr="Chart, scatter chart&#10;&#10;Description automatically generated">
            <a:extLst>
              <a:ext uri="{FF2B5EF4-FFF2-40B4-BE49-F238E27FC236}">
                <a16:creationId xmlns:a16="http://schemas.microsoft.com/office/drawing/2014/main" id="{E45B3B31-3472-2C4C-FB2A-E00C057374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8742" y="2410448"/>
            <a:ext cx="5792454" cy="3890357"/>
          </a:xfrm>
        </p:spPr>
      </p:pic>
    </p:spTree>
    <p:extLst>
      <p:ext uri="{BB962C8B-B14F-4D97-AF65-F5344CB8AC3E}">
        <p14:creationId xmlns:p14="http://schemas.microsoft.com/office/powerpoint/2010/main" val="1121756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335</TotalTime>
  <Words>577</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Statistics Final Project: Hotel Dataset</vt:lpstr>
      <vt:lpstr>Context</vt:lpstr>
      <vt:lpstr>Research Question</vt:lpstr>
      <vt:lpstr>Data</vt:lpstr>
      <vt:lpstr>Exploratory Data Analysis</vt:lpstr>
      <vt:lpstr>PowerPoint Presentation</vt:lpstr>
      <vt:lpstr>PowerPoint Presentation</vt:lpstr>
      <vt:lpstr>PowerPoint Presentation</vt:lpstr>
      <vt:lpstr>PowerPoint Presentation</vt:lpstr>
      <vt:lpstr>Hypothesis </vt:lpstr>
      <vt:lpstr>Statistical Inference </vt:lpstr>
      <vt:lpstr>Results - Price</vt:lpstr>
      <vt:lpstr>Results – Lead Time</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Final Project: Hotel Dataset</dc:title>
  <dc:creator>Filippos Symeonidis</dc:creator>
  <cp:lastModifiedBy>Filippos Symeonidis</cp:lastModifiedBy>
  <cp:revision>3</cp:revision>
  <dcterms:created xsi:type="dcterms:W3CDTF">2023-03-22T19:29:39Z</dcterms:created>
  <dcterms:modified xsi:type="dcterms:W3CDTF">2023-03-27T19:57:02Z</dcterms:modified>
</cp:coreProperties>
</file>