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8B1A4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19033" y="411959"/>
            <a:ext cx="207645" cy="332105"/>
          </a:xfrm>
          <a:custGeom>
            <a:avLst/>
            <a:gdLst/>
            <a:ahLst/>
            <a:cxnLst/>
            <a:rect l="l" t="t" r="r" b="b"/>
            <a:pathLst>
              <a:path w="207645" h="332105">
                <a:moveTo>
                  <a:pt x="207217" y="0"/>
                </a:moveTo>
                <a:lnTo>
                  <a:pt x="159856" y="5587"/>
                </a:lnTo>
                <a:lnTo>
                  <a:pt x="116242" y="21535"/>
                </a:lnTo>
                <a:lnTo>
                  <a:pt x="77742" y="46549"/>
                </a:lnTo>
                <a:lnTo>
                  <a:pt x="45613" y="79347"/>
                </a:lnTo>
                <a:lnTo>
                  <a:pt x="21109" y="118648"/>
                </a:lnTo>
                <a:lnTo>
                  <a:pt x="5486" y="163171"/>
                </a:lnTo>
                <a:lnTo>
                  <a:pt x="0" y="211635"/>
                </a:lnTo>
                <a:lnTo>
                  <a:pt x="6011" y="262201"/>
                </a:lnTo>
                <a:lnTo>
                  <a:pt x="23070" y="308365"/>
                </a:lnTo>
                <a:lnTo>
                  <a:pt x="38621" y="331903"/>
                </a:lnTo>
                <a:lnTo>
                  <a:pt x="86547" y="237553"/>
                </a:lnTo>
                <a:lnTo>
                  <a:pt x="81410" y="211635"/>
                </a:lnTo>
                <a:lnTo>
                  <a:pt x="91319" y="161641"/>
                </a:lnTo>
                <a:lnTo>
                  <a:pt x="118326" y="120780"/>
                </a:lnTo>
                <a:lnTo>
                  <a:pt x="158356" y="93212"/>
                </a:lnTo>
                <a:lnTo>
                  <a:pt x="160045" y="92863"/>
                </a:lnTo>
                <a:lnTo>
                  <a:pt x="20721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896" y="6230111"/>
            <a:ext cx="1625346" cy="44424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2" y="6192011"/>
            <a:ext cx="1270253" cy="5204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B1A4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B1A4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B1A4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9033" y="411959"/>
            <a:ext cx="207645" cy="332105"/>
          </a:xfrm>
          <a:custGeom>
            <a:avLst/>
            <a:gdLst/>
            <a:ahLst/>
            <a:cxnLst/>
            <a:rect l="l" t="t" r="r" b="b"/>
            <a:pathLst>
              <a:path w="207645" h="332105">
                <a:moveTo>
                  <a:pt x="207217" y="0"/>
                </a:moveTo>
                <a:lnTo>
                  <a:pt x="159856" y="5587"/>
                </a:lnTo>
                <a:lnTo>
                  <a:pt x="116242" y="21535"/>
                </a:lnTo>
                <a:lnTo>
                  <a:pt x="77742" y="46549"/>
                </a:lnTo>
                <a:lnTo>
                  <a:pt x="45613" y="79347"/>
                </a:lnTo>
                <a:lnTo>
                  <a:pt x="21109" y="118648"/>
                </a:lnTo>
                <a:lnTo>
                  <a:pt x="5486" y="163171"/>
                </a:lnTo>
                <a:lnTo>
                  <a:pt x="0" y="211635"/>
                </a:lnTo>
                <a:lnTo>
                  <a:pt x="6011" y="262201"/>
                </a:lnTo>
                <a:lnTo>
                  <a:pt x="23070" y="308365"/>
                </a:lnTo>
                <a:lnTo>
                  <a:pt x="38621" y="331903"/>
                </a:lnTo>
                <a:lnTo>
                  <a:pt x="86547" y="237553"/>
                </a:lnTo>
                <a:lnTo>
                  <a:pt x="81410" y="211635"/>
                </a:lnTo>
                <a:lnTo>
                  <a:pt x="91319" y="161641"/>
                </a:lnTo>
                <a:lnTo>
                  <a:pt x="118326" y="120780"/>
                </a:lnTo>
                <a:lnTo>
                  <a:pt x="158356" y="93212"/>
                </a:lnTo>
                <a:lnTo>
                  <a:pt x="160045" y="92863"/>
                </a:lnTo>
                <a:lnTo>
                  <a:pt x="20721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0895" y="6244442"/>
            <a:ext cx="1541753" cy="42036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73511" y="6192011"/>
            <a:ext cx="1270253" cy="5204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3833" y="261619"/>
            <a:ext cx="107843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8B1A4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9"/>
            <a:ext cx="12192000" cy="6858000"/>
            <a:chOff x="0" y="49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"/>
              <a:ext cx="12191999" cy="685794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932813" y="4704968"/>
              <a:ext cx="8327390" cy="0"/>
            </a:xfrm>
            <a:custGeom>
              <a:avLst/>
              <a:gdLst/>
              <a:ahLst/>
              <a:cxnLst/>
              <a:rect l="l" t="t" r="r" b="b"/>
              <a:pathLst>
                <a:path w="8327390" h="0">
                  <a:moveTo>
                    <a:pt x="0" y="0"/>
                  </a:moveTo>
                  <a:lnTo>
                    <a:pt x="832713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9718" y="1890522"/>
              <a:ext cx="2487930" cy="67970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1175" y="1831848"/>
              <a:ext cx="1943100" cy="797051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4973065" y="4644694"/>
            <a:ext cx="2242820" cy="72961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600" b="1">
                <a:latin typeface="Tahoma"/>
                <a:cs typeface="Tahoma"/>
              </a:rPr>
              <a:t>Learner</a:t>
            </a:r>
            <a:r>
              <a:rPr dirty="0" sz="1600" spc="210" b="1">
                <a:latin typeface="Tahoma"/>
                <a:cs typeface="Tahoma"/>
              </a:rPr>
              <a:t> </a:t>
            </a:r>
            <a:r>
              <a:rPr dirty="0" sz="1600" spc="50" b="1">
                <a:latin typeface="Tahoma"/>
                <a:cs typeface="Tahoma"/>
              </a:rPr>
              <a:t>Name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dirty="0" sz="1600">
                <a:latin typeface="Verdana"/>
                <a:cs typeface="Verdana"/>
              </a:rPr>
              <a:t>Learner Enrolment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49244" y="2799333"/>
            <a:ext cx="5494020" cy="330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0" b="0">
                <a:solidFill>
                  <a:srgbClr val="000000"/>
                </a:solidFill>
                <a:latin typeface="Verdana"/>
                <a:cs typeface="Verdana"/>
              </a:rPr>
              <a:t>Module:</a:t>
            </a:r>
            <a:r>
              <a:rPr dirty="0" sz="2000" spc="-11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000" spc="-50" b="0">
                <a:solidFill>
                  <a:srgbClr val="000000"/>
                </a:solidFill>
                <a:latin typeface="Verdana"/>
                <a:cs typeface="Verdana"/>
              </a:rPr>
              <a:t>&lt;Develop</a:t>
            </a:r>
            <a:r>
              <a:rPr dirty="0" sz="2000" spc="-10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000" b="0">
                <a:solidFill>
                  <a:srgbClr val="000000"/>
                </a:solidFill>
                <a:latin typeface="Verdana"/>
                <a:cs typeface="Verdana"/>
              </a:rPr>
              <a:t>Enterprise</a:t>
            </a:r>
            <a:r>
              <a:rPr dirty="0" sz="2000" spc="-12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000" spc="-10" b="0">
                <a:solidFill>
                  <a:srgbClr val="000000"/>
                </a:solidFill>
                <a:latin typeface="Verdana"/>
                <a:cs typeface="Verdana"/>
              </a:rPr>
              <a:t>Applications&gt;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3750" y="3638296"/>
            <a:ext cx="8065134" cy="853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u="sng" sz="2000" spc="7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Module</a:t>
            </a:r>
            <a:r>
              <a:rPr dirty="0" u="sng" sz="2000" spc="-17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Project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dirty="0" sz="3300" spc="-30" b="1">
                <a:solidFill>
                  <a:srgbClr val="8D1B4A"/>
                </a:solidFill>
                <a:latin typeface="Tahoma"/>
                <a:cs typeface="Tahoma"/>
              </a:rPr>
              <a:t>&lt;Meals</a:t>
            </a:r>
            <a:r>
              <a:rPr dirty="0" sz="3300" spc="-75" b="1">
                <a:solidFill>
                  <a:srgbClr val="8D1B4A"/>
                </a:solidFill>
                <a:latin typeface="Tahoma"/>
                <a:cs typeface="Tahoma"/>
              </a:rPr>
              <a:t> </a:t>
            </a:r>
            <a:r>
              <a:rPr dirty="0" sz="3300" spc="145" b="1">
                <a:solidFill>
                  <a:srgbClr val="8D1B4A"/>
                </a:solidFill>
                <a:latin typeface="Tahoma"/>
                <a:cs typeface="Tahoma"/>
              </a:rPr>
              <a:t>on</a:t>
            </a:r>
            <a:r>
              <a:rPr dirty="0" sz="3300" spc="-75" b="1">
                <a:solidFill>
                  <a:srgbClr val="8D1B4A"/>
                </a:solidFill>
                <a:latin typeface="Tahoma"/>
                <a:cs typeface="Tahoma"/>
              </a:rPr>
              <a:t> </a:t>
            </a:r>
            <a:r>
              <a:rPr dirty="0" sz="3300" spc="140" b="1">
                <a:solidFill>
                  <a:srgbClr val="8D1B4A"/>
                </a:solidFill>
                <a:latin typeface="Tahoma"/>
                <a:cs typeface="Tahoma"/>
              </a:rPr>
              <a:t>Wheels</a:t>
            </a:r>
            <a:r>
              <a:rPr dirty="0" sz="3300" spc="-75" b="1">
                <a:solidFill>
                  <a:srgbClr val="8D1B4A"/>
                </a:solidFill>
                <a:latin typeface="Tahoma"/>
                <a:cs typeface="Tahoma"/>
              </a:rPr>
              <a:t> </a:t>
            </a:r>
            <a:r>
              <a:rPr dirty="0" sz="3300" spc="245" b="1">
                <a:solidFill>
                  <a:srgbClr val="8D1B4A"/>
                </a:solidFill>
                <a:latin typeface="Tahoma"/>
                <a:cs typeface="Tahoma"/>
              </a:rPr>
              <a:t>Web</a:t>
            </a:r>
            <a:r>
              <a:rPr dirty="0" sz="3300" spc="-70" b="1">
                <a:solidFill>
                  <a:srgbClr val="8D1B4A"/>
                </a:solidFill>
                <a:latin typeface="Tahoma"/>
                <a:cs typeface="Tahoma"/>
              </a:rPr>
              <a:t> </a:t>
            </a:r>
            <a:r>
              <a:rPr dirty="0" sz="3300" spc="-10" b="1">
                <a:solidFill>
                  <a:srgbClr val="8D1B4A"/>
                </a:solidFill>
                <a:latin typeface="Tahoma"/>
                <a:cs typeface="Tahoma"/>
              </a:rPr>
              <a:t>Application&gt;</a:t>
            </a:r>
            <a:endParaRPr sz="3300">
              <a:latin typeface="Tahoma"/>
              <a:cs typeface="Tahoma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2689098" y="5646737"/>
          <a:ext cx="6408420" cy="53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2425"/>
                <a:gridCol w="1472564"/>
                <a:gridCol w="1969769"/>
                <a:gridCol w="1266825"/>
              </a:tblGrid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ts val="1520"/>
                        </a:lnSpc>
                      </a:pPr>
                      <a:r>
                        <a:rPr dirty="0" sz="160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Start</a:t>
                      </a:r>
                      <a:r>
                        <a:rPr dirty="0" sz="1600" spc="-2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Date: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52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&lt;insert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date&gt;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1520"/>
                        </a:lnSpc>
                      </a:pPr>
                      <a:r>
                        <a:rPr dirty="0" sz="160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1600" spc="-1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Date: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2395">
                        <a:lnSpc>
                          <a:spcPts val="152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&lt;insert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date&gt;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dirty="0" sz="160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Submission</a:t>
                      </a:r>
                      <a:r>
                        <a:rPr dirty="0" sz="1600" spc="-2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Date: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&lt;insert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date&gt;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dirty="0" sz="1600" spc="-1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Presentation</a:t>
                      </a:r>
                      <a:r>
                        <a:rPr dirty="0" sz="160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Date: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ctr" marL="112395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&lt;insert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date&gt;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24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7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7.</a:t>
            </a:r>
            <a:r>
              <a:rPr dirty="0" spc="-105"/>
              <a:t> </a:t>
            </a:r>
            <a:r>
              <a:rPr dirty="0" spc="110"/>
              <a:t>Flow</a:t>
            </a:r>
            <a:r>
              <a:rPr dirty="0" spc="-70"/>
              <a:t> </a:t>
            </a:r>
            <a:r>
              <a:rPr dirty="0" spc="85"/>
              <a:t>Chart</a:t>
            </a:r>
            <a:r>
              <a:rPr dirty="0" spc="-95"/>
              <a:t> </a:t>
            </a:r>
            <a:r>
              <a:rPr dirty="0" spc="105"/>
              <a:t>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37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</a:t>
            </a:r>
            <a:r>
              <a:rPr dirty="0" spc="-114"/>
              <a:t> </a:t>
            </a:r>
            <a:r>
              <a:rPr dirty="0" spc="110"/>
              <a:t>Use</a:t>
            </a:r>
            <a:r>
              <a:rPr dirty="0" spc="-65"/>
              <a:t> </a:t>
            </a:r>
            <a:r>
              <a:rPr dirty="0" spc="105"/>
              <a:t>Case</a:t>
            </a:r>
            <a:r>
              <a:rPr dirty="0" spc="-60"/>
              <a:t> </a:t>
            </a:r>
            <a:r>
              <a:rPr dirty="0" spc="120"/>
              <a:t>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9</a:t>
            </a:r>
            <a:r>
              <a:rPr dirty="0" sz="4000" spc="-100"/>
              <a:t>.</a:t>
            </a:r>
            <a:r>
              <a:rPr dirty="0" sz="4000" spc="-145"/>
              <a:t> </a:t>
            </a:r>
            <a:r>
              <a:rPr dirty="0" spc="90"/>
              <a:t>Activity</a:t>
            </a:r>
            <a:r>
              <a:rPr dirty="0" spc="-80"/>
              <a:t> </a:t>
            </a:r>
            <a:r>
              <a:rPr dirty="0" spc="110"/>
              <a:t>Diagram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45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10.</a:t>
            </a:r>
            <a:r>
              <a:rPr dirty="0" spc="-80"/>
              <a:t> </a:t>
            </a:r>
            <a:r>
              <a:rPr dirty="0" spc="95"/>
              <a:t>Wireframes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70"/>
              <a:t>11.</a:t>
            </a:r>
            <a:r>
              <a:rPr dirty="0" spc="-75"/>
              <a:t> </a:t>
            </a:r>
            <a:r>
              <a:rPr dirty="0" spc="150"/>
              <a:t>ERD</a:t>
            </a:r>
            <a:r>
              <a:rPr dirty="0" spc="-25"/>
              <a:t> </a:t>
            </a:r>
            <a:r>
              <a:rPr dirty="0" spc="120"/>
              <a:t>Diagram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4087" y="32003"/>
            <a:ext cx="10119360" cy="880744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285"/>
              </a:spcBef>
            </a:pPr>
            <a:r>
              <a:rPr dirty="0" sz="3300" spc="-385" b="1">
                <a:solidFill>
                  <a:srgbClr val="8B1A4A"/>
                </a:solidFill>
                <a:latin typeface="Tahoma"/>
                <a:cs typeface="Tahoma"/>
              </a:rPr>
              <a:t>12.</a:t>
            </a:r>
            <a:r>
              <a:rPr dirty="0" sz="3300" spc="-40" b="1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dirty="0" sz="3300" b="1">
                <a:solidFill>
                  <a:srgbClr val="8B1A4A"/>
                </a:solidFill>
                <a:latin typeface="Tahoma"/>
                <a:cs typeface="Tahoma"/>
              </a:rPr>
              <a:t>Suitable</a:t>
            </a:r>
            <a:r>
              <a:rPr dirty="0" sz="3300" spc="-80" b="1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dirty="0" sz="3300" b="1">
                <a:solidFill>
                  <a:srgbClr val="8B1A4A"/>
                </a:solidFill>
                <a:latin typeface="Tahoma"/>
                <a:cs typeface="Tahoma"/>
              </a:rPr>
              <a:t>Tools,</a:t>
            </a:r>
            <a:r>
              <a:rPr dirty="0" sz="3300" spc="-65" b="1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dirty="0" sz="3300" spc="45" b="1">
                <a:solidFill>
                  <a:srgbClr val="8B1A4A"/>
                </a:solidFill>
                <a:latin typeface="Tahoma"/>
                <a:cs typeface="Tahoma"/>
              </a:rPr>
              <a:t>Techniques,</a:t>
            </a:r>
            <a:r>
              <a:rPr dirty="0" sz="3300" spc="-80" b="1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dirty="0" sz="3300" spc="70" b="1">
                <a:solidFill>
                  <a:srgbClr val="8B1A4A"/>
                </a:solidFill>
                <a:latin typeface="Tahoma"/>
                <a:cs typeface="Tahoma"/>
              </a:rPr>
              <a:t>Environment</a:t>
            </a:r>
            <a:r>
              <a:rPr dirty="0" sz="3300" spc="-60" b="1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dirty="0" sz="3300" spc="-25" b="1">
                <a:solidFill>
                  <a:srgbClr val="8B1A4A"/>
                </a:solidFill>
                <a:latin typeface="Tahoma"/>
                <a:cs typeface="Tahoma"/>
              </a:rPr>
              <a:t>for </a:t>
            </a:r>
            <a:r>
              <a:rPr dirty="0" sz="3300" b="1">
                <a:solidFill>
                  <a:srgbClr val="8B1A4A"/>
                </a:solidFill>
                <a:latin typeface="Tahoma"/>
                <a:cs typeface="Tahoma"/>
              </a:rPr>
              <a:t>your</a:t>
            </a:r>
            <a:r>
              <a:rPr dirty="0" sz="3300" spc="75" b="1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dirty="0" sz="3300" spc="-10" b="1">
                <a:solidFill>
                  <a:srgbClr val="8B1A4A"/>
                </a:solidFill>
                <a:latin typeface="Tahoma"/>
                <a:cs typeface="Tahoma"/>
              </a:rPr>
              <a:t>project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37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13.</a:t>
            </a:r>
            <a:r>
              <a:rPr dirty="0" spc="-45"/>
              <a:t> </a:t>
            </a:r>
            <a:r>
              <a:rPr dirty="0" spc="70"/>
              <a:t>Project</a:t>
            </a:r>
            <a:r>
              <a:rPr dirty="0" spc="-30"/>
              <a:t> </a:t>
            </a:r>
            <a:r>
              <a:rPr dirty="0" spc="90"/>
              <a:t>Milestones</a:t>
            </a:r>
            <a:r>
              <a:rPr dirty="0" spc="-10"/>
              <a:t> </a:t>
            </a:r>
            <a:r>
              <a:rPr dirty="0" spc="155"/>
              <a:t>and</a:t>
            </a:r>
            <a:r>
              <a:rPr dirty="0" spc="-30"/>
              <a:t> </a:t>
            </a:r>
            <a:r>
              <a:rPr dirty="0" spc="70"/>
              <a:t>Tasks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19033" y="411959"/>
            <a:ext cx="207645" cy="332105"/>
          </a:xfrm>
          <a:custGeom>
            <a:avLst/>
            <a:gdLst/>
            <a:ahLst/>
            <a:cxnLst/>
            <a:rect l="l" t="t" r="r" b="b"/>
            <a:pathLst>
              <a:path w="207645" h="332105">
                <a:moveTo>
                  <a:pt x="207217" y="0"/>
                </a:moveTo>
                <a:lnTo>
                  <a:pt x="159856" y="5587"/>
                </a:lnTo>
                <a:lnTo>
                  <a:pt x="116242" y="21535"/>
                </a:lnTo>
                <a:lnTo>
                  <a:pt x="77742" y="46549"/>
                </a:lnTo>
                <a:lnTo>
                  <a:pt x="45613" y="79347"/>
                </a:lnTo>
                <a:lnTo>
                  <a:pt x="21109" y="118648"/>
                </a:lnTo>
                <a:lnTo>
                  <a:pt x="5486" y="163171"/>
                </a:lnTo>
                <a:lnTo>
                  <a:pt x="0" y="211635"/>
                </a:lnTo>
                <a:lnTo>
                  <a:pt x="6011" y="262201"/>
                </a:lnTo>
                <a:lnTo>
                  <a:pt x="23070" y="308365"/>
                </a:lnTo>
                <a:lnTo>
                  <a:pt x="38621" y="331903"/>
                </a:lnTo>
                <a:lnTo>
                  <a:pt x="86547" y="237553"/>
                </a:lnTo>
                <a:lnTo>
                  <a:pt x="81410" y="211635"/>
                </a:lnTo>
                <a:lnTo>
                  <a:pt x="91319" y="161641"/>
                </a:lnTo>
                <a:lnTo>
                  <a:pt x="118326" y="120780"/>
                </a:lnTo>
                <a:lnTo>
                  <a:pt x="158356" y="93212"/>
                </a:lnTo>
                <a:lnTo>
                  <a:pt x="160045" y="92863"/>
                </a:lnTo>
                <a:lnTo>
                  <a:pt x="20721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6244442"/>
            <a:ext cx="1541753" cy="42036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3511" y="6192011"/>
            <a:ext cx="1270253" cy="5204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37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5"/>
              <a:t>14.</a:t>
            </a:r>
            <a:r>
              <a:rPr dirty="0" spc="-45"/>
              <a:t> </a:t>
            </a:r>
            <a:r>
              <a:rPr dirty="0" spc="100"/>
              <a:t>Milestone</a:t>
            </a:r>
            <a:r>
              <a:rPr dirty="0" spc="-80"/>
              <a:t> </a:t>
            </a:r>
            <a:r>
              <a:rPr dirty="0" spc="160"/>
              <a:t>Feedback</a:t>
            </a:r>
            <a:r>
              <a:rPr dirty="0" spc="-70"/>
              <a:t>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140"/>
              <a:t>Action</a:t>
            </a:r>
            <a:r>
              <a:rPr dirty="0" spc="-210"/>
              <a:t> </a:t>
            </a:r>
            <a:r>
              <a:rPr dirty="0" spc="100"/>
              <a:t>taken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25309" y="1190612"/>
          <a:ext cx="11236960" cy="4818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55"/>
                <a:gridCol w="5306060"/>
                <a:gridCol w="4208145"/>
              </a:tblGrid>
              <a:tr h="781685">
                <a:tc>
                  <a:txBody>
                    <a:bodyPr/>
                    <a:lstStyle/>
                    <a:p>
                      <a:pPr marL="219710" marR="233679" indent="26162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dirty="0" sz="1800" spc="-7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84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marL="2152015" marR="274955" indent="-1948814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Feedback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Tutor</a:t>
                      </a:r>
                      <a:r>
                        <a:rPr dirty="0" sz="1800" spc="-1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800" spc="37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 Facilitator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8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Taken</a:t>
                      </a:r>
                      <a:r>
                        <a:rPr dirty="0" sz="1800" spc="114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7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(Yes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84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8D1B4A"/>
                    </a:solidFill>
                  </a:tcPr>
                </a:tc>
              </a:tr>
              <a:tr h="31051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L="508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51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51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37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15.</a:t>
            </a:r>
            <a:r>
              <a:rPr dirty="0" spc="-35"/>
              <a:t> </a:t>
            </a:r>
            <a:r>
              <a:rPr dirty="0" spc="85"/>
              <a:t>Modifications</a:t>
            </a:r>
            <a:r>
              <a:rPr dirty="0" spc="-20"/>
              <a:t> </a:t>
            </a:r>
            <a:r>
              <a:rPr dirty="0" spc="140"/>
              <a:t>Made</a:t>
            </a:r>
            <a:r>
              <a:rPr dirty="0" spc="-20"/>
              <a:t> </a:t>
            </a:r>
            <a:r>
              <a:rPr dirty="0" spc="125"/>
              <a:t>based</a:t>
            </a:r>
            <a:r>
              <a:rPr dirty="0" spc="-35"/>
              <a:t> </a:t>
            </a:r>
            <a:r>
              <a:rPr dirty="0" spc="200"/>
              <a:t>On</a:t>
            </a:r>
            <a:r>
              <a:rPr dirty="0" spc="-20"/>
              <a:t> </a:t>
            </a:r>
            <a:r>
              <a:rPr dirty="0" spc="145"/>
              <a:t>Feedback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37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16.</a:t>
            </a:r>
            <a:r>
              <a:rPr dirty="0" spc="-35"/>
              <a:t> </a:t>
            </a:r>
            <a:r>
              <a:rPr dirty="0" spc="75"/>
              <a:t>Project</a:t>
            </a:r>
            <a:r>
              <a:rPr dirty="0" spc="-25"/>
              <a:t> </a:t>
            </a:r>
            <a:r>
              <a:rPr dirty="0" spc="45"/>
              <a:t>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0"/>
              <a:t>Content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21791" y="958722"/>
          <a:ext cx="11203305" cy="5179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10"/>
                <a:gridCol w="9738995"/>
              </a:tblGrid>
              <a:tr h="346075">
                <a:tc>
                  <a:txBody>
                    <a:bodyPr/>
                    <a:lstStyle/>
                    <a:p>
                      <a:pPr algn="r" marR="5372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38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8D1B4A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background,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objective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deliverables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025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List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used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5565"/>
                </a:tc>
              </a:tr>
              <a:tr h="346075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Requirements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System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Requirements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/>
                </a:tc>
              </a:tr>
              <a:tr h="346075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Scope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Constraints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/>
                </a:tc>
              </a:tr>
              <a:tr h="346075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Flow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Chart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Diagram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Case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Diagram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7470"/>
                </a:tc>
              </a:tr>
              <a:tr h="346710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Activity</a:t>
                      </a:r>
                      <a:r>
                        <a:rPr dirty="0" sz="16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Diagram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Wireframes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/>
                </a:tc>
              </a:tr>
              <a:tr h="346710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ERD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Diagram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Suitable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Tools,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Techniques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Environment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project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/>
                </a:tc>
              </a:tr>
              <a:tr h="346075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4295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Milestones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Tasks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0835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ts val="1900"/>
                        </a:lnSpc>
                        <a:spcBef>
                          <a:spcPts val="60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Milestone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Feedback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Action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taken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37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0"/>
              <a:t>17.</a:t>
            </a:r>
            <a:r>
              <a:rPr dirty="0" spc="-30"/>
              <a:t> </a:t>
            </a:r>
            <a:r>
              <a:rPr dirty="0" spc="125"/>
              <a:t>Proposed</a:t>
            </a:r>
            <a:r>
              <a:rPr dirty="0" spc="-20"/>
              <a:t> </a:t>
            </a:r>
            <a:r>
              <a:rPr dirty="0" spc="65"/>
              <a:t>Improvements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39717" y="3822191"/>
            <a:ext cx="4464685" cy="796290"/>
            <a:chOff x="3839717" y="3822191"/>
            <a:chExt cx="4464685" cy="7962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9717" y="3880103"/>
              <a:ext cx="2487930" cy="68046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1175" y="3822191"/>
              <a:ext cx="1943100" cy="7962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4423" y="2768091"/>
            <a:ext cx="388492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00">
                <a:solidFill>
                  <a:srgbClr val="000000"/>
                </a:solidFill>
              </a:rPr>
              <a:t>THANK</a:t>
            </a:r>
            <a:r>
              <a:rPr dirty="0" sz="4800" spc="-35">
                <a:solidFill>
                  <a:srgbClr val="000000"/>
                </a:solidFill>
              </a:rPr>
              <a:t> </a:t>
            </a:r>
            <a:r>
              <a:rPr dirty="0" sz="4800" spc="145">
                <a:solidFill>
                  <a:srgbClr val="000000"/>
                </a:solidFill>
              </a:rPr>
              <a:t>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0"/>
              <a:t>Content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21791" y="958722"/>
          <a:ext cx="11203305" cy="1384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475"/>
                <a:gridCol w="9738995"/>
              </a:tblGrid>
              <a:tr h="346075">
                <a:tc>
                  <a:txBody>
                    <a:bodyPr/>
                    <a:lstStyle/>
                    <a:p>
                      <a:pPr algn="r" marR="5365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446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8D1B4A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Modifications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Made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based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Feedback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025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16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Results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5565"/>
                </a:tc>
              </a:tr>
              <a:tr h="346075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Proposed</a:t>
                      </a:r>
                      <a:r>
                        <a:rPr dirty="0" sz="16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Improvements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833" y="433832"/>
            <a:ext cx="1027747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505"/>
              <a:t>1.</a:t>
            </a:r>
            <a:r>
              <a:rPr dirty="0" sz="3300" spc="-70"/>
              <a:t> </a:t>
            </a:r>
            <a:r>
              <a:rPr dirty="0" sz="3300" spc="70"/>
              <a:t>Project</a:t>
            </a:r>
            <a:r>
              <a:rPr dirty="0" sz="3300" spc="-75"/>
              <a:t> </a:t>
            </a:r>
            <a:r>
              <a:rPr dirty="0" sz="3300" spc="110"/>
              <a:t>background,</a:t>
            </a:r>
            <a:r>
              <a:rPr dirty="0" sz="3300" spc="-55"/>
              <a:t> </a:t>
            </a:r>
            <a:r>
              <a:rPr dirty="0" sz="3300" spc="65"/>
              <a:t>objective</a:t>
            </a:r>
            <a:r>
              <a:rPr dirty="0" sz="3300" spc="-50"/>
              <a:t> </a:t>
            </a:r>
            <a:r>
              <a:rPr dirty="0" sz="3300"/>
              <a:t>&amp;</a:t>
            </a:r>
            <a:r>
              <a:rPr dirty="0" sz="3300" spc="-55"/>
              <a:t> </a:t>
            </a:r>
            <a:r>
              <a:rPr dirty="0" sz="3300" spc="60"/>
              <a:t>deliverables</a:t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37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2.</a:t>
            </a:r>
            <a:r>
              <a:rPr dirty="0" spc="-25"/>
              <a:t> </a:t>
            </a:r>
            <a:r>
              <a:rPr dirty="0"/>
              <a:t>List</a:t>
            </a:r>
            <a:r>
              <a:rPr dirty="0" spc="10"/>
              <a:t> </a:t>
            </a:r>
            <a:r>
              <a:rPr dirty="0" spc="70"/>
              <a:t>of</a:t>
            </a:r>
            <a:r>
              <a:rPr dirty="0" spc="15"/>
              <a:t> </a:t>
            </a:r>
            <a:r>
              <a:rPr dirty="0" spc="80"/>
              <a:t>software</a:t>
            </a:r>
            <a:r>
              <a:rPr dirty="0" spc="20"/>
              <a:t> </a:t>
            </a:r>
            <a:r>
              <a:rPr dirty="0" spc="105"/>
              <a:t>used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439" rIns="0" bIns="0" rtlCol="0" vert="horz">
            <a:spAutoFit/>
          </a:bodyPr>
          <a:lstStyle/>
          <a:p>
            <a:pPr marL="54610">
              <a:lnSpc>
                <a:spcPts val="4120"/>
              </a:lnSpc>
            </a:pPr>
            <a:r>
              <a:rPr dirty="0" spc="-195"/>
              <a:t>3.</a:t>
            </a:r>
            <a:r>
              <a:rPr dirty="0" spc="-70"/>
              <a:t> </a:t>
            </a:r>
            <a:r>
              <a:rPr dirty="0" sz="3300" spc="75"/>
              <a:t>User</a:t>
            </a:r>
            <a:r>
              <a:rPr dirty="0" sz="3300" spc="-25"/>
              <a:t> </a:t>
            </a:r>
            <a:r>
              <a:rPr dirty="0" sz="3300" spc="85"/>
              <a:t>Requirements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01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dirty="0" spc="-75"/>
              <a:t> </a:t>
            </a:r>
            <a:r>
              <a:rPr dirty="0" spc="100"/>
              <a:t>System</a:t>
            </a:r>
            <a:r>
              <a:rPr dirty="0" spc="-55"/>
              <a:t> </a:t>
            </a:r>
            <a:r>
              <a:rPr dirty="0" spc="95"/>
              <a:t>Requirements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9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5.</a:t>
            </a:r>
            <a:r>
              <a:rPr dirty="0" spc="-75"/>
              <a:t> </a:t>
            </a:r>
            <a:r>
              <a:rPr dirty="0" spc="75"/>
              <a:t>Project</a:t>
            </a:r>
            <a:r>
              <a:rPr dirty="0" spc="-25"/>
              <a:t> </a:t>
            </a:r>
            <a:r>
              <a:rPr dirty="0" spc="100"/>
              <a:t>Scope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6.</a:t>
            </a:r>
            <a:r>
              <a:rPr dirty="0" spc="-140"/>
              <a:t> </a:t>
            </a:r>
            <a:r>
              <a:rPr dirty="0" spc="75"/>
              <a:t>Project</a:t>
            </a:r>
            <a:r>
              <a:rPr dirty="0" spc="-100"/>
              <a:t> </a:t>
            </a:r>
            <a:r>
              <a:rPr dirty="0" spc="75"/>
              <a:t>Constraints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Suraj Uprety - Content Marketing Manager</dc:creator>
  <dc:title>PowerPoint Presentation</dc:title>
  <dcterms:created xsi:type="dcterms:W3CDTF">2024-07-13T05:03:01Z</dcterms:created>
  <dcterms:modified xsi:type="dcterms:W3CDTF">2024-07-13T05:03:01Z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2024-07-13T00:00:00Z</vt:filetime>
  </property>
  <property fmtid="{D5CDD505-2E9C-101B-9397-08002B2CF9AE}" pid="5" name="Producer">
    <vt:lpwstr>Microsoft® PowerPoint® for Microsoft 365</vt:lpwstr>
  </property>
</Properties>
</file>