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8" r:id="rId3"/>
    <p:sldId id="268" r:id="rId4"/>
    <p:sldId id="269" r:id="rId5"/>
    <p:sldId id="279" r:id="rId6"/>
    <p:sldId id="281" r:id="rId7"/>
    <p:sldId id="272" r:id="rId8"/>
    <p:sldId id="270" r:id="rId9"/>
    <p:sldId id="282" r:id="rId10"/>
    <p:sldId id="283" r:id="rId11"/>
    <p:sldId id="28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Iaroslav Mazur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162900"/>
            <a:ext cx="4569068" cy="2655277"/>
          </a:xfrm>
        </p:spPr>
        <p:txBody>
          <a:bodyPr/>
          <a:lstStyle/>
          <a:p>
            <a:r>
              <a:rPr lang="en-US" dirty="0"/>
              <a:t>Monitored the use of the system resources</a:t>
            </a:r>
          </a:p>
          <a:p>
            <a:r>
              <a:rPr lang="en-US" dirty="0"/>
              <a:t>Discovered an issue which caused sizeable delays in the </a:t>
            </a:r>
            <a:r>
              <a:rPr lang="en-US"/>
              <a:t>network communication</a:t>
            </a:r>
            <a:endParaRPr lang="en-US" dirty="0"/>
          </a:p>
          <a:p>
            <a:r>
              <a:rPr lang="en-US" dirty="0"/>
              <a:t>Greatly reduced the CPU load by fixing the issue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0A8E09-761C-4E7B-9112-634EB3FC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81457"/>
              </p:ext>
            </p:extLst>
          </p:nvPr>
        </p:nvGraphicFramePr>
        <p:xfrm>
          <a:off x="6096000" y="2531048"/>
          <a:ext cx="5043854" cy="115412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907323">
                  <a:extLst>
                    <a:ext uri="{9D8B030D-6E8A-4147-A177-3AD203B41FA5}">
                      <a16:colId xmlns:a16="http://schemas.microsoft.com/office/drawing/2014/main" val="3196812318"/>
                    </a:ext>
                  </a:extLst>
                </a:gridCol>
                <a:gridCol w="2136531">
                  <a:extLst>
                    <a:ext uri="{9D8B030D-6E8A-4147-A177-3AD203B41FA5}">
                      <a16:colId xmlns:a16="http://schemas.microsoft.com/office/drawing/2014/main" val="2049698861"/>
                    </a:ext>
                  </a:extLst>
                </a:gridCol>
              </a:tblGrid>
              <a:tr h="475921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i="1" kern="150" dirty="0">
                          <a:effectLst/>
                        </a:rPr>
                        <a:t>Point in time</a:t>
                      </a:r>
                      <a:endParaRPr lang="en-US" sz="1400" i="1" kern="150" dirty="0">
                        <a:effectLst/>
                        <a:latin typeface="Liberation Serif"/>
                        <a:ea typeface="Noto Sans CJK SC Regular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i="1" kern="150" dirty="0">
                          <a:effectLst/>
                        </a:rPr>
                        <a:t>Average CPU load</a:t>
                      </a:r>
                      <a:endParaRPr lang="en-US" sz="1400" i="1" kern="150" dirty="0">
                        <a:effectLst/>
                        <a:latin typeface="Liberation Serif"/>
                        <a:ea typeface="Noto Sans CJK SC Regular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26756"/>
                  </a:ext>
                </a:extLst>
              </a:tr>
              <a:tr h="339101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 the optimization</a:t>
                      </a:r>
                      <a:endParaRPr lang="en-US" sz="14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90-100%</a:t>
                      </a:r>
                      <a:endParaRPr lang="en-US" sz="1400" kern="15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92063"/>
                  </a:ext>
                </a:extLst>
              </a:tr>
              <a:tr h="339101"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the optimization</a:t>
                      </a:r>
                      <a:endParaRPr lang="en-US" sz="14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5-10%</a:t>
                      </a:r>
                      <a:endParaRPr lang="en-US" sz="14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1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Iaroslav Mazur</a:t>
            </a:r>
          </a:p>
        </p:txBody>
      </p:sp>
    </p:spTree>
    <p:extLst>
      <p:ext uri="{BB962C8B-B14F-4D97-AF65-F5344CB8AC3E}">
        <p14:creationId xmlns:p14="http://schemas.microsoft.com/office/powerpoint/2010/main" val="20693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06" y="2760785"/>
            <a:ext cx="10709031" cy="1630521"/>
          </a:xfrm>
        </p:spPr>
        <p:txBody>
          <a:bodyPr anchor="t">
            <a:normAutofit/>
          </a:bodyPr>
          <a:lstStyle/>
          <a:p>
            <a:pPr algn="ctr"/>
            <a:r>
              <a:rPr lang="en-US" sz="5400" dirty="0"/>
              <a:t>Blockchain: </a:t>
            </a:r>
            <a:br>
              <a:rPr lang="en-US" sz="5400" dirty="0"/>
            </a:br>
            <a:r>
              <a:rPr lang="en-US" sz="5400" i="1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0918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Identification and documentation of the Blockchain technology fundamentals</a:t>
            </a:r>
          </a:p>
          <a:p>
            <a:pPr lvl="0"/>
            <a:r>
              <a:rPr lang="en-US" dirty="0"/>
              <a:t>The design of an architecture suitable for a Blockchain application</a:t>
            </a:r>
          </a:p>
          <a:p>
            <a:pPr lvl="0"/>
            <a:r>
              <a:rPr lang="en-US" dirty="0"/>
              <a:t>The implementation of a resilient and stable decentralized Blockchain protocol</a:t>
            </a:r>
          </a:p>
          <a:p>
            <a:r>
              <a:rPr lang="en-US" dirty="0"/>
              <a:t>Solving the problem of forming a network of nodes supporting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290E4C-A7E1-4610-AEF4-0BE4DA46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9601200" cy="1069975"/>
          </a:xfrm>
        </p:spPr>
        <p:txBody>
          <a:bodyPr/>
          <a:lstStyle/>
          <a:p>
            <a:pPr algn="ctr"/>
            <a:r>
              <a:rPr lang="en-US" dirty="0"/>
              <a:t>Comparison to the Bitcoin Blockchain: Part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484D82-DCD5-40C8-ABC7-C1EEE8125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1410"/>
              </p:ext>
            </p:extLst>
          </p:nvPr>
        </p:nvGraphicFramePr>
        <p:xfrm>
          <a:off x="1453820" y="1842611"/>
          <a:ext cx="9284360" cy="421843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242838">
                  <a:extLst>
                    <a:ext uri="{9D8B030D-6E8A-4147-A177-3AD203B41FA5}">
                      <a16:colId xmlns:a16="http://schemas.microsoft.com/office/drawing/2014/main" val="4056046223"/>
                    </a:ext>
                  </a:extLst>
                </a:gridCol>
                <a:gridCol w="3019229">
                  <a:extLst>
                    <a:ext uri="{9D8B030D-6E8A-4147-A177-3AD203B41FA5}">
                      <a16:colId xmlns:a16="http://schemas.microsoft.com/office/drawing/2014/main" val="294216577"/>
                    </a:ext>
                  </a:extLst>
                </a:gridCol>
                <a:gridCol w="3022293">
                  <a:extLst>
                    <a:ext uri="{9D8B030D-6E8A-4147-A177-3AD203B41FA5}">
                      <a16:colId xmlns:a16="http://schemas.microsoft.com/office/drawing/2014/main" val="3419298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Feature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Presence in the Bitcoin Blockchain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Presence in our </a:t>
                      </a:r>
                      <a:br>
                        <a:rPr lang="en-US" sz="1800" b="1" i="1" kern="0" dirty="0">
                          <a:effectLst/>
                        </a:rPr>
                      </a:br>
                      <a:r>
                        <a:rPr lang="en-US" sz="1800" b="1" i="1" kern="0" dirty="0">
                          <a:effectLst/>
                        </a:rPr>
                        <a:t>Blockchain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379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Elliptic Curve Cryptography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5016755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Merkle Root integration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2659760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Distributivity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369556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Decentralization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2180906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Mining based on the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Proof-of-Work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27992571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Resistance to invalid blocks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spamming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400792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Resistance to the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chain forks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812280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Well-defined block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structure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379954582"/>
                  </a:ext>
                </a:extLst>
              </a:tr>
            </a:tbl>
          </a:graphicData>
        </a:graphic>
      </p:graphicFrame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4317D0C5-CC15-4F82-9948-EA3DC629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2390775"/>
            <a:ext cx="347662" cy="371474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05A026C6-79A0-4C9D-ACB6-26160337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2758592"/>
            <a:ext cx="347662" cy="371474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1181787F-BBFB-453E-9037-81EE32A5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5608022"/>
            <a:ext cx="347662" cy="371474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09C1525-6AB0-413A-8129-6D4D2B936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5053721"/>
            <a:ext cx="347662" cy="371474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D80409BE-6C14-4F9C-B41A-A3D437B6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4503280"/>
            <a:ext cx="347662" cy="371474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578EF7-128B-4C63-97C6-286202DB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3931395"/>
            <a:ext cx="347662" cy="371474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4FC8F23-BF1D-4CE9-9987-AA61F1BF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3464782"/>
            <a:ext cx="347662" cy="37147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4ED9F92-E4B7-4A09-B985-4DA8F2EC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3114672"/>
            <a:ext cx="347662" cy="37147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8F87D58-6B77-4292-8817-1858FBA9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2389304"/>
            <a:ext cx="347662" cy="37147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2960B51-978B-463B-859A-9EC131E2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3113085"/>
            <a:ext cx="347662" cy="371474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22D7219A-55A4-40D9-BB2B-CC8077EC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3918807"/>
            <a:ext cx="347662" cy="371474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9D40919-7D1D-4BBF-A51F-09FEB773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4488854"/>
            <a:ext cx="347662" cy="37147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1698F4D9-CAB7-4541-B2EB-63336679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5054833"/>
            <a:ext cx="347662" cy="371474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FC084-BB28-4920-BC78-D033F73D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3465621"/>
            <a:ext cx="347662" cy="371474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4F5461E4-39C3-4A6E-9302-8428CC1F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2754562"/>
            <a:ext cx="347662" cy="37147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E12009D6-F371-473A-87DC-2F90A62E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5580920"/>
            <a:ext cx="347662" cy="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9601200" cy="1069975"/>
          </a:xfrm>
        </p:spPr>
        <p:txBody>
          <a:bodyPr/>
          <a:lstStyle/>
          <a:p>
            <a:pPr algn="ctr"/>
            <a:r>
              <a:rPr lang="en-US" dirty="0"/>
              <a:t>Comparison to the Bitcoin Blockchain: Part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484D82-DCD5-40C8-ABC7-C1EEE8125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66179"/>
              </p:ext>
            </p:extLst>
          </p:nvPr>
        </p:nvGraphicFramePr>
        <p:xfrm>
          <a:off x="1453820" y="1842611"/>
          <a:ext cx="9284360" cy="44043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242838">
                  <a:extLst>
                    <a:ext uri="{9D8B030D-6E8A-4147-A177-3AD203B41FA5}">
                      <a16:colId xmlns:a16="http://schemas.microsoft.com/office/drawing/2014/main" val="4056046223"/>
                    </a:ext>
                  </a:extLst>
                </a:gridCol>
                <a:gridCol w="3019229">
                  <a:extLst>
                    <a:ext uri="{9D8B030D-6E8A-4147-A177-3AD203B41FA5}">
                      <a16:colId xmlns:a16="http://schemas.microsoft.com/office/drawing/2014/main" val="294216577"/>
                    </a:ext>
                  </a:extLst>
                </a:gridCol>
                <a:gridCol w="3022293">
                  <a:extLst>
                    <a:ext uri="{9D8B030D-6E8A-4147-A177-3AD203B41FA5}">
                      <a16:colId xmlns:a16="http://schemas.microsoft.com/office/drawing/2014/main" val="3419298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Feature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Presence in the Bitcoin Blockchain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0" dirty="0">
                          <a:effectLst/>
                        </a:rPr>
                        <a:t>Presence in our </a:t>
                      </a:r>
                      <a:br>
                        <a:rPr lang="en-US" sz="1800" b="1" i="1" kern="0" dirty="0">
                          <a:effectLst/>
                        </a:rPr>
                      </a:br>
                      <a:r>
                        <a:rPr lang="en-US" sz="1800" b="1" i="1" kern="0" dirty="0">
                          <a:effectLst/>
                        </a:rPr>
                        <a:t>Blockchain</a:t>
                      </a:r>
                      <a:endParaRPr lang="en-US" sz="1800" b="1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379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Extensibility of the </a:t>
                      </a:r>
                      <a:b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</a:b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P2P network</a:t>
                      </a: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5016755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Maintaining a well-balanced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connectivity of a node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2659760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Byzantine fault </a:t>
                      </a:r>
                      <a:b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tolerance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369556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Decentralized consensus</a:t>
                      </a:r>
                      <a:endParaRPr lang="en-US" sz="1600" kern="150" dirty="0">
                        <a:effectLst/>
                        <a:latin typeface="Calibri" panose="020F0502020204030204" pitchFamily="34" charset="0"/>
                        <a:ea typeface="Noto Sans CJK SC Regular"/>
                        <a:cs typeface="Calibri" panose="020F0502020204030204" pitchFamily="34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2180906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Smart Contracts </a:t>
                      </a:r>
                      <a:b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</a:b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support</a:t>
                      </a: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27992571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Lightweight clients support</a:t>
                      </a:r>
                      <a:b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</a:b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(Simple Payment Verification)</a:t>
                      </a: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14007920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Enhanced scalability</a:t>
                      </a:r>
                      <a:b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</a:br>
                      <a:r>
                        <a:rPr lang="en-US" sz="1600" kern="150" dirty="0">
                          <a:effectLst/>
                          <a:latin typeface="Calibri" panose="020F0502020204030204" pitchFamily="34" charset="0"/>
                          <a:ea typeface="Noto Sans CJK SC Regular"/>
                          <a:cs typeface="Calibri" panose="020F0502020204030204" pitchFamily="34" charset="0"/>
                        </a:rPr>
                        <a:t>(Lightning network)</a:t>
                      </a: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576" marB="27432" anchor="ctr"/>
                </a:tc>
                <a:extLst>
                  <a:ext uri="{0D108BD9-81ED-4DB2-BD59-A6C34878D82A}">
                    <a16:rowId xmlns:a16="http://schemas.microsoft.com/office/drawing/2014/main" val="812280698"/>
                  </a:ext>
                </a:extLst>
              </a:tr>
            </a:tbl>
          </a:graphicData>
        </a:graphic>
      </p:graphicFrame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4317D0C5-CC15-4F82-9948-EA3DC629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2461111"/>
            <a:ext cx="347662" cy="371474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578EF7-128B-4C63-97C6-286202DB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4045691"/>
            <a:ext cx="347662" cy="371474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4FC8F23-BF1D-4CE9-9987-AA61F1BF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3587870"/>
            <a:ext cx="347662" cy="37147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4ED9F92-E4B7-4A09-B985-4DA8F2EC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3035544"/>
            <a:ext cx="347662" cy="37147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8F87D58-6B77-4292-8817-1858FBA9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469" y="2450848"/>
            <a:ext cx="347662" cy="37147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2960B51-978B-463B-859A-9EC131E2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3033957"/>
            <a:ext cx="347662" cy="371474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22D7219A-55A4-40D9-BB2B-CC8077EC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4033103"/>
            <a:ext cx="347662" cy="371474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9D40919-7D1D-4BBF-A51F-09FEB773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4488854"/>
            <a:ext cx="347662" cy="37147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1698F4D9-CAB7-4541-B2EB-63336679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5054833"/>
            <a:ext cx="347662" cy="371474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FC084-BB28-4920-BC78-D033F73D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3577352"/>
            <a:ext cx="347662" cy="37147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E12009D6-F371-473A-87DC-2F90A62E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2169" y="5668840"/>
            <a:ext cx="347662" cy="371474"/>
          </a:xfrm>
          <a:prstGeom prst="rect">
            <a:avLst/>
          </a:prstGeom>
        </p:spPr>
      </p:pic>
      <p:pic>
        <p:nvPicPr>
          <p:cNvPr id="5" name="Graphic 4" descr="No sign">
            <a:extLst>
              <a:ext uri="{FF2B5EF4-FFF2-40B4-BE49-F238E27FC236}">
                <a16:creationId xmlns:a16="http://schemas.microsoft.com/office/drawing/2014/main" id="{0C10E7B4-0A97-4631-9B7E-E0195E6C0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4469" y="4521458"/>
            <a:ext cx="347662" cy="347662"/>
          </a:xfrm>
          <a:prstGeom prst="rect">
            <a:avLst/>
          </a:prstGeom>
        </p:spPr>
      </p:pic>
      <p:pic>
        <p:nvPicPr>
          <p:cNvPr id="22" name="Graphic 21" descr="No sign">
            <a:extLst>
              <a:ext uri="{FF2B5EF4-FFF2-40B4-BE49-F238E27FC236}">
                <a16:creationId xmlns:a16="http://schemas.microsoft.com/office/drawing/2014/main" id="{3FD0330E-6E0A-44AE-96F8-683A11493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4469" y="5087437"/>
            <a:ext cx="347662" cy="347662"/>
          </a:xfrm>
          <a:prstGeom prst="rect">
            <a:avLst/>
          </a:prstGeom>
        </p:spPr>
      </p:pic>
      <p:pic>
        <p:nvPicPr>
          <p:cNvPr id="24" name="Graphic 23" descr="No sign">
            <a:extLst>
              <a:ext uri="{FF2B5EF4-FFF2-40B4-BE49-F238E27FC236}">
                <a16:creationId xmlns:a16="http://schemas.microsoft.com/office/drawing/2014/main" id="{D7321A55-95AD-4E89-B4D0-4C3DF10CC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4469" y="5701444"/>
            <a:ext cx="347662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71699"/>
            <a:ext cx="9601199" cy="1485900"/>
          </a:xfrm>
        </p:spPr>
        <p:txBody>
          <a:bodyPr/>
          <a:lstStyle/>
          <a:p>
            <a:r>
              <a:rPr lang="en-US" dirty="0"/>
              <a:t>Behavior during and recovery from the problematic/”abnormal” situations</a:t>
            </a:r>
          </a:p>
          <a:p>
            <a:r>
              <a:rPr lang="en-US" dirty="0"/>
              <a:t>Congesting the peers</a:t>
            </a:r>
          </a:p>
          <a:p>
            <a:r>
              <a:rPr lang="en-US" dirty="0"/>
              <a:t>Causing multiple chaotic disruptions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162900"/>
            <a:ext cx="4569068" cy="2655277"/>
          </a:xfrm>
        </p:spPr>
        <p:txBody>
          <a:bodyPr/>
          <a:lstStyle/>
          <a:p>
            <a:r>
              <a:rPr lang="en-US" dirty="0"/>
              <a:t>Running the network for a long time</a:t>
            </a:r>
          </a:p>
          <a:p>
            <a:r>
              <a:rPr lang="en-US" dirty="0"/>
              <a:t>Freezing the system</a:t>
            </a:r>
          </a:p>
          <a:p>
            <a:r>
              <a:rPr lang="en-US" dirty="0"/>
              <a:t>Accelerating the block mining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C22A1D-DD3E-4506-93ED-9B6A1CE6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8358"/>
              </p:ext>
            </p:extLst>
          </p:nvPr>
        </p:nvGraphicFramePr>
        <p:xfrm>
          <a:off x="6128254" y="1902899"/>
          <a:ext cx="5405801" cy="330213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94690">
                  <a:extLst>
                    <a:ext uri="{9D8B030D-6E8A-4147-A177-3AD203B41FA5}">
                      <a16:colId xmlns:a16="http://schemas.microsoft.com/office/drawing/2014/main" val="251533415"/>
                    </a:ext>
                  </a:extLst>
                </a:gridCol>
                <a:gridCol w="2593730">
                  <a:extLst>
                    <a:ext uri="{9D8B030D-6E8A-4147-A177-3AD203B41FA5}">
                      <a16:colId xmlns:a16="http://schemas.microsoft.com/office/drawing/2014/main" val="3052732006"/>
                    </a:ext>
                  </a:extLst>
                </a:gridCol>
                <a:gridCol w="1317381">
                  <a:extLst>
                    <a:ext uri="{9D8B030D-6E8A-4147-A177-3AD203B41FA5}">
                      <a16:colId xmlns:a16="http://schemas.microsoft.com/office/drawing/2014/main" val="2013684140"/>
                    </a:ext>
                  </a:extLst>
                </a:gridCol>
              </a:tblGrid>
              <a:tr h="852979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effectLst/>
                        </a:rPr>
                        <a:t>Amount of time</a:t>
                      </a:r>
                      <a:br>
                        <a:rPr lang="en-US" sz="1600" i="1" kern="0" dirty="0">
                          <a:effectLst/>
                        </a:rPr>
                      </a:br>
                      <a:r>
                        <a:rPr lang="en-US" sz="1600" i="1" kern="0" dirty="0">
                          <a:effectLst/>
                        </a:rPr>
                        <a:t>elapsed</a:t>
                      </a:r>
                      <a:endParaRPr lang="en-US" sz="1600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dirty="0">
                          <a:effectLst/>
                        </a:rPr>
                        <a:t>Approximate number</a:t>
                      </a:r>
                      <a:br>
                        <a:rPr lang="en-US" sz="1400" i="1" kern="0" dirty="0">
                          <a:effectLst/>
                        </a:rPr>
                      </a:br>
                      <a:r>
                        <a:rPr lang="en-US" sz="1400" i="1" kern="0" dirty="0">
                          <a:effectLst/>
                        </a:rPr>
                        <a:t>of blocks mined</a:t>
                      </a:r>
                      <a:br>
                        <a:rPr lang="en-US" sz="1400" i="1" kern="0" dirty="0">
                          <a:effectLst/>
                        </a:rPr>
                      </a:br>
                      <a:r>
                        <a:rPr lang="en-US" sz="1400" i="1" kern="0" dirty="0">
                          <a:effectLst/>
                        </a:rPr>
                        <a:t>in the network</a:t>
                      </a:r>
                      <a:endParaRPr lang="en-US" sz="1400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dirty="0">
                          <a:effectLst/>
                        </a:rPr>
                        <a:t>Number of issues</a:t>
                      </a:r>
                      <a:br>
                        <a:rPr lang="en-US" sz="1200" i="1" kern="0" dirty="0">
                          <a:effectLst/>
                        </a:rPr>
                      </a:br>
                      <a:r>
                        <a:rPr lang="en-US" sz="1200" i="1" kern="0" dirty="0">
                          <a:effectLst/>
                        </a:rPr>
                        <a:t>spotted</a:t>
                      </a:r>
                      <a:endParaRPr lang="en-US" sz="1200" i="1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9163686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 min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 dirty="0">
                          <a:effectLst/>
                        </a:rPr>
                        <a:t>75</a:t>
                      </a:r>
                      <a:endParaRPr lang="en-US" sz="11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 dirty="0">
                          <a:effectLst/>
                        </a:rPr>
                        <a:t>0</a:t>
                      </a:r>
                      <a:endParaRPr lang="en-US" sz="11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939433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 min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150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082812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30 min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 dirty="0">
                          <a:effectLst/>
                        </a:rPr>
                        <a:t>450</a:t>
                      </a:r>
                      <a:endParaRPr lang="en-US" sz="11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960960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1h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900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6638238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2h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1,800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249916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5h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4,500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9060040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10h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9,000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5628770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12h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>
                          <a:effectLst/>
                        </a:rPr>
                        <a:t>10,800</a:t>
                      </a:r>
                      <a:endParaRPr lang="en-US" sz="1100" kern="1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dec"/>
                        </a:tabLst>
                      </a:pPr>
                      <a:r>
                        <a:rPr lang="en-US" sz="1200" kern="150" dirty="0">
                          <a:effectLst/>
                        </a:rPr>
                        <a:t>0</a:t>
                      </a:r>
                      <a:endParaRPr lang="en-US" sz="1100" kern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011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</TotalTime>
  <Words>300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Liberation Serif</vt:lpstr>
      <vt:lpstr>Times New Roman</vt:lpstr>
      <vt:lpstr>Brushed Metal 16x9</vt:lpstr>
      <vt:lpstr>Creating a Blockchain</vt:lpstr>
      <vt:lpstr>Blockchain:  how does it work?</vt:lpstr>
      <vt:lpstr>Contributions:</vt:lpstr>
      <vt:lpstr>PowerPoint Presentation</vt:lpstr>
      <vt:lpstr>Comparison to the Bitcoin Blockchain: Part 1</vt:lpstr>
      <vt:lpstr>Comparison to the Bitcoin Blockchain: Part 2</vt:lpstr>
      <vt:lpstr>Evaluation</vt:lpstr>
      <vt:lpstr>Robustness</vt:lpstr>
      <vt:lpstr>Stability</vt:lpstr>
      <vt:lpstr>Efficiency</vt:lpstr>
      <vt:lpstr>Conclusions</vt:lpstr>
      <vt:lpstr>Creating a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unui Blockchain</dc:title>
  <dc:creator>Iaroslav</dc:creator>
  <cp:lastModifiedBy>Iaroslav</cp:lastModifiedBy>
  <cp:revision>26</cp:revision>
  <dcterms:created xsi:type="dcterms:W3CDTF">2020-01-29T18:52:03Z</dcterms:created>
  <dcterms:modified xsi:type="dcterms:W3CDTF">2020-02-03T19:21:07Z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