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68" r:id="rId17"/>
  </p:sldIdLst>
  <p:sldSz cx="5854700" cy="3295650"/>
  <p:notesSz cx="5854700" cy="32956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816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8486" y="431431"/>
            <a:ext cx="2357726" cy="913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6884" y="1783420"/>
            <a:ext cx="3291840" cy="8312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algn="ctr">
              <a:lnSpc>
                <a:spcPts val="1510"/>
              </a:lnSpc>
              <a:spcBef>
                <a:spcPts val="400"/>
              </a:spcBef>
            </a:pPr>
            <a:r>
              <a:rPr sz="1500" b="1" spc="20" dirty="0">
                <a:latin typeface="Tahoma"/>
                <a:cs typeface="Tahoma"/>
              </a:rPr>
              <a:t>Construirea</a:t>
            </a:r>
            <a:r>
              <a:rPr sz="1500" b="1" spc="-40" dirty="0">
                <a:latin typeface="Tahoma"/>
                <a:cs typeface="Tahoma"/>
              </a:rPr>
              <a:t> </a:t>
            </a:r>
            <a:r>
              <a:rPr sz="1500" b="1" spc="45" dirty="0">
                <a:latin typeface="Tahoma"/>
                <a:cs typeface="Tahoma"/>
              </a:rPr>
              <a:t>unui</a:t>
            </a:r>
            <a:r>
              <a:rPr sz="1500" b="1" spc="-35" dirty="0">
                <a:latin typeface="Tahoma"/>
                <a:cs typeface="Tahoma"/>
              </a:rPr>
              <a:t> </a:t>
            </a:r>
            <a:r>
              <a:rPr sz="1500" b="1" spc="65" dirty="0">
                <a:latin typeface="Tahoma"/>
                <a:cs typeface="Tahoma"/>
              </a:rPr>
              <a:t>model</a:t>
            </a:r>
            <a:r>
              <a:rPr sz="1500" b="1" spc="-40" dirty="0">
                <a:latin typeface="Tahoma"/>
                <a:cs typeface="Tahoma"/>
              </a:rPr>
              <a:t> </a:t>
            </a:r>
            <a:r>
              <a:rPr sz="1500" b="1" spc="30" dirty="0">
                <a:latin typeface="Tahoma"/>
                <a:cs typeface="Tahoma"/>
              </a:rPr>
              <a:t>predictiv </a:t>
            </a:r>
            <a:r>
              <a:rPr sz="1500" b="1" spc="-425" dirty="0">
                <a:latin typeface="Tahoma"/>
                <a:cs typeface="Tahoma"/>
              </a:rPr>
              <a:t> </a:t>
            </a:r>
            <a:r>
              <a:rPr sz="1500" b="1" spc="45" dirty="0">
                <a:latin typeface="Tahoma"/>
                <a:cs typeface="Tahoma"/>
              </a:rPr>
              <a:t>pentru </a:t>
            </a:r>
            <a:r>
              <a:rPr sz="1500" b="1" spc="15" dirty="0">
                <a:latin typeface="Tahoma"/>
                <a:cs typeface="Tahoma"/>
              </a:rPr>
              <a:t>analiza </a:t>
            </a:r>
            <a:r>
              <a:rPr sz="1500" b="1" spc="30" dirty="0">
                <a:latin typeface="Tahoma"/>
                <a:cs typeface="Tahoma"/>
              </a:rPr>
              <a:t>performanței </a:t>
            </a:r>
            <a:r>
              <a:rPr sz="1500" b="1" spc="35" dirty="0">
                <a:latin typeface="Tahoma"/>
                <a:cs typeface="Tahoma"/>
              </a:rPr>
              <a:t> </a:t>
            </a:r>
            <a:r>
              <a:rPr sz="1500" b="1" spc="10" dirty="0">
                <a:latin typeface="Tahoma"/>
                <a:cs typeface="Tahoma"/>
              </a:rPr>
              <a:t>studenților: </a:t>
            </a:r>
            <a:r>
              <a:rPr sz="1500" b="1" spc="20" dirty="0">
                <a:latin typeface="Tahoma"/>
                <a:cs typeface="Tahoma"/>
              </a:rPr>
              <a:t>Impactul </a:t>
            </a:r>
            <a:r>
              <a:rPr sz="1500" b="1" spc="5" dirty="0">
                <a:latin typeface="Tahoma"/>
                <a:cs typeface="Tahoma"/>
              </a:rPr>
              <a:t>factorilor </a:t>
            </a:r>
            <a:r>
              <a:rPr sz="1500" b="1" spc="10" dirty="0">
                <a:latin typeface="Tahoma"/>
                <a:cs typeface="Tahoma"/>
              </a:rPr>
              <a:t> </a:t>
            </a:r>
            <a:r>
              <a:rPr sz="1500" b="1" spc="40" dirty="0">
                <a:latin typeface="Tahoma"/>
                <a:cs typeface="Tahoma"/>
              </a:rPr>
              <a:t>economici,</a:t>
            </a:r>
            <a:r>
              <a:rPr sz="1500" b="1" spc="-30" dirty="0">
                <a:latin typeface="Tahoma"/>
                <a:cs typeface="Tahoma"/>
              </a:rPr>
              <a:t> </a:t>
            </a:r>
            <a:r>
              <a:rPr sz="1500" b="1" spc="20" dirty="0" err="1">
                <a:latin typeface="Tahoma"/>
                <a:cs typeface="Tahoma"/>
              </a:rPr>
              <a:t>personali</a:t>
            </a:r>
            <a:r>
              <a:rPr sz="1500" b="1" spc="-30" dirty="0">
                <a:latin typeface="Tahoma"/>
                <a:cs typeface="Tahoma"/>
              </a:rPr>
              <a:t> </a:t>
            </a:r>
            <a:r>
              <a:rPr lang="en-US" sz="1500" b="1" spc="-15" dirty="0" err="1">
                <a:latin typeface="Tahoma"/>
                <a:cs typeface="Tahoma"/>
              </a:rPr>
              <a:t>s</a:t>
            </a:r>
            <a:r>
              <a:rPr sz="1500" b="1" spc="-15" dirty="0" err="1">
                <a:latin typeface="Tahoma"/>
                <a:cs typeface="Tahoma"/>
              </a:rPr>
              <a:t>i</a:t>
            </a:r>
            <a:r>
              <a:rPr sz="1500" b="1" spc="-30" dirty="0">
                <a:latin typeface="Tahoma"/>
                <a:cs typeface="Tahoma"/>
              </a:rPr>
              <a:t> </a:t>
            </a:r>
            <a:r>
              <a:rPr sz="1500" b="1" spc="15" dirty="0">
                <a:latin typeface="Tahoma"/>
                <a:cs typeface="Tahoma"/>
              </a:rPr>
              <a:t>sociali</a:t>
            </a:r>
            <a:endParaRPr sz="15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060" y="459428"/>
            <a:ext cx="4536152" cy="12268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3344" y="260784"/>
            <a:ext cx="2687955" cy="8413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spc="-40" dirty="0">
                <a:latin typeface="Verdana"/>
                <a:cs typeface="Verdana"/>
              </a:rPr>
              <a:t>V</a:t>
            </a:r>
            <a:r>
              <a:rPr sz="950" spc="55" dirty="0">
                <a:latin typeface="Verdana"/>
                <a:cs typeface="Verdana"/>
              </a:rPr>
              <a:t>om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0" dirty="0">
                <a:latin typeface="Verdana"/>
                <a:cs typeface="Verdana"/>
              </a:rPr>
              <a:t>eg</a:t>
            </a:r>
            <a:r>
              <a:rPr sz="950" spc="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da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5" dirty="0">
                <a:latin typeface="Verdana"/>
                <a:cs typeface="Verdana"/>
              </a:rPr>
              <a:t>ele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e</a:t>
            </a:r>
            <a:r>
              <a:rPr sz="950" spc="15" dirty="0">
                <a:latin typeface="Verdana"/>
                <a:cs typeface="Verdana"/>
              </a:rPr>
              <a:t>c</a:t>
            </a:r>
            <a:r>
              <a:rPr sz="950" spc="35" dirty="0">
                <a:latin typeface="Verdana"/>
                <a:cs typeface="Verdana"/>
              </a:rPr>
              <a:t>on</a:t>
            </a:r>
            <a:r>
              <a:rPr sz="950" spc="45" dirty="0">
                <a:latin typeface="Verdana"/>
                <a:cs typeface="Verdana"/>
              </a:rPr>
              <a:t>o</a:t>
            </a:r>
            <a:r>
              <a:rPr sz="950" spc="65" dirty="0">
                <a:latin typeface="Verdana"/>
                <a:cs typeface="Verdana"/>
              </a:rPr>
              <a:t>m</a:t>
            </a: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-65" dirty="0">
                <a:latin typeface="Verdana"/>
                <a:cs typeface="Verdana"/>
              </a:rPr>
              <a:t>e,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pe</a:t>
            </a:r>
            <a:r>
              <a:rPr sz="950" spc="5" dirty="0">
                <a:latin typeface="Verdana"/>
                <a:cs typeface="Verdana"/>
              </a:rPr>
              <a:t>r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dirty="0">
                <a:latin typeface="Verdana"/>
                <a:cs typeface="Verdana"/>
              </a:rPr>
              <a:t>ale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și  </a:t>
            </a:r>
            <a:r>
              <a:rPr sz="950" spc="10" dirty="0">
                <a:latin typeface="Verdana"/>
                <a:cs typeface="Verdana"/>
              </a:rPr>
              <a:t>soci</a:t>
            </a:r>
            <a:r>
              <a:rPr sz="950" dirty="0">
                <a:latin typeface="Verdana"/>
                <a:cs typeface="Verdana"/>
              </a:rPr>
              <a:t>ale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înt</a:t>
            </a:r>
            <a:r>
              <a:rPr sz="950" spc="-1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-un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b="1" dirty="0">
                <a:latin typeface="Verdana"/>
                <a:cs typeface="Verdana"/>
              </a:rPr>
              <a:t>m</a:t>
            </a:r>
            <a:r>
              <a:rPr sz="950" b="1" spc="-25" dirty="0">
                <a:latin typeface="Verdana"/>
                <a:cs typeface="Verdana"/>
              </a:rPr>
              <a:t>od</a:t>
            </a:r>
            <a:r>
              <a:rPr sz="950" b="1" spc="-30" dirty="0">
                <a:latin typeface="Verdana"/>
                <a:cs typeface="Verdana"/>
              </a:rPr>
              <a:t>e</a:t>
            </a:r>
            <a:r>
              <a:rPr sz="950" b="1" spc="-50" dirty="0">
                <a:latin typeface="Verdana"/>
                <a:cs typeface="Verdana"/>
              </a:rPr>
              <a:t>l</a:t>
            </a:r>
            <a:r>
              <a:rPr sz="950" b="1" spc="-65" dirty="0">
                <a:latin typeface="Verdana"/>
                <a:cs typeface="Verdana"/>
              </a:rPr>
              <a:t> </a:t>
            </a:r>
            <a:r>
              <a:rPr sz="950" b="1" spc="-45" dirty="0">
                <a:latin typeface="Verdana"/>
                <a:cs typeface="Verdana"/>
              </a:rPr>
              <a:t>pr</a:t>
            </a:r>
            <a:r>
              <a:rPr sz="950" b="1" spc="-20" dirty="0">
                <a:latin typeface="Verdana"/>
                <a:cs typeface="Verdana"/>
              </a:rPr>
              <a:t>e</a:t>
            </a:r>
            <a:r>
              <a:rPr sz="950" b="1" spc="-30" dirty="0">
                <a:latin typeface="Verdana"/>
                <a:cs typeface="Verdana"/>
              </a:rPr>
              <a:t>d</a:t>
            </a:r>
            <a:r>
              <a:rPr sz="950" b="1" spc="-20" dirty="0">
                <a:latin typeface="Verdana"/>
                <a:cs typeface="Verdana"/>
              </a:rPr>
              <a:t>i</a:t>
            </a:r>
            <a:r>
              <a:rPr sz="950" b="1" spc="-30" dirty="0">
                <a:latin typeface="Verdana"/>
                <a:cs typeface="Verdana"/>
              </a:rPr>
              <a:t>c</a:t>
            </a:r>
            <a:r>
              <a:rPr sz="950" b="1" spc="-45" dirty="0">
                <a:latin typeface="Verdana"/>
                <a:cs typeface="Verdana"/>
              </a:rPr>
              <a:t>t</a:t>
            </a:r>
            <a:r>
              <a:rPr sz="950" b="1" spc="-40" dirty="0">
                <a:latin typeface="Verdana"/>
                <a:cs typeface="Verdana"/>
              </a:rPr>
              <a:t>i</a:t>
            </a:r>
            <a:r>
              <a:rPr sz="950" b="1" spc="-65" dirty="0">
                <a:latin typeface="Verdana"/>
                <a:cs typeface="Verdana"/>
              </a:rPr>
              <a:t>v</a:t>
            </a:r>
            <a:r>
              <a:rPr sz="950" b="1" spc="-7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pentru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  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15" dirty="0">
                <a:latin typeface="Verdana"/>
                <a:cs typeface="Verdana"/>
              </a:rPr>
              <a:t>tici</a:t>
            </a:r>
            <a:r>
              <a:rPr sz="950" spc="30" dirty="0">
                <a:latin typeface="Verdana"/>
                <a:cs typeface="Verdana"/>
              </a:rPr>
              <a:t>p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per</a:t>
            </a:r>
            <a:r>
              <a:rPr sz="950" spc="-5" dirty="0">
                <a:latin typeface="Verdana"/>
                <a:cs typeface="Verdana"/>
              </a:rPr>
              <a:t>f</a:t>
            </a:r>
            <a:r>
              <a:rPr sz="950" dirty="0">
                <a:latin typeface="Verdana"/>
                <a:cs typeface="Verdana"/>
              </a:rPr>
              <a:t>o</a:t>
            </a:r>
            <a:r>
              <a:rPr sz="950" spc="-10" dirty="0">
                <a:latin typeface="Verdana"/>
                <a:cs typeface="Verdana"/>
              </a:rPr>
              <a:t>r</a:t>
            </a:r>
            <a:r>
              <a:rPr sz="950" spc="45" dirty="0">
                <a:latin typeface="Verdana"/>
                <a:cs typeface="Verdana"/>
              </a:rPr>
              <a:t>man</a:t>
            </a:r>
            <a:r>
              <a:rPr sz="950" spc="5" dirty="0">
                <a:latin typeface="Verdana"/>
                <a:cs typeface="Verdana"/>
              </a:rPr>
              <a:t>ța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25" dirty="0">
                <a:latin typeface="Verdana"/>
                <a:cs typeface="Verdana"/>
              </a:rPr>
              <a:t>tudenți</a:t>
            </a:r>
            <a:r>
              <a:rPr sz="950" dirty="0">
                <a:latin typeface="Verdana"/>
                <a:cs typeface="Verdana"/>
              </a:rPr>
              <a:t>lo</a:t>
            </a:r>
            <a:r>
              <a:rPr sz="950" spc="-10" dirty="0">
                <a:latin typeface="Verdana"/>
                <a:cs typeface="Verdana"/>
              </a:rPr>
              <a:t>r</a:t>
            </a:r>
            <a:r>
              <a:rPr sz="950" spc="-145" dirty="0">
                <a:latin typeface="Verdana"/>
                <a:cs typeface="Verdana"/>
              </a:rPr>
              <a:t>.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V</a:t>
            </a:r>
            <a:r>
              <a:rPr sz="950" spc="40" dirty="0">
                <a:latin typeface="Verdana"/>
                <a:cs typeface="Verdana"/>
              </a:rPr>
              <a:t>om  </a:t>
            </a:r>
            <a:r>
              <a:rPr sz="950" spc="-5" dirty="0">
                <a:latin typeface="Verdana"/>
                <a:cs typeface="Verdana"/>
              </a:rPr>
              <a:t>folosi </a:t>
            </a:r>
            <a:r>
              <a:rPr sz="950" spc="15" dirty="0">
                <a:latin typeface="Verdana"/>
                <a:cs typeface="Verdana"/>
              </a:rPr>
              <a:t>tehnici </a:t>
            </a:r>
            <a:r>
              <a:rPr sz="950" spc="35" dirty="0">
                <a:latin typeface="Verdana"/>
                <a:cs typeface="Verdana"/>
              </a:rPr>
              <a:t>de </a:t>
            </a:r>
            <a:r>
              <a:rPr sz="950" dirty="0">
                <a:latin typeface="Verdana"/>
                <a:cs typeface="Verdana"/>
              </a:rPr>
              <a:t>analiză statistică </a:t>
            </a:r>
            <a:r>
              <a:rPr sz="950" spc="-15" dirty="0">
                <a:latin typeface="Verdana"/>
                <a:cs typeface="Verdana"/>
              </a:rPr>
              <a:t>și 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ma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20" dirty="0">
                <a:latin typeface="Verdana"/>
                <a:cs typeface="Verdana"/>
              </a:rPr>
              <a:t>hi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l</a:t>
            </a:r>
            <a:r>
              <a:rPr sz="950" spc="-10" dirty="0">
                <a:latin typeface="Verdana"/>
                <a:cs typeface="Verdana"/>
              </a:rPr>
              <a:t>e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20" dirty="0">
                <a:latin typeface="Verdana"/>
                <a:cs typeface="Verdana"/>
              </a:rPr>
              <a:t>ni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pentr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obțin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30" dirty="0">
                <a:latin typeface="Verdana"/>
                <a:cs typeface="Verdana"/>
              </a:rPr>
              <a:t>n  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20" dirty="0">
                <a:latin typeface="Verdana"/>
                <a:cs typeface="Verdana"/>
              </a:rPr>
              <a:t>odel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dirty="0">
                <a:latin typeface="Verdana"/>
                <a:cs typeface="Verdana"/>
              </a:rPr>
              <a:t>l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65" dirty="0">
                <a:latin typeface="Verdana"/>
                <a:cs typeface="Verdana"/>
              </a:rPr>
              <a:t>v</a:t>
            </a:r>
            <a:r>
              <a:rPr sz="950" spc="15" dirty="0">
                <a:latin typeface="Verdana"/>
                <a:cs typeface="Verdana"/>
              </a:rPr>
              <a:t>ant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și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25" dirty="0">
                <a:latin typeface="Verdana"/>
                <a:cs typeface="Verdana"/>
              </a:rPr>
              <a:t>obus</a:t>
            </a:r>
            <a:r>
              <a:rPr sz="950" spc="20" dirty="0">
                <a:latin typeface="Verdana"/>
                <a:cs typeface="Verdana"/>
              </a:rPr>
              <a:t>t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9576" y="420643"/>
            <a:ext cx="2072005" cy="309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5" dirty="0"/>
              <a:t>C</a:t>
            </a:r>
            <a:r>
              <a:rPr sz="950" spc="-25" dirty="0"/>
              <a:t>o</a:t>
            </a:r>
            <a:r>
              <a:rPr sz="950" spc="-10" dirty="0"/>
              <a:t>n</a:t>
            </a:r>
            <a:r>
              <a:rPr sz="950" spc="-65" dirty="0"/>
              <a:t>s</a:t>
            </a:r>
            <a:r>
              <a:rPr sz="950" spc="-20" dirty="0"/>
              <a:t>t</a:t>
            </a:r>
            <a:r>
              <a:rPr sz="950" spc="-65" dirty="0"/>
              <a:t>r</a:t>
            </a:r>
            <a:r>
              <a:rPr sz="950" spc="-15" dirty="0"/>
              <a:t>u</a:t>
            </a:r>
            <a:r>
              <a:rPr sz="950" spc="-45" dirty="0"/>
              <a:t>i</a:t>
            </a:r>
            <a:r>
              <a:rPr sz="950" spc="-70" dirty="0"/>
              <a:t>r</a:t>
            </a:r>
            <a:r>
              <a:rPr sz="950" spc="-35" dirty="0"/>
              <a:t>e</a:t>
            </a:r>
            <a:r>
              <a:rPr sz="950" spc="-40" dirty="0"/>
              <a:t>a</a:t>
            </a:r>
            <a:r>
              <a:rPr sz="950" spc="-55" dirty="0"/>
              <a:t> </a:t>
            </a:r>
            <a:r>
              <a:rPr sz="950" spc="30" dirty="0" err="1"/>
              <a:t>m</a:t>
            </a:r>
            <a:r>
              <a:rPr sz="950" spc="-5" dirty="0" err="1"/>
              <a:t>o</a:t>
            </a:r>
            <a:r>
              <a:rPr sz="950" spc="-10" dirty="0" err="1"/>
              <a:t>d</a:t>
            </a:r>
            <a:r>
              <a:rPr sz="950" spc="-25" dirty="0" err="1"/>
              <a:t>e</a:t>
            </a:r>
            <a:r>
              <a:rPr sz="950" spc="-15" dirty="0" err="1"/>
              <a:t>l</a:t>
            </a:r>
            <a:r>
              <a:rPr sz="950" spc="-40" dirty="0" err="1"/>
              <a:t>u</a:t>
            </a:r>
            <a:r>
              <a:rPr sz="950" spc="-15" dirty="0" err="1"/>
              <a:t>l</a:t>
            </a:r>
            <a:r>
              <a:rPr sz="950" spc="-40" dirty="0" err="1"/>
              <a:t>ui</a:t>
            </a:r>
            <a:r>
              <a:rPr sz="950" spc="-55" dirty="0"/>
              <a:t> </a:t>
            </a:r>
            <a:r>
              <a:rPr sz="950" spc="-30" dirty="0"/>
              <a:t>pr</a:t>
            </a:r>
            <a:r>
              <a:rPr sz="950" spc="-25" dirty="0"/>
              <a:t>e</a:t>
            </a:r>
            <a:r>
              <a:rPr sz="950" spc="5" dirty="0"/>
              <a:t>d</a:t>
            </a:r>
            <a:r>
              <a:rPr sz="950" spc="-10" dirty="0"/>
              <a:t>i</a:t>
            </a:r>
            <a:r>
              <a:rPr sz="950" spc="-15" dirty="0"/>
              <a:t>c</a:t>
            </a:r>
            <a:r>
              <a:rPr sz="950" spc="-20" dirty="0"/>
              <a:t>t</a:t>
            </a:r>
            <a:r>
              <a:rPr sz="950" spc="-45" dirty="0"/>
              <a:t>iv</a:t>
            </a:r>
            <a:r>
              <a:rPr lang="en-US" sz="950" spc="-45" dirty="0"/>
              <a:t>e </a:t>
            </a:r>
            <a:r>
              <a:rPr lang="en-US" sz="950" spc="-45" dirty="0" err="1"/>
              <a:t>Regresia</a:t>
            </a:r>
            <a:r>
              <a:rPr lang="en-US" sz="950" spc="-45" dirty="0"/>
              <a:t> </a:t>
            </a:r>
            <a:r>
              <a:rPr lang="en-US" sz="950" spc="-45" dirty="0" err="1"/>
              <a:t>Liniara</a:t>
            </a:r>
            <a:endParaRPr sz="950" dirty="0"/>
          </a:p>
        </p:txBody>
      </p:sp>
      <p:sp>
        <p:nvSpPr>
          <p:cNvPr id="5" name="object 5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F21469-29AB-4E39-9DF2-95319EDFD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01" y="1495425"/>
            <a:ext cx="3079750" cy="14148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0350" y="172100"/>
            <a:ext cx="3228178" cy="295144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lang="en-US" sz="950" dirty="0">
                <a:latin typeface="Verdana"/>
                <a:cs typeface="Verdana"/>
              </a:rPr>
              <a:t>Am </a:t>
            </a:r>
            <a:r>
              <a:rPr lang="en-US" sz="950" dirty="0" err="1">
                <a:latin typeface="Verdana"/>
                <a:cs typeface="Verdana"/>
              </a:rPr>
              <a:t>început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prin</a:t>
            </a:r>
            <a:r>
              <a:rPr lang="en-US" sz="950" dirty="0">
                <a:latin typeface="Verdana"/>
                <a:cs typeface="Verdana"/>
              </a:rPr>
              <a:t> a </a:t>
            </a:r>
            <a:r>
              <a:rPr lang="en-US" sz="950" dirty="0" err="1">
                <a:latin typeface="Verdana"/>
                <a:cs typeface="Verdana"/>
              </a:rPr>
              <a:t>adăuga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două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variabile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noi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în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setul</a:t>
            </a:r>
            <a:r>
              <a:rPr lang="en-US" sz="950" dirty="0">
                <a:latin typeface="Verdana"/>
                <a:cs typeface="Verdana"/>
              </a:rPr>
              <a:t> meu de date </a:t>
            </a:r>
            <a:r>
              <a:rPr lang="en-US" sz="950" dirty="0" err="1">
                <a:latin typeface="Verdana"/>
                <a:cs typeface="Verdana"/>
              </a:rPr>
              <a:t>folosind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limbajul</a:t>
            </a:r>
            <a:r>
              <a:rPr lang="en-US" sz="950" dirty="0">
                <a:latin typeface="Verdana"/>
                <a:cs typeface="Verdana"/>
              </a:rPr>
              <a:t> R. </a:t>
            </a:r>
            <a:r>
              <a:rPr lang="en-US" sz="950" dirty="0" err="1">
                <a:latin typeface="Verdana"/>
                <a:cs typeface="Verdana"/>
              </a:rPr>
              <a:t>Variabila</a:t>
            </a:r>
            <a:r>
              <a:rPr lang="en-US" sz="950" dirty="0">
                <a:latin typeface="Verdana"/>
                <a:cs typeface="Verdana"/>
              </a:rPr>
              <a:t> "y" a </a:t>
            </a:r>
            <a:r>
              <a:rPr lang="en-US" sz="950" dirty="0" err="1">
                <a:latin typeface="Verdana"/>
                <a:cs typeface="Verdana"/>
              </a:rPr>
              <a:t>fost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creată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pentru</a:t>
            </a:r>
            <a:r>
              <a:rPr lang="en-US" sz="950" dirty="0">
                <a:latin typeface="Verdana"/>
                <a:cs typeface="Verdana"/>
              </a:rPr>
              <a:t> a </a:t>
            </a:r>
            <a:r>
              <a:rPr lang="en-US" sz="950" dirty="0" err="1">
                <a:latin typeface="Verdana"/>
                <a:cs typeface="Verdana"/>
              </a:rPr>
              <a:t>conține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cel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mai</a:t>
            </a:r>
            <a:r>
              <a:rPr lang="en-US" sz="950" dirty="0">
                <a:latin typeface="Verdana"/>
                <a:cs typeface="Verdana"/>
              </a:rPr>
              <a:t> mare </a:t>
            </a:r>
            <a:r>
              <a:rPr lang="en-US" sz="950" dirty="0" err="1">
                <a:latin typeface="Verdana"/>
                <a:cs typeface="Verdana"/>
              </a:rPr>
              <a:t>scor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dintre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cele</a:t>
            </a:r>
            <a:r>
              <a:rPr lang="en-US" sz="950" dirty="0">
                <a:latin typeface="Verdana"/>
                <a:cs typeface="Verdana"/>
              </a:rPr>
              <a:t> la </a:t>
            </a:r>
            <a:r>
              <a:rPr lang="en-US" sz="950" dirty="0" err="1">
                <a:latin typeface="Verdana"/>
                <a:cs typeface="Verdana"/>
              </a:rPr>
              <a:t>matematică</a:t>
            </a:r>
            <a:r>
              <a:rPr lang="en-US" sz="950" dirty="0">
                <a:latin typeface="Verdana"/>
                <a:cs typeface="Verdana"/>
              </a:rPr>
              <a:t>, </a:t>
            </a:r>
            <a:r>
              <a:rPr lang="en-US" sz="950" dirty="0" err="1">
                <a:latin typeface="Verdana"/>
                <a:cs typeface="Verdana"/>
              </a:rPr>
              <a:t>scriere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și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lectură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pentru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fiecare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elev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în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parte</a:t>
            </a:r>
            <a:r>
              <a:rPr lang="en-US" sz="950" dirty="0">
                <a:latin typeface="Verdana"/>
                <a:cs typeface="Verdana"/>
              </a:rPr>
              <a:t>. </a:t>
            </a:r>
            <a:r>
              <a:rPr lang="en-US" sz="950" dirty="0" err="1">
                <a:latin typeface="Verdana"/>
                <a:cs typeface="Verdana"/>
              </a:rPr>
              <a:t>În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același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timp</a:t>
            </a:r>
            <a:r>
              <a:rPr lang="en-US" sz="950" dirty="0">
                <a:latin typeface="Verdana"/>
                <a:cs typeface="Verdana"/>
              </a:rPr>
              <a:t>, </a:t>
            </a:r>
            <a:r>
              <a:rPr lang="en-US" sz="950" dirty="0" err="1">
                <a:latin typeface="Verdana"/>
                <a:cs typeface="Verdana"/>
              </a:rPr>
              <a:t>variabila</a:t>
            </a:r>
            <a:r>
              <a:rPr lang="en-US" sz="950" dirty="0">
                <a:latin typeface="Verdana"/>
                <a:cs typeface="Verdana"/>
              </a:rPr>
              <a:t> "x" a </a:t>
            </a:r>
            <a:r>
              <a:rPr lang="en-US" sz="950" dirty="0" err="1">
                <a:latin typeface="Verdana"/>
                <a:cs typeface="Verdana"/>
              </a:rPr>
              <a:t>fost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definită</a:t>
            </a:r>
            <a:r>
              <a:rPr lang="en-US" sz="950" dirty="0">
                <a:latin typeface="Verdana"/>
                <a:cs typeface="Verdana"/>
              </a:rPr>
              <a:t> ca </a:t>
            </a:r>
            <a:r>
              <a:rPr lang="en-US" sz="950" dirty="0" err="1">
                <a:latin typeface="Verdana"/>
                <a:cs typeface="Verdana"/>
              </a:rPr>
              <a:t>fiind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diferența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dintre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suma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totală</a:t>
            </a:r>
            <a:r>
              <a:rPr lang="en-US" sz="950" dirty="0">
                <a:latin typeface="Verdana"/>
                <a:cs typeface="Verdana"/>
              </a:rPr>
              <a:t> a </a:t>
            </a:r>
            <a:r>
              <a:rPr lang="en-US" sz="950" dirty="0" err="1">
                <a:latin typeface="Verdana"/>
                <a:cs typeface="Verdana"/>
              </a:rPr>
              <a:t>celor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trei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scoruri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și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scorul</a:t>
            </a:r>
            <a:r>
              <a:rPr lang="en-US" sz="950" dirty="0">
                <a:latin typeface="Verdana"/>
                <a:cs typeface="Verdana"/>
              </a:rPr>
              <a:t> maxim </a:t>
            </a:r>
            <a:r>
              <a:rPr lang="en-US" sz="950" dirty="0" err="1">
                <a:latin typeface="Verdana"/>
                <a:cs typeface="Verdana"/>
              </a:rPr>
              <a:t>obținut</a:t>
            </a:r>
            <a:r>
              <a:rPr lang="en-US" sz="950" dirty="0">
                <a:latin typeface="Verdana"/>
                <a:cs typeface="Verdana"/>
              </a:rPr>
              <a:t> de </a:t>
            </a:r>
            <a:r>
              <a:rPr lang="en-US" sz="950" dirty="0" err="1">
                <a:latin typeface="Verdana"/>
                <a:cs typeface="Verdana"/>
              </a:rPr>
              <a:t>fiecare</a:t>
            </a:r>
            <a:r>
              <a:rPr lang="en-US" sz="950" dirty="0">
                <a:latin typeface="Verdana"/>
                <a:cs typeface="Verdana"/>
              </a:rPr>
              <a:t> elev.</a:t>
            </a:r>
          </a:p>
          <a:p>
            <a:pPr marL="12700" marR="5080">
              <a:lnSpc>
                <a:spcPts val="1050"/>
              </a:lnSpc>
              <a:spcBef>
                <a:spcPts val="215"/>
              </a:spcBef>
            </a:pPr>
            <a:endParaRPr lang="en-US" sz="950" dirty="0">
              <a:latin typeface="Verdana"/>
              <a:cs typeface="Verdana"/>
            </a:endParaRPr>
          </a:p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lang="en-US" sz="950" dirty="0">
                <a:latin typeface="Verdana"/>
                <a:cs typeface="Verdana"/>
              </a:rPr>
              <a:t>Am </a:t>
            </a:r>
            <a:r>
              <a:rPr lang="en-US" sz="950" dirty="0" err="1">
                <a:latin typeface="Verdana"/>
                <a:cs typeface="Verdana"/>
              </a:rPr>
              <a:t>verificat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apoi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corectitudinea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adăugării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acestor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variabile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în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setul</a:t>
            </a:r>
            <a:r>
              <a:rPr lang="en-US" sz="950" dirty="0">
                <a:latin typeface="Verdana"/>
                <a:cs typeface="Verdana"/>
              </a:rPr>
              <a:t> meu de date, </a:t>
            </a:r>
            <a:r>
              <a:rPr lang="en-US" sz="950" dirty="0" err="1">
                <a:latin typeface="Verdana"/>
                <a:cs typeface="Verdana"/>
              </a:rPr>
              <a:t>afișând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primele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rânduri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pentru</a:t>
            </a:r>
            <a:r>
              <a:rPr lang="en-US" sz="950" dirty="0">
                <a:latin typeface="Verdana"/>
                <a:cs typeface="Verdana"/>
              </a:rPr>
              <a:t> a </a:t>
            </a:r>
            <a:r>
              <a:rPr lang="en-US" sz="950" dirty="0" err="1">
                <a:latin typeface="Verdana"/>
                <a:cs typeface="Verdana"/>
              </a:rPr>
              <a:t>observa</a:t>
            </a:r>
            <a:r>
              <a:rPr lang="en-US" sz="950" dirty="0">
                <a:latin typeface="Verdana"/>
                <a:cs typeface="Verdana"/>
              </a:rPr>
              <a:t> cum </a:t>
            </a:r>
            <a:r>
              <a:rPr lang="en-US" sz="950" dirty="0" err="1">
                <a:latin typeface="Verdana"/>
                <a:cs typeface="Verdana"/>
              </a:rPr>
              <a:t>arată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datele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actualizate</a:t>
            </a:r>
            <a:r>
              <a:rPr lang="en-US" sz="950" dirty="0">
                <a:latin typeface="Verdana"/>
                <a:cs typeface="Verdana"/>
              </a:rPr>
              <a:t>.</a:t>
            </a:r>
          </a:p>
          <a:p>
            <a:pPr marL="12700" marR="5080">
              <a:lnSpc>
                <a:spcPts val="1050"/>
              </a:lnSpc>
              <a:spcBef>
                <a:spcPts val="215"/>
              </a:spcBef>
            </a:pPr>
            <a:endParaRPr lang="en-US" sz="950" dirty="0">
              <a:latin typeface="Verdana"/>
              <a:cs typeface="Verdana"/>
            </a:endParaRPr>
          </a:p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lang="en-US" sz="950" dirty="0" err="1">
                <a:latin typeface="Verdana"/>
                <a:cs typeface="Verdana"/>
              </a:rPr>
              <a:t>În</a:t>
            </a:r>
            <a:r>
              <a:rPr lang="en-US" sz="950" dirty="0">
                <a:latin typeface="Verdana"/>
                <a:cs typeface="Verdana"/>
              </a:rPr>
              <a:t> pasul </a:t>
            </a:r>
            <a:r>
              <a:rPr lang="en-US" sz="950" dirty="0" err="1">
                <a:latin typeface="Verdana"/>
                <a:cs typeface="Verdana"/>
              </a:rPr>
              <a:t>următor</a:t>
            </a:r>
            <a:r>
              <a:rPr lang="en-US" sz="950" dirty="0">
                <a:latin typeface="Verdana"/>
                <a:cs typeface="Verdana"/>
              </a:rPr>
              <a:t>, am </a:t>
            </a:r>
            <a:r>
              <a:rPr lang="en-US" sz="950" dirty="0" err="1">
                <a:latin typeface="Verdana"/>
                <a:cs typeface="Verdana"/>
              </a:rPr>
              <a:t>avansat</a:t>
            </a:r>
            <a:r>
              <a:rPr lang="en-US" sz="950" dirty="0">
                <a:latin typeface="Verdana"/>
                <a:cs typeface="Verdana"/>
              </a:rPr>
              <a:t> la </a:t>
            </a:r>
            <a:r>
              <a:rPr lang="en-US" sz="950" dirty="0" err="1">
                <a:latin typeface="Verdana"/>
                <a:cs typeface="Verdana"/>
              </a:rPr>
              <a:t>crearea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și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ajustarea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unui</a:t>
            </a:r>
            <a:r>
              <a:rPr lang="en-US" sz="950" dirty="0">
                <a:latin typeface="Verdana"/>
                <a:cs typeface="Verdana"/>
              </a:rPr>
              <a:t> model de </a:t>
            </a:r>
            <a:r>
              <a:rPr lang="en-US" sz="950" dirty="0" err="1">
                <a:latin typeface="Verdana"/>
                <a:cs typeface="Verdana"/>
              </a:rPr>
              <a:t>regresie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liniar</a:t>
            </a:r>
            <a:r>
              <a:rPr lang="en-US" sz="950" dirty="0">
                <a:latin typeface="Verdana"/>
                <a:cs typeface="Verdana"/>
              </a:rPr>
              <a:t>. Am </a:t>
            </a:r>
            <a:r>
              <a:rPr lang="en-US" sz="950" dirty="0" err="1">
                <a:latin typeface="Verdana"/>
                <a:cs typeface="Verdana"/>
              </a:rPr>
              <a:t>folosit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variabila</a:t>
            </a:r>
            <a:r>
              <a:rPr lang="en-US" sz="950" dirty="0">
                <a:latin typeface="Verdana"/>
                <a:cs typeface="Verdana"/>
              </a:rPr>
              <a:t> "y" ca </a:t>
            </a:r>
            <a:r>
              <a:rPr lang="en-US" sz="950" dirty="0" err="1">
                <a:latin typeface="Verdana"/>
                <a:cs typeface="Verdana"/>
              </a:rPr>
              <a:t>variabilă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dependentă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și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variabila</a:t>
            </a:r>
            <a:r>
              <a:rPr lang="en-US" sz="950" dirty="0">
                <a:latin typeface="Verdana"/>
                <a:cs typeface="Verdana"/>
              </a:rPr>
              <a:t> "x" ca </a:t>
            </a:r>
            <a:r>
              <a:rPr lang="en-US" sz="950" dirty="0" err="1">
                <a:latin typeface="Verdana"/>
                <a:cs typeface="Verdana"/>
              </a:rPr>
              <a:t>variabilă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independentă</a:t>
            </a:r>
            <a:r>
              <a:rPr lang="en-US" sz="950" dirty="0">
                <a:latin typeface="Verdana"/>
                <a:cs typeface="Verdana"/>
              </a:rPr>
              <a:t>. </a:t>
            </a:r>
            <a:r>
              <a:rPr lang="en-US" sz="950" dirty="0" err="1">
                <a:latin typeface="Verdana"/>
                <a:cs typeface="Verdana"/>
              </a:rPr>
              <a:t>Rezumatul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modelului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furnizat</a:t>
            </a:r>
            <a:r>
              <a:rPr lang="en-US" sz="950" dirty="0">
                <a:latin typeface="Verdana"/>
                <a:cs typeface="Verdana"/>
              </a:rPr>
              <a:t> mi-a </a:t>
            </a:r>
            <a:r>
              <a:rPr lang="en-US" sz="950" dirty="0" err="1">
                <a:latin typeface="Verdana"/>
                <a:cs typeface="Verdana"/>
              </a:rPr>
              <a:t>oferit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informații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esențiale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pentru</a:t>
            </a:r>
            <a:r>
              <a:rPr lang="en-US" sz="950" dirty="0">
                <a:latin typeface="Verdana"/>
                <a:cs typeface="Verdana"/>
              </a:rPr>
              <a:t> a </a:t>
            </a:r>
            <a:r>
              <a:rPr lang="en-US" sz="950" dirty="0" err="1">
                <a:latin typeface="Verdana"/>
                <a:cs typeface="Verdana"/>
              </a:rPr>
              <a:t>înțelege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cât</a:t>
            </a:r>
            <a:r>
              <a:rPr lang="en-US" sz="950" dirty="0">
                <a:latin typeface="Verdana"/>
                <a:cs typeface="Verdana"/>
              </a:rPr>
              <a:t> de bine se </a:t>
            </a:r>
            <a:r>
              <a:rPr lang="en-US" sz="950" dirty="0" err="1">
                <a:latin typeface="Verdana"/>
                <a:cs typeface="Verdana"/>
              </a:rPr>
              <a:t>potrivește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modelul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datelor</a:t>
            </a:r>
            <a:r>
              <a:rPr lang="en-US" sz="950" dirty="0">
                <a:latin typeface="Verdana"/>
                <a:cs typeface="Verdana"/>
              </a:rPr>
              <a:t> </a:t>
            </a:r>
            <a:r>
              <a:rPr lang="en-US" sz="950" dirty="0" err="1">
                <a:latin typeface="Verdana"/>
                <a:cs typeface="Verdana"/>
              </a:rPr>
              <a:t>mele</a:t>
            </a:r>
            <a:r>
              <a:rPr lang="en-US" sz="950" dirty="0">
                <a:latin typeface="Verdana"/>
                <a:cs typeface="Verdana"/>
              </a:rPr>
              <a:t>.</a:t>
            </a:r>
            <a:endParaRPr lang="ru-RU" sz="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6950" y="399611"/>
            <a:ext cx="1752600" cy="4154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300" spc="-105" dirty="0" err="1"/>
              <a:t>Explicatie</a:t>
            </a:r>
            <a:r>
              <a:rPr lang="en-US" sz="1300" spc="-105" dirty="0"/>
              <a:t> </a:t>
            </a:r>
            <a:r>
              <a:rPr lang="en-US" sz="1300" spc="-105" dirty="0" err="1"/>
              <a:t>pentru</a:t>
            </a:r>
            <a:r>
              <a:rPr lang="en-US" sz="1300" spc="-105" dirty="0"/>
              <a:t> </a:t>
            </a:r>
            <a:r>
              <a:rPr lang="en-US" sz="1300" spc="-105" dirty="0" err="1"/>
              <a:t>regresia</a:t>
            </a:r>
            <a:r>
              <a:rPr lang="en-US" sz="1300" spc="-105" dirty="0"/>
              <a:t> </a:t>
            </a:r>
            <a:r>
              <a:rPr lang="en-US" sz="1300" spc="-105" dirty="0" err="1"/>
              <a:t>liniara</a:t>
            </a:r>
            <a:endParaRPr sz="1300" dirty="0"/>
          </a:p>
        </p:txBody>
      </p:sp>
      <p:sp>
        <p:nvSpPr>
          <p:cNvPr id="5" name="object 5"/>
          <p:cNvSpPr/>
          <p:nvPr/>
        </p:nvSpPr>
        <p:spPr>
          <a:xfrm flipV="1">
            <a:off x="3536950" y="351365"/>
            <a:ext cx="2310320" cy="45719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07C07-27CB-442A-97D6-7A7F8037E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0" y="1136383"/>
            <a:ext cx="2386520" cy="1325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1625" y="861710"/>
            <a:ext cx="2066289" cy="12039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sz="950" spc="-40" dirty="0">
                <a:latin typeface="Verdana"/>
                <a:cs typeface="Verdana"/>
              </a:rPr>
              <a:t>V</a:t>
            </a:r>
            <a:r>
              <a:rPr sz="950" spc="55" dirty="0">
                <a:latin typeface="Verdana"/>
                <a:cs typeface="Verdana"/>
              </a:rPr>
              <a:t>om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p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20" dirty="0">
                <a:latin typeface="Verdana"/>
                <a:cs typeface="Verdana"/>
              </a:rPr>
              <a:t>z</a:t>
            </a:r>
            <a:r>
              <a:rPr sz="950" spc="15" dirty="0">
                <a:latin typeface="Verdana"/>
                <a:cs typeface="Verdana"/>
              </a:rPr>
              <a:t>enta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10" dirty="0">
                <a:latin typeface="Verdana"/>
                <a:cs typeface="Verdana"/>
              </a:rPr>
              <a:t>zul</a:t>
            </a:r>
            <a:r>
              <a:rPr sz="950" spc="5" dirty="0">
                <a:latin typeface="Verdana"/>
                <a:cs typeface="Verdana"/>
              </a:rPr>
              <a:t>ta</a:t>
            </a:r>
            <a:r>
              <a:rPr sz="950" spc="-15" dirty="0">
                <a:latin typeface="Verdana"/>
                <a:cs typeface="Verdana"/>
              </a:rPr>
              <a:t>t</a:t>
            </a:r>
            <a:r>
              <a:rPr sz="950" spc="5" dirty="0">
                <a:latin typeface="Verdana"/>
                <a:cs typeface="Verdana"/>
              </a:rPr>
              <a:t>ele  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20" dirty="0">
                <a:latin typeface="Verdana"/>
                <a:cs typeface="Verdana"/>
              </a:rPr>
              <a:t>odelului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5" dirty="0">
                <a:latin typeface="Verdana"/>
                <a:cs typeface="Verdana"/>
              </a:rPr>
              <a:t>ostru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și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50" dirty="0">
                <a:latin typeface="Verdana"/>
                <a:cs typeface="Verdana"/>
              </a:rPr>
              <a:t>m  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-5" dirty="0">
                <a:latin typeface="Verdana"/>
                <a:cs typeface="Verdana"/>
              </a:rPr>
              <a:t>te</a:t>
            </a:r>
            <a:r>
              <a:rPr sz="950" spc="-15" dirty="0">
                <a:latin typeface="Verdana"/>
                <a:cs typeface="Verdana"/>
              </a:rPr>
              <a:t>r</a:t>
            </a:r>
            <a:r>
              <a:rPr sz="950" spc="20" dirty="0">
                <a:latin typeface="Verdana"/>
                <a:cs typeface="Verdana"/>
              </a:rPr>
              <a:t>p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eta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b="1" spc="-20" dirty="0">
                <a:latin typeface="Verdana"/>
                <a:cs typeface="Verdana"/>
              </a:rPr>
              <a:t>im</a:t>
            </a:r>
            <a:r>
              <a:rPr sz="950" b="1" spc="-30" dirty="0">
                <a:latin typeface="Verdana"/>
                <a:cs typeface="Verdana"/>
              </a:rPr>
              <a:t>p</a:t>
            </a:r>
            <a:r>
              <a:rPr sz="950" b="1" spc="-55" dirty="0">
                <a:latin typeface="Verdana"/>
                <a:cs typeface="Verdana"/>
              </a:rPr>
              <a:t>a</a:t>
            </a:r>
            <a:r>
              <a:rPr sz="950" b="1" dirty="0">
                <a:latin typeface="Verdana"/>
                <a:cs typeface="Verdana"/>
              </a:rPr>
              <a:t>c</a:t>
            </a:r>
            <a:r>
              <a:rPr sz="950" b="1" spc="-35" dirty="0">
                <a:latin typeface="Verdana"/>
                <a:cs typeface="Verdana"/>
              </a:rPr>
              <a:t>t</a:t>
            </a:r>
            <a:r>
              <a:rPr sz="950" b="1" spc="-25" dirty="0">
                <a:latin typeface="Verdana"/>
                <a:cs typeface="Verdana"/>
              </a:rPr>
              <a:t>u</a:t>
            </a:r>
            <a:r>
              <a:rPr sz="950" b="1" spc="-50" dirty="0">
                <a:latin typeface="Verdana"/>
                <a:cs typeface="Verdana"/>
              </a:rPr>
              <a:t>l</a:t>
            </a:r>
            <a:r>
              <a:rPr sz="950" b="1" spc="-65" dirty="0">
                <a:latin typeface="Verdana"/>
                <a:cs typeface="Verdana"/>
              </a:rPr>
              <a:t> </a:t>
            </a:r>
            <a:r>
              <a:rPr sz="950" b="1" spc="-60" dirty="0">
                <a:latin typeface="Verdana"/>
                <a:cs typeface="Verdana"/>
              </a:rPr>
              <a:t>f</a:t>
            </a:r>
            <a:r>
              <a:rPr sz="950" b="1" spc="-55" dirty="0">
                <a:latin typeface="Verdana"/>
                <a:cs typeface="Verdana"/>
              </a:rPr>
              <a:t>a</a:t>
            </a:r>
            <a:r>
              <a:rPr sz="950" b="1" dirty="0">
                <a:latin typeface="Verdana"/>
                <a:cs typeface="Verdana"/>
              </a:rPr>
              <a:t>c</a:t>
            </a:r>
            <a:r>
              <a:rPr sz="950" b="1" spc="-50" dirty="0">
                <a:latin typeface="Verdana"/>
                <a:cs typeface="Verdana"/>
              </a:rPr>
              <a:t>t</a:t>
            </a:r>
            <a:r>
              <a:rPr sz="950" b="1" spc="-60" dirty="0">
                <a:latin typeface="Verdana"/>
                <a:cs typeface="Verdana"/>
              </a:rPr>
              <a:t>o</a:t>
            </a:r>
            <a:r>
              <a:rPr sz="950" b="1" spc="-50" dirty="0">
                <a:latin typeface="Verdana"/>
                <a:cs typeface="Verdana"/>
              </a:rPr>
              <a:t>r</a:t>
            </a:r>
            <a:r>
              <a:rPr sz="950" b="1" spc="-55" dirty="0">
                <a:latin typeface="Verdana"/>
                <a:cs typeface="Verdana"/>
              </a:rPr>
              <a:t>i</a:t>
            </a:r>
            <a:r>
              <a:rPr sz="950" b="1" spc="-45" dirty="0">
                <a:latin typeface="Verdana"/>
                <a:cs typeface="Verdana"/>
              </a:rPr>
              <a:t>lor  </a:t>
            </a:r>
            <a:r>
              <a:rPr sz="950" b="1" spc="-40" dirty="0">
                <a:latin typeface="Verdana"/>
                <a:cs typeface="Verdana"/>
              </a:rPr>
              <a:t>e</a:t>
            </a:r>
            <a:r>
              <a:rPr sz="950" b="1" spc="-15" dirty="0">
                <a:latin typeface="Verdana"/>
                <a:cs typeface="Verdana"/>
              </a:rPr>
              <a:t>c</a:t>
            </a:r>
            <a:r>
              <a:rPr sz="950" b="1" spc="-30" dirty="0">
                <a:latin typeface="Verdana"/>
                <a:cs typeface="Verdana"/>
              </a:rPr>
              <a:t>on</a:t>
            </a:r>
            <a:r>
              <a:rPr sz="950" b="1" spc="-40" dirty="0">
                <a:latin typeface="Verdana"/>
                <a:cs typeface="Verdana"/>
              </a:rPr>
              <a:t>omici,</a:t>
            </a:r>
            <a:r>
              <a:rPr sz="950" b="1" spc="-65" dirty="0">
                <a:latin typeface="Verdana"/>
                <a:cs typeface="Verdana"/>
              </a:rPr>
              <a:t> </a:t>
            </a:r>
            <a:r>
              <a:rPr sz="950" b="1" spc="-45" dirty="0">
                <a:latin typeface="Verdana"/>
                <a:cs typeface="Verdana"/>
              </a:rPr>
              <a:t>pe</a:t>
            </a:r>
            <a:r>
              <a:rPr sz="950" b="1" spc="-35" dirty="0">
                <a:latin typeface="Verdana"/>
                <a:cs typeface="Verdana"/>
              </a:rPr>
              <a:t>r</a:t>
            </a:r>
            <a:r>
              <a:rPr sz="950" b="1" spc="-50" dirty="0">
                <a:latin typeface="Verdana"/>
                <a:cs typeface="Verdana"/>
              </a:rPr>
              <a:t>sonali</a:t>
            </a:r>
            <a:r>
              <a:rPr sz="950" b="1" spc="-65" dirty="0">
                <a:latin typeface="Verdana"/>
                <a:cs typeface="Verdana"/>
              </a:rPr>
              <a:t> </a:t>
            </a:r>
            <a:r>
              <a:rPr sz="950" b="1" spc="-60" dirty="0">
                <a:latin typeface="Verdana"/>
                <a:cs typeface="Verdana"/>
              </a:rPr>
              <a:t>çi</a:t>
            </a:r>
            <a:r>
              <a:rPr sz="950" b="1" spc="-65" dirty="0">
                <a:latin typeface="Verdana"/>
                <a:cs typeface="Verdana"/>
              </a:rPr>
              <a:t> </a:t>
            </a:r>
            <a:r>
              <a:rPr sz="950" b="1" spc="-40" dirty="0">
                <a:latin typeface="Verdana"/>
                <a:cs typeface="Verdana"/>
              </a:rPr>
              <a:t>soc</a:t>
            </a:r>
            <a:r>
              <a:rPr sz="950" b="1" spc="-50" dirty="0">
                <a:latin typeface="Verdana"/>
                <a:cs typeface="Verdana"/>
              </a:rPr>
              <a:t>iali  </a:t>
            </a:r>
            <a:r>
              <a:rPr sz="950" dirty="0">
                <a:latin typeface="Verdana"/>
                <a:cs typeface="Verdana"/>
              </a:rPr>
              <a:t>asu</a:t>
            </a:r>
            <a:r>
              <a:rPr sz="950" spc="20" dirty="0">
                <a:latin typeface="Verdana"/>
                <a:cs typeface="Verdana"/>
              </a:rPr>
              <a:t>p</a:t>
            </a:r>
            <a:r>
              <a:rPr sz="950" spc="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per</a:t>
            </a:r>
            <a:r>
              <a:rPr sz="950" spc="-5" dirty="0">
                <a:latin typeface="Verdana"/>
                <a:cs typeface="Verdana"/>
              </a:rPr>
              <a:t>f</a:t>
            </a:r>
            <a:r>
              <a:rPr sz="950" dirty="0">
                <a:latin typeface="Verdana"/>
                <a:cs typeface="Verdana"/>
              </a:rPr>
              <a:t>o</a:t>
            </a:r>
            <a:r>
              <a:rPr sz="950" spc="-10" dirty="0">
                <a:latin typeface="Verdana"/>
                <a:cs typeface="Verdana"/>
              </a:rPr>
              <a:t>r</a:t>
            </a:r>
            <a:r>
              <a:rPr sz="950" spc="40" dirty="0">
                <a:latin typeface="Verdana"/>
                <a:cs typeface="Verdana"/>
              </a:rPr>
              <a:t>man</a:t>
            </a:r>
            <a:r>
              <a:rPr sz="950" dirty="0">
                <a:latin typeface="Verdana"/>
                <a:cs typeface="Verdana"/>
              </a:rPr>
              <a:t>ț</a:t>
            </a:r>
            <a:r>
              <a:rPr sz="950" spc="5" dirty="0">
                <a:latin typeface="Verdana"/>
                <a:cs typeface="Verdana"/>
              </a:rPr>
              <a:t>ei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25" dirty="0">
                <a:latin typeface="Verdana"/>
                <a:cs typeface="Verdana"/>
              </a:rPr>
              <a:t>tudenți</a:t>
            </a:r>
            <a:r>
              <a:rPr sz="950" dirty="0">
                <a:latin typeface="Verdana"/>
                <a:cs typeface="Verdana"/>
              </a:rPr>
              <a:t>lo</a:t>
            </a:r>
            <a:r>
              <a:rPr sz="950" spc="-10" dirty="0">
                <a:latin typeface="Verdana"/>
                <a:cs typeface="Verdana"/>
              </a:rPr>
              <a:t>r</a:t>
            </a:r>
            <a:r>
              <a:rPr sz="950" spc="-140" dirty="0">
                <a:latin typeface="Verdana"/>
                <a:cs typeface="Verdana"/>
              </a:rPr>
              <a:t>.  </a:t>
            </a:r>
            <a:r>
              <a:rPr sz="950" spc="-40" dirty="0">
                <a:latin typeface="Verdana"/>
                <a:cs typeface="Verdana"/>
              </a:rPr>
              <a:t>V</a:t>
            </a:r>
            <a:r>
              <a:rPr sz="950" spc="55" dirty="0">
                <a:latin typeface="Verdana"/>
                <a:cs typeface="Verdana"/>
              </a:rPr>
              <a:t>om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e</a:t>
            </a:r>
            <a:r>
              <a:rPr sz="950" spc="-25" dirty="0">
                <a:latin typeface="Verdana"/>
                <a:cs typeface="Verdana"/>
              </a:rPr>
              <a:t>vi</a:t>
            </a:r>
            <a:r>
              <a:rPr sz="950" spc="25" dirty="0">
                <a:latin typeface="Verdana"/>
                <a:cs typeface="Verdana"/>
              </a:rPr>
              <a:t>denți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35" dirty="0">
                <a:latin typeface="Verdana"/>
                <a:cs typeface="Verdana"/>
              </a:rPr>
              <a:t>on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20" dirty="0">
                <a:latin typeface="Verdana"/>
                <a:cs typeface="Verdana"/>
              </a:rPr>
              <a:t>lu</a:t>
            </a:r>
            <a:r>
              <a:rPr sz="950" spc="-10" dirty="0">
                <a:latin typeface="Verdana"/>
                <a:cs typeface="Verdana"/>
              </a:rPr>
              <a:t>zi</a:t>
            </a:r>
            <a:r>
              <a:rPr sz="950" dirty="0">
                <a:latin typeface="Verdana"/>
                <a:cs typeface="Verdana"/>
              </a:rPr>
              <a:t>ile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și  </a:t>
            </a:r>
            <a:r>
              <a:rPr sz="950" spc="25" dirty="0">
                <a:latin typeface="Verdana"/>
                <a:cs typeface="Verdana"/>
              </a:rPr>
              <a:t>impli</a:t>
            </a:r>
            <a:r>
              <a:rPr sz="950" spc="5" dirty="0">
                <a:latin typeface="Verdana"/>
                <a:cs typeface="Verdana"/>
              </a:rPr>
              <a:t>cațiile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p</a:t>
            </a:r>
            <a:r>
              <a:rPr sz="950" spc="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c</a:t>
            </a:r>
            <a:r>
              <a:rPr sz="950" spc="15" dirty="0">
                <a:latin typeface="Verdana"/>
                <a:cs typeface="Verdana"/>
              </a:rPr>
              <a:t>tic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al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dirty="0">
                <a:latin typeface="Verdana"/>
                <a:cs typeface="Verdana"/>
              </a:rPr>
              <a:t>es</a:t>
            </a:r>
            <a:r>
              <a:rPr sz="950" spc="-20" dirty="0">
                <a:latin typeface="Verdana"/>
                <a:cs typeface="Verdana"/>
              </a:rPr>
              <a:t>t</a:t>
            </a:r>
            <a:r>
              <a:rPr sz="950" dirty="0">
                <a:latin typeface="Verdana"/>
                <a:cs typeface="Verdana"/>
              </a:rPr>
              <a:t>or  </a:t>
            </a:r>
            <a:r>
              <a:rPr sz="950" spc="-10" dirty="0">
                <a:latin typeface="Verdana"/>
                <a:cs typeface="Verdana"/>
              </a:rPr>
              <a:t>constatări.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77" y="419652"/>
            <a:ext cx="2082164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75" dirty="0" err="1"/>
              <a:t>R</a:t>
            </a:r>
            <a:r>
              <a:rPr sz="1300" spc="-70" dirty="0" err="1"/>
              <a:t>e</a:t>
            </a:r>
            <a:r>
              <a:rPr sz="1300" spc="-95" dirty="0" err="1"/>
              <a:t>z</a:t>
            </a:r>
            <a:r>
              <a:rPr sz="1300" spc="-80" dirty="0" err="1"/>
              <a:t>u</a:t>
            </a:r>
            <a:r>
              <a:rPr sz="1300" spc="-10" dirty="0" err="1"/>
              <a:t>l</a:t>
            </a:r>
            <a:r>
              <a:rPr sz="1300" spc="-50" dirty="0" err="1"/>
              <a:t>t</a:t>
            </a:r>
            <a:r>
              <a:rPr sz="1300" spc="-90" dirty="0" err="1"/>
              <a:t>a</a:t>
            </a:r>
            <a:r>
              <a:rPr sz="1300" spc="-70" dirty="0" err="1"/>
              <a:t>t</a:t>
            </a:r>
            <a:r>
              <a:rPr sz="1300" spc="-60" dirty="0" err="1"/>
              <a:t>e</a:t>
            </a:r>
            <a:r>
              <a:rPr sz="1300" spc="-90" dirty="0"/>
              <a:t> </a:t>
            </a:r>
            <a:r>
              <a:rPr lang="en-US" sz="1300" spc="-85" dirty="0" err="1"/>
              <a:t>s</a:t>
            </a:r>
            <a:r>
              <a:rPr sz="1300" spc="-85" dirty="0" err="1"/>
              <a:t>i</a:t>
            </a:r>
            <a:r>
              <a:rPr sz="1300" spc="-90" dirty="0"/>
              <a:t> </a:t>
            </a:r>
            <a:r>
              <a:rPr sz="1300" spc="-75" dirty="0"/>
              <a:t>i</a:t>
            </a:r>
            <a:r>
              <a:rPr sz="1300" spc="-45" dirty="0"/>
              <a:t>n</a:t>
            </a:r>
            <a:r>
              <a:rPr sz="1300" spc="-70" dirty="0"/>
              <a:t>t</a:t>
            </a:r>
            <a:r>
              <a:rPr sz="1300" spc="-95" dirty="0"/>
              <a:t>e</a:t>
            </a:r>
            <a:r>
              <a:rPr sz="1300" spc="-80" dirty="0"/>
              <a:t>r</a:t>
            </a:r>
            <a:r>
              <a:rPr sz="1300" spc="-25" dirty="0"/>
              <a:t>p</a:t>
            </a:r>
            <a:r>
              <a:rPr sz="1300" spc="-120" dirty="0"/>
              <a:t>r</a:t>
            </a:r>
            <a:r>
              <a:rPr sz="1300" spc="-65" dirty="0"/>
              <a:t>e</a:t>
            </a:r>
            <a:r>
              <a:rPr sz="1300" spc="-55" dirty="0"/>
              <a:t>t</a:t>
            </a:r>
            <a:r>
              <a:rPr sz="1300" spc="-80" dirty="0"/>
              <a:t>a</a:t>
            </a:r>
            <a:r>
              <a:rPr sz="1300" spc="-120" dirty="0"/>
              <a:t>r</a:t>
            </a:r>
            <a:r>
              <a:rPr sz="1300" spc="-60" dirty="0"/>
              <a:t>e</a:t>
            </a:r>
            <a:endParaRPr sz="1300" dirty="0"/>
          </a:p>
        </p:txBody>
      </p:sp>
      <p:sp>
        <p:nvSpPr>
          <p:cNvPr id="5" name="object 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C23B8-C268-45BC-B6EB-39259A34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313626"/>
            <a:ext cx="3155950" cy="74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CC73C1-5396-440F-A9DC-5BC886F5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1" y="1276051"/>
            <a:ext cx="1600200" cy="578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16256B-613C-4F0F-ABEE-7D6E8D727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750" y="1952626"/>
            <a:ext cx="2362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1625" y="861710"/>
            <a:ext cx="2076450" cy="1054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950" spc="-40" dirty="0">
                <a:latin typeface="Verdana"/>
                <a:cs typeface="Verdana"/>
              </a:rPr>
              <a:t>V</a:t>
            </a:r>
            <a:r>
              <a:rPr sz="950" spc="55" dirty="0">
                <a:latin typeface="Verdana"/>
                <a:cs typeface="Verdana"/>
              </a:rPr>
              <a:t>om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dis</a:t>
            </a:r>
            <a:r>
              <a:rPr sz="950" spc="20" dirty="0">
                <a:latin typeface="Verdana"/>
                <a:cs typeface="Verdana"/>
              </a:rPr>
              <a:t>cuta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desp</a:t>
            </a:r>
            <a:r>
              <a:rPr sz="950" spc="-5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40" dirty="0">
                <a:latin typeface="Verdana"/>
                <a:cs typeface="Verdana"/>
              </a:rPr>
              <a:t>odu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în  </a:t>
            </a:r>
            <a:r>
              <a:rPr sz="950" spc="5" dirty="0">
                <a:latin typeface="Verdana"/>
                <a:cs typeface="Verdana"/>
              </a:rPr>
              <a:t>ca</a:t>
            </a:r>
            <a:r>
              <a:rPr sz="950" spc="-10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15" dirty="0">
                <a:latin typeface="Verdana"/>
                <a:cs typeface="Verdana"/>
              </a:rPr>
              <a:t>zu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5" dirty="0">
                <a:latin typeface="Verdana"/>
                <a:cs typeface="Verdana"/>
              </a:rPr>
              <a:t>ta</a:t>
            </a:r>
            <a:r>
              <a:rPr sz="950" spc="-15" dirty="0">
                <a:latin typeface="Verdana"/>
                <a:cs typeface="Verdana"/>
              </a:rPr>
              <a:t>t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-20" dirty="0">
                <a:latin typeface="Verdana"/>
                <a:cs typeface="Verdana"/>
              </a:rPr>
              <a:t>as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-20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pot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ﬁ  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spc="5" dirty="0">
                <a:latin typeface="Verdana"/>
                <a:cs typeface="Verdana"/>
              </a:rPr>
              <a:t>olosi</a:t>
            </a:r>
            <a:r>
              <a:rPr sz="950" spc="-20" dirty="0">
                <a:latin typeface="Verdana"/>
                <a:cs typeface="Verdana"/>
              </a:rPr>
              <a:t>t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p</a:t>
            </a:r>
            <a:r>
              <a:rPr sz="950" spc="25" dirty="0">
                <a:latin typeface="Verdana"/>
                <a:cs typeface="Verdana"/>
              </a:rPr>
              <a:t>e</a:t>
            </a:r>
            <a:r>
              <a:rPr sz="950" spc="20" dirty="0">
                <a:latin typeface="Verdana"/>
                <a:cs typeface="Verdana"/>
              </a:rPr>
              <a:t>ntru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b="1" spc="-20" dirty="0">
                <a:latin typeface="Verdana"/>
                <a:cs typeface="Verdana"/>
              </a:rPr>
              <a:t>îmb</a:t>
            </a:r>
            <a:r>
              <a:rPr sz="950" b="1" spc="-35" dirty="0">
                <a:latin typeface="Verdana"/>
                <a:cs typeface="Verdana"/>
              </a:rPr>
              <a:t>unătăți  </a:t>
            </a:r>
            <a:r>
              <a:rPr sz="950" b="1" spc="-45" dirty="0">
                <a:latin typeface="Verdana"/>
                <a:cs typeface="Verdana"/>
              </a:rPr>
              <a:t>supo</a:t>
            </a:r>
            <a:r>
              <a:rPr sz="950" b="1" spc="-25" dirty="0">
                <a:latin typeface="Verdana"/>
                <a:cs typeface="Verdana"/>
              </a:rPr>
              <a:t>r</a:t>
            </a:r>
            <a:r>
              <a:rPr sz="950" b="1" spc="-35" dirty="0">
                <a:latin typeface="Verdana"/>
                <a:cs typeface="Verdana"/>
              </a:rPr>
              <a:t>tul</a:t>
            </a:r>
            <a:r>
              <a:rPr sz="950" b="1" spc="-65" dirty="0">
                <a:latin typeface="Verdana"/>
                <a:cs typeface="Verdana"/>
              </a:rPr>
              <a:t> </a:t>
            </a:r>
            <a:r>
              <a:rPr sz="950" b="1" spc="-55" dirty="0">
                <a:latin typeface="Verdana"/>
                <a:cs typeface="Verdana"/>
              </a:rPr>
              <a:t>a</a:t>
            </a:r>
            <a:r>
              <a:rPr sz="950" b="1" spc="-5" dirty="0">
                <a:latin typeface="Verdana"/>
                <a:cs typeface="Verdana"/>
              </a:rPr>
              <a:t>c</a:t>
            </a:r>
            <a:r>
              <a:rPr sz="950" b="1" spc="-55" dirty="0">
                <a:latin typeface="Verdana"/>
                <a:cs typeface="Verdana"/>
              </a:rPr>
              <a:t>a</a:t>
            </a:r>
            <a:r>
              <a:rPr sz="950" b="1" spc="-25" dirty="0">
                <a:latin typeface="Verdana"/>
                <a:cs typeface="Verdana"/>
              </a:rPr>
              <a:t>dem</a:t>
            </a:r>
            <a:r>
              <a:rPr sz="950" b="1" spc="-20" dirty="0">
                <a:latin typeface="Verdana"/>
                <a:cs typeface="Verdana"/>
              </a:rPr>
              <a:t>i</a:t>
            </a:r>
            <a:r>
              <a:rPr sz="950" b="1" spc="-5" dirty="0">
                <a:latin typeface="Verdana"/>
                <a:cs typeface="Verdana"/>
              </a:rPr>
              <a:t>c</a:t>
            </a:r>
            <a:r>
              <a:rPr sz="950" b="1" spc="-60" dirty="0">
                <a:latin typeface="Verdana"/>
                <a:cs typeface="Verdana"/>
              </a:rPr>
              <a:t> </a:t>
            </a:r>
            <a:r>
              <a:rPr lang="en-US" sz="950" b="1" spc="-60" dirty="0" err="1">
                <a:latin typeface="Verdana"/>
                <a:cs typeface="Verdana"/>
              </a:rPr>
              <a:t>si</a:t>
            </a:r>
            <a:r>
              <a:rPr sz="950" b="1" spc="-65" dirty="0">
                <a:latin typeface="Verdana"/>
                <a:cs typeface="Verdana"/>
              </a:rPr>
              <a:t> </a:t>
            </a:r>
            <a:r>
              <a:rPr sz="950" b="1" spc="-45" dirty="0">
                <a:latin typeface="Verdana"/>
                <a:cs typeface="Verdana"/>
              </a:rPr>
              <a:t>socia</a:t>
            </a:r>
            <a:r>
              <a:rPr sz="950" b="1" spc="-50" dirty="0">
                <a:latin typeface="Verdana"/>
                <a:cs typeface="Verdana"/>
              </a:rPr>
              <a:t>l</a:t>
            </a:r>
            <a:r>
              <a:rPr sz="950" b="1" spc="-7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o</a:t>
            </a:r>
            <a:r>
              <a:rPr sz="950" spc="-5" dirty="0">
                <a:latin typeface="Verdana"/>
                <a:cs typeface="Verdana"/>
              </a:rPr>
              <a:t>fe</a:t>
            </a:r>
            <a:r>
              <a:rPr sz="950" spc="-1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10" dirty="0">
                <a:latin typeface="Verdana"/>
                <a:cs typeface="Verdana"/>
              </a:rPr>
              <a:t>t  stu</a:t>
            </a:r>
            <a:r>
              <a:rPr sz="950" spc="15" dirty="0">
                <a:latin typeface="Verdana"/>
                <a:cs typeface="Verdana"/>
              </a:rPr>
              <a:t>dențilo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-145" dirty="0">
                <a:latin typeface="Verdana"/>
                <a:cs typeface="Verdana"/>
              </a:rPr>
              <a:t>.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V</a:t>
            </a:r>
            <a:r>
              <a:rPr sz="950" spc="55" dirty="0">
                <a:latin typeface="Verdana"/>
                <a:cs typeface="Verdana"/>
              </a:rPr>
              <a:t>om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dirty="0">
                <a:latin typeface="Verdana"/>
                <a:cs typeface="Verdana"/>
              </a:rPr>
              <a:t>xplo</a:t>
            </a:r>
            <a:r>
              <a:rPr sz="950" spc="-10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posibile  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-5" dirty="0">
                <a:latin typeface="Verdana"/>
                <a:cs typeface="Verdana"/>
              </a:rPr>
              <a:t>te</a:t>
            </a:r>
            <a:r>
              <a:rPr sz="950" spc="5" dirty="0">
                <a:latin typeface="Verdana"/>
                <a:cs typeface="Verdana"/>
              </a:rPr>
              <a:t>r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dirty="0">
                <a:latin typeface="Verdana"/>
                <a:cs typeface="Verdana"/>
              </a:rPr>
              <a:t>ții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ș</a:t>
            </a: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pol</a:t>
            </a:r>
            <a:r>
              <a:rPr sz="950" dirty="0">
                <a:latin typeface="Verdana"/>
                <a:cs typeface="Verdana"/>
              </a:rPr>
              <a:t>iti</a:t>
            </a:r>
            <a:r>
              <a:rPr sz="950" spc="20" dirty="0">
                <a:latin typeface="Verdana"/>
                <a:cs typeface="Verdana"/>
              </a:rPr>
              <a:t>ci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educ</a:t>
            </a:r>
            <a:r>
              <a:rPr sz="950" spc="10" dirty="0">
                <a:latin typeface="Verdana"/>
                <a:cs typeface="Verdana"/>
              </a:rPr>
              <a:t>aționa</a:t>
            </a:r>
            <a:r>
              <a:rPr sz="950" dirty="0">
                <a:latin typeface="Verdana"/>
                <a:cs typeface="Verdana"/>
              </a:rPr>
              <a:t>le  </a:t>
            </a:r>
            <a:r>
              <a:rPr sz="950" spc="50" dirty="0">
                <a:latin typeface="Verdana"/>
                <a:cs typeface="Verdana"/>
              </a:rPr>
              <a:t>b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10" dirty="0">
                <a:latin typeface="Verdana"/>
                <a:cs typeface="Verdana"/>
              </a:rPr>
              <a:t>za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pe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d</a:t>
            </a:r>
            <a:r>
              <a:rPr sz="950" spc="2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20" dirty="0">
                <a:latin typeface="Verdana"/>
                <a:cs typeface="Verdana"/>
              </a:rPr>
              <a:t>ope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5" dirty="0">
                <a:latin typeface="Verdana"/>
                <a:cs typeface="Verdana"/>
              </a:rPr>
              <a:t>le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15" dirty="0">
                <a:latin typeface="Verdana"/>
                <a:cs typeface="Verdana"/>
              </a:rPr>
              <a:t>st</a:t>
            </a:r>
            <a:r>
              <a:rPr sz="950" spc="-3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77" y="419657"/>
            <a:ext cx="14827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/>
              <a:t>A</a:t>
            </a:r>
            <a:r>
              <a:rPr sz="1300" spc="-10" dirty="0"/>
              <a:t>p</a:t>
            </a:r>
            <a:r>
              <a:rPr sz="1300" spc="-70" dirty="0"/>
              <a:t>l</a:t>
            </a:r>
            <a:r>
              <a:rPr sz="1300" spc="-25" dirty="0"/>
              <a:t>i</a:t>
            </a:r>
            <a:r>
              <a:rPr sz="1300" spc="-45" dirty="0"/>
              <a:t>c</a:t>
            </a:r>
            <a:r>
              <a:rPr sz="1300" spc="-75" dirty="0"/>
              <a:t>a</a:t>
            </a:r>
            <a:r>
              <a:rPr sz="1300" spc="-40" dirty="0"/>
              <a:t>ț</a:t>
            </a:r>
            <a:r>
              <a:rPr sz="1300" spc="-65" dirty="0"/>
              <a:t>ii</a:t>
            </a:r>
            <a:r>
              <a:rPr sz="1300" spc="-80" dirty="0"/>
              <a:t> </a:t>
            </a:r>
            <a:r>
              <a:rPr sz="1300" spc="-10" dirty="0"/>
              <a:t>p</a:t>
            </a:r>
            <a:r>
              <a:rPr sz="1300" spc="-110" dirty="0"/>
              <a:t>r</a:t>
            </a:r>
            <a:r>
              <a:rPr sz="1300" spc="-65" dirty="0"/>
              <a:t>a</a:t>
            </a:r>
            <a:r>
              <a:rPr sz="1300" spc="5" dirty="0"/>
              <a:t>c</a:t>
            </a:r>
            <a:r>
              <a:rPr sz="1300" spc="-40" dirty="0"/>
              <a:t>t</a:t>
            </a:r>
            <a:r>
              <a:rPr sz="1300" spc="-70" dirty="0"/>
              <a:t>i</a:t>
            </a:r>
            <a:r>
              <a:rPr sz="1300" spc="-15" dirty="0"/>
              <a:t>c</a:t>
            </a:r>
            <a:r>
              <a:rPr sz="1300" spc="-45" dirty="0"/>
              <a:t>e</a:t>
            </a:r>
            <a:endParaRPr sz="1300"/>
          </a:p>
        </p:txBody>
      </p:sp>
      <p:sp>
        <p:nvSpPr>
          <p:cNvPr id="5" name="object 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F38656-EFBC-4E6F-841D-6FD840D3B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72" y="313626"/>
            <a:ext cx="3279928" cy="18307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933" y="920402"/>
            <a:ext cx="2378951" cy="5987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lang="en-US" sz="950" dirty="0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Am </a:t>
            </a:r>
            <a:r>
              <a:rPr lang="en-US" sz="95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implementat</a:t>
            </a:r>
            <a:r>
              <a:rPr lang="en-US" sz="950" dirty="0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 </a:t>
            </a:r>
            <a:r>
              <a:rPr lang="en-US" sz="95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mai</a:t>
            </a:r>
            <a:r>
              <a:rPr lang="en-US" sz="950" dirty="0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 </a:t>
            </a:r>
            <a:r>
              <a:rPr lang="en-US" sz="95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multe</a:t>
            </a:r>
            <a:r>
              <a:rPr lang="en-US" sz="950" dirty="0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 </a:t>
            </a:r>
            <a:r>
              <a:rPr lang="en-US" sz="95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modele</a:t>
            </a:r>
            <a:r>
              <a:rPr lang="en-US" sz="950" dirty="0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 de </a:t>
            </a:r>
            <a:r>
              <a:rPr lang="en-US" sz="95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regresie</a:t>
            </a:r>
            <a:r>
              <a:rPr lang="en-US" sz="950" dirty="0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 </a:t>
            </a:r>
            <a:r>
              <a:rPr lang="en-US" sz="95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pentru</a:t>
            </a:r>
            <a:r>
              <a:rPr lang="en-US" sz="950" dirty="0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 a </a:t>
            </a:r>
            <a:r>
              <a:rPr lang="en-US" sz="95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estima</a:t>
            </a:r>
            <a:r>
              <a:rPr lang="en-US" sz="950" dirty="0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 </a:t>
            </a:r>
            <a:r>
              <a:rPr lang="en-US" sz="95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performanța</a:t>
            </a:r>
            <a:r>
              <a:rPr lang="en-US" sz="950" dirty="0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 </a:t>
            </a:r>
            <a:r>
              <a:rPr lang="en-US" sz="95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studenților</a:t>
            </a:r>
            <a:r>
              <a:rPr lang="en-US" sz="950" dirty="0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, </a:t>
            </a:r>
            <a:r>
              <a:rPr lang="en-US" sz="95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măsurată</a:t>
            </a:r>
            <a:r>
              <a:rPr lang="en-US" sz="950" dirty="0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 </a:t>
            </a:r>
            <a:r>
              <a:rPr lang="en-US" sz="95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prin</a:t>
            </a:r>
            <a:r>
              <a:rPr lang="en-US" sz="950" dirty="0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 </a:t>
            </a:r>
            <a:r>
              <a:rPr lang="en-US" sz="95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variabila</a:t>
            </a:r>
            <a:r>
              <a:rPr lang="en-US" sz="950" dirty="0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 </a:t>
            </a:r>
            <a:r>
              <a:rPr lang="en-US" sz="950" dirty="0" err="1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dependentă</a:t>
            </a:r>
            <a:r>
              <a:rPr lang="en-US" sz="950" dirty="0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. </a:t>
            </a:r>
            <a:r>
              <a:rPr lang="ru-RU" sz="950" dirty="0">
                <a:effectLst/>
                <a:latin typeface="Times New Roman" panose="02020603050405020304" pitchFamily="18" charset="0"/>
                <a:ea typeface="Book Antiqua" panose="02040602050305030304" pitchFamily="18" charset="0"/>
              </a:rPr>
              <a:t>Iată rezultatele pentru diferitele modele testate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950" y="427680"/>
            <a:ext cx="2378951" cy="4154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300" dirty="0" err="1"/>
              <a:t>Compararea</a:t>
            </a:r>
            <a:r>
              <a:rPr lang="en-US" sz="1300" dirty="0"/>
              <a:t> </a:t>
            </a:r>
            <a:r>
              <a:rPr lang="en-US" sz="1300" dirty="0" err="1"/>
              <a:t>Performanței</a:t>
            </a:r>
            <a:r>
              <a:rPr lang="en-US" sz="1300" dirty="0"/>
              <a:t> </a:t>
            </a:r>
            <a:r>
              <a:rPr lang="en-US" sz="1300" dirty="0" err="1"/>
              <a:t>Modelelor</a:t>
            </a:r>
            <a:endParaRPr sz="1300" dirty="0"/>
          </a:p>
        </p:txBody>
      </p:sp>
      <p:sp>
        <p:nvSpPr>
          <p:cNvPr id="5" name="object 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CD6265-1B24-40D0-8FC9-528450A0B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504825"/>
            <a:ext cx="31464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734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2340" y="733425"/>
            <a:ext cx="2254009" cy="23153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îmbunătăți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performanța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studenților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la teste, se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recomandă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implementarea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strategiilor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active de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învățare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furnizarea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resurse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suplimentare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, precum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organizarea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sesiunilor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periodice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de feedback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personalizat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evalua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eficiența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cursului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pregătire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teste,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important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să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monitorizeze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constant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procesul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predare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să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adapteze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materialele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funcție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nevoile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elevilor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să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incorporeze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tehnologii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educaționale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pregătire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interactivă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 err="1">
                <a:solidFill>
                  <a:srgbClr val="D1D5DB"/>
                </a:solidFill>
                <a:effectLst/>
                <a:latin typeface="Söhne"/>
              </a:rPr>
              <a:t>personalizată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12700" marR="5080">
              <a:lnSpc>
                <a:spcPct val="101800"/>
              </a:lnSpc>
              <a:spcBef>
                <a:spcPts val="85"/>
              </a:spcBef>
            </a:pPr>
            <a:endParaRPr sz="9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2340" y="504825"/>
            <a:ext cx="207454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50" dirty="0" err="1">
                <a:solidFill>
                  <a:srgbClr val="FFFFFF"/>
                </a:solidFill>
              </a:rPr>
              <a:t>R</a:t>
            </a:r>
            <a:r>
              <a:rPr sz="1000" spc="-45" dirty="0" err="1">
                <a:solidFill>
                  <a:srgbClr val="FFFFFF"/>
                </a:solidFill>
              </a:rPr>
              <a:t>e</a:t>
            </a:r>
            <a:r>
              <a:rPr sz="1000" spc="-15" dirty="0" err="1">
                <a:solidFill>
                  <a:srgbClr val="FFFFFF"/>
                </a:solidFill>
              </a:rPr>
              <a:t>c</a:t>
            </a:r>
            <a:r>
              <a:rPr sz="1000" spc="-45" dirty="0" err="1">
                <a:solidFill>
                  <a:srgbClr val="FFFFFF"/>
                </a:solidFill>
              </a:rPr>
              <a:t>o</a:t>
            </a:r>
            <a:r>
              <a:rPr sz="1000" spc="-5" dirty="0" err="1">
                <a:solidFill>
                  <a:srgbClr val="FFFFFF"/>
                </a:solidFill>
              </a:rPr>
              <a:t>m</a:t>
            </a:r>
            <a:r>
              <a:rPr sz="1000" spc="-65" dirty="0" err="1">
                <a:solidFill>
                  <a:srgbClr val="FFFFFF"/>
                </a:solidFill>
              </a:rPr>
              <a:t>a</a:t>
            </a:r>
            <a:r>
              <a:rPr sz="1000" spc="-20" dirty="0" err="1">
                <a:solidFill>
                  <a:srgbClr val="FFFFFF"/>
                </a:solidFill>
              </a:rPr>
              <a:t>n</a:t>
            </a:r>
            <a:r>
              <a:rPr sz="1000" spc="-15" dirty="0" err="1">
                <a:solidFill>
                  <a:srgbClr val="FFFFFF"/>
                </a:solidFill>
              </a:rPr>
              <a:t>d</a:t>
            </a:r>
            <a:r>
              <a:rPr sz="1000" spc="-65" dirty="0" err="1">
                <a:solidFill>
                  <a:srgbClr val="FFFFFF"/>
                </a:solidFill>
              </a:rPr>
              <a:t>ă</a:t>
            </a:r>
            <a:r>
              <a:rPr sz="1000" spc="-85" dirty="0" err="1">
                <a:solidFill>
                  <a:srgbClr val="FFFFFF"/>
                </a:solidFill>
              </a:rPr>
              <a:t>r</a:t>
            </a:r>
            <a:r>
              <a:rPr sz="1000" spc="-55" dirty="0" err="1">
                <a:solidFill>
                  <a:srgbClr val="FFFFFF"/>
                </a:solidFill>
              </a:rPr>
              <a:t>i</a:t>
            </a:r>
            <a:r>
              <a:rPr sz="1000" spc="-65" dirty="0">
                <a:solidFill>
                  <a:srgbClr val="FFFFFF"/>
                </a:solidFill>
              </a:rPr>
              <a:t> </a:t>
            </a:r>
            <a:r>
              <a:rPr lang="en-US" sz="1000" spc="-75" dirty="0" err="1">
                <a:solidFill>
                  <a:srgbClr val="FFFFFF"/>
                </a:solidFill>
              </a:rPr>
              <a:t>s</a:t>
            </a:r>
            <a:r>
              <a:rPr sz="1000" spc="-55" dirty="0" err="1">
                <a:solidFill>
                  <a:srgbClr val="FFFFFF"/>
                </a:solidFill>
              </a:rPr>
              <a:t>i</a:t>
            </a:r>
            <a:r>
              <a:rPr sz="1000" spc="-65" dirty="0">
                <a:solidFill>
                  <a:srgbClr val="FFFFFF"/>
                </a:solidFill>
              </a:rPr>
              <a:t> </a:t>
            </a:r>
            <a:r>
              <a:rPr sz="1000" spc="-40" dirty="0">
                <a:solidFill>
                  <a:srgbClr val="FFFFFF"/>
                </a:solidFill>
              </a:rPr>
              <a:t>d</a:t>
            </a:r>
            <a:r>
              <a:rPr sz="1000" spc="-25" dirty="0">
                <a:solidFill>
                  <a:srgbClr val="FFFFFF"/>
                </a:solidFill>
              </a:rPr>
              <a:t>i</a:t>
            </a:r>
            <a:r>
              <a:rPr sz="1000" spc="-90" dirty="0">
                <a:solidFill>
                  <a:srgbClr val="FFFFFF"/>
                </a:solidFill>
              </a:rPr>
              <a:t>r</a:t>
            </a:r>
            <a:r>
              <a:rPr sz="1000" spc="-45" dirty="0">
                <a:solidFill>
                  <a:srgbClr val="FFFFFF"/>
                </a:solidFill>
              </a:rPr>
              <a:t>e</a:t>
            </a:r>
            <a:r>
              <a:rPr sz="1000" dirty="0">
                <a:solidFill>
                  <a:srgbClr val="FFFFFF"/>
                </a:solidFill>
              </a:rPr>
              <a:t>c</a:t>
            </a:r>
            <a:r>
              <a:rPr sz="1000" spc="-35" dirty="0">
                <a:solidFill>
                  <a:srgbClr val="FFFFFF"/>
                </a:solidFill>
              </a:rPr>
              <a:t>ț</a:t>
            </a:r>
            <a:r>
              <a:rPr sz="1000" spc="-55" dirty="0">
                <a:solidFill>
                  <a:srgbClr val="FFFFFF"/>
                </a:solidFill>
              </a:rPr>
              <a:t>ii</a:t>
            </a:r>
            <a:r>
              <a:rPr sz="1000" spc="-65" dirty="0">
                <a:solidFill>
                  <a:srgbClr val="FFFFFF"/>
                </a:solidFill>
              </a:rPr>
              <a:t> </a:t>
            </a:r>
            <a:r>
              <a:rPr sz="1000" spc="-75" dirty="0">
                <a:solidFill>
                  <a:srgbClr val="FFFFFF"/>
                </a:solidFill>
              </a:rPr>
              <a:t>v</a:t>
            </a:r>
            <a:r>
              <a:rPr sz="1000" spc="-40" dirty="0">
                <a:solidFill>
                  <a:srgbClr val="FFFFFF"/>
                </a:solidFill>
              </a:rPr>
              <a:t>ii</a:t>
            </a:r>
            <a:r>
              <a:rPr sz="1000" spc="-75" dirty="0">
                <a:solidFill>
                  <a:srgbClr val="FFFFFF"/>
                </a:solidFill>
              </a:rPr>
              <a:t>t</a:t>
            </a:r>
            <a:r>
              <a:rPr sz="1000" spc="-50" dirty="0">
                <a:solidFill>
                  <a:srgbClr val="FFFFFF"/>
                </a:solidFill>
              </a:rPr>
              <a:t>o</a:t>
            </a:r>
            <a:r>
              <a:rPr sz="1000" spc="-75" dirty="0">
                <a:solidFill>
                  <a:srgbClr val="FFFFFF"/>
                </a:solidFill>
              </a:rPr>
              <a:t>a</a:t>
            </a:r>
            <a:r>
              <a:rPr sz="1000" spc="-70" dirty="0">
                <a:solidFill>
                  <a:srgbClr val="FFFFFF"/>
                </a:solidFill>
              </a:rPr>
              <a:t>r</a:t>
            </a:r>
            <a:r>
              <a:rPr sz="1000" spc="-40" dirty="0">
                <a:solidFill>
                  <a:srgbClr val="FFFFFF"/>
                </a:solidFill>
              </a:rPr>
              <a:t>e</a:t>
            </a:r>
            <a:endParaRPr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32" y="504907"/>
            <a:ext cx="2520753" cy="2420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07501" y="861164"/>
            <a:ext cx="2075180" cy="14903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sz="950" b="1" spc="-35" dirty="0">
                <a:latin typeface="Verdana"/>
                <a:cs typeface="Verdana"/>
              </a:rPr>
              <a:t>În</a:t>
            </a:r>
            <a:r>
              <a:rPr sz="950" b="1" spc="30" dirty="0">
                <a:latin typeface="Verdana"/>
                <a:cs typeface="Verdana"/>
              </a:rPr>
              <a:t>c</a:t>
            </a:r>
            <a:r>
              <a:rPr sz="950" b="1" spc="45" dirty="0">
                <a:latin typeface="Verdana"/>
                <a:cs typeface="Verdana"/>
              </a:rPr>
              <a:t>h</a:t>
            </a:r>
            <a:r>
              <a:rPr sz="950" b="1" spc="25" dirty="0">
                <a:latin typeface="Verdana"/>
                <a:cs typeface="Verdana"/>
              </a:rPr>
              <a:t>eiem</a:t>
            </a:r>
            <a:r>
              <a:rPr sz="950" b="1" spc="-85" dirty="0">
                <a:latin typeface="Verdana"/>
                <a:cs typeface="Verdana"/>
              </a:rPr>
              <a:t> </a:t>
            </a:r>
            <a:r>
              <a:rPr sz="950" b="1" spc="20" dirty="0">
                <a:latin typeface="Verdana"/>
                <a:cs typeface="Verdana"/>
              </a:rPr>
              <a:t>p</a:t>
            </a:r>
            <a:r>
              <a:rPr sz="950" b="1" dirty="0">
                <a:latin typeface="Verdana"/>
                <a:cs typeface="Verdana"/>
              </a:rPr>
              <a:t>r</a:t>
            </a:r>
            <a:r>
              <a:rPr sz="950" b="1" spc="5" dirty="0">
                <a:latin typeface="Verdana"/>
                <a:cs typeface="Verdana"/>
              </a:rPr>
              <a:t>e</a:t>
            </a:r>
            <a:r>
              <a:rPr sz="950" b="1" spc="-20" dirty="0">
                <a:latin typeface="Verdana"/>
                <a:cs typeface="Verdana"/>
              </a:rPr>
              <a:t>z</a:t>
            </a:r>
            <a:r>
              <a:rPr sz="950" b="1" spc="5" dirty="0">
                <a:latin typeface="Verdana"/>
                <a:cs typeface="Verdana"/>
              </a:rPr>
              <a:t>e</a:t>
            </a:r>
            <a:r>
              <a:rPr sz="950" b="1" spc="45" dirty="0">
                <a:latin typeface="Verdana"/>
                <a:cs typeface="Verdana"/>
              </a:rPr>
              <a:t>n</a:t>
            </a:r>
            <a:r>
              <a:rPr sz="950" b="1" spc="5" dirty="0">
                <a:latin typeface="Verdana"/>
                <a:cs typeface="Verdana"/>
              </a:rPr>
              <a:t>ta</a:t>
            </a:r>
            <a:r>
              <a:rPr sz="950" b="1" spc="-40" dirty="0">
                <a:latin typeface="Verdana"/>
                <a:cs typeface="Verdana"/>
              </a:rPr>
              <a:t>r</a:t>
            </a:r>
            <a:r>
              <a:rPr sz="950" b="1" spc="-5" dirty="0">
                <a:latin typeface="Verdana"/>
                <a:cs typeface="Verdana"/>
              </a:rPr>
              <a:t>ea</a:t>
            </a:r>
            <a:r>
              <a:rPr sz="950" b="1" spc="-85" dirty="0">
                <a:latin typeface="Verdana"/>
                <a:cs typeface="Verdana"/>
              </a:rPr>
              <a:t> </a:t>
            </a:r>
            <a:r>
              <a:rPr sz="950" b="1" spc="45" dirty="0">
                <a:latin typeface="Verdana"/>
                <a:cs typeface="Verdana"/>
              </a:rPr>
              <a:t>n</a:t>
            </a:r>
            <a:r>
              <a:rPr sz="950" b="1" spc="15" dirty="0">
                <a:latin typeface="Verdana"/>
                <a:cs typeface="Verdana"/>
              </a:rPr>
              <a:t>o</a:t>
            </a:r>
            <a:r>
              <a:rPr sz="950" b="1" spc="-5" dirty="0">
                <a:latin typeface="Verdana"/>
                <a:cs typeface="Verdana"/>
              </a:rPr>
              <a:t>a</a:t>
            </a:r>
            <a:r>
              <a:rPr sz="950" b="1" spc="-15" dirty="0">
                <a:latin typeface="Verdana"/>
                <a:cs typeface="Verdana"/>
              </a:rPr>
              <a:t>st</a:t>
            </a:r>
            <a:r>
              <a:rPr sz="950" b="1" spc="-25" dirty="0">
                <a:latin typeface="Verdana"/>
                <a:cs typeface="Verdana"/>
              </a:rPr>
              <a:t>r</a:t>
            </a:r>
            <a:r>
              <a:rPr sz="950" b="1" spc="-5" dirty="0">
                <a:latin typeface="Verdana"/>
                <a:cs typeface="Verdana"/>
              </a:rPr>
              <a:t>ă  </a:t>
            </a:r>
            <a:r>
              <a:rPr sz="950" b="1" dirty="0">
                <a:latin typeface="Verdana"/>
                <a:cs typeface="Verdana"/>
              </a:rPr>
              <a:t>e</a:t>
            </a:r>
            <a:r>
              <a:rPr sz="950" b="1" spc="10" dirty="0">
                <a:latin typeface="Verdana"/>
                <a:cs typeface="Verdana"/>
              </a:rPr>
              <a:t>videnți</a:t>
            </a:r>
            <a:r>
              <a:rPr sz="950" b="1" spc="20" dirty="0">
                <a:latin typeface="Verdana"/>
                <a:cs typeface="Verdana"/>
              </a:rPr>
              <a:t>in</a:t>
            </a:r>
            <a:r>
              <a:rPr sz="950" b="1" spc="55" dirty="0">
                <a:latin typeface="Verdana"/>
                <a:cs typeface="Verdana"/>
              </a:rPr>
              <a:t>d</a:t>
            </a:r>
            <a:r>
              <a:rPr sz="950" b="1" spc="-85" dirty="0">
                <a:latin typeface="Verdana"/>
                <a:cs typeface="Verdana"/>
              </a:rPr>
              <a:t> </a:t>
            </a:r>
            <a:r>
              <a:rPr sz="950" b="1" spc="50" dirty="0">
                <a:latin typeface="Tahoma"/>
                <a:cs typeface="Tahoma"/>
              </a:rPr>
              <a:t>imp</a:t>
            </a:r>
            <a:r>
              <a:rPr sz="950" b="1" spc="10" dirty="0">
                <a:latin typeface="Tahoma"/>
                <a:cs typeface="Tahoma"/>
              </a:rPr>
              <a:t>o</a:t>
            </a:r>
            <a:r>
              <a:rPr sz="950" b="1" spc="15" dirty="0">
                <a:latin typeface="Tahoma"/>
                <a:cs typeface="Tahoma"/>
              </a:rPr>
              <a:t>r</a:t>
            </a:r>
            <a:r>
              <a:rPr sz="950" b="1" spc="5" dirty="0">
                <a:latin typeface="Tahoma"/>
                <a:cs typeface="Tahoma"/>
              </a:rPr>
              <a:t>t</a:t>
            </a:r>
            <a:r>
              <a:rPr sz="950" b="1" spc="10" dirty="0">
                <a:latin typeface="Tahoma"/>
                <a:cs typeface="Tahoma"/>
              </a:rPr>
              <a:t>a</a:t>
            </a:r>
            <a:r>
              <a:rPr sz="950" b="1" spc="35" dirty="0">
                <a:latin typeface="Tahoma"/>
                <a:cs typeface="Tahoma"/>
              </a:rPr>
              <a:t>n</a:t>
            </a:r>
            <a:r>
              <a:rPr sz="950" b="1" spc="15" dirty="0">
                <a:latin typeface="Tahoma"/>
                <a:cs typeface="Tahoma"/>
              </a:rPr>
              <a:t>ț</a:t>
            </a:r>
            <a:r>
              <a:rPr sz="950" b="1" spc="10" dirty="0">
                <a:latin typeface="Tahoma"/>
                <a:cs typeface="Tahoma"/>
              </a:rPr>
              <a:t>a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sz="950" b="1" spc="-20" dirty="0">
                <a:latin typeface="Tahoma"/>
                <a:cs typeface="Tahoma"/>
              </a:rPr>
              <a:t>f</a:t>
            </a:r>
            <a:r>
              <a:rPr sz="950" b="1" spc="10" dirty="0">
                <a:latin typeface="Tahoma"/>
                <a:cs typeface="Tahoma"/>
              </a:rPr>
              <a:t>a</a:t>
            </a:r>
            <a:r>
              <a:rPr sz="950" b="1" spc="60" dirty="0">
                <a:latin typeface="Tahoma"/>
                <a:cs typeface="Tahoma"/>
              </a:rPr>
              <a:t>c</a:t>
            </a:r>
            <a:r>
              <a:rPr sz="950" b="1" spc="-10" dirty="0">
                <a:latin typeface="Tahoma"/>
                <a:cs typeface="Tahoma"/>
              </a:rPr>
              <a:t>t</a:t>
            </a:r>
            <a:r>
              <a:rPr sz="950" b="1" spc="10" dirty="0">
                <a:latin typeface="Tahoma"/>
                <a:cs typeface="Tahoma"/>
              </a:rPr>
              <a:t>o</a:t>
            </a:r>
            <a:r>
              <a:rPr sz="950" b="1" dirty="0">
                <a:latin typeface="Tahoma"/>
                <a:cs typeface="Tahoma"/>
              </a:rPr>
              <a:t>rilor  </a:t>
            </a:r>
            <a:r>
              <a:rPr sz="950" b="1" spc="25" dirty="0">
                <a:latin typeface="Tahoma"/>
                <a:cs typeface="Tahoma"/>
              </a:rPr>
              <a:t>economici, </a:t>
            </a:r>
            <a:r>
              <a:rPr sz="950" b="1" spc="15" dirty="0" err="1">
                <a:latin typeface="Tahoma"/>
                <a:cs typeface="Tahoma"/>
              </a:rPr>
              <a:t>personali</a:t>
            </a:r>
            <a:r>
              <a:rPr sz="950" b="1" spc="15" dirty="0">
                <a:latin typeface="Tahoma"/>
                <a:cs typeface="Tahoma"/>
              </a:rPr>
              <a:t> </a:t>
            </a:r>
            <a:r>
              <a:rPr lang="en-US" sz="950" b="1" spc="-10" dirty="0" err="1">
                <a:latin typeface="Tahoma"/>
                <a:cs typeface="Tahoma"/>
              </a:rPr>
              <a:t>s</a:t>
            </a:r>
            <a:r>
              <a:rPr sz="950" b="1" spc="-10" dirty="0" err="1">
                <a:latin typeface="Tahoma"/>
                <a:cs typeface="Tahoma"/>
              </a:rPr>
              <a:t>i</a:t>
            </a:r>
            <a:r>
              <a:rPr sz="950" b="1" spc="-10" dirty="0">
                <a:latin typeface="Tahoma"/>
                <a:cs typeface="Tahoma"/>
              </a:rPr>
              <a:t> </a:t>
            </a:r>
            <a:r>
              <a:rPr sz="950" b="1" spc="10" dirty="0">
                <a:latin typeface="Tahoma"/>
                <a:cs typeface="Tahoma"/>
              </a:rPr>
              <a:t>sociali </a:t>
            </a:r>
            <a:r>
              <a:rPr sz="950" b="1" spc="20" dirty="0">
                <a:latin typeface="Verdana"/>
                <a:cs typeface="Verdana"/>
              </a:rPr>
              <a:t>în </a:t>
            </a:r>
            <a:r>
              <a:rPr sz="950" b="1" spc="-320" dirty="0">
                <a:latin typeface="Verdana"/>
                <a:cs typeface="Verdana"/>
              </a:rPr>
              <a:t> </a:t>
            </a:r>
            <a:r>
              <a:rPr sz="950" b="1" spc="35" dirty="0">
                <a:latin typeface="Verdana"/>
                <a:cs typeface="Verdana"/>
              </a:rPr>
              <a:t>d</a:t>
            </a:r>
            <a:r>
              <a:rPr sz="950" b="1" spc="25" dirty="0">
                <a:latin typeface="Verdana"/>
                <a:cs typeface="Verdana"/>
              </a:rPr>
              <a:t>e</a:t>
            </a:r>
            <a:r>
              <a:rPr sz="950" b="1" spc="-5" dirty="0">
                <a:latin typeface="Verdana"/>
                <a:cs typeface="Verdana"/>
              </a:rPr>
              <a:t>t</a:t>
            </a:r>
            <a:r>
              <a:rPr sz="950" b="1" spc="5" dirty="0">
                <a:latin typeface="Verdana"/>
                <a:cs typeface="Verdana"/>
              </a:rPr>
              <a:t>e</a:t>
            </a:r>
            <a:r>
              <a:rPr sz="950" b="1" spc="-35" dirty="0">
                <a:latin typeface="Verdana"/>
                <a:cs typeface="Verdana"/>
              </a:rPr>
              <a:t>r</a:t>
            </a:r>
            <a:r>
              <a:rPr sz="950" b="1" spc="30" dirty="0">
                <a:latin typeface="Verdana"/>
                <a:cs typeface="Verdana"/>
              </a:rPr>
              <a:t>mina</a:t>
            </a:r>
            <a:r>
              <a:rPr sz="950" b="1" spc="-40" dirty="0">
                <a:latin typeface="Verdana"/>
                <a:cs typeface="Verdana"/>
              </a:rPr>
              <a:t>r</a:t>
            </a:r>
            <a:r>
              <a:rPr sz="950" b="1" spc="-5" dirty="0">
                <a:latin typeface="Verdana"/>
                <a:cs typeface="Verdana"/>
              </a:rPr>
              <a:t>ea</a:t>
            </a:r>
            <a:r>
              <a:rPr sz="950" b="1" spc="-85" dirty="0">
                <a:latin typeface="Verdana"/>
                <a:cs typeface="Verdana"/>
              </a:rPr>
              <a:t> </a:t>
            </a:r>
            <a:r>
              <a:rPr sz="950" b="1" spc="35" dirty="0">
                <a:latin typeface="Verdana"/>
                <a:cs typeface="Verdana"/>
              </a:rPr>
              <a:t>p</a:t>
            </a:r>
            <a:r>
              <a:rPr sz="950" b="1" spc="25" dirty="0">
                <a:latin typeface="Verdana"/>
                <a:cs typeface="Verdana"/>
              </a:rPr>
              <a:t>e</a:t>
            </a:r>
            <a:r>
              <a:rPr sz="950" b="1" spc="-25" dirty="0">
                <a:latin typeface="Verdana"/>
                <a:cs typeface="Verdana"/>
              </a:rPr>
              <a:t>r</a:t>
            </a:r>
            <a:r>
              <a:rPr sz="950" b="1" spc="-20" dirty="0">
                <a:latin typeface="Verdana"/>
                <a:cs typeface="Verdana"/>
              </a:rPr>
              <a:t>f</a:t>
            </a:r>
            <a:r>
              <a:rPr sz="950" b="1" dirty="0">
                <a:latin typeface="Verdana"/>
                <a:cs typeface="Verdana"/>
              </a:rPr>
              <a:t>o</a:t>
            </a:r>
            <a:r>
              <a:rPr sz="950" b="1" spc="-10" dirty="0">
                <a:latin typeface="Verdana"/>
                <a:cs typeface="Verdana"/>
              </a:rPr>
              <a:t>r</a:t>
            </a:r>
            <a:r>
              <a:rPr sz="950" b="1" spc="40" dirty="0">
                <a:latin typeface="Verdana"/>
                <a:cs typeface="Verdana"/>
              </a:rPr>
              <a:t>ma</a:t>
            </a:r>
            <a:r>
              <a:rPr sz="950" b="1" spc="35" dirty="0">
                <a:latin typeface="Verdana"/>
                <a:cs typeface="Verdana"/>
              </a:rPr>
              <a:t>n</a:t>
            </a:r>
            <a:r>
              <a:rPr sz="950" b="1" dirty="0">
                <a:latin typeface="Verdana"/>
                <a:cs typeface="Verdana"/>
              </a:rPr>
              <a:t>ței  </a:t>
            </a:r>
            <a:r>
              <a:rPr sz="950" b="1" spc="-5" dirty="0">
                <a:latin typeface="Verdana"/>
                <a:cs typeface="Verdana"/>
              </a:rPr>
              <a:t>a</a:t>
            </a:r>
            <a:r>
              <a:rPr sz="950" b="1" spc="40" dirty="0">
                <a:latin typeface="Verdana"/>
                <a:cs typeface="Verdana"/>
              </a:rPr>
              <a:t>c</a:t>
            </a:r>
            <a:r>
              <a:rPr sz="950" b="1" spc="-5" dirty="0">
                <a:latin typeface="Verdana"/>
                <a:cs typeface="Verdana"/>
              </a:rPr>
              <a:t>a</a:t>
            </a:r>
            <a:r>
              <a:rPr sz="950" b="1" spc="45" dirty="0">
                <a:latin typeface="Verdana"/>
                <a:cs typeface="Verdana"/>
              </a:rPr>
              <a:t>de</a:t>
            </a:r>
            <a:r>
              <a:rPr sz="950" b="1" spc="65" dirty="0">
                <a:latin typeface="Verdana"/>
                <a:cs typeface="Verdana"/>
              </a:rPr>
              <a:t>m</a:t>
            </a:r>
            <a:r>
              <a:rPr sz="950" b="1" spc="-5" dirty="0">
                <a:latin typeface="Verdana"/>
                <a:cs typeface="Verdana"/>
              </a:rPr>
              <a:t>i</a:t>
            </a:r>
            <a:r>
              <a:rPr sz="950" b="1" spc="30" dirty="0">
                <a:latin typeface="Verdana"/>
                <a:cs typeface="Verdana"/>
              </a:rPr>
              <a:t>c</a:t>
            </a:r>
            <a:r>
              <a:rPr sz="950" b="1" spc="10" dirty="0">
                <a:latin typeface="Verdana"/>
                <a:cs typeface="Verdana"/>
              </a:rPr>
              <a:t>e</a:t>
            </a:r>
            <a:r>
              <a:rPr sz="950" b="1" spc="-85" dirty="0">
                <a:latin typeface="Verdana"/>
                <a:cs typeface="Verdana"/>
              </a:rPr>
              <a:t> </a:t>
            </a:r>
            <a:r>
              <a:rPr sz="950" b="1" spc="-5" dirty="0">
                <a:latin typeface="Verdana"/>
                <a:cs typeface="Verdana"/>
              </a:rPr>
              <a:t>a</a:t>
            </a:r>
            <a:r>
              <a:rPr sz="950" b="1" spc="-85" dirty="0">
                <a:latin typeface="Verdana"/>
                <a:cs typeface="Verdana"/>
              </a:rPr>
              <a:t> </a:t>
            </a:r>
            <a:r>
              <a:rPr sz="950" b="1" spc="-30" dirty="0">
                <a:latin typeface="Verdana"/>
                <a:cs typeface="Verdana"/>
              </a:rPr>
              <a:t>s</a:t>
            </a:r>
            <a:r>
              <a:rPr sz="950" b="1" spc="25" dirty="0">
                <a:latin typeface="Verdana"/>
                <a:cs typeface="Verdana"/>
              </a:rPr>
              <a:t>tu</a:t>
            </a:r>
            <a:r>
              <a:rPr sz="950" b="1" spc="15" dirty="0">
                <a:latin typeface="Verdana"/>
                <a:cs typeface="Verdana"/>
              </a:rPr>
              <a:t>dențilo</a:t>
            </a:r>
            <a:r>
              <a:rPr sz="950" b="1" dirty="0">
                <a:latin typeface="Verdana"/>
                <a:cs typeface="Verdana"/>
              </a:rPr>
              <a:t>r</a:t>
            </a:r>
            <a:r>
              <a:rPr sz="950" b="1" spc="-145" dirty="0">
                <a:latin typeface="Verdana"/>
                <a:cs typeface="Verdana"/>
              </a:rPr>
              <a:t>.</a:t>
            </a:r>
            <a:r>
              <a:rPr sz="950" b="1" spc="-85" dirty="0">
                <a:latin typeface="Verdana"/>
                <a:cs typeface="Verdana"/>
              </a:rPr>
              <a:t> </a:t>
            </a:r>
            <a:r>
              <a:rPr sz="950" b="1" spc="30" dirty="0">
                <a:latin typeface="Verdana"/>
                <a:cs typeface="Verdana"/>
              </a:rPr>
              <a:t>Modelul  </a:t>
            </a:r>
            <a:r>
              <a:rPr sz="950" b="1" spc="10" dirty="0">
                <a:latin typeface="Verdana"/>
                <a:cs typeface="Verdana"/>
              </a:rPr>
              <a:t>nostru</a:t>
            </a:r>
            <a:r>
              <a:rPr sz="950" b="1" spc="-85" dirty="0">
                <a:latin typeface="Verdana"/>
                <a:cs typeface="Verdana"/>
              </a:rPr>
              <a:t> </a:t>
            </a:r>
            <a:r>
              <a:rPr sz="950" b="1" spc="10" dirty="0">
                <a:latin typeface="Verdana"/>
                <a:cs typeface="Verdana"/>
              </a:rPr>
              <a:t>predictiv</a:t>
            </a:r>
            <a:r>
              <a:rPr sz="950" b="1" spc="-85" dirty="0">
                <a:latin typeface="Verdana"/>
                <a:cs typeface="Verdana"/>
              </a:rPr>
              <a:t> </a:t>
            </a:r>
            <a:r>
              <a:rPr sz="950" b="1" spc="-5" dirty="0">
                <a:latin typeface="Verdana"/>
                <a:cs typeface="Verdana"/>
              </a:rPr>
              <a:t>oferă</a:t>
            </a:r>
            <a:r>
              <a:rPr sz="950" b="1" spc="-80" dirty="0">
                <a:latin typeface="Verdana"/>
                <a:cs typeface="Verdana"/>
              </a:rPr>
              <a:t> </a:t>
            </a:r>
            <a:r>
              <a:rPr sz="950" b="1" spc="5" dirty="0">
                <a:latin typeface="Verdana"/>
                <a:cs typeface="Verdana"/>
              </a:rPr>
              <a:t>perspective </a:t>
            </a:r>
            <a:r>
              <a:rPr sz="950" b="1" spc="-320" dirty="0">
                <a:latin typeface="Verdana"/>
                <a:cs typeface="Verdana"/>
              </a:rPr>
              <a:t> </a:t>
            </a:r>
            <a:r>
              <a:rPr sz="950" b="1" spc="-65" dirty="0">
                <a:latin typeface="Verdana"/>
                <a:cs typeface="Verdana"/>
              </a:rPr>
              <a:t>v</a:t>
            </a:r>
            <a:r>
              <a:rPr sz="950" b="1" spc="-5" dirty="0">
                <a:latin typeface="Verdana"/>
                <a:cs typeface="Verdana"/>
              </a:rPr>
              <a:t>a</a:t>
            </a:r>
            <a:r>
              <a:rPr sz="950" b="1" dirty="0">
                <a:latin typeface="Verdana"/>
                <a:cs typeface="Verdana"/>
              </a:rPr>
              <a:t>lo</a:t>
            </a:r>
            <a:r>
              <a:rPr sz="950" b="1" spc="-15" dirty="0">
                <a:latin typeface="Verdana"/>
                <a:cs typeface="Verdana"/>
              </a:rPr>
              <a:t>r</a:t>
            </a:r>
            <a:r>
              <a:rPr sz="950" b="1" spc="15" dirty="0">
                <a:latin typeface="Verdana"/>
                <a:cs typeface="Verdana"/>
              </a:rPr>
              <a:t>o</a:t>
            </a:r>
            <a:r>
              <a:rPr sz="950" b="1" spc="-5" dirty="0">
                <a:latin typeface="Verdana"/>
                <a:cs typeface="Verdana"/>
              </a:rPr>
              <a:t>a</a:t>
            </a:r>
            <a:r>
              <a:rPr sz="950" b="1" spc="-10" dirty="0">
                <a:latin typeface="Verdana"/>
                <a:cs typeface="Verdana"/>
              </a:rPr>
              <a:t>se</a:t>
            </a:r>
            <a:r>
              <a:rPr sz="950" b="1" spc="-85" dirty="0">
                <a:latin typeface="Verdana"/>
                <a:cs typeface="Verdana"/>
              </a:rPr>
              <a:t> </a:t>
            </a:r>
            <a:r>
              <a:rPr sz="950" b="1" spc="25" dirty="0">
                <a:latin typeface="Verdana"/>
                <a:cs typeface="Verdana"/>
              </a:rPr>
              <a:t>pentru</a:t>
            </a:r>
            <a:r>
              <a:rPr sz="950" b="1" spc="-85" dirty="0">
                <a:latin typeface="Verdana"/>
                <a:cs typeface="Verdana"/>
              </a:rPr>
              <a:t> </a:t>
            </a:r>
            <a:r>
              <a:rPr sz="950" b="1" spc="45" dirty="0">
                <a:latin typeface="Verdana"/>
                <a:cs typeface="Verdana"/>
              </a:rPr>
              <a:t>îmbu</a:t>
            </a:r>
            <a:r>
              <a:rPr sz="950" b="1" spc="20" dirty="0">
                <a:latin typeface="Verdana"/>
                <a:cs typeface="Verdana"/>
              </a:rPr>
              <a:t>nă</a:t>
            </a:r>
            <a:r>
              <a:rPr sz="950" b="1" spc="5" dirty="0">
                <a:latin typeface="Verdana"/>
                <a:cs typeface="Verdana"/>
              </a:rPr>
              <a:t>tă</a:t>
            </a:r>
            <a:r>
              <a:rPr sz="950" b="1" spc="-5" dirty="0">
                <a:latin typeface="Verdana"/>
                <a:cs typeface="Verdana"/>
              </a:rPr>
              <a:t>ți</a:t>
            </a:r>
            <a:r>
              <a:rPr sz="950" b="1" spc="-20" dirty="0">
                <a:latin typeface="Verdana"/>
                <a:cs typeface="Verdana"/>
              </a:rPr>
              <a:t>r</a:t>
            </a:r>
            <a:r>
              <a:rPr sz="950" b="1" spc="-5" dirty="0">
                <a:latin typeface="Verdana"/>
                <a:cs typeface="Verdana"/>
              </a:rPr>
              <a:t>ea  </a:t>
            </a:r>
            <a:r>
              <a:rPr sz="950" b="1" spc="15" dirty="0">
                <a:latin typeface="Verdana"/>
                <a:cs typeface="Verdana"/>
              </a:rPr>
              <a:t>educației</a:t>
            </a:r>
            <a:r>
              <a:rPr sz="950" b="1" spc="-85" dirty="0">
                <a:latin typeface="Verdana"/>
                <a:cs typeface="Verdana"/>
              </a:rPr>
              <a:t> </a:t>
            </a:r>
            <a:r>
              <a:rPr sz="950" b="1" spc="-15" dirty="0">
                <a:latin typeface="Verdana"/>
                <a:cs typeface="Verdana"/>
              </a:rPr>
              <a:t>și</a:t>
            </a:r>
            <a:r>
              <a:rPr sz="950" b="1" spc="-80" dirty="0">
                <a:latin typeface="Verdana"/>
                <a:cs typeface="Verdana"/>
              </a:rPr>
              <a:t> </a:t>
            </a:r>
            <a:r>
              <a:rPr sz="950" b="1" spc="-10" dirty="0">
                <a:latin typeface="Verdana"/>
                <a:cs typeface="Verdana"/>
              </a:rPr>
              <a:t>sprijinirii</a:t>
            </a:r>
            <a:r>
              <a:rPr sz="950" b="1" spc="-85" dirty="0">
                <a:latin typeface="Verdana"/>
                <a:cs typeface="Verdana"/>
              </a:rPr>
              <a:t> </a:t>
            </a:r>
            <a:r>
              <a:rPr sz="950" b="1" spc="-25" dirty="0">
                <a:latin typeface="Verdana"/>
                <a:cs typeface="Verdana"/>
              </a:rPr>
              <a:t>elevilor.</a:t>
            </a:r>
            <a:endParaRPr sz="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7501" y="419453"/>
            <a:ext cx="8134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30" dirty="0">
                <a:latin typeface="Tahoma"/>
                <a:cs typeface="Tahoma"/>
              </a:rPr>
              <a:t>Concluzii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1923" y="308127"/>
            <a:ext cx="2445385" cy="36830"/>
          </a:xfrm>
          <a:custGeom>
            <a:avLst/>
            <a:gdLst/>
            <a:ahLst/>
            <a:cxnLst/>
            <a:rect l="l" t="t" r="r" b="b"/>
            <a:pathLst>
              <a:path w="2445385" h="36829">
                <a:moveTo>
                  <a:pt x="2444800" y="0"/>
                </a:moveTo>
                <a:lnTo>
                  <a:pt x="0" y="0"/>
                </a:lnTo>
                <a:lnTo>
                  <a:pt x="0" y="36525"/>
                </a:lnTo>
                <a:lnTo>
                  <a:pt x="2444800" y="36525"/>
                </a:lnTo>
                <a:lnTo>
                  <a:pt x="244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713" y="505194"/>
            <a:ext cx="2520756" cy="2420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1625" y="861710"/>
            <a:ext cx="2086610" cy="12039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sz="950" spc="-120" dirty="0">
                <a:latin typeface="Verdana"/>
                <a:cs typeface="Verdana"/>
              </a:rPr>
              <a:t>Î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20" dirty="0">
                <a:latin typeface="Verdana"/>
                <a:cs typeface="Verdana"/>
              </a:rPr>
              <a:t>as</a:t>
            </a:r>
            <a:r>
              <a:rPr sz="950" spc="5" dirty="0">
                <a:latin typeface="Verdana"/>
                <a:cs typeface="Verdana"/>
              </a:rPr>
              <a:t>tă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p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20" dirty="0">
                <a:latin typeface="Verdana"/>
                <a:cs typeface="Verdana"/>
              </a:rPr>
              <a:t>z</a:t>
            </a:r>
            <a:r>
              <a:rPr sz="950" spc="15" dirty="0">
                <a:latin typeface="Verdana"/>
                <a:cs typeface="Verdana"/>
              </a:rPr>
              <a:t>enta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40" dirty="0">
                <a:latin typeface="Verdana"/>
                <a:cs typeface="Verdana"/>
              </a:rPr>
              <a:t>om  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60" dirty="0">
                <a:latin typeface="Verdana"/>
                <a:cs typeface="Verdana"/>
              </a:rPr>
              <a:t>x</a:t>
            </a:r>
            <a:r>
              <a:rPr sz="950" spc="15" dirty="0">
                <a:latin typeface="Verdana"/>
                <a:cs typeface="Verdana"/>
              </a:rPr>
              <a:t>plo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b="1" spc="50" dirty="0">
                <a:latin typeface="Tahoma"/>
                <a:cs typeface="Tahoma"/>
              </a:rPr>
              <a:t>im</a:t>
            </a:r>
            <a:r>
              <a:rPr sz="950" b="1" spc="40" dirty="0">
                <a:latin typeface="Tahoma"/>
                <a:cs typeface="Tahoma"/>
              </a:rPr>
              <a:t>p</a:t>
            </a:r>
            <a:r>
              <a:rPr sz="950" b="1" spc="10" dirty="0">
                <a:latin typeface="Tahoma"/>
                <a:cs typeface="Tahoma"/>
              </a:rPr>
              <a:t>a</a:t>
            </a:r>
            <a:r>
              <a:rPr sz="950" b="1" spc="60" dirty="0">
                <a:latin typeface="Tahoma"/>
                <a:cs typeface="Tahoma"/>
              </a:rPr>
              <a:t>c</a:t>
            </a:r>
            <a:r>
              <a:rPr sz="950" b="1" spc="5" dirty="0">
                <a:latin typeface="Tahoma"/>
                <a:cs typeface="Tahoma"/>
              </a:rPr>
              <a:t>t</a:t>
            </a:r>
            <a:r>
              <a:rPr sz="950" b="1" spc="40" dirty="0">
                <a:latin typeface="Tahoma"/>
                <a:cs typeface="Tahoma"/>
              </a:rPr>
              <a:t>u</a:t>
            </a:r>
            <a:r>
              <a:rPr sz="950" b="1" spc="-10" dirty="0">
                <a:latin typeface="Tahoma"/>
                <a:cs typeface="Tahoma"/>
              </a:rPr>
              <a:t>l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sz="950" b="1" spc="-20" dirty="0">
                <a:latin typeface="Tahoma"/>
                <a:cs typeface="Tahoma"/>
              </a:rPr>
              <a:t>f</a:t>
            </a:r>
            <a:r>
              <a:rPr sz="950" b="1" spc="10" dirty="0">
                <a:latin typeface="Tahoma"/>
                <a:cs typeface="Tahoma"/>
              </a:rPr>
              <a:t>a</a:t>
            </a:r>
            <a:r>
              <a:rPr sz="950" b="1" spc="60" dirty="0">
                <a:latin typeface="Tahoma"/>
                <a:cs typeface="Tahoma"/>
              </a:rPr>
              <a:t>c</a:t>
            </a:r>
            <a:r>
              <a:rPr sz="950" b="1" spc="-10" dirty="0">
                <a:latin typeface="Tahoma"/>
                <a:cs typeface="Tahoma"/>
              </a:rPr>
              <a:t>t</a:t>
            </a:r>
            <a:r>
              <a:rPr sz="950" b="1" spc="10" dirty="0">
                <a:latin typeface="Tahoma"/>
                <a:cs typeface="Tahoma"/>
              </a:rPr>
              <a:t>o</a:t>
            </a:r>
            <a:r>
              <a:rPr sz="950" b="1" dirty="0">
                <a:latin typeface="Tahoma"/>
                <a:cs typeface="Tahoma"/>
              </a:rPr>
              <a:t>r</a:t>
            </a:r>
            <a:r>
              <a:rPr sz="950" b="1" spc="-15" dirty="0">
                <a:latin typeface="Tahoma"/>
                <a:cs typeface="Tahoma"/>
              </a:rPr>
              <a:t>i</a:t>
            </a:r>
            <a:r>
              <a:rPr sz="950" b="1" dirty="0">
                <a:latin typeface="Tahoma"/>
                <a:cs typeface="Tahoma"/>
              </a:rPr>
              <a:t>lor  </a:t>
            </a:r>
            <a:r>
              <a:rPr sz="950" b="1" spc="25" dirty="0">
                <a:latin typeface="Tahoma"/>
                <a:cs typeface="Tahoma"/>
              </a:rPr>
              <a:t>economici, </a:t>
            </a:r>
            <a:r>
              <a:rPr sz="950" b="1" spc="15" dirty="0" err="1">
                <a:latin typeface="Tahoma"/>
                <a:cs typeface="Tahoma"/>
              </a:rPr>
              <a:t>personali</a:t>
            </a:r>
            <a:r>
              <a:rPr sz="950" b="1" spc="15" dirty="0">
                <a:latin typeface="Tahoma"/>
                <a:cs typeface="Tahoma"/>
              </a:rPr>
              <a:t> </a:t>
            </a:r>
            <a:r>
              <a:rPr lang="en-US" sz="950" b="1" spc="-10" dirty="0" err="1">
                <a:latin typeface="Tahoma"/>
                <a:cs typeface="Tahoma"/>
              </a:rPr>
              <a:t>s</a:t>
            </a:r>
            <a:r>
              <a:rPr sz="950" b="1" spc="-10" dirty="0" err="1">
                <a:latin typeface="Tahoma"/>
                <a:cs typeface="Tahoma"/>
              </a:rPr>
              <a:t>i</a:t>
            </a:r>
            <a:r>
              <a:rPr sz="950" b="1" spc="-10" dirty="0">
                <a:latin typeface="Tahoma"/>
                <a:cs typeface="Tahoma"/>
              </a:rPr>
              <a:t> </a:t>
            </a:r>
            <a:r>
              <a:rPr sz="950" b="1" spc="10" dirty="0">
                <a:latin typeface="Tahoma"/>
                <a:cs typeface="Tahoma"/>
              </a:rPr>
              <a:t>sociali </a:t>
            </a:r>
            <a:r>
              <a:rPr sz="950" b="1" spc="15" dirty="0">
                <a:latin typeface="Tahoma"/>
                <a:cs typeface="Tahoma"/>
              </a:rPr>
              <a:t> </a:t>
            </a:r>
            <a:r>
              <a:rPr sz="950" dirty="0">
                <a:latin typeface="Verdana"/>
                <a:cs typeface="Verdana"/>
              </a:rPr>
              <a:t>asu</a:t>
            </a:r>
            <a:r>
              <a:rPr sz="950" spc="20" dirty="0">
                <a:latin typeface="Verdana"/>
                <a:cs typeface="Verdana"/>
              </a:rPr>
              <a:t>p</a:t>
            </a:r>
            <a:r>
              <a:rPr sz="950" spc="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per</a:t>
            </a:r>
            <a:r>
              <a:rPr sz="950" spc="-5" dirty="0">
                <a:latin typeface="Verdana"/>
                <a:cs typeface="Verdana"/>
              </a:rPr>
              <a:t>f</a:t>
            </a:r>
            <a:r>
              <a:rPr sz="950" dirty="0">
                <a:latin typeface="Verdana"/>
                <a:cs typeface="Verdana"/>
              </a:rPr>
              <a:t>o</a:t>
            </a:r>
            <a:r>
              <a:rPr sz="950" spc="-10" dirty="0">
                <a:latin typeface="Verdana"/>
                <a:cs typeface="Verdana"/>
              </a:rPr>
              <a:t>r</a:t>
            </a:r>
            <a:r>
              <a:rPr sz="950" spc="40" dirty="0">
                <a:latin typeface="Verdana"/>
                <a:cs typeface="Verdana"/>
              </a:rPr>
              <a:t>man</a:t>
            </a:r>
            <a:r>
              <a:rPr sz="950" dirty="0">
                <a:latin typeface="Verdana"/>
                <a:cs typeface="Verdana"/>
              </a:rPr>
              <a:t>ț</a:t>
            </a:r>
            <a:r>
              <a:rPr sz="950" spc="5" dirty="0">
                <a:latin typeface="Verdana"/>
                <a:cs typeface="Verdana"/>
              </a:rPr>
              <a:t>ei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20" dirty="0">
                <a:latin typeface="Verdana"/>
                <a:cs typeface="Verdana"/>
              </a:rPr>
              <a:t>ca</a:t>
            </a:r>
            <a:r>
              <a:rPr sz="950" spc="35" dirty="0">
                <a:latin typeface="Verdana"/>
                <a:cs typeface="Verdana"/>
              </a:rPr>
              <a:t>d</a:t>
            </a:r>
            <a:r>
              <a:rPr sz="950" spc="25" dirty="0">
                <a:latin typeface="Verdana"/>
                <a:cs typeface="Verdana"/>
              </a:rPr>
              <a:t>e</a:t>
            </a:r>
            <a:r>
              <a:rPr sz="950" spc="45" dirty="0">
                <a:latin typeface="Verdana"/>
                <a:cs typeface="Verdana"/>
              </a:rPr>
              <a:t>mi</a:t>
            </a:r>
            <a:r>
              <a:rPr sz="950" spc="25" dirty="0">
                <a:latin typeface="Verdana"/>
                <a:cs typeface="Verdana"/>
              </a:rPr>
              <a:t>c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  </a:t>
            </a:r>
            <a:r>
              <a:rPr sz="950" spc="10" dirty="0">
                <a:latin typeface="Verdana"/>
                <a:cs typeface="Verdana"/>
              </a:rPr>
              <a:t>stu</a:t>
            </a:r>
            <a:r>
              <a:rPr sz="950" spc="15" dirty="0">
                <a:latin typeface="Verdana"/>
                <a:cs typeface="Verdana"/>
              </a:rPr>
              <a:t>dențilo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-145" dirty="0">
                <a:latin typeface="Verdana"/>
                <a:cs typeface="Verdana"/>
              </a:rPr>
              <a:t>.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V</a:t>
            </a:r>
            <a:r>
              <a:rPr sz="950" spc="55" dirty="0">
                <a:latin typeface="Verdana"/>
                <a:cs typeface="Verdana"/>
              </a:rPr>
              <a:t>om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10" dirty="0">
                <a:latin typeface="Verdana"/>
                <a:cs typeface="Verdana"/>
              </a:rPr>
              <a:t>nal</a:t>
            </a:r>
            <a:r>
              <a:rPr sz="950" spc="-10" dirty="0">
                <a:latin typeface="Verdana"/>
                <a:cs typeface="Verdana"/>
              </a:rPr>
              <a:t>iza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da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5" dirty="0">
                <a:latin typeface="Verdana"/>
                <a:cs typeface="Verdana"/>
              </a:rPr>
              <a:t>e  dis</a:t>
            </a:r>
            <a:r>
              <a:rPr sz="950" spc="30" dirty="0">
                <a:latin typeface="Verdana"/>
                <a:cs typeface="Verdana"/>
              </a:rPr>
              <a:t>poni</a:t>
            </a:r>
            <a:r>
              <a:rPr sz="950" spc="15" dirty="0">
                <a:latin typeface="Verdana"/>
                <a:cs typeface="Verdana"/>
              </a:rPr>
              <a:t>bil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ș</a:t>
            </a: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p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40" dirty="0">
                <a:latin typeface="Verdana"/>
                <a:cs typeface="Verdana"/>
              </a:rPr>
              <a:t>opu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un  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20" dirty="0">
                <a:latin typeface="Verdana"/>
                <a:cs typeface="Verdana"/>
              </a:rPr>
              <a:t>odel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p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30" dirty="0">
                <a:latin typeface="Verdana"/>
                <a:cs typeface="Verdana"/>
              </a:rPr>
              <a:t>di</a:t>
            </a:r>
            <a:r>
              <a:rPr sz="950" spc="40" dirty="0">
                <a:latin typeface="Verdana"/>
                <a:cs typeface="Verdana"/>
              </a:rPr>
              <a:t>c</a:t>
            </a:r>
            <a:r>
              <a:rPr sz="950" spc="5" dirty="0">
                <a:latin typeface="Verdana"/>
                <a:cs typeface="Verdana"/>
              </a:rPr>
              <a:t>ti</a:t>
            </a:r>
            <a:r>
              <a:rPr sz="950" spc="-45" dirty="0">
                <a:latin typeface="Verdana"/>
                <a:cs typeface="Verdana"/>
              </a:rPr>
              <a:t>v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pentru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î</a:t>
            </a:r>
            <a:r>
              <a:rPr sz="950" spc="35" dirty="0">
                <a:latin typeface="Verdana"/>
                <a:cs typeface="Verdana"/>
              </a:rPr>
              <a:t>n</a:t>
            </a:r>
            <a:r>
              <a:rPr sz="950" dirty="0">
                <a:latin typeface="Verdana"/>
                <a:cs typeface="Verdana"/>
              </a:rPr>
              <a:t>ț</a:t>
            </a:r>
            <a:r>
              <a:rPr sz="950" spc="15" dirty="0">
                <a:latin typeface="Verdana"/>
                <a:cs typeface="Verdana"/>
              </a:rPr>
              <a:t>elege  </a:t>
            </a:r>
            <a:r>
              <a:rPr sz="950" spc="85" dirty="0">
                <a:latin typeface="Verdana"/>
                <a:cs typeface="Verdana"/>
              </a:rPr>
              <a:t>m</a:t>
            </a:r>
            <a:r>
              <a:rPr sz="950" spc="-5" dirty="0">
                <a:latin typeface="Verdana"/>
                <a:cs typeface="Verdana"/>
              </a:rPr>
              <a:t>ai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bi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15" dirty="0">
                <a:latin typeface="Verdana"/>
                <a:cs typeface="Verdana"/>
              </a:rPr>
              <a:t>n</a:t>
            </a:r>
            <a:r>
              <a:rPr sz="950" spc="10" dirty="0">
                <a:latin typeface="Verdana"/>
                <a:cs typeface="Verdana"/>
              </a:rPr>
              <a:t>ﬂ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5" dirty="0">
                <a:latin typeface="Verdana"/>
                <a:cs typeface="Verdana"/>
              </a:rPr>
              <a:t>ț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77" y="419656"/>
            <a:ext cx="10452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latin typeface="Tahoma"/>
                <a:cs typeface="Tahoma"/>
              </a:rPr>
              <a:t>Introducere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8184" y="1183909"/>
            <a:ext cx="2033270" cy="1496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Îna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tru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odelu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edi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950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po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să 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în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ț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b="1" spc="-3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950" b="1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b="1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b="1" spc="-9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950" b="1" spc="-35" dirty="0">
                <a:solidFill>
                  <a:srgbClr val="FFFFFF"/>
                </a:solidFill>
                <a:latin typeface="Verdana"/>
                <a:cs typeface="Verdana"/>
              </a:rPr>
              <a:t>tul</a:t>
            </a:r>
            <a:r>
              <a:rPr sz="95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b="1" spc="-30" dirty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9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b="1" spc="-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b="1" spc="-20" dirty="0">
                <a:solidFill>
                  <a:srgbClr val="FFFFFF"/>
                </a:solidFill>
                <a:latin typeface="Verdana"/>
                <a:cs typeface="Verdana"/>
              </a:rPr>
              <a:t>ic</a:t>
            </a:r>
            <a:r>
              <a:rPr sz="950" b="1" spc="-11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950" b="1" spc="-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b="1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b="1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b="1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b="1" spc="-40" dirty="0">
                <a:solidFill>
                  <a:srgbClr val="FFFFFF"/>
                </a:solidFill>
                <a:latin typeface="Verdana"/>
                <a:cs typeface="Verdana"/>
              </a:rPr>
              <a:t>onal</a:t>
            </a:r>
            <a:r>
              <a:rPr sz="95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950" b="1" spc="-60" dirty="0" err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b="1" spc="-60" dirty="0" err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40" dirty="0">
                <a:solidFill>
                  <a:srgbClr val="FFFFFF"/>
                </a:solidFill>
                <a:latin typeface="Verdana"/>
                <a:cs typeface="Verdana"/>
              </a:rPr>
              <a:t>soc</a:t>
            </a:r>
            <a:r>
              <a:rPr sz="950" b="1" spc="-55" dirty="0">
                <a:solidFill>
                  <a:srgbClr val="FFFFFF"/>
                </a:solidFill>
                <a:latin typeface="Verdana"/>
                <a:cs typeface="Verdana"/>
              </a:rPr>
              <a:t>ia</a:t>
            </a:r>
            <a:r>
              <a:rPr sz="950" b="1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în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tudenți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își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ăș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ă  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vita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75" dirty="0">
                <a:solidFill>
                  <a:srgbClr val="FFFFFF"/>
                </a:solidFill>
                <a:latin typeface="Verdana"/>
                <a:cs typeface="Verdana"/>
              </a:rPr>
              <a:t>a.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ali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za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aﬁ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itu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ația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mi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că  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ș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ii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edi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ﬂ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ța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nța  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academică.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3" y="683103"/>
            <a:ext cx="16744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5" dirty="0">
                <a:solidFill>
                  <a:srgbClr val="FFFFFF"/>
                </a:solidFill>
              </a:rPr>
              <a:t>C</a:t>
            </a:r>
            <a:r>
              <a:rPr sz="1300" spc="-35" dirty="0">
                <a:solidFill>
                  <a:srgbClr val="FFFFFF"/>
                </a:solidFill>
              </a:rPr>
              <a:t>o</a:t>
            </a:r>
            <a:r>
              <a:rPr sz="1300" spc="-40" dirty="0">
                <a:solidFill>
                  <a:srgbClr val="FFFFFF"/>
                </a:solidFill>
              </a:rPr>
              <a:t>n</a:t>
            </a:r>
            <a:r>
              <a:rPr sz="1300" spc="-60" dirty="0">
                <a:solidFill>
                  <a:srgbClr val="FFFFFF"/>
                </a:solidFill>
              </a:rPr>
              <a:t>t</a:t>
            </a:r>
            <a:r>
              <a:rPr sz="1300" spc="-65" dirty="0">
                <a:solidFill>
                  <a:srgbClr val="FFFFFF"/>
                </a:solidFill>
              </a:rPr>
              <a:t>e</a:t>
            </a:r>
            <a:r>
              <a:rPr sz="1300" spc="-120" dirty="0">
                <a:solidFill>
                  <a:srgbClr val="FFFFFF"/>
                </a:solidFill>
              </a:rPr>
              <a:t>x</a:t>
            </a:r>
            <a:r>
              <a:rPr sz="1300" spc="-40" dirty="0">
                <a:solidFill>
                  <a:srgbClr val="FFFFFF"/>
                </a:solidFill>
              </a:rPr>
              <a:t>t</a:t>
            </a:r>
            <a:r>
              <a:rPr sz="1300" spc="-35" dirty="0">
                <a:solidFill>
                  <a:srgbClr val="FFFFFF"/>
                </a:solidFill>
              </a:rPr>
              <a:t>u</a:t>
            </a:r>
            <a:r>
              <a:rPr sz="1300" spc="-65" dirty="0">
                <a:solidFill>
                  <a:srgbClr val="FFFFFF"/>
                </a:solidFill>
              </a:rPr>
              <a:t>l</a:t>
            </a:r>
            <a:r>
              <a:rPr sz="1300" spc="-80" dirty="0">
                <a:solidFill>
                  <a:srgbClr val="FFFFFF"/>
                </a:solidFill>
              </a:rPr>
              <a:t> </a:t>
            </a:r>
            <a:r>
              <a:rPr sz="1300" spc="-100" dirty="0">
                <a:solidFill>
                  <a:srgbClr val="FFFFFF"/>
                </a:solidFill>
              </a:rPr>
              <a:t>s</a:t>
            </a:r>
            <a:r>
              <a:rPr sz="1300" spc="-40" dirty="0">
                <a:solidFill>
                  <a:srgbClr val="FFFFFF"/>
                </a:solidFill>
              </a:rPr>
              <a:t>t</a:t>
            </a:r>
            <a:r>
              <a:rPr sz="1300" spc="-35" dirty="0">
                <a:solidFill>
                  <a:srgbClr val="FFFFFF"/>
                </a:solidFill>
              </a:rPr>
              <a:t>u</a:t>
            </a:r>
            <a:r>
              <a:rPr sz="1300" spc="-10" dirty="0">
                <a:solidFill>
                  <a:srgbClr val="FFFFFF"/>
                </a:solidFill>
              </a:rPr>
              <a:t>d</a:t>
            </a:r>
            <a:r>
              <a:rPr sz="1300" spc="-70" dirty="0">
                <a:solidFill>
                  <a:srgbClr val="FFFFFF"/>
                </a:solidFill>
              </a:rPr>
              <a:t>i</a:t>
            </a:r>
            <a:r>
              <a:rPr sz="1300" spc="-35" dirty="0">
                <a:solidFill>
                  <a:srgbClr val="FFFFFF"/>
                </a:solidFill>
              </a:rPr>
              <a:t>u</a:t>
            </a:r>
            <a:r>
              <a:rPr sz="1300" spc="-70" dirty="0">
                <a:solidFill>
                  <a:srgbClr val="FFFFFF"/>
                </a:solidFill>
              </a:rPr>
              <a:t>l</a:t>
            </a:r>
            <a:r>
              <a:rPr sz="1300" spc="-35" dirty="0">
                <a:solidFill>
                  <a:srgbClr val="FFFFFF"/>
                </a:solidFill>
              </a:rPr>
              <a:t>u</a:t>
            </a:r>
            <a:r>
              <a:rPr sz="1300" spc="-65" dirty="0">
                <a:solidFill>
                  <a:srgbClr val="FFFFFF"/>
                </a:solidFill>
              </a:rPr>
              <a:t>i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854700" cy="3289686"/>
            <a:chOff x="-142" y="696"/>
            <a:chExt cx="5854700" cy="328968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3178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8184" y="1183909"/>
            <a:ext cx="2033270" cy="7893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lang="ro-RO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Înțelegerea influenței diferi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</a:t>
            </a:r>
            <a:r>
              <a:rPr lang="ro-RO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factori, cum ar fi cei economici, personali și sociali, asupra performanței studenților.</a:t>
            </a:r>
          </a:p>
          <a:p>
            <a:pPr marL="12700" marR="5080">
              <a:lnSpc>
                <a:spcPct val="101600"/>
              </a:lnSpc>
              <a:spcBef>
                <a:spcPts val="90"/>
              </a:spcBef>
            </a:pPr>
            <a:endParaRPr sz="9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3" y="683103"/>
            <a:ext cx="1674495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rtl="0">
              <a:spcBef>
                <a:spcPts val="120"/>
              </a:spcBef>
            </a:pPr>
            <a:r>
              <a:rPr lang="en-US" sz="1800" kern="12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Scopul</a:t>
            </a:r>
            <a:endParaRPr lang="ro-RO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6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" y="696"/>
            <a:ext cx="5844663" cy="3289686"/>
            <a:chOff x="-142" y="696"/>
            <a:chExt cx="5844663" cy="328968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8184" y="1183909"/>
            <a:ext cx="2033270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o-MD" sz="1000" b="1" i="0" dirty="0">
                <a:solidFill>
                  <a:schemeClr val="bg1"/>
                </a:solidFill>
                <a:effectLst/>
                <a:latin typeface="Söhne"/>
              </a:rPr>
              <a:t>Evaluarea competențelor și cunoștințelor</a:t>
            </a:r>
            <a:endParaRPr lang="en-US" sz="1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o-MD" sz="1000" b="1" i="0" dirty="0">
                <a:solidFill>
                  <a:schemeClr val="bg1"/>
                </a:solidFill>
                <a:effectLst/>
                <a:latin typeface="Söhne"/>
              </a:rPr>
              <a:t>Identificarea nevoilor de îmbunătățire</a:t>
            </a:r>
            <a:endParaRPr lang="en-US" sz="1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o-MD" sz="1000" b="1" i="0" dirty="0">
                <a:solidFill>
                  <a:schemeClr val="bg1"/>
                </a:solidFill>
                <a:effectLst/>
                <a:latin typeface="Söhne"/>
              </a:rPr>
              <a:t>Măsurarea performanței instituționale</a:t>
            </a:r>
            <a:endParaRPr lang="ro-MD" sz="9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3" y="683103"/>
            <a:ext cx="1674495" cy="4308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rtl="0">
              <a:spcBef>
                <a:spcPts val="120"/>
              </a:spcBef>
            </a:pP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Obiective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141" y="2353"/>
            <a:ext cx="2317892" cy="3288029"/>
          </a:xfrm>
          <a:custGeom>
            <a:avLst/>
            <a:gdLst/>
            <a:ahLst/>
            <a:cxnLst/>
            <a:rect l="l" t="t" r="r" b="b"/>
            <a:pathLst>
              <a:path w="2694305" h="3288029">
                <a:moveTo>
                  <a:pt x="2694288" y="0"/>
                </a:moveTo>
                <a:lnTo>
                  <a:pt x="0" y="0"/>
                </a:lnTo>
                <a:lnTo>
                  <a:pt x="0" y="3287938"/>
                </a:lnTo>
                <a:lnTo>
                  <a:pt x="2694288" y="3287938"/>
                </a:lnTo>
                <a:lnTo>
                  <a:pt x="2694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8184" y="1183909"/>
            <a:ext cx="1950720" cy="1350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sz="950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tr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tr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odelu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edi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950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ol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b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b="1" spc="-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950" b="1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b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b="1" spc="-40" dirty="0">
                <a:solidFill>
                  <a:srgbClr val="FFFFFF"/>
                </a:solidFill>
                <a:latin typeface="Verdana"/>
                <a:cs typeface="Verdana"/>
              </a:rPr>
              <a:t>atisti</a:t>
            </a:r>
            <a:r>
              <a:rPr sz="950" b="1" spc="-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b="1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ivin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nța 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mic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ă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stud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ți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14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împ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eună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fo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mații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950" b="1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b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b="1" spc="-35" dirty="0">
                <a:solidFill>
                  <a:srgbClr val="FFFFFF"/>
                </a:solidFill>
                <a:latin typeface="Verdana"/>
                <a:cs typeface="Verdana"/>
              </a:rPr>
              <a:t>tuaț</a:t>
            </a:r>
            <a:r>
              <a:rPr sz="950" b="1" spc="-55" dirty="0">
                <a:solidFill>
                  <a:srgbClr val="FFFFFF"/>
                </a:solidFill>
                <a:latin typeface="Verdana"/>
                <a:cs typeface="Verdana"/>
              </a:rPr>
              <a:t>ia</a:t>
            </a:r>
            <a:r>
              <a:rPr sz="95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b="1" spc="-30" dirty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950" b="1" spc="-3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950" b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b="1" spc="-85" dirty="0">
                <a:solidFill>
                  <a:srgbClr val="FFFFFF"/>
                </a:solidFill>
                <a:latin typeface="Verdana"/>
                <a:cs typeface="Verdana"/>
              </a:rPr>
              <a:t>ă,</a:t>
            </a:r>
            <a:r>
              <a:rPr sz="95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60" dirty="0" err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b="1" spc="-55" dirty="0" err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b="1" spc="-40" dirty="0" err="1">
                <a:solidFill>
                  <a:srgbClr val="FFFFFF"/>
                </a:solidFill>
                <a:latin typeface="Verdana"/>
                <a:cs typeface="Verdana"/>
              </a:rPr>
              <a:t>mi</a:t>
            </a:r>
            <a:r>
              <a:rPr sz="950" b="1" spc="-25" dirty="0" err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b="1" spc="-55" dirty="0" err="1">
                <a:solidFill>
                  <a:srgbClr val="FFFFFF"/>
                </a:solidFill>
                <a:latin typeface="Verdana"/>
                <a:cs typeface="Verdana"/>
              </a:rPr>
              <a:t>ială</a:t>
            </a:r>
            <a:r>
              <a:rPr sz="95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950" b="1" spc="-50" dirty="0" err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b="1" spc="-50" dirty="0" err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b="1" spc="-5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950" b="1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b="1" spc="-40" dirty="0">
                <a:solidFill>
                  <a:srgbClr val="FFFFFF"/>
                </a:solidFill>
                <a:latin typeface="Verdana"/>
                <a:cs typeface="Verdana"/>
              </a:rPr>
              <a:t>ocială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pli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ode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nal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iză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și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od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pentru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obțin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ul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6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3" y="683104"/>
            <a:ext cx="134366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FFFFFF"/>
                </a:solidFill>
              </a:rPr>
              <a:t>D</a:t>
            </a:r>
            <a:r>
              <a:rPr sz="1300" spc="-75" dirty="0">
                <a:solidFill>
                  <a:srgbClr val="FFFFFF"/>
                </a:solidFill>
              </a:rPr>
              <a:t>a</a:t>
            </a:r>
            <a:r>
              <a:rPr sz="1300" spc="-60" dirty="0">
                <a:solidFill>
                  <a:srgbClr val="FFFFFF"/>
                </a:solidFill>
              </a:rPr>
              <a:t>t</a:t>
            </a:r>
            <a:r>
              <a:rPr sz="1300" spc="-45" dirty="0">
                <a:solidFill>
                  <a:srgbClr val="FFFFFF"/>
                </a:solidFill>
              </a:rPr>
              <a:t>e</a:t>
            </a:r>
            <a:r>
              <a:rPr sz="1300" spc="-80" dirty="0">
                <a:solidFill>
                  <a:srgbClr val="FFFFFF"/>
                </a:solidFill>
              </a:rPr>
              <a:t> </a:t>
            </a:r>
            <a:r>
              <a:rPr lang="en-US" sz="1300" spc="-90" dirty="0" err="1">
                <a:solidFill>
                  <a:srgbClr val="FFFFFF"/>
                </a:solidFill>
              </a:rPr>
              <a:t>s</a:t>
            </a:r>
            <a:r>
              <a:rPr sz="1300" spc="-65" dirty="0" err="1">
                <a:solidFill>
                  <a:srgbClr val="FFFFFF"/>
                </a:solidFill>
              </a:rPr>
              <a:t>i</a:t>
            </a:r>
            <a:r>
              <a:rPr sz="1300" spc="-80" dirty="0">
                <a:solidFill>
                  <a:srgbClr val="FFFFFF"/>
                </a:solidFill>
              </a:rPr>
              <a:t> </a:t>
            </a:r>
            <a:r>
              <a:rPr sz="1300" spc="20" dirty="0">
                <a:solidFill>
                  <a:srgbClr val="FFFFFF"/>
                </a:solidFill>
              </a:rPr>
              <a:t>m</a:t>
            </a:r>
            <a:r>
              <a:rPr sz="1300" spc="-45" dirty="0">
                <a:solidFill>
                  <a:srgbClr val="FFFFFF"/>
                </a:solidFill>
              </a:rPr>
              <a:t>e</a:t>
            </a:r>
            <a:r>
              <a:rPr sz="1300" spc="-60" dirty="0">
                <a:solidFill>
                  <a:srgbClr val="FFFFFF"/>
                </a:solidFill>
              </a:rPr>
              <a:t>t</a:t>
            </a:r>
            <a:r>
              <a:rPr sz="1300" spc="-50" dirty="0">
                <a:solidFill>
                  <a:srgbClr val="FFFFFF"/>
                </a:solidFill>
              </a:rPr>
              <a:t>o</a:t>
            </a:r>
            <a:r>
              <a:rPr sz="1300" spc="-10" dirty="0">
                <a:solidFill>
                  <a:srgbClr val="FFFFFF"/>
                </a:solidFill>
              </a:rPr>
              <a:t>d</a:t>
            </a:r>
            <a:r>
              <a:rPr sz="1300" spc="-45" dirty="0">
                <a:solidFill>
                  <a:srgbClr val="FFFFFF"/>
                </a:solidFill>
              </a:rPr>
              <a:t>e</a:t>
            </a:r>
            <a:endParaRPr sz="13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C91ADB-854F-44D8-B6BC-7CDC4FFCA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6763"/>
              </p:ext>
            </p:extLst>
          </p:nvPr>
        </p:nvGraphicFramePr>
        <p:xfrm>
          <a:off x="2927350" y="683104"/>
          <a:ext cx="2317892" cy="1783175"/>
        </p:xfrm>
        <a:graphic>
          <a:graphicData uri="http://schemas.openxmlformats.org/drawingml/2006/table">
            <a:tbl>
              <a:tblPr/>
              <a:tblGrid>
                <a:gridCol w="978132">
                  <a:extLst>
                    <a:ext uri="{9D8B030D-6E8A-4147-A177-3AD203B41FA5}">
                      <a16:colId xmlns:a16="http://schemas.microsoft.com/office/drawing/2014/main" val="3868593577"/>
                    </a:ext>
                  </a:extLst>
                </a:gridCol>
                <a:gridCol w="1339760">
                  <a:extLst>
                    <a:ext uri="{9D8B030D-6E8A-4147-A177-3AD203B41FA5}">
                      <a16:colId xmlns:a16="http://schemas.microsoft.com/office/drawing/2014/main" val="1417411135"/>
                    </a:ext>
                  </a:extLst>
                </a:gridCol>
              </a:tblGrid>
              <a:tr h="132140">
                <a:tc>
                  <a:txBody>
                    <a:bodyPr/>
                    <a:lstStyle/>
                    <a:p>
                      <a:pPr rtl="0" fontAlgn="b"/>
                      <a:r>
                        <a:rPr lang="en-US" sz="500">
                          <a:effectLst/>
                        </a:rPr>
                        <a:t>Categorie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>
                          <a:effectLst/>
                        </a:rPr>
                        <a:t>Valori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020815"/>
                  </a:ext>
                </a:extLst>
              </a:tr>
              <a:tr h="695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>
                          <a:effectLst/>
                        </a:rPr>
                        <a:t>Gen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>
                          <a:effectLst/>
                        </a:rPr>
                        <a:t>Femeie, Bărbat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23408"/>
                  </a:ext>
                </a:extLst>
              </a:tr>
              <a:tr h="695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>
                          <a:effectLst/>
                        </a:rPr>
                        <a:t>Etnie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>
                          <a:effectLst/>
                        </a:rPr>
                        <a:t>Grup A, Grup B, Grup C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12255"/>
                  </a:ext>
                </a:extLst>
              </a:tr>
              <a:tr h="382512">
                <a:tc>
                  <a:txBody>
                    <a:bodyPr/>
                    <a:lstStyle/>
                    <a:p>
                      <a:pPr rtl="0" fontAlgn="b"/>
                      <a:r>
                        <a:rPr lang="es-ES" sz="500">
                          <a:effectLst/>
                        </a:rPr>
                        <a:t>Nivel de educație al părinților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500">
                          <a:effectLst/>
                        </a:rPr>
                        <a:t>Licență, Colegiu, Masterat, Diplomă de asociat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982916"/>
                  </a:ext>
                </a:extLst>
              </a:tr>
              <a:tr h="132140">
                <a:tc>
                  <a:txBody>
                    <a:bodyPr/>
                    <a:lstStyle/>
                    <a:p>
                      <a:pPr rtl="0" fontAlgn="b"/>
                      <a:r>
                        <a:rPr lang="en-US" sz="500">
                          <a:effectLst/>
                        </a:rPr>
                        <a:t>Tip de masă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>
                          <a:effectLst/>
                        </a:rPr>
                        <a:t>Standard, Gratuit/Reducere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424397"/>
                  </a:ext>
                </a:extLst>
              </a:tr>
              <a:tr h="319919">
                <a:tc>
                  <a:txBody>
                    <a:bodyPr/>
                    <a:lstStyle/>
                    <a:p>
                      <a:pPr rtl="0" fontAlgn="b"/>
                      <a:r>
                        <a:rPr lang="fr-FR" sz="500" dirty="0" err="1">
                          <a:effectLst/>
                        </a:rPr>
                        <a:t>Curs</a:t>
                      </a:r>
                      <a:r>
                        <a:rPr lang="fr-FR" sz="500" dirty="0">
                          <a:effectLst/>
                        </a:rPr>
                        <a:t> de </a:t>
                      </a:r>
                      <a:r>
                        <a:rPr lang="fr-FR" sz="500" dirty="0" err="1">
                          <a:effectLst/>
                        </a:rPr>
                        <a:t>pregătire</a:t>
                      </a:r>
                      <a:r>
                        <a:rPr lang="fr-FR" sz="500" dirty="0">
                          <a:effectLst/>
                        </a:rPr>
                        <a:t> </a:t>
                      </a:r>
                      <a:r>
                        <a:rPr lang="fr-FR" sz="500" dirty="0" err="1">
                          <a:effectLst/>
                        </a:rPr>
                        <a:t>pentru</a:t>
                      </a:r>
                      <a:r>
                        <a:rPr lang="fr-FR" sz="500" dirty="0">
                          <a:effectLst/>
                        </a:rPr>
                        <a:t> test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>
                          <a:effectLst/>
                        </a:rPr>
                        <a:t>Nici unul, Complet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64188"/>
                  </a:ext>
                </a:extLst>
              </a:tr>
              <a:tr h="257326">
                <a:tc>
                  <a:txBody>
                    <a:bodyPr/>
                    <a:lstStyle/>
                    <a:p>
                      <a:pPr rtl="0" fontAlgn="b"/>
                      <a:r>
                        <a:rPr lang="en-US" sz="500">
                          <a:effectLst/>
                        </a:rPr>
                        <a:t>Punctajul la matematică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500">
                          <a:effectLst/>
                        </a:rPr>
                        <a:t>72-95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48027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>
                          <a:effectLst/>
                        </a:rPr>
                        <a:t>Punctajul la citire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500">
                          <a:effectLst/>
                        </a:rPr>
                        <a:t>72-95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418728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rtl="0" fontAlgn="b"/>
                      <a:r>
                        <a:rPr lang="en-US" sz="500">
                          <a:effectLst/>
                        </a:rPr>
                        <a:t>Punctajul la scriere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500" dirty="0">
                          <a:effectLst/>
                        </a:rPr>
                        <a:t>74-93</a:t>
                      </a:r>
                    </a:p>
                  </a:txBody>
                  <a:tcPr marL="6478" marR="6478" marT="4318" marB="431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4284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142" y="-6804"/>
            <a:ext cx="2470292" cy="3288029"/>
          </a:xfrm>
          <a:custGeom>
            <a:avLst/>
            <a:gdLst/>
            <a:ahLst/>
            <a:cxnLst/>
            <a:rect l="l" t="t" r="r" b="b"/>
            <a:pathLst>
              <a:path w="2694305" h="3288029">
                <a:moveTo>
                  <a:pt x="2694288" y="0"/>
                </a:moveTo>
                <a:lnTo>
                  <a:pt x="0" y="0"/>
                </a:lnTo>
                <a:lnTo>
                  <a:pt x="0" y="3287938"/>
                </a:lnTo>
                <a:lnTo>
                  <a:pt x="2694288" y="3287938"/>
                </a:lnTo>
                <a:lnTo>
                  <a:pt x="2694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8184" y="1183909"/>
            <a:ext cx="1987550" cy="11920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6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amina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im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tul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50" dirty="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sz="950" b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b="1" spc="-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b="1" spc="-50" dirty="0">
                <a:solidFill>
                  <a:srgbClr val="FFFFFF"/>
                </a:solidFill>
                <a:latin typeface="Verdana"/>
                <a:cs typeface="Verdana"/>
              </a:rPr>
              <a:t>aț</a:t>
            </a:r>
            <a:r>
              <a:rPr sz="950" b="1" spc="-35" dirty="0">
                <a:solidFill>
                  <a:srgbClr val="FFFFFF"/>
                </a:solidFill>
                <a:latin typeface="Verdana"/>
                <a:cs typeface="Verdana"/>
              </a:rPr>
              <a:t>iei  </a:t>
            </a:r>
            <a:r>
              <a:rPr sz="950" b="1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b="1" spc="-30" dirty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950" b="1" spc="-3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950" b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b="1" spc="-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b="1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60" dirty="0" err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b="1" spc="-45" dirty="0" err="1">
                <a:solidFill>
                  <a:srgbClr val="FFFFFF"/>
                </a:solidFill>
                <a:latin typeface="Verdana"/>
                <a:cs typeface="Verdana"/>
              </a:rPr>
              <a:t>amil</a:t>
            </a:r>
            <a:r>
              <a:rPr sz="950" b="1" spc="-30" dirty="0" err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b="1" spc="-45" dirty="0" err="1">
                <a:solidFill>
                  <a:srgbClr val="FFFFFF"/>
                </a:solidFill>
                <a:latin typeface="Verdana"/>
                <a:cs typeface="Verdana"/>
              </a:rPr>
              <a:t>ei</a:t>
            </a:r>
            <a:r>
              <a:rPr sz="95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95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950" b="1" spc="-75" dirty="0" err="1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lang="en-US" sz="95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950" b="1" spc="-75" dirty="0" err="1">
                <a:solidFill>
                  <a:srgbClr val="FFFFFF"/>
                </a:solidFill>
                <a:latin typeface="Verdana"/>
                <a:cs typeface="Verdana"/>
              </a:rPr>
              <a:t>nivelul</a:t>
            </a:r>
            <a:r>
              <a:rPr lang="en-US" sz="95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950" b="1" spc="-75" dirty="0" err="1">
                <a:solidFill>
                  <a:srgbClr val="FFFFFF"/>
                </a:solidFill>
                <a:latin typeface="Verdana"/>
                <a:cs typeface="Verdana"/>
              </a:rPr>
              <a:t>educatiei</a:t>
            </a:r>
            <a:r>
              <a:rPr lang="en-US" sz="95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dirty="0" err="1">
                <a:solidFill>
                  <a:srgbClr val="FFFFFF"/>
                </a:solidFill>
                <a:latin typeface="Verdana"/>
                <a:cs typeface="Verdana"/>
              </a:rPr>
              <a:t>asu</a:t>
            </a:r>
            <a:r>
              <a:rPr sz="950" spc="20" dirty="0" err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5" dirty="0" err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5" dirty="0" err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ț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ei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demi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tudenți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ide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tiﬁca 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ații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și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ț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pentr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în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ț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mai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bin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950" spc="-40" dirty="0" err="1">
                <a:solidFill>
                  <a:srgbClr val="FFFFFF"/>
                </a:solidFill>
                <a:latin typeface="Verdana"/>
                <a:cs typeface="Verdana"/>
              </a:rPr>
              <a:t>nivelul</a:t>
            </a:r>
            <a:r>
              <a:rPr lang="en-US" sz="95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950" spc="-40" dirty="0" err="1">
                <a:solidFill>
                  <a:srgbClr val="FFFFFF"/>
                </a:solidFill>
                <a:latin typeface="Verdana"/>
                <a:cs typeface="Verdana"/>
              </a:rPr>
              <a:t>educatiei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ﬂ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țe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az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ă  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ul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ș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cola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2" y="683110"/>
            <a:ext cx="2085339" cy="355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 err="1">
                <a:solidFill>
                  <a:srgbClr val="FFFFFF"/>
                </a:solidFill>
              </a:rPr>
              <a:t>A</a:t>
            </a:r>
            <a:r>
              <a:rPr sz="1100" spc="-20" dirty="0" err="1">
                <a:solidFill>
                  <a:srgbClr val="FFFFFF"/>
                </a:solidFill>
              </a:rPr>
              <a:t>n</a:t>
            </a:r>
            <a:r>
              <a:rPr sz="1100" spc="-55" dirty="0" err="1">
                <a:solidFill>
                  <a:srgbClr val="FFFFFF"/>
                </a:solidFill>
              </a:rPr>
              <a:t>a</a:t>
            </a:r>
            <a:r>
              <a:rPr sz="1100" spc="-45" dirty="0" err="1">
                <a:solidFill>
                  <a:srgbClr val="FFFFFF"/>
                </a:solidFill>
              </a:rPr>
              <a:t>li</a:t>
            </a:r>
            <a:r>
              <a:rPr sz="1100" spc="-80" dirty="0" err="1">
                <a:solidFill>
                  <a:srgbClr val="FFFFFF"/>
                </a:solidFill>
              </a:rPr>
              <a:t>z</a:t>
            </a:r>
            <a:r>
              <a:rPr sz="1100" spc="-50" dirty="0" err="1">
                <a:solidFill>
                  <a:srgbClr val="FFFFFF"/>
                </a:solidFill>
              </a:rPr>
              <a:t>a</a:t>
            </a:r>
            <a:r>
              <a:rPr sz="1100" spc="-65" dirty="0">
                <a:solidFill>
                  <a:srgbClr val="FFFFFF"/>
                </a:solidFill>
              </a:rPr>
              <a:t> </a:t>
            </a:r>
            <a:r>
              <a:rPr sz="1100" spc="-65" dirty="0" err="1">
                <a:solidFill>
                  <a:srgbClr val="FFFFFF"/>
                </a:solidFill>
              </a:rPr>
              <a:t>f</a:t>
            </a:r>
            <a:r>
              <a:rPr sz="1100" spc="-45" dirty="0" err="1">
                <a:solidFill>
                  <a:srgbClr val="FFFFFF"/>
                </a:solidFill>
              </a:rPr>
              <a:t>a</a:t>
            </a:r>
            <a:r>
              <a:rPr sz="1100" spc="10" dirty="0" err="1">
                <a:solidFill>
                  <a:srgbClr val="FFFFFF"/>
                </a:solidFill>
              </a:rPr>
              <a:t>c</a:t>
            </a:r>
            <a:r>
              <a:rPr sz="1100" spc="-50" dirty="0" err="1">
                <a:solidFill>
                  <a:srgbClr val="FFFFFF"/>
                </a:solidFill>
              </a:rPr>
              <a:t>t</a:t>
            </a:r>
            <a:r>
              <a:rPr sz="1100" spc="-35" dirty="0" err="1">
                <a:solidFill>
                  <a:srgbClr val="FFFFFF"/>
                </a:solidFill>
              </a:rPr>
              <a:t>o</a:t>
            </a:r>
            <a:r>
              <a:rPr sz="1100" spc="-85" dirty="0" err="1">
                <a:solidFill>
                  <a:srgbClr val="FFFFFF"/>
                </a:solidFill>
              </a:rPr>
              <a:t>r</a:t>
            </a:r>
            <a:r>
              <a:rPr sz="1100" spc="-35" dirty="0" err="1">
                <a:solidFill>
                  <a:srgbClr val="FFFFFF"/>
                </a:solidFill>
              </a:rPr>
              <a:t>il</a:t>
            </a:r>
            <a:r>
              <a:rPr sz="1100" spc="-70" dirty="0" err="1">
                <a:solidFill>
                  <a:srgbClr val="FFFFFF"/>
                </a:solidFill>
              </a:rPr>
              <a:t>o</a:t>
            </a:r>
            <a:r>
              <a:rPr sz="1100" spc="-75" dirty="0" err="1">
                <a:solidFill>
                  <a:srgbClr val="FFFFFF"/>
                </a:solidFill>
              </a:rPr>
              <a:t>r</a:t>
            </a:r>
            <a:r>
              <a:rPr lang="en-US" sz="1100" spc="-65" dirty="0">
                <a:solidFill>
                  <a:srgbClr val="FFFFFF"/>
                </a:solidFill>
              </a:rPr>
              <a:t> </a:t>
            </a:r>
            <a:br>
              <a:rPr lang="en-US" sz="1100" spc="-50" dirty="0">
                <a:solidFill>
                  <a:srgbClr val="FFFFFF"/>
                </a:solidFill>
              </a:rPr>
            </a:br>
            <a:r>
              <a:rPr lang="en-US" sz="1100" spc="-50" dirty="0">
                <a:solidFill>
                  <a:srgbClr val="FFFFFF"/>
                </a:solidFill>
              </a:rPr>
              <a:t>a </a:t>
            </a:r>
            <a:r>
              <a:rPr lang="en-US" sz="1100" spc="-50" dirty="0" err="1">
                <a:solidFill>
                  <a:srgbClr val="FFFFFF"/>
                </a:solidFill>
              </a:rPr>
              <a:t>familiei</a:t>
            </a:r>
            <a:endParaRPr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A1FF0-FE65-4562-9692-41F1A640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-9331"/>
            <a:ext cx="3384550" cy="1644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C58697-551A-4582-B2F0-E5F04287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1664862"/>
            <a:ext cx="3212222" cy="16447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142" y="2353"/>
            <a:ext cx="2694305" cy="3288029"/>
          </a:xfrm>
          <a:custGeom>
            <a:avLst/>
            <a:gdLst/>
            <a:ahLst/>
            <a:cxnLst/>
            <a:rect l="l" t="t" r="r" b="b"/>
            <a:pathLst>
              <a:path w="2694305" h="3288029">
                <a:moveTo>
                  <a:pt x="2694288" y="0"/>
                </a:moveTo>
                <a:lnTo>
                  <a:pt x="0" y="0"/>
                </a:lnTo>
                <a:lnTo>
                  <a:pt x="0" y="3287938"/>
                </a:lnTo>
                <a:lnTo>
                  <a:pt x="2694288" y="3287938"/>
                </a:lnTo>
                <a:lnTo>
                  <a:pt x="2694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8184" y="1183909"/>
            <a:ext cx="2029460" cy="104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ii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sona</a:t>
            </a:r>
            <a:r>
              <a:rPr sz="950" spc="-50" dirty="0">
                <a:solidFill>
                  <a:srgbClr val="FFFFFF"/>
                </a:solidFill>
                <a:latin typeface="Verdana"/>
                <a:cs typeface="Verdana"/>
              </a:rPr>
              <a:t>li,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ﬁ  </a:t>
            </a:r>
            <a:r>
              <a:rPr sz="950" b="1" spc="5" dirty="0">
                <a:solidFill>
                  <a:srgbClr val="FFFFFF"/>
                </a:solidFill>
                <a:latin typeface="Tahoma"/>
                <a:cs typeface="Tahoma"/>
              </a:rPr>
              <a:t>motivația,</a:t>
            </a:r>
            <a:r>
              <a:rPr sz="95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b="1" spc="20" dirty="0" err="1">
                <a:solidFill>
                  <a:srgbClr val="FFFFFF"/>
                </a:solidFill>
                <a:latin typeface="Tahoma"/>
                <a:cs typeface="Tahoma"/>
              </a:rPr>
              <a:t>disciplina</a:t>
            </a:r>
            <a:r>
              <a:rPr sz="95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50" b="1" spc="-10" dirty="0" err="1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lang="en-US" sz="950" b="1" spc="-10" dirty="0">
                <a:solidFill>
                  <a:srgbClr val="FFFFFF"/>
                </a:solidFill>
                <a:latin typeface="Tahoma"/>
                <a:cs typeface="Tahoma"/>
              </a:rPr>
              <a:t> gender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pot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juc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ruc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ial 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în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per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nța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demică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om 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nal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iza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60" dirty="0">
                <a:solidFill>
                  <a:srgbClr val="FFFFFF"/>
                </a:solidFill>
                <a:latin typeface="Verdana"/>
                <a:cs typeface="Verdana"/>
              </a:rPr>
              <a:t>cum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ș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i 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ﬂ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țe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az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ă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zu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studenților.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3" y="683112"/>
            <a:ext cx="2082164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Inﬂuența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factorilor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personali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5389F-1DE2-4538-AB77-BA477180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63" y="1666486"/>
            <a:ext cx="3139291" cy="1642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61185E-C7AB-4B3A-8C20-0661B158D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163" y="1"/>
            <a:ext cx="3160537" cy="15791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263" y="419976"/>
            <a:ext cx="20205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ahoma"/>
                <a:cs typeface="Tahoma"/>
              </a:rPr>
              <a:t>Impactul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factorilor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sociali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6084" y="264771"/>
            <a:ext cx="2574925" cy="10406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spc="35" dirty="0">
                <a:latin typeface="Verdana"/>
                <a:cs typeface="Verdana"/>
              </a:rPr>
              <a:t>Din</a:t>
            </a:r>
            <a:r>
              <a:rPr sz="950" spc="30" dirty="0">
                <a:latin typeface="Verdana"/>
                <a:cs typeface="Verdana"/>
              </a:rPr>
              <a:t>amic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soci</a:t>
            </a:r>
            <a:r>
              <a:rPr sz="950" spc="-5" dirty="0">
                <a:latin typeface="Verdana"/>
                <a:cs typeface="Verdana"/>
              </a:rPr>
              <a:t>ală</a:t>
            </a:r>
            <a:r>
              <a:rPr sz="950" spc="-145" dirty="0">
                <a:latin typeface="Verdana"/>
                <a:cs typeface="Verdana"/>
              </a:rPr>
              <a:t>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5" dirty="0">
                <a:latin typeface="Verdana"/>
                <a:cs typeface="Verdana"/>
              </a:rPr>
              <a:t>usi</a:t>
            </a:r>
            <a:r>
              <a:rPr sz="950" spc="-45" dirty="0">
                <a:latin typeface="Verdana"/>
                <a:cs typeface="Verdana"/>
              </a:rPr>
              <a:t>v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b="1" spc="-20" dirty="0">
                <a:latin typeface="Tahoma"/>
                <a:cs typeface="Tahoma"/>
              </a:rPr>
              <a:t>r</a:t>
            </a:r>
            <a:r>
              <a:rPr sz="950" b="1" spc="5" dirty="0">
                <a:latin typeface="Tahoma"/>
                <a:cs typeface="Tahoma"/>
              </a:rPr>
              <a:t>elaț</a:t>
            </a:r>
            <a:r>
              <a:rPr sz="950" b="1" dirty="0">
                <a:latin typeface="Tahoma"/>
                <a:cs typeface="Tahoma"/>
              </a:rPr>
              <a:t>iile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sz="950" b="1" spc="35" dirty="0">
                <a:latin typeface="Tahoma"/>
                <a:cs typeface="Tahoma"/>
              </a:rPr>
              <a:t>cu  </a:t>
            </a:r>
            <a:r>
              <a:rPr sz="950" b="1" spc="10" dirty="0">
                <a:latin typeface="Tahoma"/>
                <a:cs typeface="Tahoma"/>
              </a:rPr>
              <a:t>colegii,</a:t>
            </a:r>
            <a:r>
              <a:rPr sz="950" b="1" spc="-20" dirty="0">
                <a:latin typeface="Tahoma"/>
                <a:cs typeface="Tahoma"/>
              </a:rPr>
              <a:t> </a:t>
            </a:r>
            <a:r>
              <a:rPr sz="950" b="1" spc="5" dirty="0">
                <a:latin typeface="Tahoma"/>
                <a:cs typeface="Tahoma"/>
              </a:rPr>
              <a:t>sprijinul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sz="950" b="1" spc="30" dirty="0">
                <a:latin typeface="Tahoma"/>
                <a:cs typeface="Tahoma"/>
              </a:rPr>
              <a:t>din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sz="950" b="1" spc="10" dirty="0">
                <a:latin typeface="Tahoma"/>
                <a:cs typeface="Tahoma"/>
              </a:rPr>
              <a:t>partea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sz="950" b="1" spc="20" dirty="0" err="1">
                <a:latin typeface="Tahoma"/>
                <a:cs typeface="Tahoma"/>
              </a:rPr>
              <a:t>comunității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lang="en-US" sz="950" b="1" spc="-10" dirty="0" err="1">
                <a:latin typeface="Tahoma"/>
                <a:cs typeface="Tahoma"/>
              </a:rPr>
              <a:t>s</a:t>
            </a:r>
            <a:r>
              <a:rPr sz="950" b="1" spc="-10" dirty="0" err="1">
                <a:latin typeface="Tahoma"/>
                <a:cs typeface="Tahoma"/>
              </a:rPr>
              <a:t>i</a:t>
            </a:r>
            <a:r>
              <a:rPr sz="950" b="1" spc="-10" dirty="0">
                <a:latin typeface="Tahoma"/>
                <a:cs typeface="Tahoma"/>
              </a:rPr>
              <a:t> </a:t>
            </a:r>
            <a:r>
              <a:rPr sz="950" b="1" spc="-260" dirty="0">
                <a:latin typeface="Tahoma"/>
                <a:cs typeface="Tahoma"/>
              </a:rPr>
              <a:t> </a:t>
            </a:r>
            <a:r>
              <a:rPr sz="950" b="1" spc="20" dirty="0">
                <a:latin typeface="Tahoma"/>
                <a:cs typeface="Tahoma"/>
              </a:rPr>
              <a:t>accesul </a:t>
            </a:r>
            <a:r>
              <a:rPr sz="950" b="1" spc="-5" dirty="0">
                <a:latin typeface="Tahoma"/>
                <a:cs typeface="Tahoma"/>
              </a:rPr>
              <a:t>la </a:t>
            </a:r>
            <a:r>
              <a:rPr sz="950" b="1" spc="10" dirty="0">
                <a:latin typeface="Tahoma"/>
                <a:cs typeface="Tahoma"/>
              </a:rPr>
              <a:t>resurse educaționale</a:t>
            </a:r>
            <a:r>
              <a:rPr sz="950" spc="10" dirty="0">
                <a:latin typeface="Verdana"/>
                <a:cs typeface="Verdana"/>
              </a:rPr>
              <a:t>, </a:t>
            </a:r>
            <a:r>
              <a:rPr sz="950" spc="15" dirty="0">
                <a:latin typeface="Verdana"/>
                <a:cs typeface="Verdana"/>
              </a:rPr>
              <a:t>poate 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a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-5" dirty="0">
                <a:latin typeface="Verdana"/>
                <a:cs typeface="Verdana"/>
              </a:rPr>
              <a:t>ea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un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im</a:t>
            </a:r>
            <a:r>
              <a:rPr sz="950" spc="40" dirty="0">
                <a:latin typeface="Verdana"/>
                <a:cs typeface="Verdana"/>
              </a:rPr>
              <a:t>p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c</a:t>
            </a:r>
            <a:r>
              <a:rPr sz="950" spc="15" dirty="0">
                <a:latin typeface="Verdana"/>
                <a:cs typeface="Verdana"/>
              </a:rPr>
              <a:t>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se</a:t>
            </a:r>
            <a:r>
              <a:rPr sz="950" spc="30" dirty="0">
                <a:latin typeface="Verdana"/>
                <a:cs typeface="Verdana"/>
              </a:rPr>
              <a:t>m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10" dirty="0">
                <a:latin typeface="Verdana"/>
                <a:cs typeface="Verdana"/>
              </a:rPr>
              <a:t>iﬁcativ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5" dirty="0">
                <a:latin typeface="Verdana"/>
                <a:cs typeface="Verdana"/>
              </a:rPr>
              <a:t>su</a:t>
            </a:r>
            <a:r>
              <a:rPr sz="950" spc="20" dirty="0">
                <a:latin typeface="Verdana"/>
                <a:cs typeface="Verdana"/>
              </a:rPr>
              <a:t>p</a:t>
            </a:r>
            <a:r>
              <a:rPr sz="950" spc="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  </a:t>
            </a:r>
            <a:r>
              <a:rPr sz="950" spc="10" dirty="0">
                <a:latin typeface="Verdana"/>
                <a:cs typeface="Verdana"/>
              </a:rPr>
              <a:t>performanței </a:t>
            </a:r>
            <a:r>
              <a:rPr sz="950" spc="5" dirty="0">
                <a:latin typeface="Verdana"/>
                <a:cs typeface="Verdana"/>
              </a:rPr>
              <a:t>academice. </a:t>
            </a:r>
            <a:r>
              <a:rPr sz="950" spc="25" dirty="0">
                <a:latin typeface="Verdana"/>
                <a:cs typeface="Verdana"/>
              </a:rPr>
              <a:t>Vom </a:t>
            </a:r>
            <a:r>
              <a:rPr sz="950" spc="-5" dirty="0">
                <a:latin typeface="Verdana"/>
                <a:cs typeface="Verdana"/>
              </a:rPr>
              <a:t>explora 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dirty="0">
                <a:latin typeface="Verdana"/>
                <a:cs typeface="Verdana"/>
              </a:rPr>
              <a:t>es</a:t>
            </a:r>
            <a:r>
              <a:rPr sz="950" spc="-20" dirty="0">
                <a:latin typeface="Verdana"/>
                <a:cs typeface="Verdana"/>
              </a:rPr>
              <a:t>t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inﬂuen</a:t>
            </a:r>
            <a:r>
              <a:rPr sz="950" spc="-5" dirty="0">
                <a:latin typeface="Verdana"/>
                <a:cs typeface="Verdana"/>
              </a:rPr>
              <a:t>ț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 err="1">
                <a:latin typeface="Verdana"/>
                <a:cs typeface="Verdana"/>
              </a:rPr>
              <a:t>socia</a:t>
            </a:r>
            <a:r>
              <a:rPr sz="950" spc="-45" dirty="0" err="1">
                <a:latin typeface="Verdana"/>
                <a:cs typeface="Verdana"/>
              </a:rPr>
              <a:t>le</a:t>
            </a:r>
            <a:r>
              <a:rPr sz="950" spc="-45" dirty="0">
                <a:latin typeface="Verdana"/>
                <a:cs typeface="Verdana"/>
              </a:rPr>
              <a:t>.</a:t>
            </a:r>
            <a:endParaRPr lang="en-US" sz="950" spc="-45" dirty="0">
              <a:latin typeface="Verdana"/>
              <a:cs typeface="Verdana"/>
            </a:endParaRPr>
          </a:p>
          <a:p>
            <a:pPr marL="12700" marR="5080">
              <a:lnSpc>
                <a:spcPts val="1050"/>
              </a:lnSpc>
              <a:spcBef>
                <a:spcPts val="215"/>
              </a:spcBef>
            </a:pPr>
            <a:endParaRPr lang="ru-RU" sz="95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EC857-6616-43D0-92DB-3A579FDA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774"/>
            <a:ext cx="3079750" cy="1539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6ED6A-CECC-404E-8481-EA88DB315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0" y="1774435"/>
            <a:ext cx="2770933" cy="1539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746</Words>
  <Application>Microsoft Office PowerPoint</Application>
  <PresentationFormat>Custom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Söhne</vt:lpstr>
      <vt:lpstr>Tahoma</vt:lpstr>
      <vt:lpstr>Times New Roman</vt:lpstr>
      <vt:lpstr>Verdana</vt:lpstr>
      <vt:lpstr>Office Theme</vt:lpstr>
      <vt:lpstr>PowerPoint Presentation</vt:lpstr>
      <vt:lpstr>Introducere</vt:lpstr>
      <vt:lpstr>Contextul studiului</vt:lpstr>
      <vt:lpstr>Scopul</vt:lpstr>
      <vt:lpstr>Obiective </vt:lpstr>
      <vt:lpstr>Date si metode</vt:lpstr>
      <vt:lpstr>Analiza factorilor  a familiei</vt:lpstr>
      <vt:lpstr>Inﬂuența factorilor personali</vt:lpstr>
      <vt:lpstr>Impactul factorilor sociali</vt:lpstr>
      <vt:lpstr>Construirea modelului predictive Regresia Liniara</vt:lpstr>
      <vt:lpstr>Explicatie pentru regresia liniara</vt:lpstr>
      <vt:lpstr>Rezultate si interpretare</vt:lpstr>
      <vt:lpstr>Aplicații practice</vt:lpstr>
      <vt:lpstr>Compararea Performanței Modelelor</vt:lpstr>
      <vt:lpstr>Recomandări si direcții viitoare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Iaroslav Manoilov</cp:lastModifiedBy>
  <cp:revision>16</cp:revision>
  <dcterms:created xsi:type="dcterms:W3CDTF">2023-12-07T14:21:39Z</dcterms:created>
  <dcterms:modified xsi:type="dcterms:W3CDTF">2023-12-18T12:18:03Z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2023-12-07T00:00:00Z</vt:filetime>
  </property>
  <property fmtid="{D5CDD505-2E9C-101B-9397-08002B2CF9AE}" pid="3" name="LastSaved">
    <vt:filetime>2023-12-07T00:00:00Z</vt:filetime>
  </property>
</Properties>
</file>