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85" r:id="rId3"/>
    <p:sldId id="278" r:id="rId4"/>
    <p:sldId id="257" r:id="rId5"/>
    <p:sldId id="258" r:id="rId6"/>
    <p:sldId id="279" r:id="rId7"/>
    <p:sldId id="287" r:id="rId8"/>
    <p:sldId id="286" r:id="rId9"/>
    <p:sldId id="289" r:id="rId10"/>
    <p:sldId id="290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77" r:id="rId19"/>
    <p:sldId id="291" r:id="rId20"/>
    <p:sldId id="283" r:id="rId21"/>
    <p:sldId id="284" r:id="rId22"/>
    <p:sldId id="276" r:id="rId23"/>
    <p:sldId id="297" r:id="rId24"/>
    <p:sldId id="296" r:id="rId25"/>
    <p:sldId id="295" r:id="rId26"/>
    <p:sldId id="268" r:id="rId27"/>
    <p:sldId id="269" r:id="rId28"/>
    <p:sldId id="271" r:id="rId29"/>
    <p:sldId id="270" r:id="rId30"/>
    <p:sldId id="272" r:id="rId31"/>
    <p:sldId id="273" r:id="rId32"/>
    <p:sldId id="274" r:id="rId33"/>
    <p:sldId id="275" r:id="rId34"/>
    <p:sldId id="298" r:id="rId35"/>
    <p:sldId id="294" r:id="rId36"/>
    <p:sldId id="292" r:id="rId37"/>
    <p:sldId id="293" r:id="rId3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60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8BC46-FB23-4E5B-AFD4-1E52630B622F}" type="datetimeFigureOut">
              <a:rPr lang="ru-RU" smtClean="0"/>
              <a:t>23.03.2016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E10BF-992A-434D-9142-3A416302D4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744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E10BF-992A-434D-9142-3A416302D41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872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Msg</a:t>
            </a:r>
            <a:r>
              <a:rPr lang="en-US" dirty="0"/>
              <a:t> 1205, Level 13, State 45, Line 2</a:t>
            </a:r>
          </a:p>
          <a:p>
            <a:r>
              <a:rPr lang="en-US" dirty="0"/>
              <a:t>Transaction (Process ID 53) was deadlocked on lock resources with another process and has been chosen as the deadlock victim. Rerun the transaction.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E10BF-992A-434D-9142-3A416302D415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572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Msg</a:t>
            </a:r>
            <a:r>
              <a:rPr lang="en-US" dirty="0"/>
              <a:t> 1205, Level 13, State 45, Line 1</a:t>
            </a:r>
          </a:p>
          <a:p>
            <a:r>
              <a:rPr lang="en-US" dirty="0"/>
              <a:t>Transaction (Process ID 52) was deadlocked on lock resources with another process and has been chosen as the deadlock victim. Rerun the transaction.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E10BF-992A-434D-9142-3A416302D415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121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E10BF-992A-434D-9142-3A416302D415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748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23.03.2016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23.03.2016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cd/B28359_01/server.111/b28318/consist.ht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.org/docs/9.4/static/transaction-iso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2ndquadrant.com/postgresql-anti-patterns-read-modify-write-cycles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ACID</a:t>
            </a:r>
            <a:br>
              <a:rPr lang="en-US" dirty="0"/>
            </a:br>
            <a:r>
              <a:rPr lang="ru-RU" dirty="0"/>
              <a:t>Уровни изоляции транзакций</a:t>
            </a:r>
            <a:br>
              <a:rPr lang="ru-RU" dirty="0"/>
            </a:br>
            <a:r>
              <a:rPr lang="en-US" dirty="0"/>
              <a:t>Optimistic locking</a:t>
            </a:r>
            <a:endParaRPr lang="uk-U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READ UNCOMMITTED</a:t>
            </a:r>
            <a:br>
              <a:rPr lang="en-US" dirty="0"/>
            </a:br>
            <a:r>
              <a:rPr lang="en-GB" i="1" dirty="0"/>
              <a:t> </a:t>
            </a:r>
            <a:r>
              <a:rPr lang="en-US" i="1" dirty="0"/>
              <a:t>lost update - </a:t>
            </a:r>
            <a:r>
              <a:rPr lang="en-GB" i="1" dirty="0"/>
              <a:t>fixed</a:t>
            </a:r>
            <a:endParaRPr lang="ru-RU" dirty="0"/>
          </a:p>
        </p:txBody>
      </p:sp>
      <p:graphicFrame>
        <p:nvGraphicFramePr>
          <p:cNvPr id="9" name="Содержимое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2820811"/>
              </p:ext>
            </p:extLst>
          </p:nvPr>
        </p:nvGraphicFramePr>
        <p:xfrm>
          <a:off x="395536" y="1628798"/>
          <a:ext cx="8352927" cy="4973055"/>
        </p:xfrm>
        <a:graphic>
          <a:graphicData uri="http://schemas.openxmlformats.org/drawingml/2006/table">
            <a:tbl>
              <a:tblPr/>
              <a:tblGrid>
                <a:gridCol w="4176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 dirty="0">
                          <a:latin typeface="Courier New"/>
                        </a:rPr>
                        <a:t>-- </a:t>
                      </a:r>
                      <a:r>
                        <a:rPr lang="uk-UA" sz="1800" dirty="0" err="1">
                          <a:latin typeface="Courier New"/>
                        </a:rPr>
                        <a:t>Процесс</a:t>
                      </a:r>
                      <a:r>
                        <a:rPr lang="uk-UA" sz="1800" dirty="0">
                          <a:latin typeface="Courier New"/>
                        </a:rPr>
                        <a:t> 1</a:t>
                      </a:r>
                      <a:endParaRPr lang="uk-UA" sz="1800" dirty="0">
                        <a:latin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 dirty="0">
                          <a:latin typeface="Courier New"/>
                        </a:rPr>
                        <a:t>-- Процесс 2</a:t>
                      </a:r>
                      <a:endParaRPr lang="uk-UA" sz="1800" dirty="0">
                        <a:latin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SET</a:t>
                      </a:r>
                      <a:r>
                        <a:rPr lang="en-US" sz="1800" dirty="0">
                          <a:latin typeface="Courier New"/>
                        </a:rPr>
                        <a:t> 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TRANSACTION</a:t>
                      </a:r>
                      <a:r>
                        <a:rPr lang="en-US" sz="1800" dirty="0">
                          <a:latin typeface="Courier New"/>
                        </a:rPr>
                        <a:t> 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ISOLATION</a:t>
                      </a:r>
                      <a:r>
                        <a:rPr lang="en-US" sz="1800" dirty="0">
                          <a:latin typeface="Courier New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LEVEL</a:t>
                      </a:r>
                      <a:r>
                        <a:rPr lang="ru-RU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READ</a:t>
                      </a:r>
                      <a:r>
                        <a:rPr lang="en-US" sz="1800" dirty="0">
                          <a:latin typeface="Courier New"/>
                        </a:rPr>
                        <a:t> 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UNCOMMITTED</a:t>
                      </a:r>
                      <a:endParaRPr lang="en-US" sz="1800" dirty="0">
                        <a:latin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latin typeface="Courier New"/>
                        </a:rPr>
                        <a:t> </a:t>
                      </a:r>
                      <a:endParaRPr lang="uk-UA" sz="1800">
                        <a:latin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BEGIN</a:t>
                      </a:r>
                      <a:r>
                        <a:rPr lang="en-GB" sz="1800" dirty="0">
                          <a:latin typeface="Courier New"/>
                        </a:rPr>
                        <a:t> </a:t>
                      </a:r>
                      <a:r>
                        <a:rPr lang="en-GB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TRAN</a:t>
                      </a:r>
                      <a:endParaRPr lang="en-GB" sz="1800" dirty="0">
                        <a:latin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latin typeface="Courier New"/>
                        </a:rPr>
                        <a:t> </a:t>
                      </a:r>
                      <a:endParaRPr lang="uk-UA" sz="1800">
                        <a:latin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/>
                          <a:ea typeface="+mn-ea"/>
                          <a:cs typeface="+mn-cs"/>
                        </a:rPr>
                        <a:t>UPDATE</a:t>
                      </a:r>
                      <a:r>
                        <a:rPr lang="en-US" dirty="0"/>
                        <a:t> </a:t>
                      </a:r>
                      <a:r>
                        <a:rPr lang="en-GB" sz="1800" dirty="0" err="1">
                          <a:latin typeface="Courier New"/>
                        </a:rPr>
                        <a:t>k_bill</a:t>
                      </a:r>
                      <a:r>
                        <a:rPr lang="en-US" dirty="0"/>
                        <a:t> </a:t>
                      </a:r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/>
                          <a:ea typeface="+mn-ea"/>
                          <a:cs typeface="+mn-cs"/>
                        </a:rPr>
                        <a:t>SET</a:t>
                      </a:r>
                      <a:r>
                        <a:rPr lang="en-US" dirty="0"/>
                        <a:t> </a:t>
                      </a:r>
                      <a:r>
                        <a:rPr lang="en-GB" sz="1800" dirty="0" err="1">
                          <a:latin typeface="Courier New"/>
                        </a:rPr>
                        <a:t>bill_num</a:t>
                      </a:r>
                      <a:r>
                        <a:rPr lang="en-US" dirty="0"/>
                        <a:t> = </a:t>
                      </a:r>
                      <a:r>
                        <a:rPr lang="en-GB" sz="1800" dirty="0" err="1">
                          <a:latin typeface="Courier New"/>
                        </a:rPr>
                        <a:t>bill_num</a:t>
                      </a:r>
                      <a:r>
                        <a:rPr lang="en-GB" sz="1800" dirty="0">
                          <a:latin typeface="Courier New"/>
                        </a:rPr>
                        <a:t> </a:t>
                      </a:r>
                      <a:r>
                        <a:rPr lang="en-US" dirty="0"/>
                        <a:t>+ 10 </a:t>
                      </a:r>
                      <a:endParaRPr lang="ru-RU" dirty="0"/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dirty="0"/>
                        <a:t> id = 1;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Courier New"/>
                        </a:rPr>
                        <a:t>-- </a:t>
                      </a:r>
                      <a:r>
                        <a:rPr lang="uk-UA" sz="1800" dirty="0">
                          <a:latin typeface="Courier New"/>
                        </a:rPr>
                        <a:t>Строк обработано:1</a:t>
                      </a:r>
                      <a:endParaRPr lang="uk-UA" sz="1800" dirty="0">
                        <a:latin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 dirty="0">
                          <a:latin typeface="Courier New"/>
                        </a:rPr>
                        <a:t> </a:t>
                      </a:r>
                      <a:endParaRPr lang="uk-UA" sz="1800" dirty="0">
                        <a:latin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 dirty="0">
                          <a:latin typeface="Courier New"/>
                        </a:rPr>
                        <a:t> </a:t>
                      </a:r>
                      <a:endParaRPr lang="uk-UA" sz="1800" dirty="0">
                        <a:latin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BEGIN</a:t>
                      </a:r>
                      <a:r>
                        <a:rPr lang="en-GB" sz="1800" dirty="0">
                          <a:latin typeface="Courier New"/>
                        </a:rPr>
                        <a:t> </a:t>
                      </a:r>
                      <a:r>
                        <a:rPr lang="en-GB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TRAN</a:t>
                      </a:r>
                      <a:endParaRPr lang="en-GB" sz="1800" dirty="0">
                        <a:latin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759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 dirty="0">
                          <a:latin typeface="Courier New"/>
                        </a:rPr>
                        <a:t> </a:t>
                      </a:r>
                      <a:endParaRPr lang="uk-UA" sz="1800" dirty="0">
                        <a:latin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/>
                          <a:ea typeface="+mn-ea"/>
                          <a:cs typeface="+mn-cs"/>
                        </a:rPr>
                        <a:t>UPDATE</a:t>
                      </a:r>
                      <a:r>
                        <a:rPr lang="en-US" dirty="0"/>
                        <a:t> </a:t>
                      </a:r>
                      <a:r>
                        <a:rPr lang="en-GB" sz="1800" dirty="0" err="1">
                          <a:latin typeface="Courier New"/>
                        </a:rPr>
                        <a:t>k_bill</a:t>
                      </a:r>
                      <a:r>
                        <a:rPr lang="en-US" dirty="0"/>
                        <a:t> </a:t>
                      </a:r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/>
                          <a:ea typeface="+mn-ea"/>
                          <a:cs typeface="+mn-cs"/>
                        </a:rPr>
                        <a:t>SET</a:t>
                      </a:r>
                      <a:r>
                        <a:rPr lang="en-US" dirty="0"/>
                        <a:t> </a:t>
                      </a:r>
                      <a:r>
                        <a:rPr lang="en-GB" sz="1800" dirty="0" err="1">
                          <a:latin typeface="Courier New"/>
                        </a:rPr>
                        <a:t>bill_num</a:t>
                      </a:r>
                      <a:r>
                        <a:rPr lang="en-US" dirty="0"/>
                        <a:t> = </a:t>
                      </a:r>
                      <a:r>
                        <a:rPr lang="en-GB" sz="1800" dirty="0" err="1">
                          <a:latin typeface="Courier New"/>
                        </a:rPr>
                        <a:t>bill_num</a:t>
                      </a:r>
                      <a:r>
                        <a:rPr lang="en-GB" sz="1800" dirty="0">
                          <a:latin typeface="Courier New"/>
                        </a:rPr>
                        <a:t> </a:t>
                      </a:r>
                      <a:r>
                        <a:rPr lang="en-US" dirty="0"/>
                        <a:t>+ 10 </a:t>
                      </a:r>
                      <a:endParaRPr lang="ru-RU" dirty="0"/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dirty="0"/>
                        <a:t> id = 1;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/>
                        </a:rPr>
                        <a:t>-- </a:t>
                      </a:r>
                      <a:r>
                        <a:rPr lang="en-US" sz="1800" dirty="0" err="1">
                          <a:latin typeface="Courier New"/>
                        </a:rPr>
                        <a:t>Результат</a:t>
                      </a:r>
                      <a:r>
                        <a:rPr lang="en-US" sz="1800" dirty="0">
                          <a:latin typeface="Courier New"/>
                        </a:rPr>
                        <a:t>: 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  <a:latin typeface="Courier New"/>
                        </a:rPr>
                        <a:t>ожидание</a:t>
                      </a:r>
                      <a:endParaRPr lang="en-US" sz="1800" dirty="0">
                        <a:latin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 </a:t>
                      </a:r>
                      <a:endParaRPr lang="uk-UA" sz="1800" dirty="0">
                        <a:latin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COMMIT</a:t>
                      </a:r>
                      <a:r>
                        <a:rPr lang="en-GB" sz="1800" dirty="0">
                          <a:latin typeface="Courier New"/>
                        </a:rPr>
                        <a:t> </a:t>
                      </a:r>
                      <a:r>
                        <a:rPr lang="en-GB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TRAN</a:t>
                      </a:r>
                      <a:endParaRPr lang="en-GB" sz="1800" dirty="0">
                        <a:latin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800" dirty="0">
                        <a:latin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3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 </a:t>
                      </a:r>
                      <a:r>
                        <a:rPr lang="en-GB" sz="1800" dirty="0">
                          <a:latin typeface="Courier New"/>
                        </a:rPr>
                        <a:t>-- </a:t>
                      </a:r>
                      <a:r>
                        <a:rPr lang="uk-UA" sz="1800" dirty="0">
                          <a:latin typeface="Courier New"/>
                        </a:rPr>
                        <a:t>Строк обработано:1</a:t>
                      </a:r>
                      <a:endParaRPr lang="uk-UA" sz="1800" dirty="0">
                        <a:latin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800" dirty="0">
                        <a:latin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 </a:t>
                      </a:r>
                      <a:r>
                        <a:rPr lang="en-GB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COMMIT</a:t>
                      </a:r>
                      <a:r>
                        <a:rPr lang="en-GB" sz="1800" dirty="0">
                          <a:latin typeface="Courier New"/>
                        </a:rPr>
                        <a:t> </a:t>
                      </a:r>
                      <a:r>
                        <a:rPr lang="en-GB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TRAN</a:t>
                      </a:r>
                      <a:endParaRPr lang="en-GB" sz="1800" dirty="0">
                        <a:latin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26" name="AutoShape 2" descr="Transaction-workflow"/>
          <p:cNvSpPr>
            <a:spLocks noChangeAspect="1" noChangeArrowheads="1"/>
          </p:cNvSpPr>
          <p:nvPr/>
        </p:nvSpPr>
        <p:spPr bwMode="auto">
          <a:xfrm>
            <a:off x="155575" y="-1371600"/>
            <a:ext cx="2800350" cy="2857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</a:t>
            </a:r>
            <a:endParaRPr kumimoji="0" lang="uk-U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358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READ UNCOMMITTED</a:t>
            </a:r>
            <a:br>
              <a:rPr lang="en-US" dirty="0"/>
            </a:br>
            <a:r>
              <a:rPr lang="en-GB" i="1" dirty="0"/>
              <a:t> dirty read</a:t>
            </a:r>
            <a:endParaRPr lang="ru-RU" dirty="0"/>
          </a:p>
        </p:txBody>
      </p:sp>
      <p:graphicFrame>
        <p:nvGraphicFramePr>
          <p:cNvPr id="9" name="Содержимое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9360762"/>
              </p:ext>
            </p:extLst>
          </p:nvPr>
        </p:nvGraphicFramePr>
        <p:xfrm>
          <a:off x="395536" y="1628798"/>
          <a:ext cx="8352927" cy="4680522"/>
        </p:xfrm>
        <a:graphic>
          <a:graphicData uri="http://schemas.openxmlformats.org/drawingml/2006/table">
            <a:tbl>
              <a:tblPr/>
              <a:tblGrid>
                <a:gridCol w="4176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 dirty="0">
                          <a:latin typeface="Courier New"/>
                        </a:rPr>
                        <a:t>-- </a:t>
                      </a:r>
                      <a:r>
                        <a:rPr lang="uk-UA" sz="1800" dirty="0" err="1">
                          <a:latin typeface="Courier New"/>
                        </a:rPr>
                        <a:t>Процесс</a:t>
                      </a:r>
                      <a:r>
                        <a:rPr lang="uk-UA" sz="1800" dirty="0">
                          <a:latin typeface="Courier New"/>
                        </a:rPr>
                        <a:t> 1</a:t>
                      </a:r>
                      <a:endParaRPr lang="uk-UA" sz="1800" dirty="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 dirty="0">
                          <a:latin typeface="Courier New"/>
                        </a:rPr>
                        <a:t>-- Процесс 2</a:t>
                      </a:r>
                      <a:endParaRPr lang="uk-UA" sz="1800" dirty="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SET</a:t>
                      </a:r>
                      <a:r>
                        <a:rPr lang="en-US" sz="1800" dirty="0">
                          <a:latin typeface="Courier New"/>
                        </a:rPr>
                        <a:t> 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TRANSACTION</a:t>
                      </a:r>
                      <a:r>
                        <a:rPr lang="en-US" sz="1800" dirty="0">
                          <a:latin typeface="Courier New"/>
                        </a:rPr>
                        <a:t> 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ISOLATION</a:t>
                      </a:r>
                      <a:r>
                        <a:rPr lang="en-US" sz="1800" dirty="0">
                          <a:latin typeface="Courier New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LEVEL</a:t>
                      </a:r>
                      <a:r>
                        <a:rPr lang="ru-RU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READ</a:t>
                      </a:r>
                      <a:r>
                        <a:rPr lang="en-US" sz="1800" dirty="0">
                          <a:latin typeface="Courier New"/>
                        </a:rPr>
                        <a:t> 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UNCOMMITTED</a:t>
                      </a:r>
                      <a:endParaRPr lang="en-US" sz="1800" dirty="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latin typeface="Courier New"/>
                        </a:rPr>
                        <a:t> </a:t>
                      </a:r>
                      <a:endParaRPr lang="uk-UA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BEGIN</a:t>
                      </a:r>
                      <a:r>
                        <a:rPr lang="en-GB" sz="1800" dirty="0">
                          <a:latin typeface="Courier New"/>
                        </a:rPr>
                        <a:t> </a:t>
                      </a:r>
                      <a:r>
                        <a:rPr lang="en-GB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TRAN</a:t>
                      </a:r>
                      <a:endParaRPr lang="en-GB" sz="1800" dirty="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latin typeface="Courier New"/>
                        </a:rPr>
                        <a:t> </a:t>
                      </a:r>
                      <a:endParaRPr lang="uk-UA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SELECT</a:t>
                      </a:r>
                      <a:r>
                        <a:rPr lang="en-US" sz="1800" dirty="0">
                          <a:latin typeface="Courier New"/>
                        </a:rPr>
                        <a:t> </a:t>
                      </a:r>
                      <a:r>
                        <a:rPr lang="en-US" sz="1800" dirty="0">
                          <a:solidFill>
                            <a:srgbClr val="FF00FF"/>
                          </a:solidFill>
                          <a:latin typeface="Courier New"/>
                        </a:rPr>
                        <a:t>COUNT</a:t>
                      </a:r>
                      <a:r>
                        <a:rPr lang="en-US" sz="1800" dirty="0">
                          <a:solidFill>
                            <a:srgbClr val="808080"/>
                          </a:solidFill>
                          <a:latin typeface="Courier New"/>
                        </a:rPr>
                        <a:t>(*)</a:t>
                      </a:r>
                      <a:r>
                        <a:rPr lang="en-US" sz="1800" dirty="0">
                          <a:latin typeface="Courier New"/>
                        </a:rPr>
                        <a:t> 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FROM</a:t>
                      </a:r>
                      <a:r>
                        <a:rPr lang="en-US" sz="1800" dirty="0">
                          <a:latin typeface="Courier New"/>
                        </a:rPr>
                        <a:t> k_bill</a:t>
                      </a:r>
                      <a:endParaRPr lang="en-US" sz="1800" dirty="0">
                        <a:latin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/>
                        </a:rPr>
                        <a:t>-- Результат: 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/>
                        </a:rPr>
                        <a:t>10</a:t>
                      </a:r>
                      <a:endParaRPr lang="en-US" sz="1800" dirty="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 dirty="0">
                          <a:latin typeface="Courier New"/>
                        </a:rPr>
                        <a:t> </a:t>
                      </a:r>
                      <a:endParaRPr lang="uk-UA" sz="1800" dirty="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 dirty="0">
                          <a:latin typeface="Courier New"/>
                        </a:rPr>
                        <a:t> </a:t>
                      </a:r>
                      <a:endParaRPr lang="uk-UA" sz="1800" dirty="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BEGIN</a:t>
                      </a:r>
                      <a:r>
                        <a:rPr lang="en-GB" sz="1800" dirty="0">
                          <a:latin typeface="Courier New"/>
                        </a:rPr>
                        <a:t> </a:t>
                      </a:r>
                      <a:r>
                        <a:rPr lang="en-GB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TRAN</a:t>
                      </a:r>
                      <a:endParaRPr lang="en-GB" sz="1800" dirty="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759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 dirty="0">
                          <a:latin typeface="Courier New"/>
                        </a:rPr>
                        <a:t> </a:t>
                      </a:r>
                      <a:endParaRPr lang="uk-UA" sz="1800" dirty="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DELETE</a:t>
                      </a:r>
                      <a:r>
                        <a:rPr lang="en-GB" sz="1800" dirty="0">
                          <a:latin typeface="Courier New"/>
                        </a:rPr>
                        <a:t> </a:t>
                      </a:r>
                      <a:r>
                        <a:rPr lang="en-GB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FROM</a:t>
                      </a:r>
                      <a:r>
                        <a:rPr lang="en-GB" sz="1800" dirty="0">
                          <a:latin typeface="Courier New"/>
                        </a:rPr>
                        <a:t> k_bill </a:t>
                      </a:r>
                      <a:r>
                        <a:rPr lang="en-GB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WHERE </a:t>
                      </a:r>
                      <a:r>
                        <a:rPr lang="en-GB" sz="1800" dirty="0">
                          <a:latin typeface="Courier New"/>
                        </a:rPr>
                        <a:t>bill_num</a:t>
                      </a:r>
                      <a:r>
                        <a:rPr lang="en-GB" sz="1800" dirty="0">
                          <a:solidFill>
                            <a:srgbClr val="808080"/>
                          </a:solidFill>
                          <a:latin typeface="Courier New"/>
                        </a:rPr>
                        <a:t>=</a:t>
                      </a:r>
                      <a:r>
                        <a:rPr lang="en-GB" sz="1800" dirty="0">
                          <a:latin typeface="Courier New"/>
                        </a:rPr>
                        <a:t>1</a:t>
                      </a:r>
                      <a:endParaRPr lang="en-GB" sz="1800" dirty="0">
                        <a:latin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latin typeface="Courier New"/>
                        </a:rPr>
                        <a:t>-- </a:t>
                      </a:r>
                      <a:r>
                        <a:rPr lang="uk-UA" sz="1800" dirty="0">
                          <a:latin typeface="Courier New"/>
                        </a:rPr>
                        <a:t>Строк </a:t>
                      </a:r>
                      <a:r>
                        <a:rPr lang="uk-UA" sz="1800" dirty="0" err="1">
                          <a:latin typeface="Courier New"/>
                        </a:rPr>
                        <a:t>обработано</a:t>
                      </a:r>
                      <a:r>
                        <a:rPr lang="uk-UA" sz="1800" dirty="0">
                          <a:latin typeface="Courier New"/>
                        </a:rPr>
                        <a:t>:1</a:t>
                      </a:r>
                      <a:endParaRPr lang="uk-UA" sz="1800" dirty="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SELECT</a:t>
                      </a:r>
                      <a:r>
                        <a:rPr lang="en-US" sz="1800" dirty="0">
                          <a:latin typeface="Courier New"/>
                        </a:rPr>
                        <a:t> </a:t>
                      </a:r>
                      <a:r>
                        <a:rPr lang="en-US" sz="1800" dirty="0">
                          <a:solidFill>
                            <a:srgbClr val="FF00FF"/>
                          </a:solidFill>
                          <a:latin typeface="Courier New"/>
                        </a:rPr>
                        <a:t>COUNT</a:t>
                      </a:r>
                      <a:r>
                        <a:rPr lang="en-US" sz="1800" dirty="0">
                          <a:solidFill>
                            <a:srgbClr val="808080"/>
                          </a:solidFill>
                          <a:latin typeface="Courier New"/>
                        </a:rPr>
                        <a:t>(*)</a:t>
                      </a:r>
                      <a:r>
                        <a:rPr lang="en-US" sz="1800" dirty="0">
                          <a:latin typeface="Courier New"/>
                        </a:rPr>
                        <a:t> 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FROM</a:t>
                      </a:r>
                      <a:r>
                        <a:rPr lang="en-US" sz="1800" dirty="0">
                          <a:latin typeface="Courier New"/>
                        </a:rPr>
                        <a:t> </a:t>
                      </a:r>
                      <a:r>
                        <a:rPr lang="en-US" sz="1800" dirty="0" err="1">
                          <a:latin typeface="Courier New"/>
                        </a:rPr>
                        <a:t>k_bill</a:t>
                      </a:r>
                      <a:endParaRPr lang="en-US" sz="1800" dirty="0">
                        <a:latin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/>
                        </a:rPr>
                        <a:t>-- </a:t>
                      </a:r>
                      <a:r>
                        <a:rPr lang="en-US" sz="1800" dirty="0" err="1">
                          <a:latin typeface="Courier New"/>
                        </a:rPr>
                        <a:t>Результат</a:t>
                      </a:r>
                      <a:r>
                        <a:rPr lang="en-US" sz="1800" dirty="0">
                          <a:latin typeface="Courier New"/>
                        </a:rPr>
                        <a:t>: 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/>
                        </a:rPr>
                        <a:t>9</a:t>
                      </a:r>
                      <a:endParaRPr lang="en-US" sz="1800" dirty="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 </a:t>
                      </a:r>
                      <a:endParaRPr lang="uk-UA" sz="1800" dirty="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 dirty="0">
                          <a:latin typeface="Courier New"/>
                        </a:rPr>
                        <a:t> </a:t>
                      </a:r>
                      <a:endParaRPr lang="uk-UA" sz="1800" dirty="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ROLLBACK</a:t>
                      </a:r>
                      <a:r>
                        <a:rPr lang="en-GB" sz="1800" dirty="0">
                          <a:latin typeface="Courier New"/>
                        </a:rPr>
                        <a:t> </a:t>
                      </a:r>
                      <a:r>
                        <a:rPr lang="en-GB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TRAN</a:t>
                      </a:r>
                      <a:endParaRPr lang="en-GB" sz="1800" dirty="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SELECT</a:t>
                      </a:r>
                      <a:r>
                        <a:rPr lang="en-US" sz="1800" dirty="0">
                          <a:latin typeface="Courier New"/>
                        </a:rPr>
                        <a:t> </a:t>
                      </a:r>
                      <a:r>
                        <a:rPr lang="en-US" sz="1800" dirty="0">
                          <a:solidFill>
                            <a:srgbClr val="FF00FF"/>
                          </a:solidFill>
                          <a:latin typeface="Courier New"/>
                        </a:rPr>
                        <a:t>COUNT</a:t>
                      </a:r>
                      <a:r>
                        <a:rPr lang="en-US" sz="1800" dirty="0">
                          <a:solidFill>
                            <a:srgbClr val="808080"/>
                          </a:solidFill>
                          <a:latin typeface="Courier New"/>
                        </a:rPr>
                        <a:t>(*)</a:t>
                      </a:r>
                      <a:r>
                        <a:rPr lang="en-US" sz="1800" dirty="0">
                          <a:latin typeface="Courier New"/>
                        </a:rPr>
                        <a:t> 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FROM</a:t>
                      </a:r>
                      <a:r>
                        <a:rPr lang="en-US" sz="1800" dirty="0">
                          <a:latin typeface="Courier New"/>
                        </a:rPr>
                        <a:t> </a:t>
                      </a:r>
                      <a:r>
                        <a:rPr lang="en-US" sz="1800" dirty="0" err="1">
                          <a:latin typeface="Courier New"/>
                        </a:rPr>
                        <a:t>k_bill</a:t>
                      </a:r>
                      <a:endParaRPr lang="en-US" sz="1800" dirty="0">
                        <a:latin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/>
                        </a:rPr>
                        <a:t>-- </a:t>
                      </a:r>
                      <a:r>
                        <a:rPr lang="en-US" sz="1800" dirty="0" err="1">
                          <a:latin typeface="Courier New"/>
                        </a:rPr>
                        <a:t>Результат</a:t>
                      </a:r>
                      <a:r>
                        <a:rPr lang="en-US" sz="1800" dirty="0">
                          <a:latin typeface="Courier New"/>
                        </a:rPr>
                        <a:t>: 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/>
                        </a:rPr>
                        <a:t>10</a:t>
                      </a:r>
                      <a:endParaRPr lang="en-US" sz="1800" dirty="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 </a:t>
                      </a:r>
                      <a:endParaRPr lang="uk-UA" sz="1800" dirty="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COMMIT</a:t>
                      </a:r>
                      <a:r>
                        <a:rPr lang="en-GB" sz="1800" dirty="0">
                          <a:latin typeface="Courier New"/>
                        </a:rPr>
                        <a:t> </a:t>
                      </a:r>
                      <a:r>
                        <a:rPr lang="en-GB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TRAN</a:t>
                      </a:r>
                      <a:endParaRPr lang="en-GB" sz="1800" dirty="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 </a:t>
                      </a:r>
                      <a:endParaRPr lang="uk-UA" sz="1800" dirty="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26" name="AutoShape 2" descr="Transaction-workflow"/>
          <p:cNvSpPr>
            <a:spLocks noChangeAspect="1" noChangeArrowheads="1"/>
          </p:cNvSpPr>
          <p:nvPr/>
        </p:nvSpPr>
        <p:spPr bwMode="auto">
          <a:xfrm>
            <a:off x="155575" y="-1371600"/>
            <a:ext cx="2800350" cy="2857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</a:t>
            </a:r>
            <a:endParaRPr kumimoji="0" lang="uk-U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READ COMMITTED</a:t>
            </a:r>
            <a:br>
              <a:rPr lang="en-GB" dirty="0"/>
            </a:br>
            <a:r>
              <a:rPr lang="en-GB" i="1" dirty="0"/>
              <a:t> dirty read - fixed</a:t>
            </a:r>
            <a:endParaRPr lang="uk-UA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51520" y="1484786"/>
          <a:ext cx="8712967" cy="4968548"/>
        </p:xfrm>
        <a:graphic>
          <a:graphicData uri="http://schemas.openxmlformats.org/drawingml/2006/table">
            <a:tbl>
              <a:tblPr/>
              <a:tblGrid>
                <a:gridCol w="435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2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 dirty="0">
                          <a:latin typeface="Courier New"/>
                        </a:rPr>
                        <a:t>-- </a:t>
                      </a:r>
                      <a:r>
                        <a:rPr lang="uk-UA" sz="1800" dirty="0" err="1">
                          <a:latin typeface="Courier New"/>
                        </a:rPr>
                        <a:t>Процесс</a:t>
                      </a:r>
                      <a:r>
                        <a:rPr lang="uk-UA" sz="1800" dirty="0">
                          <a:latin typeface="Courier New"/>
                        </a:rPr>
                        <a:t> 1</a:t>
                      </a:r>
                      <a:endParaRPr lang="uk-UA" sz="1800" dirty="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latin typeface="Courier New"/>
                        </a:rPr>
                        <a:t>-- Процесс 2</a:t>
                      </a:r>
                      <a:endParaRPr lang="uk-UA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SET</a:t>
                      </a:r>
                      <a:r>
                        <a:rPr lang="en-US" sz="1800" dirty="0">
                          <a:latin typeface="Courier New"/>
                        </a:rPr>
                        <a:t> 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TRANSACTION</a:t>
                      </a:r>
                      <a:r>
                        <a:rPr lang="en-US" sz="1800" dirty="0">
                          <a:latin typeface="Courier New"/>
                        </a:rPr>
                        <a:t> 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ISOLATION</a:t>
                      </a:r>
                      <a:r>
                        <a:rPr lang="en-US" sz="1800" dirty="0">
                          <a:latin typeface="Courier New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LEVEL READ</a:t>
                      </a:r>
                      <a:r>
                        <a:rPr lang="en-US" sz="1800" dirty="0">
                          <a:latin typeface="Courier New"/>
                        </a:rPr>
                        <a:t> 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COMMITTED</a:t>
                      </a:r>
                      <a:endParaRPr lang="en-US" sz="1800" dirty="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latin typeface="Courier New"/>
                        </a:rPr>
                        <a:t> </a:t>
                      </a:r>
                      <a:endParaRPr lang="uk-UA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2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FF"/>
                          </a:solidFill>
                          <a:latin typeface="Courier New"/>
                        </a:rPr>
                        <a:t>BEGIN</a:t>
                      </a:r>
                      <a:r>
                        <a:rPr lang="en-GB" sz="1800">
                          <a:latin typeface="Courier New"/>
                        </a:rPr>
                        <a:t> </a:t>
                      </a:r>
                      <a:r>
                        <a:rPr lang="en-GB" sz="1800">
                          <a:solidFill>
                            <a:srgbClr val="0000FF"/>
                          </a:solidFill>
                          <a:latin typeface="Courier New"/>
                        </a:rPr>
                        <a:t>TRAN</a:t>
                      </a:r>
                      <a:endParaRPr lang="en-GB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latin typeface="Courier New"/>
                        </a:rPr>
                        <a:t> </a:t>
                      </a:r>
                      <a:endParaRPr lang="uk-UA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FF"/>
                          </a:solidFill>
                          <a:latin typeface="Courier New"/>
                        </a:rPr>
                        <a:t>SELECT</a:t>
                      </a:r>
                      <a:r>
                        <a:rPr lang="en-US" sz="1800">
                          <a:latin typeface="Courier New"/>
                        </a:rPr>
                        <a:t> </a:t>
                      </a:r>
                      <a:r>
                        <a:rPr lang="en-US" sz="1800">
                          <a:solidFill>
                            <a:srgbClr val="FF00FF"/>
                          </a:solidFill>
                          <a:latin typeface="Courier New"/>
                        </a:rPr>
                        <a:t>COUNT</a:t>
                      </a:r>
                      <a:r>
                        <a:rPr lang="en-US" sz="1800">
                          <a:solidFill>
                            <a:srgbClr val="808080"/>
                          </a:solidFill>
                          <a:latin typeface="Courier New"/>
                        </a:rPr>
                        <a:t>(*)</a:t>
                      </a:r>
                      <a:r>
                        <a:rPr lang="en-US" sz="1800">
                          <a:latin typeface="Courier New"/>
                        </a:rPr>
                        <a:t> 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latin typeface="Courier New"/>
                        </a:rPr>
                        <a:t>FROM</a:t>
                      </a:r>
                      <a:r>
                        <a:rPr lang="en-US" sz="1800">
                          <a:latin typeface="Courier New"/>
                        </a:rPr>
                        <a:t> k_bill</a:t>
                      </a:r>
                      <a:endParaRPr lang="en-US" sz="1800">
                        <a:latin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Courier New"/>
                        </a:rPr>
                        <a:t>-- Результат: 10</a:t>
                      </a:r>
                      <a:endParaRPr lang="en-US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latin typeface="Courier New"/>
                        </a:rPr>
                        <a:t> </a:t>
                      </a:r>
                      <a:endParaRPr lang="uk-UA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2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latin typeface="Courier New"/>
                        </a:rPr>
                        <a:t> </a:t>
                      </a:r>
                      <a:endParaRPr lang="uk-UA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FF"/>
                          </a:solidFill>
                          <a:latin typeface="Courier New"/>
                        </a:rPr>
                        <a:t>BEGIN</a:t>
                      </a:r>
                      <a:r>
                        <a:rPr lang="en-GB" sz="1800">
                          <a:latin typeface="Courier New"/>
                        </a:rPr>
                        <a:t> </a:t>
                      </a:r>
                      <a:r>
                        <a:rPr lang="en-GB" sz="1800">
                          <a:solidFill>
                            <a:srgbClr val="0000FF"/>
                          </a:solidFill>
                          <a:latin typeface="Courier New"/>
                        </a:rPr>
                        <a:t>TRAN</a:t>
                      </a:r>
                      <a:endParaRPr lang="en-GB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37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latin typeface="Courier New"/>
                        </a:rPr>
                        <a:t> </a:t>
                      </a:r>
                      <a:endParaRPr lang="uk-UA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DELETE</a:t>
                      </a:r>
                      <a:r>
                        <a:rPr lang="en-GB" sz="1800" dirty="0">
                          <a:latin typeface="Courier New"/>
                        </a:rPr>
                        <a:t> </a:t>
                      </a:r>
                      <a:r>
                        <a:rPr lang="en-GB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FROM</a:t>
                      </a:r>
                      <a:r>
                        <a:rPr lang="en-GB" sz="1800" dirty="0">
                          <a:latin typeface="Courier New"/>
                        </a:rPr>
                        <a:t> k_bill </a:t>
                      </a:r>
                      <a:r>
                        <a:rPr lang="en-GB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WHERE </a:t>
                      </a:r>
                      <a:r>
                        <a:rPr lang="en-GB" sz="1800" dirty="0">
                          <a:latin typeface="Courier New"/>
                        </a:rPr>
                        <a:t>bill_num</a:t>
                      </a:r>
                      <a:r>
                        <a:rPr lang="en-GB" sz="1800" dirty="0">
                          <a:solidFill>
                            <a:srgbClr val="808080"/>
                          </a:solidFill>
                          <a:latin typeface="Courier New"/>
                        </a:rPr>
                        <a:t>=</a:t>
                      </a:r>
                      <a:r>
                        <a:rPr lang="en-GB" sz="1800" dirty="0">
                          <a:latin typeface="Courier New"/>
                        </a:rPr>
                        <a:t>1</a:t>
                      </a:r>
                      <a:endParaRPr lang="en-GB" sz="1800" dirty="0">
                        <a:latin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latin typeface="Courier New"/>
                        </a:rPr>
                        <a:t>-- </a:t>
                      </a:r>
                      <a:r>
                        <a:rPr lang="uk-UA" sz="1800" dirty="0">
                          <a:latin typeface="Courier New"/>
                        </a:rPr>
                        <a:t>Строк </a:t>
                      </a:r>
                      <a:r>
                        <a:rPr lang="uk-UA" sz="1800" dirty="0" err="1">
                          <a:latin typeface="Courier New"/>
                        </a:rPr>
                        <a:t>обработано</a:t>
                      </a:r>
                      <a:r>
                        <a:rPr lang="uk-UA" sz="1800" dirty="0">
                          <a:latin typeface="Courier New"/>
                        </a:rPr>
                        <a:t>:1</a:t>
                      </a:r>
                      <a:endParaRPr lang="uk-UA" sz="1800" dirty="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SELECT</a:t>
                      </a:r>
                      <a:r>
                        <a:rPr lang="en-US" sz="1800" dirty="0">
                          <a:latin typeface="Courier New"/>
                        </a:rPr>
                        <a:t> </a:t>
                      </a:r>
                      <a:r>
                        <a:rPr lang="en-US" sz="1800" dirty="0">
                          <a:solidFill>
                            <a:srgbClr val="FF00FF"/>
                          </a:solidFill>
                          <a:latin typeface="Courier New"/>
                        </a:rPr>
                        <a:t>COUNT</a:t>
                      </a:r>
                      <a:r>
                        <a:rPr lang="en-US" sz="1800" dirty="0">
                          <a:solidFill>
                            <a:srgbClr val="808080"/>
                          </a:solidFill>
                          <a:latin typeface="Courier New"/>
                        </a:rPr>
                        <a:t>(*)</a:t>
                      </a:r>
                      <a:r>
                        <a:rPr lang="en-US" sz="1800" dirty="0">
                          <a:latin typeface="Courier New"/>
                        </a:rPr>
                        <a:t> 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FROM</a:t>
                      </a:r>
                      <a:r>
                        <a:rPr lang="en-US" sz="1800" dirty="0">
                          <a:latin typeface="Courier New"/>
                        </a:rPr>
                        <a:t> k_bill</a:t>
                      </a:r>
                      <a:endParaRPr lang="en-US" sz="1800" dirty="0">
                        <a:latin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/>
                        </a:rPr>
                        <a:t>-- Результат: 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/>
                        </a:rPr>
                        <a:t>ожидание</a:t>
                      </a:r>
                      <a:endParaRPr lang="en-US" sz="1800" dirty="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rgbClr val="0000FF"/>
                          </a:solidFill>
                          <a:latin typeface="Courier New"/>
                        </a:rPr>
                        <a:t> </a:t>
                      </a:r>
                      <a:endParaRPr lang="uk-UA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2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latin typeface="Courier New"/>
                        </a:rPr>
                        <a:t> </a:t>
                      </a:r>
                      <a:endParaRPr lang="uk-UA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FF"/>
                          </a:solidFill>
                          <a:latin typeface="Courier New"/>
                        </a:rPr>
                        <a:t>ROLLBACK</a:t>
                      </a:r>
                      <a:r>
                        <a:rPr lang="en-GB" sz="1800">
                          <a:latin typeface="Courier New"/>
                        </a:rPr>
                        <a:t> </a:t>
                      </a:r>
                      <a:r>
                        <a:rPr lang="en-GB" sz="1800">
                          <a:solidFill>
                            <a:srgbClr val="0000FF"/>
                          </a:solidFill>
                          <a:latin typeface="Courier New"/>
                        </a:rPr>
                        <a:t>TRAN</a:t>
                      </a:r>
                      <a:endParaRPr lang="en-GB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2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latin typeface="Courier New"/>
                        </a:rPr>
                        <a:t>-- Результат: 10</a:t>
                      </a:r>
                      <a:endParaRPr lang="uk-UA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rgbClr val="0000FF"/>
                          </a:solidFill>
                          <a:latin typeface="Courier New"/>
                        </a:rPr>
                        <a:t> </a:t>
                      </a:r>
                      <a:endParaRPr lang="uk-UA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2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FF"/>
                          </a:solidFill>
                          <a:latin typeface="Courier New"/>
                        </a:rPr>
                        <a:t>COMMIT</a:t>
                      </a:r>
                      <a:r>
                        <a:rPr lang="en-GB" sz="1800">
                          <a:latin typeface="Courier New"/>
                        </a:rPr>
                        <a:t> </a:t>
                      </a:r>
                      <a:r>
                        <a:rPr lang="en-GB" sz="1800">
                          <a:solidFill>
                            <a:srgbClr val="0000FF"/>
                          </a:solidFill>
                          <a:latin typeface="Courier New"/>
                        </a:rPr>
                        <a:t>TRAN</a:t>
                      </a:r>
                      <a:endParaRPr lang="en-GB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 </a:t>
                      </a:r>
                      <a:endParaRPr lang="uk-UA" sz="1800" dirty="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endParaRPr kumimoji="0" lang="uk-U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READ COMMITTED</a:t>
            </a:r>
            <a:br>
              <a:rPr lang="en-GB" dirty="0"/>
            </a:br>
            <a:r>
              <a:rPr lang="en-GB" i="1" dirty="0"/>
              <a:t>non-repeatable read</a:t>
            </a:r>
            <a:endParaRPr lang="uk-UA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23528" y="1556788"/>
          <a:ext cx="8496943" cy="5112572"/>
        </p:xfrm>
        <a:graphic>
          <a:graphicData uri="http://schemas.openxmlformats.org/drawingml/2006/table">
            <a:tbl>
              <a:tblPr/>
              <a:tblGrid>
                <a:gridCol w="4248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8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latin typeface="Courier New"/>
                        </a:rPr>
                        <a:t>-- Процесс 1</a:t>
                      </a:r>
                      <a:endParaRPr lang="uk-UA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latin typeface="Courier New"/>
                        </a:rPr>
                        <a:t>-- Процесс 2</a:t>
                      </a:r>
                      <a:endParaRPr lang="uk-UA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3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SET</a:t>
                      </a:r>
                      <a:r>
                        <a:rPr lang="en-US" sz="1800" dirty="0">
                          <a:latin typeface="Courier New"/>
                        </a:rPr>
                        <a:t> 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TRANSACTION</a:t>
                      </a:r>
                      <a:r>
                        <a:rPr lang="en-US" sz="1800" dirty="0">
                          <a:latin typeface="Courier New"/>
                        </a:rPr>
                        <a:t> 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ISOLATION</a:t>
                      </a:r>
                      <a:r>
                        <a:rPr lang="en-US" sz="1800" dirty="0">
                          <a:latin typeface="Courier New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LEVEL READ</a:t>
                      </a:r>
                      <a:r>
                        <a:rPr lang="en-US" sz="1800" dirty="0">
                          <a:latin typeface="Courier New"/>
                        </a:rPr>
                        <a:t> 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COMMITTED</a:t>
                      </a:r>
                      <a:endParaRPr lang="en-US" sz="1800" dirty="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latin typeface="Courier New"/>
                        </a:rPr>
                        <a:t> </a:t>
                      </a:r>
                      <a:endParaRPr lang="uk-UA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FF"/>
                          </a:solidFill>
                          <a:latin typeface="Courier New"/>
                        </a:rPr>
                        <a:t>BEGIN</a:t>
                      </a:r>
                      <a:r>
                        <a:rPr lang="en-GB" sz="1800">
                          <a:latin typeface="Courier New"/>
                        </a:rPr>
                        <a:t> </a:t>
                      </a:r>
                      <a:r>
                        <a:rPr lang="en-GB" sz="1800">
                          <a:solidFill>
                            <a:srgbClr val="0000FF"/>
                          </a:solidFill>
                          <a:latin typeface="Courier New"/>
                        </a:rPr>
                        <a:t>TRAN</a:t>
                      </a:r>
                      <a:endParaRPr lang="en-GB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latin typeface="Courier New"/>
                        </a:rPr>
                        <a:t> </a:t>
                      </a:r>
                      <a:endParaRPr lang="uk-UA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03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SELECT</a:t>
                      </a:r>
                      <a:r>
                        <a:rPr lang="en-US" sz="1800" dirty="0">
                          <a:latin typeface="Courier New"/>
                        </a:rPr>
                        <a:t> </a:t>
                      </a:r>
                      <a:r>
                        <a:rPr lang="en-US" sz="1800" dirty="0">
                          <a:solidFill>
                            <a:srgbClr val="FF00FF"/>
                          </a:solidFill>
                          <a:latin typeface="Courier New"/>
                        </a:rPr>
                        <a:t>COUNT</a:t>
                      </a:r>
                      <a:r>
                        <a:rPr lang="en-US" sz="1800" dirty="0">
                          <a:solidFill>
                            <a:srgbClr val="808080"/>
                          </a:solidFill>
                          <a:latin typeface="Courier New"/>
                        </a:rPr>
                        <a:t>(*)</a:t>
                      </a:r>
                      <a:r>
                        <a:rPr lang="en-US" sz="1800" dirty="0">
                          <a:latin typeface="Courier New"/>
                        </a:rPr>
                        <a:t> 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FROM</a:t>
                      </a:r>
                      <a:r>
                        <a:rPr lang="en-US" sz="1800" dirty="0">
                          <a:latin typeface="Courier New"/>
                        </a:rPr>
                        <a:t> </a:t>
                      </a:r>
                      <a:r>
                        <a:rPr lang="en-US" sz="1800" dirty="0" err="1">
                          <a:latin typeface="Courier New"/>
                        </a:rPr>
                        <a:t>k_bill</a:t>
                      </a:r>
                      <a:endParaRPr lang="en-US" sz="1800" dirty="0">
                        <a:latin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/>
                        </a:rPr>
                        <a:t>-- </a:t>
                      </a:r>
                      <a:r>
                        <a:rPr lang="en-US" sz="1800" dirty="0" err="1">
                          <a:latin typeface="Courier New"/>
                        </a:rPr>
                        <a:t>Результат</a:t>
                      </a:r>
                      <a:r>
                        <a:rPr lang="en-US" sz="1800" dirty="0">
                          <a:latin typeface="Courier New"/>
                        </a:rPr>
                        <a:t>: 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/>
                        </a:rPr>
                        <a:t>10</a:t>
                      </a:r>
                      <a:endParaRPr lang="en-US" sz="1800" dirty="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latin typeface="Courier New"/>
                        </a:rPr>
                        <a:t> </a:t>
                      </a:r>
                      <a:endParaRPr lang="uk-UA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latin typeface="Courier New"/>
                        </a:rPr>
                        <a:t> </a:t>
                      </a:r>
                      <a:endParaRPr lang="uk-UA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FF"/>
                          </a:solidFill>
                          <a:latin typeface="Courier New"/>
                        </a:rPr>
                        <a:t>BEGIN</a:t>
                      </a:r>
                      <a:r>
                        <a:rPr lang="en-GB" sz="1800">
                          <a:latin typeface="Courier New"/>
                        </a:rPr>
                        <a:t> </a:t>
                      </a:r>
                      <a:r>
                        <a:rPr lang="en-GB" sz="1800">
                          <a:solidFill>
                            <a:srgbClr val="0000FF"/>
                          </a:solidFill>
                          <a:latin typeface="Courier New"/>
                        </a:rPr>
                        <a:t>TRAN</a:t>
                      </a:r>
                      <a:endParaRPr lang="en-GB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955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latin typeface="Courier New"/>
                        </a:rPr>
                        <a:t> </a:t>
                      </a:r>
                      <a:endParaRPr lang="uk-UA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DELETE</a:t>
                      </a:r>
                      <a:r>
                        <a:rPr lang="en-GB" sz="1800" dirty="0">
                          <a:latin typeface="Courier New"/>
                        </a:rPr>
                        <a:t> </a:t>
                      </a:r>
                      <a:r>
                        <a:rPr lang="en-GB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FROM</a:t>
                      </a:r>
                      <a:r>
                        <a:rPr lang="en-GB" sz="1800" dirty="0">
                          <a:latin typeface="Courier New"/>
                        </a:rPr>
                        <a:t> k_bill </a:t>
                      </a:r>
                      <a:r>
                        <a:rPr lang="en-GB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WHERE </a:t>
                      </a:r>
                      <a:r>
                        <a:rPr lang="en-GB" sz="1800" dirty="0">
                          <a:latin typeface="Courier New"/>
                        </a:rPr>
                        <a:t>bill_num</a:t>
                      </a:r>
                      <a:r>
                        <a:rPr lang="en-GB" sz="1800" dirty="0">
                          <a:solidFill>
                            <a:srgbClr val="808080"/>
                          </a:solidFill>
                          <a:latin typeface="Courier New"/>
                        </a:rPr>
                        <a:t>=</a:t>
                      </a:r>
                      <a:r>
                        <a:rPr lang="en-GB" sz="1800" dirty="0">
                          <a:latin typeface="Courier New"/>
                        </a:rPr>
                        <a:t>1</a:t>
                      </a:r>
                      <a:endParaRPr lang="en-GB" sz="1800" dirty="0">
                        <a:latin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latin typeface="Courier New"/>
                        </a:rPr>
                        <a:t>-- </a:t>
                      </a:r>
                      <a:r>
                        <a:rPr lang="uk-UA" sz="1800" dirty="0">
                          <a:latin typeface="Courier New"/>
                        </a:rPr>
                        <a:t>Строк </a:t>
                      </a:r>
                      <a:r>
                        <a:rPr lang="uk-UA" sz="1800" dirty="0" err="1">
                          <a:latin typeface="Courier New"/>
                        </a:rPr>
                        <a:t>обработано</a:t>
                      </a:r>
                      <a:r>
                        <a:rPr lang="uk-UA" sz="1800" dirty="0">
                          <a:latin typeface="Courier New"/>
                        </a:rPr>
                        <a:t>:1</a:t>
                      </a:r>
                      <a:endParaRPr lang="uk-UA" sz="1800" dirty="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rgbClr val="0000FF"/>
                          </a:solidFill>
                          <a:latin typeface="Courier New"/>
                        </a:rPr>
                        <a:t> </a:t>
                      </a:r>
                      <a:endParaRPr lang="uk-UA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FF"/>
                          </a:solidFill>
                          <a:latin typeface="Courier New"/>
                        </a:rPr>
                        <a:t>COMMIT</a:t>
                      </a:r>
                      <a:r>
                        <a:rPr lang="en-US" sz="1800">
                          <a:latin typeface="Courier New"/>
                        </a:rPr>
                        <a:t> 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latin typeface="Courier New"/>
                        </a:rPr>
                        <a:t>TRAN</a:t>
                      </a:r>
                      <a:endParaRPr lang="en-US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03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FF"/>
                          </a:solidFill>
                          <a:latin typeface="Courier New"/>
                        </a:rPr>
                        <a:t>SELECT</a:t>
                      </a:r>
                      <a:r>
                        <a:rPr lang="en-US" sz="1800">
                          <a:latin typeface="Courier New"/>
                        </a:rPr>
                        <a:t> </a:t>
                      </a:r>
                      <a:r>
                        <a:rPr lang="en-US" sz="1800">
                          <a:solidFill>
                            <a:srgbClr val="FF00FF"/>
                          </a:solidFill>
                          <a:latin typeface="Courier New"/>
                        </a:rPr>
                        <a:t>COUNT</a:t>
                      </a:r>
                      <a:r>
                        <a:rPr lang="en-US" sz="1800">
                          <a:solidFill>
                            <a:srgbClr val="808080"/>
                          </a:solidFill>
                          <a:latin typeface="Courier New"/>
                        </a:rPr>
                        <a:t>(*)</a:t>
                      </a:r>
                      <a:r>
                        <a:rPr lang="en-US" sz="1800">
                          <a:latin typeface="Courier New"/>
                        </a:rPr>
                        <a:t> 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latin typeface="Courier New"/>
                        </a:rPr>
                        <a:t>FROM</a:t>
                      </a:r>
                      <a:r>
                        <a:rPr lang="en-US" sz="1800">
                          <a:latin typeface="Courier New"/>
                        </a:rPr>
                        <a:t> k_bill</a:t>
                      </a:r>
                      <a:endParaRPr lang="en-US" sz="1800">
                        <a:latin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Courier New"/>
                        </a:rPr>
                        <a:t>-- Результат: </a:t>
                      </a: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</a:rPr>
                        <a:t>9</a:t>
                      </a:r>
                      <a:endParaRPr lang="en-US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rgbClr val="0000FF"/>
                          </a:solidFill>
                          <a:latin typeface="Courier New"/>
                        </a:rPr>
                        <a:t> </a:t>
                      </a:r>
                      <a:endParaRPr lang="uk-UA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FF"/>
                          </a:solidFill>
                          <a:latin typeface="Courier New"/>
                        </a:rPr>
                        <a:t>COMMIT</a:t>
                      </a:r>
                      <a:r>
                        <a:rPr lang="en-GB" sz="1800">
                          <a:latin typeface="Courier New"/>
                        </a:rPr>
                        <a:t> </a:t>
                      </a:r>
                      <a:r>
                        <a:rPr lang="en-GB" sz="1800">
                          <a:solidFill>
                            <a:srgbClr val="0000FF"/>
                          </a:solidFill>
                          <a:latin typeface="Courier New"/>
                        </a:rPr>
                        <a:t>TRAN</a:t>
                      </a:r>
                      <a:endParaRPr lang="en-GB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 </a:t>
                      </a:r>
                      <a:endParaRPr lang="uk-UA" sz="1800" dirty="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</a:t>
            </a:r>
            <a:endParaRPr kumimoji="0" lang="uk-U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REPEATABLE READ</a:t>
            </a:r>
            <a:br>
              <a:rPr lang="en-GB" dirty="0"/>
            </a:br>
            <a:r>
              <a:rPr lang="en-GB" i="1" dirty="0"/>
              <a:t>non-repeatable read - fixed</a:t>
            </a:r>
            <a:endParaRPr lang="uk-UA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23528" y="1556792"/>
          <a:ext cx="8568951" cy="4968551"/>
        </p:xfrm>
        <a:graphic>
          <a:graphicData uri="http://schemas.openxmlformats.org/drawingml/2006/table">
            <a:tbl>
              <a:tblPr/>
              <a:tblGrid>
                <a:gridCol w="4284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4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1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latin typeface="Courier New"/>
                        </a:rPr>
                        <a:t>-- Процесс 1</a:t>
                      </a:r>
                      <a:endParaRPr lang="uk-UA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latin typeface="Courier New"/>
                        </a:rPr>
                        <a:t>-- Процесс 2</a:t>
                      </a:r>
                      <a:endParaRPr lang="uk-UA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43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SET</a:t>
                      </a:r>
                      <a:r>
                        <a:rPr lang="en-GB" sz="1800" dirty="0">
                          <a:latin typeface="Courier New"/>
                        </a:rPr>
                        <a:t> </a:t>
                      </a:r>
                      <a:r>
                        <a:rPr lang="en-GB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TRANSACTION</a:t>
                      </a:r>
                      <a:r>
                        <a:rPr lang="en-GB" sz="1800" dirty="0">
                          <a:latin typeface="Courier New"/>
                        </a:rPr>
                        <a:t> </a:t>
                      </a:r>
                      <a:r>
                        <a:rPr lang="en-GB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ISOLATION</a:t>
                      </a:r>
                      <a:r>
                        <a:rPr lang="en-GB" sz="1800" dirty="0">
                          <a:latin typeface="Courier New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LEVEL REPEATABLE</a:t>
                      </a:r>
                      <a:r>
                        <a:rPr lang="en-GB" sz="1800" dirty="0">
                          <a:latin typeface="Courier New"/>
                        </a:rPr>
                        <a:t> </a:t>
                      </a:r>
                      <a:r>
                        <a:rPr lang="en-GB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READ</a:t>
                      </a:r>
                      <a:endParaRPr lang="en-GB" sz="1800" dirty="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latin typeface="Courier New"/>
                        </a:rPr>
                        <a:t> </a:t>
                      </a:r>
                      <a:endParaRPr lang="uk-UA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1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FF"/>
                          </a:solidFill>
                          <a:latin typeface="Courier New"/>
                        </a:rPr>
                        <a:t>BEGIN</a:t>
                      </a:r>
                      <a:r>
                        <a:rPr lang="en-GB" sz="1800">
                          <a:latin typeface="Courier New"/>
                        </a:rPr>
                        <a:t> </a:t>
                      </a:r>
                      <a:r>
                        <a:rPr lang="en-GB" sz="1800">
                          <a:solidFill>
                            <a:srgbClr val="0000FF"/>
                          </a:solidFill>
                          <a:latin typeface="Courier New"/>
                        </a:rPr>
                        <a:t>TRAN</a:t>
                      </a:r>
                      <a:endParaRPr lang="en-GB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latin typeface="Courier New"/>
                        </a:rPr>
                        <a:t> </a:t>
                      </a:r>
                      <a:endParaRPr lang="uk-UA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43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FF"/>
                          </a:solidFill>
                          <a:latin typeface="Courier New"/>
                        </a:rPr>
                        <a:t>SELECT</a:t>
                      </a:r>
                      <a:r>
                        <a:rPr lang="en-US" sz="1800">
                          <a:latin typeface="Courier New"/>
                        </a:rPr>
                        <a:t> </a:t>
                      </a:r>
                      <a:r>
                        <a:rPr lang="en-US" sz="1800">
                          <a:solidFill>
                            <a:srgbClr val="FF00FF"/>
                          </a:solidFill>
                          <a:latin typeface="Courier New"/>
                        </a:rPr>
                        <a:t>COUNT</a:t>
                      </a:r>
                      <a:r>
                        <a:rPr lang="en-US" sz="1800">
                          <a:solidFill>
                            <a:srgbClr val="808080"/>
                          </a:solidFill>
                          <a:latin typeface="Courier New"/>
                        </a:rPr>
                        <a:t>(*)</a:t>
                      </a:r>
                      <a:r>
                        <a:rPr lang="en-US" sz="1800">
                          <a:latin typeface="Courier New"/>
                        </a:rPr>
                        <a:t> 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latin typeface="Courier New"/>
                        </a:rPr>
                        <a:t>FROM</a:t>
                      </a:r>
                      <a:r>
                        <a:rPr lang="en-US" sz="1800">
                          <a:latin typeface="Courier New"/>
                        </a:rPr>
                        <a:t> k_bill</a:t>
                      </a:r>
                      <a:endParaRPr lang="en-US" sz="1800">
                        <a:latin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Courier New"/>
                        </a:rPr>
                        <a:t>-- Результат: 10</a:t>
                      </a:r>
                      <a:endParaRPr lang="en-US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latin typeface="Courier New"/>
                        </a:rPr>
                        <a:t> </a:t>
                      </a:r>
                      <a:endParaRPr lang="uk-UA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1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latin typeface="Courier New"/>
                        </a:rPr>
                        <a:t> </a:t>
                      </a:r>
                      <a:endParaRPr lang="uk-UA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FF"/>
                          </a:solidFill>
                          <a:latin typeface="Courier New"/>
                        </a:rPr>
                        <a:t>BEGIN</a:t>
                      </a:r>
                      <a:r>
                        <a:rPr lang="en-GB" sz="1800">
                          <a:latin typeface="Courier New"/>
                        </a:rPr>
                        <a:t> </a:t>
                      </a:r>
                      <a:r>
                        <a:rPr lang="en-GB" sz="1800">
                          <a:solidFill>
                            <a:srgbClr val="0000FF"/>
                          </a:solidFill>
                          <a:latin typeface="Courier New"/>
                        </a:rPr>
                        <a:t>TRAN</a:t>
                      </a:r>
                      <a:endParaRPr lang="en-GB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465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latin typeface="Courier New"/>
                        </a:rPr>
                        <a:t> </a:t>
                      </a:r>
                      <a:endParaRPr lang="uk-UA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DELETE</a:t>
                      </a:r>
                      <a:r>
                        <a:rPr lang="en-US" sz="1800" dirty="0">
                          <a:latin typeface="Courier New"/>
                        </a:rPr>
                        <a:t> 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FROM</a:t>
                      </a:r>
                      <a:r>
                        <a:rPr lang="en-US" sz="1800" dirty="0">
                          <a:latin typeface="Courier New"/>
                        </a:rPr>
                        <a:t> k_bill 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WHERE </a:t>
                      </a:r>
                      <a:r>
                        <a:rPr lang="en-US" sz="1800" dirty="0">
                          <a:latin typeface="Courier New"/>
                        </a:rPr>
                        <a:t>bill_num</a:t>
                      </a:r>
                      <a:r>
                        <a:rPr lang="en-US" sz="1800" dirty="0">
                          <a:solidFill>
                            <a:srgbClr val="808080"/>
                          </a:solidFill>
                          <a:latin typeface="Courier New"/>
                        </a:rPr>
                        <a:t>=</a:t>
                      </a:r>
                      <a:r>
                        <a:rPr lang="en-US" sz="1800" dirty="0">
                          <a:latin typeface="Courier New"/>
                        </a:rPr>
                        <a:t>1</a:t>
                      </a:r>
                      <a:endParaRPr lang="en-US" sz="1800" dirty="0">
                        <a:latin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/>
                        </a:rPr>
                        <a:t>-- Результат: 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/>
                        </a:rPr>
                        <a:t>ожидание</a:t>
                      </a:r>
                      <a:endParaRPr lang="en-US" sz="1800" dirty="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1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FF"/>
                          </a:solidFill>
                          <a:latin typeface="Courier New"/>
                        </a:rPr>
                        <a:t>COMMIT</a:t>
                      </a:r>
                      <a:r>
                        <a:rPr lang="en-GB" sz="1800">
                          <a:latin typeface="Courier New"/>
                        </a:rPr>
                        <a:t> </a:t>
                      </a:r>
                      <a:r>
                        <a:rPr lang="en-GB" sz="1800">
                          <a:solidFill>
                            <a:srgbClr val="0000FF"/>
                          </a:solidFill>
                          <a:latin typeface="Courier New"/>
                        </a:rPr>
                        <a:t>TRAN</a:t>
                      </a:r>
                      <a:endParaRPr lang="en-GB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rgbClr val="0000FF"/>
                          </a:solidFill>
                          <a:latin typeface="Courier New"/>
                        </a:rPr>
                        <a:t> </a:t>
                      </a:r>
                      <a:endParaRPr lang="uk-UA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1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latin typeface="Courier New"/>
                        </a:rPr>
                        <a:t> </a:t>
                      </a:r>
                      <a:endParaRPr lang="uk-UA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latin typeface="Courier New"/>
                        </a:rPr>
                        <a:t>-- Строк обработано:1</a:t>
                      </a:r>
                      <a:endParaRPr lang="uk-UA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1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latin typeface="Courier New"/>
                        </a:rPr>
                        <a:t> </a:t>
                      </a:r>
                      <a:endParaRPr lang="uk-UA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COMMIT</a:t>
                      </a:r>
                      <a:r>
                        <a:rPr lang="en-US" sz="1800" dirty="0">
                          <a:latin typeface="Courier New"/>
                        </a:rPr>
                        <a:t> 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TRAN</a:t>
                      </a:r>
                      <a:endParaRPr lang="en-US" sz="1800" dirty="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REPEATABLE READ</a:t>
            </a:r>
            <a:br>
              <a:rPr lang="en-GB" dirty="0"/>
            </a:br>
            <a:r>
              <a:rPr lang="en-GB" i="1" dirty="0"/>
              <a:t>phantom read</a:t>
            </a:r>
            <a:endParaRPr lang="uk-UA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51520" y="1556794"/>
          <a:ext cx="8568951" cy="5040560"/>
        </p:xfrm>
        <a:graphic>
          <a:graphicData uri="http://schemas.openxmlformats.org/drawingml/2006/table">
            <a:tbl>
              <a:tblPr/>
              <a:tblGrid>
                <a:gridCol w="4284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4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 dirty="0">
                          <a:latin typeface="Courier New"/>
                        </a:rPr>
                        <a:t>-- </a:t>
                      </a:r>
                      <a:r>
                        <a:rPr lang="uk-UA" sz="1800" dirty="0" err="1">
                          <a:latin typeface="Courier New"/>
                        </a:rPr>
                        <a:t>Процесс</a:t>
                      </a:r>
                      <a:r>
                        <a:rPr lang="uk-UA" sz="1800" dirty="0">
                          <a:latin typeface="Courier New"/>
                        </a:rPr>
                        <a:t> 1</a:t>
                      </a:r>
                      <a:endParaRPr lang="uk-UA" sz="1800" dirty="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latin typeface="Courier New"/>
                        </a:rPr>
                        <a:t>-- Процесс 2</a:t>
                      </a:r>
                      <a:endParaRPr lang="uk-UA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SET</a:t>
                      </a:r>
                      <a:r>
                        <a:rPr lang="en-GB" sz="1800" dirty="0">
                          <a:latin typeface="Courier New"/>
                        </a:rPr>
                        <a:t> </a:t>
                      </a:r>
                      <a:r>
                        <a:rPr lang="en-GB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TRANSACTION</a:t>
                      </a:r>
                      <a:r>
                        <a:rPr lang="en-GB" sz="1800" dirty="0">
                          <a:latin typeface="Courier New"/>
                        </a:rPr>
                        <a:t> </a:t>
                      </a:r>
                      <a:r>
                        <a:rPr lang="en-GB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ISOLATION</a:t>
                      </a:r>
                      <a:r>
                        <a:rPr lang="en-GB" sz="1800" dirty="0">
                          <a:latin typeface="Courier New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LEVEL REPEATABLE</a:t>
                      </a:r>
                      <a:r>
                        <a:rPr lang="en-GB" sz="1800" dirty="0">
                          <a:latin typeface="Courier New"/>
                        </a:rPr>
                        <a:t> </a:t>
                      </a:r>
                      <a:r>
                        <a:rPr lang="en-GB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READ</a:t>
                      </a:r>
                      <a:endParaRPr lang="en-GB" sz="1800" dirty="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latin typeface="Courier New"/>
                        </a:rPr>
                        <a:t> </a:t>
                      </a:r>
                      <a:endParaRPr lang="uk-UA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FF"/>
                          </a:solidFill>
                          <a:latin typeface="Courier New"/>
                        </a:rPr>
                        <a:t>BEGIN</a:t>
                      </a:r>
                      <a:r>
                        <a:rPr lang="en-GB" sz="1800">
                          <a:latin typeface="Courier New"/>
                        </a:rPr>
                        <a:t> </a:t>
                      </a:r>
                      <a:r>
                        <a:rPr lang="en-GB" sz="1800">
                          <a:solidFill>
                            <a:srgbClr val="0000FF"/>
                          </a:solidFill>
                          <a:latin typeface="Courier New"/>
                        </a:rPr>
                        <a:t>TRAN</a:t>
                      </a:r>
                      <a:endParaRPr lang="en-GB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latin typeface="Courier New"/>
                        </a:rPr>
                        <a:t> </a:t>
                      </a:r>
                      <a:endParaRPr lang="uk-UA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FF"/>
                          </a:solidFill>
                          <a:latin typeface="Courier New"/>
                        </a:rPr>
                        <a:t>SELECT</a:t>
                      </a:r>
                      <a:r>
                        <a:rPr lang="en-US" sz="1800">
                          <a:latin typeface="Courier New"/>
                        </a:rPr>
                        <a:t> </a:t>
                      </a:r>
                      <a:r>
                        <a:rPr lang="en-US" sz="1800">
                          <a:solidFill>
                            <a:srgbClr val="FF00FF"/>
                          </a:solidFill>
                          <a:latin typeface="Courier New"/>
                        </a:rPr>
                        <a:t>COUNT</a:t>
                      </a:r>
                      <a:r>
                        <a:rPr lang="en-US" sz="1800">
                          <a:solidFill>
                            <a:srgbClr val="808080"/>
                          </a:solidFill>
                          <a:latin typeface="Courier New"/>
                        </a:rPr>
                        <a:t>(*)</a:t>
                      </a:r>
                      <a:r>
                        <a:rPr lang="en-US" sz="1800">
                          <a:latin typeface="Courier New"/>
                        </a:rPr>
                        <a:t> 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latin typeface="Courier New"/>
                        </a:rPr>
                        <a:t>FROM</a:t>
                      </a:r>
                      <a:r>
                        <a:rPr lang="en-US" sz="1800">
                          <a:latin typeface="Courier New"/>
                        </a:rPr>
                        <a:t> k_bill</a:t>
                      </a:r>
                      <a:endParaRPr lang="en-US" sz="1800">
                        <a:latin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Courier New"/>
                        </a:rPr>
                        <a:t>-- Результат: </a:t>
                      </a: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</a:rPr>
                        <a:t>10</a:t>
                      </a:r>
                      <a:endParaRPr lang="en-US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latin typeface="Courier New"/>
                        </a:rPr>
                        <a:t> </a:t>
                      </a:r>
                      <a:endParaRPr lang="uk-UA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latin typeface="Courier New"/>
                        </a:rPr>
                        <a:t> </a:t>
                      </a:r>
                      <a:endParaRPr lang="uk-UA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FF"/>
                          </a:solidFill>
                          <a:latin typeface="Courier New"/>
                        </a:rPr>
                        <a:t>BEGIN</a:t>
                      </a:r>
                      <a:r>
                        <a:rPr lang="en-GB" sz="1800">
                          <a:latin typeface="Courier New"/>
                        </a:rPr>
                        <a:t> </a:t>
                      </a:r>
                      <a:r>
                        <a:rPr lang="en-GB" sz="1800">
                          <a:solidFill>
                            <a:srgbClr val="0000FF"/>
                          </a:solidFill>
                          <a:latin typeface="Courier New"/>
                        </a:rPr>
                        <a:t>TRAN</a:t>
                      </a:r>
                      <a:endParaRPr lang="en-GB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latin typeface="Courier New"/>
                        </a:rPr>
                        <a:t> </a:t>
                      </a:r>
                      <a:endParaRPr lang="uk-UA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FF"/>
                          </a:solidFill>
                          <a:latin typeface="Courier New"/>
                        </a:rPr>
                        <a:t>INSERT</a:t>
                      </a:r>
                      <a:r>
                        <a:rPr lang="en-GB" sz="1800">
                          <a:latin typeface="Courier New"/>
                        </a:rPr>
                        <a:t> </a:t>
                      </a:r>
                      <a:r>
                        <a:rPr lang="en-GB" sz="1800">
                          <a:solidFill>
                            <a:srgbClr val="0000FF"/>
                          </a:solidFill>
                          <a:latin typeface="Courier New"/>
                        </a:rPr>
                        <a:t>INTO</a:t>
                      </a:r>
                      <a:r>
                        <a:rPr lang="en-GB" sz="1800">
                          <a:latin typeface="Courier New"/>
                        </a:rPr>
                        <a:t> k_bill ...</a:t>
                      </a:r>
                      <a:endParaRPr lang="en-GB" sz="1800">
                        <a:latin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latin typeface="Courier New"/>
                        </a:rPr>
                        <a:t> -- </a:t>
                      </a:r>
                      <a:r>
                        <a:rPr lang="uk-UA" sz="1800">
                          <a:latin typeface="Courier New"/>
                        </a:rPr>
                        <a:t>Строк обработано:1</a:t>
                      </a:r>
                      <a:endParaRPr lang="uk-UA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rgbClr val="0000FF"/>
                          </a:solidFill>
                          <a:latin typeface="Courier New"/>
                        </a:rPr>
                        <a:t> </a:t>
                      </a:r>
                      <a:endParaRPr lang="uk-UA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FF"/>
                          </a:solidFill>
                          <a:latin typeface="Courier New"/>
                        </a:rPr>
                        <a:t>COMMIT</a:t>
                      </a:r>
                      <a:r>
                        <a:rPr lang="en-US" sz="1800">
                          <a:latin typeface="Courier New"/>
                        </a:rPr>
                        <a:t> 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latin typeface="Courier New"/>
                        </a:rPr>
                        <a:t>TRAN</a:t>
                      </a:r>
                      <a:endParaRPr lang="en-US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FF"/>
                          </a:solidFill>
                          <a:latin typeface="Courier New"/>
                        </a:rPr>
                        <a:t>SELECT</a:t>
                      </a:r>
                      <a:r>
                        <a:rPr lang="en-US" sz="1800">
                          <a:latin typeface="Courier New"/>
                        </a:rPr>
                        <a:t> </a:t>
                      </a:r>
                      <a:r>
                        <a:rPr lang="en-US" sz="1800">
                          <a:solidFill>
                            <a:srgbClr val="FF00FF"/>
                          </a:solidFill>
                          <a:latin typeface="Courier New"/>
                        </a:rPr>
                        <a:t>COUNT</a:t>
                      </a:r>
                      <a:r>
                        <a:rPr lang="en-US" sz="1800">
                          <a:solidFill>
                            <a:srgbClr val="808080"/>
                          </a:solidFill>
                          <a:latin typeface="Courier New"/>
                        </a:rPr>
                        <a:t>(*)</a:t>
                      </a:r>
                      <a:r>
                        <a:rPr lang="en-US" sz="1800">
                          <a:latin typeface="Courier New"/>
                        </a:rPr>
                        <a:t> 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latin typeface="Courier New"/>
                        </a:rPr>
                        <a:t>FROM</a:t>
                      </a:r>
                      <a:r>
                        <a:rPr lang="en-US" sz="1800">
                          <a:latin typeface="Courier New"/>
                        </a:rPr>
                        <a:t> k_bill</a:t>
                      </a:r>
                      <a:endParaRPr lang="en-US" sz="1800">
                        <a:latin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Courier New"/>
                        </a:rPr>
                        <a:t>-- Результат: </a:t>
                      </a: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</a:rPr>
                        <a:t>11</a:t>
                      </a:r>
                      <a:endParaRPr lang="en-US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rgbClr val="0000FF"/>
                          </a:solidFill>
                          <a:latin typeface="Courier New"/>
                        </a:rPr>
                        <a:t> </a:t>
                      </a:r>
                      <a:endParaRPr lang="uk-UA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FF"/>
                          </a:solidFill>
                          <a:latin typeface="Courier New"/>
                        </a:rPr>
                        <a:t>COMMIT</a:t>
                      </a:r>
                      <a:r>
                        <a:rPr lang="en-GB" sz="1800">
                          <a:latin typeface="Courier New"/>
                        </a:rPr>
                        <a:t> </a:t>
                      </a:r>
                      <a:r>
                        <a:rPr lang="en-GB" sz="1800">
                          <a:solidFill>
                            <a:srgbClr val="0000FF"/>
                          </a:solidFill>
                          <a:latin typeface="Courier New"/>
                        </a:rPr>
                        <a:t>TRAN</a:t>
                      </a:r>
                      <a:endParaRPr lang="en-GB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uk-UA" sz="2800" dirty="0"/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SERIALIZABLE</a:t>
            </a:r>
            <a:br>
              <a:rPr lang="en-GB" dirty="0"/>
            </a:br>
            <a:r>
              <a:rPr lang="en-GB" i="1" dirty="0"/>
              <a:t>phantom read - fixed</a:t>
            </a:r>
            <a:endParaRPr lang="uk-UA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993824"/>
              </p:ext>
            </p:extLst>
          </p:nvPr>
        </p:nvGraphicFramePr>
        <p:xfrm>
          <a:off x="323528" y="1628800"/>
          <a:ext cx="8568951" cy="4968552"/>
        </p:xfrm>
        <a:graphic>
          <a:graphicData uri="http://schemas.openxmlformats.org/drawingml/2006/table">
            <a:tbl>
              <a:tblPr/>
              <a:tblGrid>
                <a:gridCol w="4284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4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0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 dirty="0">
                          <a:latin typeface="Courier New"/>
                        </a:rPr>
                        <a:t>-- </a:t>
                      </a:r>
                      <a:r>
                        <a:rPr lang="uk-UA" sz="1800" dirty="0" err="1">
                          <a:latin typeface="Courier New"/>
                        </a:rPr>
                        <a:t>Процесс</a:t>
                      </a:r>
                      <a:r>
                        <a:rPr lang="uk-UA" sz="1800" dirty="0">
                          <a:latin typeface="Courier New"/>
                        </a:rPr>
                        <a:t> 1</a:t>
                      </a:r>
                      <a:endParaRPr lang="uk-UA" sz="1800" dirty="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latin typeface="Courier New"/>
                        </a:rPr>
                        <a:t>-- Процесс 2</a:t>
                      </a:r>
                      <a:endParaRPr lang="uk-UA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80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SET</a:t>
                      </a:r>
                      <a:r>
                        <a:rPr lang="en-GB" sz="1800" dirty="0">
                          <a:latin typeface="Courier New"/>
                        </a:rPr>
                        <a:t> </a:t>
                      </a:r>
                      <a:r>
                        <a:rPr lang="en-GB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TRANSACTION</a:t>
                      </a:r>
                      <a:r>
                        <a:rPr lang="en-GB" sz="1800" dirty="0">
                          <a:latin typeface="Courier New"/>
                        </a:rPr>
                        <a:t> </a:t>
                      </a:r>
                      <a:r>
                        <a:rPr lang="en-GB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ISOLATION</a:t>
                      </a:r>
                      <a:r>
                        <a:rPr lang="en-GB" sz="1800" dirty="0">
                          <a:latin typeface="Courier New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LEVEL SERIALIZABLE</a:t>
                      </a:r>
                      <a:endParaRPr lang="en-GB" sz="1800" dirty="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latin typeface="Courier New"/>
                        </a:rPr>
                        <a:t> </a:t>
                      </a:r>
                      <a:endParaRPr lang="uk-UA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FF"/>
                          </a:solidFill>
                          <a:latin typeface="Courier New"/>
                        </a:rPr>
                        <a:t>BEGIN</a:t>
                      </a:r>
                      <a:r>
                        <a:rPr lang="en-GB" sz="1800">
                          <a:latin typeface="Courier New"/>
                        </a:rPr>
                        <a:t> </a:t>
                      </a:r>
                      <a:r>
                        <a:rPr lang="en-GB" sz="1800">
                          <a:solidFill>
                            <a:srgbClr val="0000FF"/>
                          </a:solidFill>
                          <a:latin typeface="Courier New"/>
                        </a:rPr>
                        <a:t>TRAN</a:t>
                      </a:r>
                      <a:endParaRPr lang="en-GB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latin typeface="Courier New"/>
                        </a:rPr>
                        <a:t> </a:t>
                      </a:r>
                      <a:endParaRPr lang="uk-UA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80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FF"/>
                          </a:solidFill>
                          <a:latin typeface="Courier New"/>
                        </a:rPr>
                        <a:t>SELECT</a:t>
                      </a:r>
                      <a:r>
                        <a:rPr lang="en-US" sz="1800">
                          <a:latin typeface="Courier New"/>
                        </a:rPr>
                        <a:t> </a:t>
                      </a:r>
                      <a:r>
                        <a:rPr lang="en-US" sz="1800">
                          <a:solidFill>
                            <a:srgbClr val="FF00FF"/>
                          </a:solidFill>
                          <a:latin typeface="Courier New"/>
                        </a:rPr>
                        <a:t>COUNT</a:t>
                      </a:r>
                      <a:r>
                        <a:rPr lang="en-US" sz="1800">
                          <a:solidFill>
                            <a:srgbClr val="808080"/>
                          </a:solidFill>
                          <a:latin typeface="Courier New"/>
                        </a:rPr>
                        <a:t>(*)</a:t>
                      </a:r>
                      <a:r>
                        <a:rPr lang="en-US" sz="1800">
                          <a:latin typeface="Courier New"/>
                        </a:rPr>
                        <a:t> 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latin typeface="Courier New"/>
                        </a:rPr>
                        <a:t>FROM</a:t>
                      </a:r>
                      <a:r>
                        <a:rPr lang="en-US" sz="1800">
                          <a:latin typeface="Courier New"/>
                        </a:rPr>
                        <a:t> k_bill</a:t>
                      </a:r>
                      <a:endParaRPr lang="en-US" sz="1800">
                        <a:latin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Courier New"/>
                        </a:rPr>
                        <a:t>-- Результат: 10</a:t>
                      </a:r>
                      <a:endParaRPr lang="en-US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latin typeface="Courier New"/>
                        </a:rPr>
                        <a:t> </a:t>
                      </a:r>
                      <a:endParaRPr lang="uk-UA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latin typeface="Courier New"/>
                        </a:rPr>
                        <a:t> </a:t>
                      </a:r>
                      <a:endParaRPr lang="uk-UA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FF"/>
                          </a:solidFill>
                          <a:latin typeface="Courier New"/>
                        </a:rPr>
                        <a:t>BEGIN</a:t>
                      </a:r>
                      <a:r>
                        <a:rPr lang="en-GB" sz="1800">
                          <a:latin typeface="Courier New"/>
                        </a:rPr>
                        <a:t> </a:t>
                      </a:r>
                      <a:r>
                        <a:rPr lang="en-GB" sz="1800">
                          <a:solidFill>
                            <a:srgbClr val="0000FF"/>
                          </a:solidFill>
                          <a:latin typeface="Courier New"/>
                        </a:rPr>
                        <a:t>TRAN</a:t>
                      </a:r>
                      <a:endParaRPr lang="en-GB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80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 dirty="0">
                          <a:latin typeface="Courier New"/>
                        </a:rPr>
                        <a:t> </a:t>
                      </a:r>
                      <a:endParaRPr lang="uk-UA" sz="1800" dirty="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FF"/>
                          </a:solidFill>
                          <a:latin typeface="Courier New"/>
                        </a:rPr>
                        <a:t>INSERT</a:t>
                      </a:r>
                      <a:r>
                        <a:rPr lang="ru-RU" sz="1800">
                          <a:latin typeface="Courier New"/>
                        </a:rPr>
                        <a:t> 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latin typeface="Courier New"/>
                        </a:rPr>
                        <a:t>INTO</a:t>
                      </a:r>
                      <a:r>
                        <a:rPr lang="ru-RU" sz="1800">
                          <a:latin typeface="Courier New"/>
                        </a:rPr>
                        <a:t> k_bill ...</a:t>
                      </a:r>
                      <a:endParaRPr lang="ru-RU" sz="1800">
                        <a:latin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latin typeface="Courier New"/>
                        </a:rPr>
                        <a:t>-- Результат: </a:t>
                      </a:r>
                      <a:r>
                        <a:rPr lang="ru-RU" sz="1800" b="1">
                          <a:solidFill>
                            <a:srgbClr val="FF0000"/>
                          </a:solidFill>
                          <a:latin typeface="Courier New"/>
                        </a:rPr>
                        <a:t>ожидание</a:t>
                      </a:r>
                      <a:endParaRPr lang="ru-RU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FF"/>
                          </a:solidFill>
                          <a:latin typeface="Courier New"/>
                        </a:rPr>
                        <a:t>COMMIT</a:t>
                      </a:r>
                      <a:r>
                        <a:rPr lang="en-GB" sz="1800">
                          <a:latin typeface="Courier New"/>
                        </a:rPr>
                        <a:t> </a:t>
                      </a:r>
                      <a:r>
                        <a:rPr lang="en-GB" sz="1800">
                          <a:solidFill>
                            <a:srgbClr val="0000FF"/>
                          </a:solidFill>
                          <a:latin typeface="Courier New"/>
                        </a:rPr>
                        <a:t>TRAN</a:t>
                      </a:r>
                      <a:endParaRPr lang="en-GB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rgbClr val="0000FF"/>
                          </a:solidFill>
                          <a:latin typeface="Courier New"/>
                        </a:rPr>
                        <a:t> </a:t>
                      </a:r>
                      <a:endParaRPr lang="uk-UA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latin typeface="Courier New"/>
                        </a:rPr>
                        <a:t> </a:t>
                      </a:r>
                      <a:endParaRPr lang="uk-UA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latin typeface="Courier New"/>
                        </a:rPr>
                        <a:t>-- Строк обработано:1</a:t>
                      </a:r>
                      <a:endParaRPr lang="uk-UA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latin typeface="Courier New"/>
                        </a:rPr>
                        <a:t> </a:t>
                      </a:r>
                      <a:endParaRPr lang="uk-UA" sz="180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COMMIT</a:t>
                      </a:r>
                      <a:r>
                        <a:rPr lang="en-US" sz="1800" dirty="0">
                          <a:latin typeface="Courier New"/>
                        </a:rPr>
                        <a:t> 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urier New"/>
                        </a:rPr>
                        <a:t>TRAN</a:t>
                      </a:r>
                      <a:endParaRPr lang="en-US" sz="1800" dirty="0">
                        <a:latin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Isolation Levels vs Read Phenomena</a:t>
            </a:r>
            <a:endParaRPr lang="uk-UA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019726"/>
              </p:ext>
            </p:extLst>
          </p:nvPr>
        </p:nvGraphicFramePr>
        <p:xfrm>
          <a:off x="395536" y="1628800"/>
          <a:ext cx="8352930" cy="4480519"/>
        </p:xfrm>
        <a:graphic>
          <a:graphicData uri="http://schemas.openxmlformats.org/drawingml/2006/table">
            <a:tbl>
              <a:tblPr/>
              <a:tblGrid>
                <a:gridCol w="1670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0586">
                  <a:extLst>
                    <a:ext uri="{9D8B030D-6E8A-4147-A177-3AD203B41FA5}">
                      <a16:colId xmlns:a16="http://schemas.microsoft.com/office/drawing/2014/main" val="572360608"/>
                    </a:ext>
                  </a:extLst>
                </a:gridCol>
                <a:gridCol w="1670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05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0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80148">
                <a:tc>
                  <a:txBody>
                    <a:bodyPr/>
                    <a:lstStyle/>
                    <a:p>
                      <a:r>
                        <a:rPr lang="en-GB" sz="2000" b="1" dirty="0"/>
                        <a:t>Isolation level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Lost update</a:t>
                      </a:r>
                      <a:endParaRPr lang="en-GB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/>
                        <a:t>Dirty reads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/>
                        <a:t>Non-repeatable reads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Phantoms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6104">
                <a:tc>
                  <a:txBody>
                    <a:bodyPr/>
                    <a:lstStyle/>
                    <a:p>
                      <a:r>
                        <a:rPr lang="en-GB" sz="2000"/>
                        <a:t>Read Uncommitted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may occur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may occur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may occur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6104">
                <a:tc>
                  <a:txBody>
                    <a:bodyPr/>
                    <a:lstStyle/>
                    <a:p>
                      <a:r>
                        <a:rPr lang="en-GB" sz="2000"/>
                        <a:t>Read Committed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</a:t>
                      </a:r>
                      <a:endParaRPr lang="uk-UA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uk-UA" sz="2000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may occur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may occur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6104">
                <a:tc>
                  <a:txBody>
                    <a:bodyPr/>
                    <a:lstStyle/>
                    <a:p>
                      <a:r>
                        <a:rPr lang="en-GB" sz="2000"/>
                        <a:t>Repeatable Read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</a:t>
                      </a:r>
                      <a:endParaRPr lang="uk-UA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uk-UA" sz="200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uk-UA" sz="200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may occur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059">
                <a:tc>
                  <a:txBody>
                    <a:bodyPr/>
                    <a:lstStyle/>
                    <a:p>
                      <a:r>
                        <a:rPr lang="en-GB" sz="2000"/>
                        <a:t>Serializable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</a:t>
                      </a:r>
                      <a:endParaRPr lang="uk-UA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uk-UA" sz="2000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uk-UA" sz="200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uk-UA" sz="2000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isolation levels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We want to run transactions concurrently with</a:t>
            </a:r>
          </a:p>
          <a:p>
            <a:r>
              <a:rPr lang="en-GB" dirty="0"/>
              <a:t>Correct behavior</a:t>
            </a:r>
          </a:p>
          <a:p>
            <a:r>
              <a:rPr lang="en-GB" dirty="0"/>
              <a:t>Good performance</a:t>
            </a:r>
          </a:p>
          <a:p>
            <a:pPr lvl="1"/>
            <a:r>
              <a:rPr lang="en-US" dirty="0"/>
              <a:t>“Correct behavior” basically means </a:t>
            </a:r>
            <a:r>
              <a:rPr lang="en-US" dirty="0" err="1"/>
              <a:t>serializability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SQL </a:t>
            </a:r>
            <a:r>
              <a:rPr lang="en-US" b="1" dirty="0"/>
              <a:t>Server</a:t>
            </a:r>
            <a:r>
              <a:rPr lang="en-GB" b="1" dirty="0"/>
              <a:t> Database Isolation Levels</a:t>
            </a:r>
            <a:endParaRPr lang="uk-UA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176271"/>
              </p:ext>
            </p:extLst>
          </p:nvPr>
        </p:nvGraphicFramePr>
        <p:xfrm>
          <a:off x="251517" y="899303"/>
          <a:ext cx="8640962" cy="5970629"/>
        </p:xfrm>
        <a:graphic>
          <a:graphicData uri="http://schemas.openxmlformats.org/drawingml/2006/table">
            <a:tbl>
              <a:tblPr/>
              <a:tblGrid>
                <a:gridCol w="1944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6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0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/>
                        <a:t>Isolation Level</a:t>
                      </a:r>
                    </a:p>
                  </a:txBody>
                  <a:tcPr marL="42333" marR="42333" marT="21167" marB="211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/>
                        <a:t>Description</a:t>
                      </a:r>
                    </a:p>
                  </a:txBody>
                  <a:tcPr marL="42333" marR="42333" marT="21167" marB="211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0084097"/>
                  </a:ext>
                </a:extLst>
              </a:tr>
              <a:tr h="1352542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</a:t>
                      </a:r>
                      <a:r>
                        <a:rPr lang="ru-RU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uncommitted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sz="2000" b="1" dirty="0"/>
                    </a:p>
                  </a:txBody>
                  <a:tcPr marL="42333" marR="42333" marT="21167" marB="211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блокировка данных на время выполнения команды изменения, что гарантирует, что команды изменения одних и тех же строк, запущенные параллельно, выполнятся последовательно, и ни одно из изменений не потеряется. Транзакции, выполняющие только чтение, при данном уровне изоляции никогда не блокируются </a:t>
                      </a:r>
                      <a:endParaRPr lang="en-GB" sz="2000" b="1" dirty="0"/>
                    </a:p>
                  </a:txBody>
                  <a:tcPr marL="42333" marR="42333" marT="21167" marB="211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1698">
                <a:tc>
                  <a:txBody>
                    <a:bodyPr/>
                    <a:lstStyle/>
                    <a:p>
                      <a:r>
                        <a:rPr lang="en-GB" sz="2000" b="1" dirty="0"/>
                        <a:t>Read committed</a:t>
                      </a:r>
                    </a:p>
                  </a:txBody>
                  <a:tcPr marL="42333" marR="42333" marT="21167" marB="211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По умолчанию. 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обеспечивается защита от чернового, «грязного» чтения, тем не менее, в процессе работы одной транзакции другая может быть успешно завершена и сделанные ею изменения зафиксированы. В итоге первая транзакция будет работать с другим набором данных.</a:t>
                      </a:r>
                    </a:p>
                  </a:txBody>
                  <a:tcPr marL="42333" marR="42333" marT="21167" marB="211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2542">
                <a:tc>
                  <a:txBody>
                    <a:bodyPr/>
                    <a:lstStyle/>
                    <a:p>
                      <a:r>
                        <a:rPr lang="ru-RU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Repeatable</a:t>
                      </a:r>
                      <a:r>
                        <a:rPr lang="ru-RU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</a:t>
                      </a:r>
                      <a:endParaRPr lang="en-GB" sz="2000" b="1" dirty="0"/>
                    </a:p>
                  </a:txBody>
                  <a:tcPr marL="42333" marR="42333" marT="21167" marB="211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читающая транзакция «не видит» изменения данных, которые были ею ранее прочитаны. При этом никакая другая транзакция не может изменять данные, читаемые текущей транзакцией, пока та не окончена.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Однако другие транзакции могут вставлять новые строки</a:t>
                      </a:r>
                      <a:r>
                        <a:rPr lang="ru-RU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«фантомы»</a:t>
                      </a:r>
                      <a:endParaRPr lang="en-US" sz="2000" dirty="0"/>
                    </a:p>
                  </a:txBody>
                  <a:tcPr marL="42333" marR="42333" marT="21167" marB="211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7657"/>
                  </a:ext>
                </a:extLst>
              </a:tr>
              <a:tr h="1351213">
                <a:tc>
                  <a:txBody>
                    <a:bodyPr/>
                    <a:lstStyle/>
                    <a:p>
                      <a:r>
                        <a:rPr lang="en-GB" sz="2000" b="1" dirty="0"/>
                        <a:t>Serializable</a:t>
                      </a:r>
                    </a:p>
                  </a:txBody>
                  <a:tcPr marL="42333" marR="42333" marT="21167" marB="211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транзакции полностью изолируются друг от друга, каждая выполняется так, как будто параллельных транзакций не существует. Только на этом уровне параллельные транзакции не подвержены эффекту «фантомного чтения».</a:t>
                      </a:r>
                      <a:endParaRPr lang="en-US" sz="2000" dirty="0"/>
                    </a:p>
                  </a:txBody>
                  <a:tcPr marL="42333" marR="42333" marT="21167" marB="211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356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685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/>
              <a:t>ACID</a:t>
            </a:r>
            <a:r>
              <a:rPr lang="ru-RU" dirty="0"/>
              <a:t> описывает требования к СУБД, обеспечивающие наиболее надёжную и предсказуемую её работу. </a:t>
            </a:r>
            <a:endParaRPr lang="uk-UA" sz="2100" dirty="0">
              <a:solidFill>
                <a:srgbClr val="0000FF"/>
              </a:solidFill>
              <a:latin typeface="Courier New"/>
            </a:endParaRPr>
          </a:p>
        </p:txBody>
      </p:sp>
      <p:pic>
        <p:nvPicPr>
          <p:cNvPr id="1026" name="Picture 2" descr="http://www.bankist.ru/files/u755/credit_card_transac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016032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30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50106"/>
          </a:xfrm>
        </p:spPr>
        <p:txBody>
          <a:bodyPr>
            <a:normAutofit/>
          </a:bodyPr>
          <a:lstStyle/>
          <a:p>
            <a:r>
              <a:rPr lang="en-GB" b="1" dirty="0"/>
              <a:t>Oracle Database Isolation Levels</a:t>
            </a:r>
            <a:endParaRPr lang="uk-UA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51517" y="899303"/>
          <a:ext cx="8640962" cy="5554033"/>
        </p:xfrm>
        <a:graphic>
          <a:graphicData uri="http://schemas.openxmlformats.org/drawingml/2006/table">
            <a:tbl>
              <a:tblPr/>
              <a:tblGrid>
                <a:gridCol w="1944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6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717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/>
                        <a:t>Isolation Level</a:t>
                      </a:r>
                    </a:p>
                  </a:txBody>
                  <a:tcPr marL="42333" marR="42333" marT="21167" marB="211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/>
                        <a:t>Description</a:t>
                      </a:r>
                    </a:p>
                  </a:txBody>
                  <a:tcPr marL="42333" marR="42333" marT="21167" marB="211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2611">
                <a:tc>
                  <a:txBody>
                    <a:bodyPr/>
                    <a:lstStyle/>
                    <a:p>
                      <a:r>
                        <a:rPr lang="en-GB" sz="2000" b="1" dirty="0"/>
                        <a:t>Read committed</a:t>
                      </a:r>
                    </a:p>
                  </a:txBody>
                  <a:tcPr marL="42333" marR="42333" marT="21167" marB="211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This is the default transaction isolation level. Each query executed by a transaction sees only data that was committed before the query (not the transaction) began. </a:t>
                      </a:r>
                      <a:endParaRPr lang="ru-RU" sz="2000" dirty="0"/>
                    </a:p>
                    <a:p>
                      <a:pPr algn="just"/>
                      <a:r>
                        <a:rPr lang="en-US" sz="2000" dirty="0"/>
                        <a:t>An </a:t>
                      </a:r>
                      <a:r>
                        <a:rPr lang="en-US" sz="2000" b="1" dirty="0"/>
                        <a:t>Oracle Database </a:t>
                      </a:r>
                      <a:r>
                        <a:rPr lang="en-US" sz="2000" dirty="0"/>
                        <a:t>query </a:t>
                      </a:r>
                      <a:r>
                        <a:rPr lang="en-US" sz="2000" b="1" dirty="0"/>
                        <a:t>never reads dirty (uncommitted) data</a:t>
                      </a:r>
                      <a:r>
                        <a:rPr lang="en-US" sz="2000" dirty="0"/>
                        <a:t>.</a:t>
                      </a:r>
                    </a:p>
                    <a:p>
                      <a:pPr algn="just"/>
                      <a:r>
                        <a:rPr lang="en-US" sz="2000" dirty="0"/>
                        <a:t>Because Oracle Database does not prevent other transactions from modifying the data read by a query, that data can be changed by other transactions between two executions of the query. Thus, a transaction that runs a given query twice </a:t>
                      </a:r>
                      <a:r>
                        <a:rPr lang="en-US" sz="2000" b="1" dirty="0"/>
                        <a:t>can experience both nonrepeatable read and phantoms</a:t>
                      </a:r>
                      <a:r>
                        <a:rPr lang="en-US" sz="2000" dirty="0"/>
                        <a:t>.</a:t>
                      </a:r>
                    </a:p>
                  </a:txBody>
                  <a:tcPr marL="42333" marR="42333" marT="21167" marB="211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4288">
                <a:tc>
                  <a:txBody>
                    <a:bodyPr/>
                    <a:lstStyle/>
                    <a:p>
                      <a:r>
                        <a:rPr lang="en-GB" sz="2000" b="1" dirty="0"/>
                        <a:t>Serializable</a:t>
                      </a:r>
                    </a:p>
                  </a:txBody>
                  <a:tcPr marL="42333" marR="42333" marT="21167" marB="211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Serializable transactions see only those changes that were committed at the time the transaction began, plus those changes made by the transaction itself through INSERT, UPDATE, and DELETE statements. </a:t>
                      </a:r>
                      <a:endParaRPr lang="ru-RU" sz="2000" dirty="0"/>
                    </a:p>
                    <a:p>
                      <a:pPr algn="just"/>
                      <a:r>
                        <a:rPr lang="en-US" sz="2000" dirty="0"/>
                        <a:t>Serializable </a:t>
                      </a:r>
                      <a:r>
                        <a:rPr lang="en-US" sz="2000" b="1" dirty="0"/>
                        <a:t>transactions do not experience nonrepeatable reads or phantoms</a:t>
                      </a:r>
                      <a:r>
                        <a:rPr lang="en-US" sz="2000" dirty="0"/>
                        <a:t>.</a:t>
                      </a:r>
                    </a:p>
                  </a:txBody>
                  <a:tcPr marL="42333" marR="42333" marT="21167" marB="211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251520" y="6488668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http://docs.oracle.com/cd/B28359_01/server.111/b28318/consist.htm#CNCPT621</a:t>
            </a:r>
            <a:r>
              <a:rPr lang="ru-RU" dirty="0"/>
              <a:t> </a:t>
            </a:r>
            <a:endParaRPr lang="uk-UA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PostgreSQL</a:t>
            </a:r>
            <a:r>
              <a:rPr lang="ru-RU" b="1" dirty="0"/>
              <a:t> </a:t>
            </a:r>
            <a:r>
              <a:rPr lang="en-GB" b="1" dirty="0"/>
              <a:t>Isolation Levels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PostgreSQL, you can request any of the four standard transaction isolation levels</a:t>
            </a:r>
          </a:p>
          <a:p>
            <a:r>
              <a:rPr lang="en-US" dirty="0"/>
              <a:t>But internally, there are only three distinct isolation levels</a:t>
            </a:r>
          </a:p>
          <a:p>
            <a:pPr lvl="1"/>
            <a:r>
              <a:rPr lang="en-US" dirty="0"/>
              <a:t>Read Committed</a:t>
            </a:r>
          </a:p>
          <a:p>
            <a:pPr lvl="1"/>
            <a:r>
              <a:rPr lang="en-US" dirty="0"/>
              <a:t>Repeatable Read</a:t>
            </a:r>
          </a:p>
          <a:p>
            <a:pPr lvl="2"/>
            <a:r>
              <a:rPr lang="en-US" dirty="0"/>
              <a:t>phantom reads are not possible in the PostgreSQL implementation of Repeatable Read</a:t>
            </a:r>
          </a:p>
          <a:p>
            <a:pPr lvl="1"/>
            <a:r>
              <a:rPr lang="en-US" dirty="0"/>
              <a:t>Serializable</a:t>
            </a:r>
          </a:p>
          <a:p>
            <a:pPr lvl="2"/>
            <a:r>
              <a:rPr lang="en-US" dirty="0"/>
              <a:t>this isolation level works exactly the same as Repeatable Read except that …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03648" y="6237312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http://www.postgresql.org/docs/9.4/static/transaction-iso.html</a:t>
            </a:r>
            <a:r>
              <a:rPr lang="en-GB" dirty="0"/>
              <a:t> </a:t>
            </a:r>
            <a:endParaRPr lang="uk-UA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Блокировки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Блокировка - временное ограничение на выполнение некоторых операций обработки данных. Блокировка может быть наложена как на отдельную строку таблицы, так и на всю базу данных. Управлением блокировками на сервере занимается менеджер блокировок</a:t>
            </a:r>
            <a:endParaRPr lang="uk-UA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Блокировки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Различают два вида блокировки:</a:t>
            </a:r>
          </a:p>
          <a:p>
            <a:pPr lvl="0"/>
            <a:r>
              <a:rPr lang="ru-RU" dirty="0"/>
              <a:t>блокировка записи (</a:t>
            </a:r>
            <a:r>
              <a:rPr lang="ru-RU" b="1" dirty="0" err="1"/>
              <a:t>write</a:t>
            </a:r>
            <a:r>
              <a:rPr lang="ru-RU" b="1" dirty="0"/>
              <a:t> </a:t>
            </a:r>
            <a:r>
              <a:rPr lang="ru-RU" b="1" dirty="0" err="1"/>
              <a:t>lock</a:t>
            </a:r>
            <a:r>
              <a:rPr lang="ru-RU" dirty="0"/>
              <a:t>) – транзакция блокирует строки в таблицах таким образом, что запрос другой транзакции к этим строкам будет отменен;</a:t>
            </a:r>
          </a:p>
          <a:p>
            <a:pPr lvl="0"/>
            <a:r>
              <a:rPr lang="ru-RU" dirty="0"/>
              <a:t>блокировка чтения (</a:t>
            </a:r>
            <a:r>
              <a:rPr lang="ru-RU" b="1" dirty="0" err="1"/>
              <a:t>read</a:t>
            </a:r>
            <a:r>
              <a:rPr lang="ru-RU" b="1" dirty="0"/>
              <a:t> </a:t>
            </a:r>
            <a:r>
              <a:rPr lang="ru-RU" b="1" dirty="0" err="1"/>
              <a:t>lock</a:t>
            </a:r>
            <a:r>
              <a:rPr lang="ru-RU" dirty="0"/>
              <a:t>) – транзакция блокирует строки так, что запрос со стороны другой транзакции на блокировку записи этих строк будет отвергнут, а на блокировку чтения – принят.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56655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Блокировки (протокол наложения)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ru-RU" dirty="0"/>
              <a:t>транзакция, результатом действия которой на строку данных в таблице является ее извлечение, обязана наложить блокировку чтения на эту строку;</a:t>
            </a:r>
          </a:p>
          <a:p>
            <a:pPr lvl="0"/>
            <a:r>
              <a:rPr lang="ru-RU" dirty="0"/>
              <a:t>транзакция, предназначенная для модификации строки данных, накладывает на нее блокировку записи;</a:t>
            </a:r>
          </a:p>
          <a:p>
            <a:pPr lvl="0"/>
            <a:r>
              <a:rPr lang="ru-RU" dirty="0"/>
              <a:t>если запрашиваемая блокировка на строку отвергается из-за уже имеющейся блокировки, то транзакция переводится в режим ожидания до тех пор, пока блокировка не будет снята;</a:t>
            </a:r>
          </a:p>
          <a:p>
            <a:r>
              <a:rPr lang="ru-RU" dirty="0"/>
              <a:t>блокировка записи сохраняется вплоть до конца выполнения транзакции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59325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Подходы к реализации </a:t>
            </a:r>
            <a:br>
              <a:rPr lang="ru-RU" dirty="0"/>
            </a:br>
            <a:r>
              <a:rPr lang="en-GB" dirty="0"/>
              <a:t>Isolation levels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Lock (</a:t>
            </a:r>
            <a:r>
              <a:rPr lang="ru-RU" dirty="0"/>
              <a:t>Блокировка)</a:t>
            </a:r>
          </a:p>
          <a:p>
            <a:pPr lvl="1"/>
            <a:r>
              <a:rPr lang="en-US" dirty="0"/>
              <a:t>read lock or write lock</a:t>
            </a:r>
            <a:endParaRPr lang="en-GB" dirty="0"/>
          </a:p>
          <a:p>
            <a:r>
              <a:rPr lang="en-GB" dirty="0"/>
              <a:t>Multiversion concurrency control (MVCC) (</a:t>
            </a:r>
            <a:r>
              <a:rPr lang="ru-RU" dirty="0"/>
              <a:t>Управление конкурентным доступом с помощью </a:t>
            </a:r>
            <a:r>
              <a:rPr lang="ru-RU" dirty="0" err="1"/>
              <a:t>многоверсионности</a:t>
            </a:r>
            <a:r>
              <a:rPr lang="en-US" dirty="0"/>
              <a:t>)</a:t>
            </a:r>
            <a:endParaRPr lang="en-GB" dirty="0"/>
          </a:p>
          <a:p>
            <a:pPr lvl="1"/>
            <a:r>
              <a:rPr lang="en-GB" dirty="0"/>
              <a:t>Snapshot isolation</a:t>
            </a:r>
          </a:p>
          <a:p>
            <a:pPr lvl="1"/>
            <a:r>
              <a:rPr lang="ru-RU" dirty="0"/>
              <a:t>позволяет добиться, что пишущие транзакции не блокируют читающих, и читающие транзакции не блокируют пишущих</a:t>
            </a:r>
            <a:endParaRPr lang="en-GB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14363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Pessimistic vs optimistic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urier New"/>
              </a:rPr>
              <a:t>SELECT </a:t>
            </a:r>
            <a:r>
              <a:rPr lang="en-US" sz="2000" dirty="0">
                <a:latin typeface="Courier New"/>
              </a:rPr>
              <a:t>balance</a:t>
            </a:r>
            <a:r>
              <a:rPr lang="en-US" sz="2000" dirty="0">
                <a:solidFill>
                  <a:srgbClr val="0000FF"/>
                </a:solidFill>
                <a:latin typeface="Courier New"/>
              </a:rPr>
              <a:t> FROM </a:t>
            </a:r>
            <a:r>
              <a:rPr lang="en-US" sz="2000" dirty="0">
                <a:latin typeface="Courier New"/>
              </a:rPr>
              <a:t>accounts</a:t>
            </a:r>
            <a:r>
              <a:rPr lang="en-US" sz="2000" dirty="0">
                <a:solidFill>
                  <a:srgbClr val="0000FF"/>
                </a:solidFill>
                <a:latin typeface="Courier New"/>
              </a:rPr>
              <a:t> WHERE </a:t>
            </a:r>
            <a:r>
              <a:rPr lang="en-US" sz="2000" dirty="0" err="1">
                <a:latin typeface="Courier New"/>
              </a:rPr>
              <a:t>user_id</a:t>
            </a:r>
            <a:r>
              <a:rPr lang="en-US" sz="2000" dirty="0">
                <a:latin typeface="Courier New"/>
              </a:rPr>
              <a:t> = 1</a:t>
            </a:r>
            <a:r>
              <a:rPr lang="en-US" sz="2000" dirty="0">
                <a:solidFill>
                  <a:srgbClr val="0000FF"/>
                </a:solidFill>
                <a:latin typeface="Courier New"/>
              </a:rPr>
              <a:t>; </a:t>
            </a:r>
          </a:p>
          <a:p>
            <a:pPr marL="0" indent="0">
              <a:buNone/>
            </a:pPr>
            <a:r>
              <a:rPr lang="en-US" sz="2000" dirty="0"/>
              <a:t>-- in the application, subtract 100 from balance if it's above </a:t>
            </a:r>
          </a:p>
          <a:p>
            <a:pPr marL="0" indent="0">
              <a:buNone/>
            </a:pPr>
            <a:r>
              <a:rPr lang="en-US" sz="2000" dirty="0"/>
              <a:t>-- 100; and, where X is the new balance: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urier New"/>
              </a:rPr>
              <a:t>UPDATE</a:t>
            </a:r>
            <a:r>
              <a:rPr lang="en-US" sz="2000" dirty="0"/>
              <a:t> </a:t>
            </a:r>
            <a:r>
              <a:rPr lang="en-US" sz="2000" dirty="0">
                <a:latin typeface="Courier New"/>
              </a:rPr>
              <a:t>accounts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FF"/>
                </a:solidFill>
                <a:latin typeface="Courier New"/>
              </a:rPr>
              <a:t>SET</a:t>
            </a:r>
            <a:r>
              <a:rPr lang="en-US" sz="2000" dirty="0"/>
              <a:t> </a:t>
            </a:r>
            <a:r>
              <a:rPr lang="en-US" sz="2000" dirty="0">
                <a:latin typeface="Courier New"/>
              </a:rPr>
              <a:t>balance</a:t>
            </a:r>
            <a:r>
              <a:rPr lang="en-US" sz="2000" dirty="0"/>
              <a:t> </a:t>
            </a:r>
            <a:r>
              <a:rPr lang="en-US" sz="2000" dirty="0">
                <a:latin typeface="Courier New"/>
              </a:rPr>
              <a:t>= X </a:t>
            </a:r>
            <a:r>
              <a:rPr lang="en-US" sz="2000" dirty="0">
                <a:solidFill>
                  <a:srgbClr val="0000FF"/>
                </a:solidFill>
                <a:latin typeface="Courier New"/>
              </a:rPr>
              <a:t>WHERE</a:t>
            </a:r>
            <a:r>
              <a:rPr lang="en-US" sz="2000" dirty="0"/>
              <a:t> </a:t>
            </a:r>
            <a:r>
              <a:rPr lang="en-US" sz="2000" dirty="0">
                <a:latin typeface="Courier New"/>
              </a:rPr>
              <a:t>user_id</a:t>
            </a:r>
            <a:r>
              <a:rPr lang="en-US" sz="2000" dirty="0"/>
              <a:t> </a:t>
            </a:r>
            <a:r>
              <a:rPr lang="en-US" sz="2000" dirty="0">
                <a:latin typeface="Courier New"/>
              </a:rPr>
              <a:t>=1</a:t>
            </a:r>
            <a:r>
              <a:rPr lang="en-US" sz="2000" dirty="0">
                <a:solidFill>
                  <a:srgbClr val="0000FF"/>
                </a:solidFill>
                <a:latin typeface="Courier New"/>
              </a:rPr>
              <a:t>;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11560" y="6309320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http://blog.2ndquadrant.com/postgresql-anti-patterns-read-modify-write-cycles/</a:t>
            </a:r>
            <a:r>
              <a:rPr lang="en-GB" dirty="0"/>
              <a:t>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33192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 different sessions </a:t>
            </a:r>
            <a:br>
              <a:rPr lang="en-US" dirty="0"/>
            </a:br>
            <a:r>
              <a:rPr lang="en-US" dirty="0"/>
              <a:t>at the same time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2973813"/>
              </p:ext>
            </p:extLst>
          </p:nvPr>
        </p:nvGraphicFramePr>
        <p:xfrm>
          <a:off x="457200" y="1700808"/>
          <a:ext cx="8229600" cy="4824535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3067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Session 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Session 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5367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SELECT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balance </a:t>
                      </a:r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accounts </a:t>
                      </a:r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WHERE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user_id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1;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(returns 300)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5367"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SELECT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balance </a:t>
                      </a:r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accounts </a:t>
                      </a:r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WHERE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user_id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1;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(also returns 300)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5367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UPDATE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balance </a:t>
                      </a:r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balance = 200 </a:t>
                      </a:r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WHERE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user_id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1;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(300 – 100 = 200)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5367"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UPDATE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balance </a:t>
                      </a:r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balance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200 </a:t>
                      </a:r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WHERE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user_id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1;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(300 – 100 = 200)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7550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Don’t transactions prevent this?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2635015"/>
              </p:ext>
            </p:extLst>
          </p:nvPr>
        </p:nvGraphicFramePr>
        <p:xfrm>
          <a:off x="467544" y="1412776"/>
          <a:ext cx="8363272" cy="5040561"/>
        </p:xfrm>
        <a:graphic>
          <a:graphicData uri="http://schemas.openxmlformats.org/drawingml/2006/table">
            <a:tbl>
              <a:tblPr/>
              <a:tblGrid>
                <a:gridCol w="418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1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711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Session 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Session 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0581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BEGIN</a:t>
                      </a:r>
                      <a:r>
                        <a:rPr lang="en-US" sz="1800" dirty="0"/>
                        <a:t>;</a:t>
                      </a:r>
                      <a:endParaRPr lang="en-US" sz="1800" kern="1200" dirty="0">
                        <a:solidFill>
                          <a:srgbClr val="0000FF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SELECT</a:t>
                      </a:r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balance </a:t>
                      </a:r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accounts </a:t>
                      </a:r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WHERE</a:t>
                      </a:r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user_id</a:t>
                      </a:r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1; </a:t>
                      </a:r>
                    </a:p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(returns 300)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BEGIN</a:t>
                      </a:r>
                      <a:r>
                        <a:rPr lang="en-US" sz="1800" dirty="0"/>
                        <a:t>;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4494">
                <a:tc>
                  <a:txBody>
                    <a:bodyPr/>
                    <a:lstStyle/>
                    <a:p>
                      <a:r>
                        <a:rPr lang="en-US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SELECT</a:t>
                      </a:r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balance </a:t>
                      </a:r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accounts </a:t>
                      </a:r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WHERE</a:t>
                      </a:r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user_id</a:t>
                      </a:r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1; </a:t>
                      </a:r>
                    </a:p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(also returns 300)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4494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UPDATE</a:t>
                      </a:r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balance </a:t>
                      </a:r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SET</a:t>
                      </a:r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balance = 200 </a:t>
                      </a:r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WHERE</a:t>
                      </a:r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user_id</a:t>
                      </a:r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1; </a:t>
                      </a:r>
                    </a:p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(300 – 100 = 200)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128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COMMIT</a:t>
                      </a:r>
                      <a:r>
                        <a:rPr lang="en-US" sz="1800" dirty="0"/>
                        <a:t>;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UPDATE</a:t>
                      </a:r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balance </a:t>
                      </a:r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SET</a:t>
                      </a:r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balance</a:t>
                      </a:r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200 </a:t>
                      </a:r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WHERE</a:t>
                      </a:r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user_id</a:t>
                      </a:r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1; </a:t>
                      </a:r>
                    </a:p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(300 – 100 = 200)</a:t>
                      </a:r>
                    </a:p>
                    <a:p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COMMIT</a:t>
                      </a:r>
                      <a:r>
                        <a:rPr lang="en-US" sz="1800" dirty="0"/>
                        <a:t>;</a:t>
                      </a:r>
                      <a:endParaRPr lang="en-US" sz="18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10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Avoiding the read-modify-write with a calculated update</a:t>
            </a:r>
          </a:p>
          <a:p>
            <a:r>
              <a:rPr lang="en-US" dirty="0"/>
              <a:t>Row level locking with SELECT ... FOR UPDATE</a:t>
            </a:r>
          </a:p>
          <a:p>
            <a:r>
              <a:rPr lang="en-US" dirty="0"/>
              <a:t>Use of SERIALIZABLE transactions</a:t>
            </a:r>
          </a:p>
          <a:p>
            <a:r>
              <a:rPr lang="en-US" dirty="0"/>
              <a:t>Optimistic concurrency control, otherwise known as optimistic locking</a:t>
            </a:r>
          </a:p>
        </p:txBody>
      </p:sp>
    </p:spTree>
    <p:extLst>
      <p:ext uri="{BB962C8B-B14F-4D97-AF65-F5344CB8AC3E}">
        <p14:creationId xmlns:p14="http://schemas.microsoft.com/office/powerpoint/2010/main" val="3702738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ACID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340768"/>
            <a:ext cx="8712968" cy="4525963"/>
          </a:xfrm>
        </p:spPr>
        <p:txBody>
          <a:bodyPr/>
          <a:lstStyle/>
          <a:p>
            <a:r>
              <a:rPr lang="en-US" i="1" dirty="0"/>
              <a:t>Atomicity - </a:t>
            </a:r>
            <a:r>
              <a:rPr lang="ru-RU" i="1" dirty="0"/>
              <a:t>атомарность</a:t>
            </a:r>
            <a:r>
              <a:rPr lang="en-US" i="1" dirty="0"/>
              <a:t>, </a:t>
            </a:r>
            <a:endParaRPr lang="ru-RU" i="1" dirty="0"/>
          </a:p>
          <a:p>
            <a:r>
              <a:rPr lang="en-US" i="1" dirty="0"/>
              <a:t>Consistency</a:t>
            </a:r>
            <a:r>
              <a:rPr lang="ru-RU" i="1" dirty="0"/>
              <a:t> - согласованность</a:t>
            </a:r>
            <a:r>
              <a:rPr lang="en-US" i="1" dirty="0"/>
              <a:t>, </a:t>
            </a:r>
            <a:endParaRPr lang="ru-RU" i="1" dirty="0"/>
          </a:p>
          <a:p>
            <a:r>
              <a:rPr lang="en-US" i="1" dirty="0"/>
              <a:t>Isolation</a:t>
            </a:r>
            <a:r>
              <a:rPr lang="ru-RU" i="1" dirty="0"/>
              <a:t> - изолированность</a:t>
            </a:r>
            <a:r>
              <a:rPr lang="en-US" i="1" dirty="0"/>
              <a:t>, </a:t>
            </a:r>
            <a:endParaRPr lang="ru-RU" i="1" dirty="0"/>
          </a:p>
          <a:p>
            <a:r>
              <a:rPr lang="en-US" i="1" dirty="0"/>
              <a:t>Durability</a:t>
            </a:r>
            <a:r>
              <a:rPr lang="ru-RU" i="1" dirty="0"/>
              <a:t> - надежность</a:t>
            </a:r>
            <a:endParaRPr lang="uk-UA" dirty="0"/>
          </a:p>
        </p:txBody>
      </p:sp>
      <p:sp>
        <p:nvSpPr>
          <p:cNvPr id="5" name="Rectangular Callout 4"/>
          <p:cNvSpPr/>
          <p:nvPr/>
        </p:nvSpPr>
        <p:spPr>
          <a:xfrm>
            <a:off x="6590660" y="1488415"/>
            <a:ext cx="2376264" cy="2902901"/>
          </a:xfrm>
          <a:prstGeom prst="wedgeRectCallout">
            <a:avLst>
              <a:gd name="adj1" fmla="val -264130"/>
              <a:gd name="adj2" fmla="val -38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Перевод денег с одного счета на другой: 2 </a:t>
            </a:r>
            <a:r>
              <a:rPr lang="en-US" dirty="0"/>
              <a:t>update</a:t>
            </a:r>
            <a:r>
              <a:rPr lang="ru-RU" dirty="0"/>
              <a:t> в таблице счетов и 1</a:t>
            </a:r>
            <a:r>
              <a:rPr lang="en-US" dirty="0"/>
              <a:t> insert</a:t>
            </a:r>
            <a:r>
              <a:rPr lang="ru-RU" dirty="0"/>
              <a:t> в таблице переводов. При этом операции составляют единицу работы: или все (фиксация) или ничего (откат)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3311860" y="5182655"/>
            <a:ext cx="2520280" cy="1368152"/>
          </a:xfrm>
          <a:prstGeom prst="wedgeRectCallout">
            <a:avLst>
              <a:gd name="adj1" fmla="val -127408"/>
              <a:gd name="adj2" fmla="val -2118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Результат должен быть виден только после выполнения всех операций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6590660" y="4689140"/>
            <a:ext cx="2386842" cy="1368152"/>
          </a:xfrm>
          <a:prstGeom prst="wedgeRectCallout">
            <a:avLst>
              <a:gd name="adj1" fmla="val -257946"/>
              <a:gd name="adj2" fmla="val -2183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Изменения не противоречат ограничениям БД:</a:t>
            </a:r>
            <a:r>
              <a:rPr lang="en-US" dirty="0"/>
              <a:t> PK, FK, check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249084" y="5157961"/>
            <a:ext cx="2520280" cy="1368152"/>
          </a:xfrm>
          <a:prstGeom prst="wedgeRectCallout">
            <a:avLst>
              <a:gd name="adj1" fmla="val 163"/>
              <a:gd name="adj2" fmla="val -165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После завершения операции данные доступны и теряются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Avoiding the read-modify-write cycle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112586"/>
              </p:ext>
            </p:extLst>
          </p:nvPr>
        </p:nvGraphicFramePr>
        <p:xfrm>
          <a:off x="467544" y="1412776"/>
          <a:ext cx="8496944" cy="5214787"/>
        </p:xfrm>
        <a:graphic>
          <a:graphicData uri="http://schemas.openxmlformats.org/drawingml/2006/table">
            <a:tbl>
              <a:tblPr/>
              <a:tblGrid>
                <a:gridCol w="4248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711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Session 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Session 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058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UPDATE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accounts</a:t>
                      </a:r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SET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balance</a:t>
                      </a:r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balance - 100 </a:t>
                      </a:r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WHERE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user_id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1</a:t>
                      </a:r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(sets balance=200)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4494">
                <a:tc>
                  <a:txBody>
                    <a:bodyPr/>
                    <a:lstStyle/>
                    <a:p>
                      <a:r>
                        <a:rPr lang="en-US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UPDATE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accounts</a:t>
                      </a:r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SET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balance = balance - 100</a:t>
                      </a:r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WHERE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user_id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1</a:t>
                      </a:r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(sets balance=100)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449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1281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4039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Row level locking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632728"/>
              </p:ext>
            </p:extLst>
          </p:nvPr>
        </p:nvGraphicFramePr>
        <p:xfrm>
          <a:off x="251520" y="1340768"/>
          <a:ext cx="8568952" cy="5521228"/>
        </p:xfrm>
        <a:graphic>
          <a:graphicData uri="http://schemas.openxmlformats.org/drawingml/2006/table">
            <a:tbl>
              <a:tblPr/>
              <a:tblGrid>
                <a:gridCol w="4284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4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977">
                <a:tc>
                  <a:txBody>
                    <a:bodyPr/>
                    <a:lstStyle/>
                    <a:p>
                      <a:r>
                        <a:rPr lang="en-US" sz="1600" b="1" dirty="0"/>
                        <a:t>Session 1</a:t>
                      </a: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Session 2</a:t>
                      </a: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977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BEGIN;</a:t>
                      </a: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BEGIN;</a:t>
                      </a: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211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SELECT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balance</a:t>
                      </a:r>
                      <a:r>
                        <a:rPr lang="en-US" sz="16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FROM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accounts</a:t>
                      </a:r>
                      <a:r>
                        <a:rPr lang="en-US" sz="16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WHERE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user_id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1 </a:t>
                      </a:r>
                      <a:r>
                        <a:rPr lang="en-US" sz="16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FOR UPDATE; </a:t>
                      </a:r>
                      <a:r>
                        <a:rPr lang="en-US" sz="1600" kern="12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(returns 300)</a:t>
                      </a: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7444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SELECT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balance</a:t>
                      </a:r>
                      <a:r>
                        <a:rPr lang="en-US" sz="16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FROM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accounts</a:t>
                      </a:r>
                      <a:r>
                        <a:rPr lang="en-US" sz="16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WHERE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user_id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1 </a:t>
                      </a:r>
                      <a:r>
                        <a:rPr lang="en-US" sz="16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FOR UPDATE; </a:t>
                      </a:r>
                      <a:r>
                        <a:rPr lang="en-US" sz="1600" kern="12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(gets stuck and waits for transaction 1)</a:t>
                      </a: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12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UPDATE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balance</a:t>
                      </a:r>
                      <a:r>
                        <a:rPr lang="en-US" sz="16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SET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balance = 200 </a:t>
                      </a:r>
                      <a:r>
                        <a:rPr lang="en-US" sz="16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WHERE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user_id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1</a:t>
                      </a:r>
                      <a:r>
                        <a:rPr lang="en-US" sz="16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(300 – 100 = 200)</a:t>
                      </a: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977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COMMIT;</a:t>
                      </a: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977"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(second transaction’s SELECT returns 200)</a:t>
                      </a: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1211"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UPDATE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balance</a:t>
                      </a:r>
                      <a:r>
                        <a:rPr lang="en-US" sz="16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SET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balance = 100 </a:t>
                      </a:r>
                      <a:r>
                        <a:rPr lang="en-US" sz="16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WHERE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user_id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1</a:t>
                      </a:r>
                      <a:r>
                        <a:rPr lang="en-US" sz="16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(200 – 100 = 100)</a:t>
                      </a: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977"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COMMIT</a:t>
                      </a: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4889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850106"/>
          </a:xfrm>
        </p:spPr>
        <p:txBody>
          <a:bodyPr>
            <a:normAutofit/>
          </a:bodyPr>
          <a:lstStyle/>
          <a:p>
            <a:r>
              <a:rPr lang="en-US" sz="3600" b="1" dirty="0"/>
              <a:t>SERIALIZABLE transactions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007389"/>
              </p:ext>
            </p:extLst>
          </p:nvPr>
        </p:nvGraphicFramePr>
        <p:xfrm>
          <a:off x="287016" y="724210"/>
          <a:ext cx="8533456" cy="5945150"/>
        </p:xfrm>
        <a:graphic>
          <a:graphicData uri="http://schemas.openxmlformats.org/drawingml/2006/table">
            <a:tbl>
              <a:tblPr/>
              <a:tblGrid>
                <a:gridCol w="4266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6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136">
                <a:tc>
                  <a:txBody>
                    <a:bodyPr/>
                    <a:lstStyle/>
                    <a:p>
                      <a:r>
                        <a:rPr lang="en-US" sz="1500" b="1" dirty="0"/>
                        <a:t>Session 1</a:t>
                      </a:r>
                    </a:p>
                  </a:txBody>
                  <a:tcPr marL="71841" marR="71841" marT="35920" marB="35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Session 2</a:t>
                      </a:r>
                    </a:p>
                  </a:txBody>
                  <a:tcPr marL="71841" marR="71841" marT="35920" marB="35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136"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BEGIN ISOLATION LEVEL SERIALIZABLE;</a:t>
                      </a:r>
                    </a:p>
                  </a:txBody>
                  <a:tcPr marL="71841" marR="71841" marT="35920" marB="35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BEGIN ISOLATION LEVEL SERIALIZABLE;</a:t>
                      </a:r>
                    </a:p>
                  </a:txBody>
                  <a:tcPr marL="71841" marR="71841" marT="35920" marB="35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237"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SELECT 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balance</a:t>
                      </a:r>
                      <a:r>
                        <a:rPr lang="en-US" sz="15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FROM 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accounts</a:t>
                      </a:r>
                      <a:r>
                        <a:rPr lang="en-US" sz="15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WHERE 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user_id = 1</a:t>
                      </a:r>
                      <a:r>
                        <a:rPr lang="en-US" sz="15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 </a:t>
                      </a:r>
                    </a:p>
                    <a:p>
                      <a:r>
                        <a:rPr lang="en-US" sz="1500" kern="12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(returns 300)</a:t>
                      </a:r>
                    </a:p>
                  </a:txBody>
                  <a:tcPr marL="71841" marR="71841" marT="35920" marB="35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marL="71841" marR="71841" marT="35920" marB="35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237"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marL="71841" marR="71841" marT="35920" marB="35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SELECT 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balance</a:t>
                      </a:r>
                      <a:r>
                        <a:rPr lang="en-US" sz="15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FROM 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accounts</a:t>
                      </a:r>
                      <a:r>
                        <a:rPr lang="en-US" sz="15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WHERE 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user_id = 1</a:t>
                      </a:r>
                      <a:r>
                        <a:rPr lang="en-US" sz="15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 </a:t>
                      </a:r>
                    </a:p>
                    <a:p>
                      <a:r>
                        <a:rPr lang="en-US" sz="1500" kern="12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(also returns 300)</a:t>
                      </a:r>
                    </a:p>
                  </a:txBody>
                  <a:tcPr marL="71841" marR="71841" marT="35920" marB="35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237"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UPDATE 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accounts</a:t>
                      </a:r>
                      <a:r>
                        <a:rPr lang="en-US" sz="15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SET 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balance = 200 </a:t>
                      </a:r>
                      <a:r>
                        <a:rPr lang="en-US" sz="15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WHERE 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user_id = 1</a:t>
                      </a:r>
                      <a:r>
                        <a:rPr lang="en-US" sz="15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 </a:t>
                      </a:r>
                    </a:p>
                    <a:p>
                      <a:r>
                        <a:rPr lang="en-US" sz="1500" kern="12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(300 – 100 = 200)</a:t>
                      </a:r>
                    </a:p>
                  </a:txBody>
                  <a:tcPr marL="71841" marR="71841" marT="35920" marB="35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marL="71841" marR="71841" marT="35920" marB="35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0339"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marL="71841" marR="71841" marT="35920" marB="35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UPDATE 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accounts</a:t>
                      </a:r>
                      <a:r>
                        <a:rPr lang="en-US" sz="15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SET 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balance = 200 </a:t>
                      </a:r>
                      <a:r>
                        <a:rPr lang="en-US" sz="15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WHERE 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user_id = 1</a:t>
                      </a:r>
                      <a:r>
                        <a:rPr lang="en-US" sz="15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 </a:t>
                      </a:r>
                    </a:p>
                    <a:p>
                      <a:r>
                        <a:rPr lang="en-US" sz="1500" kern="12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(gets stuck on session1′s lock and doesn’t proceed)</a:t>
                      </a:r>
                    </a:p>
                  </a:txBody>
                  <a:tcPr marL="71841" marR="71841" marT="35920" marB="35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136"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COMMIT </a:t>
                      </a:r>
                    </a:p>
                    <a:p>
                      <a:r>
                        <a:rPr lang="en-US" sz="1500" kern="12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– succeeds, setting balance=200</a:t>
                      </a:r>
                    </a:p>
                  </a:txBody>
                  <a:tcPr marL="71841" marR="71841" marT="35920" marB="35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marL="71841" marR="71841" marT="35920" marB="35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01441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Courier New" pitchFamily="49" charset="0"/>
                          <a:cs typeface="Courier New" pitchFamily="49" charset="0"/>
                        </a:rPr>
                        <a:t> </a:t>
                      </a:r>
                    </a:p>
                  </a:txBody>
                  <a:tcPr marL="71841" marR="71841" marT="35920" marB="35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Courier New" pitchFamily="49" charset="0"/>
                          <a:cs typeface="Courier New" pitchFamily="49" charset="0"/>
                        </a:rPr>
                        <a:t>(UPDATE continues, but sees that the row has been changed and aborts due to concurrent update error)</a:t>
                      </a:r>
                    </a:p>
                  </a:txBody>
                  <a:tcPr marL="71841" marR="71841" marT="35920" marB="35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9237">
                <a:tc>
                  <a:txBody>
                    <a:bodyPr/>
                    <a:lstStyle/>
                    <a:p>
                      <a:r>
                        <a:rPr lang="en-US" sz="1500">
                          <a:latin typeface="Courier New" pitchFamily="49" charset="0"/>
                          <a:cs typeface="Courier New" pitchFamily="49" charset="0"/>
                        </a:rPr>
                        <a:t> </a:t>
                      </a:r>
                    </a:p>
                  </a:txBody>
                  <a:tcPr marL="71841" marR="71841" marT="35920" marB="35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COMMIT</a:t>
                      </a:r>
                      <a:r>
                        <a:rPr lang="en-US" sz="1500" dirty="0">
                          <a:latin typeface="Courier New" pitchFamily="49" charset="0"/>
                          <a:cs typeface="Courier New" pitchFamily="49" charset="0"/>
                        </a:rPr>
                        <a:t> converted into forced ROLLBACK, leaving balance unchanged</a:t>
                      </a:r>
                    </a:p>
                  </a:txBody>
                  <a:tcPr marL="71841" marR="71841" marT="35920" marB="35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4891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54868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Optimistic concurrency control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806637"/>
              </p:ext>
            </p:extLst>
          </p:nvPr>
        </p:nvGraphicFramePr>
        <p:xfrm>
          <a:off x="179512" y="404664"/>
          <a:ext cx="8784976" cy="6403022"/>
        </p:xfrm>
        <a:graphic>
          <a:graphicData uri="http://schemas.openxmlformats.org/drawingml/2006/table">
            <a:tbl>
              <a:tblPr/>
              <a:tblGrid>
                <a:gridCol w="4392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24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+mj-lt"/>
                          <a:cs typeface="Courier New" pitchFamily="49" charset="0"/>
                        </a:rPr>
                        <a:t>Session 1</a:t>
                      </a:r>
                    </a:p>
                  </a:txBody>
                  <a:tcPr marL="61162" marR="61162" marT="30581" marB="30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+mj-lt"/>
                          <a:cs typeface="Courier New" pitchFamily="49" charset="0"/>
                        </a:rPr>
                        <a:t>Session 2</a:t>
                      </a:r>
                    </a:p>
                  </a:txBody>
                  <a:tcPr marL="61162" marR="61162" marT="30581" marB="30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248"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BEGIN</a:t>
                      </a:r>
                      <a:r>
                        <a:rPr lang="en-US" sz="1500" dirty="0"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</a:txBody>
                  <a:tcPr marL="61162" marR="61162" marT="30581" marB="30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BEGIN</a:t>
                      </a:r>
                      <a:r>
                        <a:rPr lang="en-US" sz="1500" dirty="0"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</a:txBody>
                  <a:tcPr marL="61162" marR="61162" marT="30581" marB="30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433"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SELECT</a:t>
                      </a:r>
                      <a:r>
                        <a:rPr lang="en-US" sz="1500" dirty="0">
                          <a:latin typeface="Courier New" pitchFamily="49" charset="0"/>
                          <a:cs typeface="Courier New" pitchFamily="49" charset="0"/>
                        </a:rPr>
                        <a:t> balance, version </a:t>
                      </a:r>
                      <a:r>
                        <a:rPr lang="en-US" sz="15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sz="1500" dirty="0">
                          <a:latin typeface="Courier New" pitchFamily="49" charset="0"/>
                          <a:cs typeface="Courier New" pitchFamily="49" charset="0"/>
                        </a:rPr>
                        <a:t> accounts </a:t>
                      </a:r>
                      <a:r>
                        <a:rPr lang="en-US" sz="15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WHERE</a:t>
                      </a:r>
                      <a:r>
                        <a:rPr lang="en-US" sz="1500" dirty="0">
                          <a:latin typeface="Courier New" pitchFamily="49" charset="0"/>
                          <a:cs typeface="Courier New" pitchFamily="49" charset="0"/>
                        </a:rPr>
                        <a:t> user_id = 1; </a:t>
                      </a:r>
                    </a:p>
                    <a:p>
                      <a:r>
                        <a:rPr lang="en-US" sz="15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(returns 1, 300)</a:t>
                      </a:r>
                    </a:p>
                  </a:txBody>
                  <a:tcPr marL="61162" marR="61162" marT="30581" marB="30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Courier New" pitchFamily="49" charset="0"/>
                          <a:cs typeface="Courier New" pitchFamily="49" charset="0"/>
                        </a:rPr>
                        <a:t> </a:t>
                      </a:r>
                    </a:p>
                  </a:txBody>
                  <a:tcPr marL="61162" marR="61162" marT="30581" marB="30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433">
                <a:tc>
                  <a:txBody>
                    <a:bodyPr/>
                    <a:lstStyle/>
                    <a:p>
                      <a:r>
                        <a:rPr lang="en-US" sz="1500">
                          <a:latin typeface="Courier New" pitchFamily="49" charset="0"/>
                          <a:cs typeface="Courier New" pitchFamily="49" charset="0"/>
                        </a:rPr>
                        <a:t> </a:t>
                      </a:r>
                    </a:p>
                  </a:txBody>
                  <a:tcPr marL="61162" marR="61162" marT="30581" marB="30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SELECT</a:t>
                      </a:r>
                      <a:r>
                        <a:rPr lang="en-US" sz="1500" dirty="0">
                          <a:latin typeface="Courier New" pitchFamily="49" charset="0"/>
                          <a:cs typeface="Courier New" pitchFamily="49" charset="0"/>
                        </a:rPr>
                        <a:t> version, balance </a:t>
                      </a:r>
                      <a:r>
                        <a:rPr lang="en-US" sz="15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sz="1500" dirty="0">
                          <a:latin typeface="Courier New" pitchFamily="49" charset="0"/>
                          <a:cs typeface="Courier New" pitchFamily="49" charset="0"/>
                        </a:rPr>
                        <a:t> accounts </a:t>
                      </a:r>
                      <a:r>
                        <a:rPr lang="en-US" sz="15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WHERE</a:t>
                      </a:r>
                      <a:r>
                        <a:rPr lang="en-US" sz="1500" dirty="0">
                          <a:latin typeface="Courier New" pitchFamily="49" charset="0"/>
                          <a:cs typeface="Courier New" pitchFamily="49" charset="0"/>
                        </a:rPr>
                        <a:t> user_id = 1; </a:t>
                      </a:r>
                    </a:p>
                    <a:p>
                      <a:r>
                        <a:rPr lang="en-US" sz="15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(also returns 1, 300)</a:t>
                      </a:r>
                    </a:p>
                  </a:txBody>
                  <a:tcPr marL="61162" marR="61162" marT="30581" marB="30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248"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COMMIT</a:t>
                      </a:r>
                      <a:r>
                        <a:rPr lang="en-US" sz="1500" dirty="0"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</a:txBody>
                  <a:tcPr marL="61162" marR="61162" marT="30581" marB="30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COMMIT</a:t>
                      </a:r>
                      <a:r>
                        <a:rPr lang="en-US" sz="1500" dirty="0"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</a:txBody>
                  <a:tcPr marL="61162" marR="61162" marT="30581" marB="30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248"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BEGIN</a:t>
                      </a:r>
                      <a:r>
                        <a:rPr lang="en-US" sz="1500" dirty="0"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</a:txBody>
                  <a:tcPr marL="61162" marR="61162" marT="30581" marB="30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BEGIN</a:t>
                      </a:r>
                      <a:r>
                        <a:rPr lang="en-US" sz="1500" dirty="0"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</a:txBody>
                  <a:tcPr marL="61162" marR="61162" marT="30581" marB="30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0804"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UPDATE</a:t>
                      </a:r>
                      <a:r>
                        <a:rPr lang="en-US" sz="1500" dirty="0">
                          <a:latin typeface="Courier New" pitchFamily="49" charset="0"/>
                          <a:cs typeface="Courier New" pitchFamily="49" charset="0"/>
                        </a:rPr>
                        <a:t> accounts </a:t>
                      </a:r>
                      <a:r>
                        <a:rPr lang="en-US" sz="15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SET</a:t>
                      </a:r>
                      <a:r>
                        <a:rPr lang="en-US" sz="1500" dirty="0">
                          <a:latin typeface="Courier New" pitchFamily="49" charset="0"/>
                          <a:cs typeface="Courier New" pitchFamily="49" charset="0"/>
                        </a:rPr>
                        <a:t> balance = 200, version = 2 </a:t>
                      </a:r>
                      <a:r>
                        <a:rPr lang="en-US" sz="15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WHERE</a:t>
                      </a:r>
                      <a:r>
                        <a:rPr lang="en-US" sz="1500" dirty="0">
                          <a:latin typeface="Courier New" pitchFamily="49" charset="0"/>
                          <a:cs typeface="Courier New" pitchFamily="49" charset="0"/>
                        </a:rPr>
                        <a:t> user_id = 1 </a:t>
                      </a:r>
                      <a:r>
                        <a:rPr lang="en-US" sz="15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AND</a:t>
                      </a:r>
                      <a:r>
                        <a:rPr lang="en-US" sz="1500" dirty="0">
                          <a:latin typeface="Courier New" pitchFamily="49" charset="0"/>
                          <a:cs typeface="Courier New" pitchFamily="49" charset="0"/>
                        </a:rPr>
                        <a:t> version = 1; </a:t>
                      </a:r>
                    </a:p>
                    <a:p>
                      <a:r>
                        <a:rPr lang="en-US" sz="15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(300 – 100 = 200. Succeeds, reporting 1 row changed.)</a:t>
                      </a:r>
                    </a:p>
                  </a:txBody>
                  <a:tcPr marL="61162" marR="61162" marT="30581" marB="30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Courier New" pitchFamily="49" charset="0"/>
                          <a:cs typeface="Courier New" pitchFamily="49" charset="0"/>
                        </a:rPr>
                        <a:t> </a:t>
                      </a:r>
                    </a:p>
                  </a:txBody>
                  <a:tcPr marL="61162" marR="61162" marT="30581" marB="30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0804">
                <a:tc>
                  <a:txBody>
                    <a:bodyPr/>
                    <a:lstStyle/>
                    <a:p>
                      <a:r>
                        <a:rPr lang="en-US" sz="1500">
                          <a:latin typeface="Courier New" pitchFamily="49" charset="0"/>
                          <a:cs typeface="Courier New" pitchFamily="49" charset="0"/>
                        </a:rPr>
                        <a:t> </a:t>
                      </a:r>
                    </a:p>
                  </a:txBody>
                  <a:tcPr marL="61162" marR="61162" marT="30581" marB="30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UPDATE</a:t>
                      </a:r>
                      <a:r>
                        <a:rPr lang="en-US" sz="1500" dirty="0">
                          <a:latin typeface="Courier New" pitchFamily="49" charset="0"/>
                          <a:cs typeface="Courier New" pitchFamily="49" charset="0"/>
                        </a:rPr>
                        <a:t> accounts </a:t>
                      </a:r>
                      <a:r>
                        <a:rPr lang="en-US" sz="15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SET</a:t>
                      </a:r>
                      <a:r>
                        <a:rPr lang="en-US" sz="1500" dirty="0">
                          <a:latin typeface="Courier New" pitchFamily="49" charset="0"/>
                          <a:cs typeface="Courier New" pitchFamily="49" charset="0"/>
                        </a:rPr>
                        <a:t> balance = 200, version = 2 </a:t>
                      </a:r>
                      <a:r>
                        <a:rPr lang="en-US" sz="15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WHERE</a:t>
                      </a:r>
                      <a:r>
                        <a:rPr lang="en-US" sz="1500" dirty="0">
                          <a:latin typeface="Courier New" pitchFamily="49" charset="0"/>
                          <a:cs typeface="Courier New" pitchFamily="49" charset="0"/>
                        </a:rPr>
                        <a:t> user_id = 1 </a:t>
                      </a:r>
                      <a:r>
                        <a:rPr lang="en-US" sz="15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AND</a:t>
                      </a:r>
                      <a:r>
                        <a:rPr lang="en-US" sz="1500" dirty="0">
                          <a:latin typeface="Courier New" pitchFamily="49" charset="0"/>
                          <a:cs typeface="Courier New" pitchFamily="49" charset="0"/>
                        </a:rPr>
                        <a:t> version = 1; </a:t>
                      </a:r>
                    </a:p>
                    <a:p>
                      <a:r>
                        <a:rPr lang="en-US" sz="15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(300 – 100 = 200). Blocks on session 1′s lock.</a:t>
                      </a:r>
                    </a:p>
                  </a:txBody>
                  <a:tcPr marL="61162" marR="61162" marT="30581" marB="30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248"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COMMIT</a:t>
                      </a:r>
                      <a:r>
                        <a:rPr lang="en-US" sz="1500" dirty="0"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</a:txBody>
                  <a:tcPr marL="61162" marR="61162" marT="30581" marB="30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Courier New" pitchFamily="49" charset="0"/>
                          <a:cs typeface="Courier New" pitchFamily="49" charset="0"/>
                        </a:rPr>
                        <a:t> </a:t>
                      </a:r>
                    </a:p>
                  </a:txBody>
                  <a:tcPr marL="61162" marR="61162" marT="30581" marB="30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00617">
                <a:tc>
                  <a:txBody>
                    <a:bodyPr/>
                    <a:lstStyle/>
                    <a:p>
                      <a:r>
                        <a:rPr lang="en-US" sz="1500">
                          <a:latin typeface="Courier New" pitchFamily="49" charset="0"/>
                          <a:cs typeface="Courier New" pitchFamily="49" charset="0"/>
                        </a:rPr>
                        <a:t> </a:t>
                      </a:r>
                    </a:p>
                  </a:txBody>
                  <a:tcPr marL="61162" marR="61162" marT="30581" marB="30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Courier New" pitchFamily="49" charset="0"/>
                          <a:cs typeface="Courier New" pitchFamily="49" charset="0"/>
                        </a:rPr>
                        <a:t>(UPDATE returns, matching zero rows because it sees version=2 in the WHERE clause)</a:t>
                      </a:r>
                    </a:p>
                  </a:txBody>
                  <a:tcPr marL="61162" marR="61162" marT="30581" marB="30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248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Courier New" pitchFamily="49" charset="0"/>
                          <a:cs typeface="Courier New" pitchFamily="49" charset="0"/>
                        </a:rPr>
                        <a:t> </a:t>
                      </a:r>
                    </a:p>
                  </a:txBody>
                  <a:tcPr marL="61162" marR="61162" marT="30581" marB="30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ROLLBACK</a:t>
                      </a:r>
                      <a:r>
                        <a:rPr lang="en-US" sz="1500" dirty="0">
                          <a:latin typeface="Courier New" pitchFamily="49" charset="0"/>
                          <a:cs typeface="Courier New" pitchFamily="49" charset="0"/>
                        </a:rPr>
                        <a:t>; because of error detected</a:t>
                      </a:r>
                    </a:p>
                  </a:txBody>
                  <a:tcPr marL="61162" marR="61162" marT="30581" marB="30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0228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 для теста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40000" lnSpcReduction="20000"/>
          </a:bodyPr>
          <a:lstStyle/>
          <a:p>
            <a:r>
              <a:rPr lang="en-US" dirty="0"/>
              <a:t>CREATE TABLE [</a:t>
            </a:r>
            <a:r>
              <a:rPr lang="en-US" dirty="0" err="1"/>
              <a:t>dbo</a:t>
            </a:r>
            <a:r>
              <a:rPr lang="en-US" dirty="0"/>
              <a:t>].[</a:t>
            </a:r>
            <a:r>
              <a:rPr lang="en-US" dirty="0" err="1"/>
              <a:t>Tbl</a:t>
            </a:r>
            <a:r>
              <a:rPr lang="en-US" dirty="0"/>
              <a:t>] (</a:t>
            </a:r>
          </a:p>
          <a:p>
            <a:r>
              <a:rPr lang="en-US" dirty="0"/>
              <a:t> [X] [</a:t>
            </a:r>
            <a:r>
              <a:rPr lang="en-US" dirty="0" err="1"/>
              <a:t>int</a:t>
            </a:r>
            <a:r>
              <a:rPr lang="en-US" dirty="0"/>
              <a:t>] NULL,</a:t>
            </a:r>
          </a:p>
          <a:p>
            <a:r>
              <a:rPr lang="en-US" dirty="0"/>
              <a:t> [Y] [</a:t>
            </a:r>
            <a:r>
              <a:rPr lang="en-US" dirty="0" err="1"/>
              <a:t>int</a:t>
            </a:r>
            <a:r>
              <a:rPr lang="en-US" dirty="0"/>
              <a:t>] NULL,</a:t>
            </a:r>
          </a:p>
          <a:p>
            <a:r>
              <a:rPr lang="en-US" dirty="0"/>
              <a:t> [value] [varchar] (50))</a:t>
            </a:r>
          </a:p>
          <a:p>
            <a:r>
              <a:rPr lang="en-US" dirty="0"/>
              <a:t>GO</a:t>
            </a:r>
          </a:p>
          <a:p>
            <a:endParaRPr lang="en-US" dirty="0"/>
          </a:p>
          <a:p>
            <a:r>
              <a:rPr lang="en-US" dirty="0"/>
              <a:t>--- </a:t>
            </a:r>
            <a:r>
              <a:rPr lang="ru-RU" dirty="0"/>
              <a:t>Заполнение тестовыми данными</a:t>
            </a:r>
          </a:p>
          <a:p>
            <a:r>
              <a:rPr lang="en-US" dirty="0"/>
              <a:t>insert into </a:t>
            </a:r>
            <a:r>
              <a:rPr lang="en-US" dirty="0" err="1"/>
              <a:t>Tbl</a:t>
            </a:r>
            <a:r>
              <a:rPr lang="en-US" dirty="0"/>
              <a:t>(X, Y, Value) VALUES (1, 10, '</a:t>
            </a:r>
            <a:r>
              <a:rPr lang="ru-RU" dirty="0"/>
              <a:t>Алма-Ата')</a:t>
            </a:r>
          </a:p>
          <a:p>
            <a:r>
              <a:rPr lang="en-US" dirty="0"/>
              <a:t>insert into </a:t>
            </a:r>
            <a:r>
              <a:rPr lang="en-US" dirty="0" err="1"/>
              <a:t>Tbl</a:t>
            </a:r>
            <a:r>
              <a:rPr lang="en-US" dirty="0"/>
              <a:t>(X, Y, Value) VALUES (2, 9, '</a:t>
            </a:r>
            <a:r>
              <a:rPr lang="ru-RU" dirty="0"/>
              <a:t>Алушта')</a:t>
            </a:r>
          </a:p>
          <a:p>
            <a:r>
              <a:rPr lang="en-US" dirty="0"/>
              <a:t>insert into </a:t>
            </a:r>
            <a:r>
              <a:rPr lang="en-US" dirty="0" err="1"/>
              <a:t>Tbl</a:t>
            </a:r>
            <a:r>
              <a:rPr lang="en-US" dirty="0"/>
              <a:t>(X, Y, Value) VALUES (3, 8, '</a:t>
            </a:r>
            <a:r>
              <a:rPr lang="ru-RU" dirty="0"/>
              <a:t>Алупка')</a:t>
            </a:r>
          </a:p>
          <a:p>
            <a:r>
              <a:rPr lang="en-US" dirty="0"/>
              <a:t>insert into </a:t>
            </a:r>
            <a:r>
              <a:rPr lang="en-US" dirty="0" err="1"/>
              <a:t>Tbl</a:t>
            </a:r>
            <a:r>
              <a:rPr lang="en-US" dirty="0"/>
              <a:t>(X, Y, Value) VALUES (4, 7, '</a:t>
            </a:r>
            <a:r>
              <a:rPr lang="ru-RU" dirty="0"/>
              <a:t>Анкара')</a:t>
            </a:r>
          </a:p>
          <a:p>
            <a:r>
              <a:rPr lang="en-US" dirty="0"/>
              <a:t>insert into </a:t>
            </a:r>
            <a:r>
              <a:rPr lang="en-US" dirty="0" err="1"/>
              <a:t>Tbl</a:t>
            </a:r>
            <a:r>
              <a:rPr lang="en-US" dirty="0"/>
              <a:t>(X, Y, Value) VALUES (5, 6, '</a:t>
            </a:r>
            <a:r>
              <a:rPr lang="ru-RU" dirty="0" err="1"/>
              <a:t>Агра</a:t>
            </a:r>
            <a:r>
              <a:rPr lang="ru-RU" dirty="0"/>
              <a:t>')</a:t>
            </a:r>
          </a:p>
          <a:p>
            <a:r>
              <a:rPr lang="en-US" dirty="0"/>
              <a:t>insert into </a:t>
            </a:r>
            <a:r>
              <a:rPr lang="en-US" dirty="0" err="1"/>
              <a:t>Tbl</a:t>
            </a:r>
            <a:r>
              <a:rPr lang="en-US" dirty="0"/>
              <a:t>(X, Y, Value) VALUES (6, 5, '</a:t>
            </a:r>
            <a:r>
              <a:rPr lang="ru-RU" dirty="0"/>
              <a:t>Анапа')</a:t>
            </a:r>
          </a:p>
          <a:p>
            <a:r>
              <a:rPr lang="en-US" dirty="0"/>
              <a:t>insert into </a:t>
            </a:r>
            <a:r>
              <a:rPr lang="en-US" dirty="0" err="1"/>
              <a:t>Tbl</a:t>
            </a:r>
            <a:r>
              <a:rPr lang="en-US" dirty="0"/>
              <a:t>(X, Y, Value) VALUES (7, 4, '</a:t>
            </a:r>
            <a:r>
              <a:rPr lang="ru-RU" dirty="0"/>
              <a:t>Альбукерке')</a:t>
            </a:r>
          </a:p>
          <a:p>
            <a:r>
              <a:rPr lang="en-US" dirty="0"/>
              <a:t>insert into </a:t>
            </a:r>
            <a:r>
              <a:rPr lang="en-US" dirty="0" err="1"/>
              <a:t>Tbl</a:t>
            </a:r>
            <a:r>
              <a:rPr lang="en-US" dirty="0"/>
              <a:t>(X, Y, Value) VALUES (8, 3, '</a:t>
            </a:r>
            <a:r>
              <a:rPr lang="ru-RU" dirty="0" err="1"/>
              <a:t>Алансон</a:t>
            </a:r>
            <a:r>
              <a:rPr lang="ru-RU" dirty="0"/>
              <a:t>')</a:t>
            </a:r>
          </a:p>
          <a:p>
            <a:r>
              <a:rPr lang="en-US" dirty="0"/>
              <a:t>insert into </a:t>
            </a:r>
            <a:r>
              <a:rPr lang="en-US" dirty="0" err="1"/>
              <a:t>Tbl</a:t>
            </a:r>
            <a:r>
              <a:rPr lang="en-US" dirty="0"/>
              <a:t>(X, Y, Value) VALUES (9, 2, '</a:t>
            </a:r>
            <a:r>
              <a:rPr lang="ru-RU" dirty="0" err="1"/>
              <a:t>Авиньен</a:t>
            </a:r>
            <a:r>
              <a:rPr lang="ru-RU" dirty="0"/>
              <a:t>')</a:t>
            </a:r>
          </a:p>
          <a:p>
            <a:r>
              <a:rPr lang="en-US" dirty="0"/>
              <a:t>insert into </a:t>
            </a:r>
            <a:r>
              <a:rPr lang="en-US" dirty="0" err="1"/>
              <a:t>Tbl</a:t>
            </a:r>
            <a:r>
              <a:rPr lang="en-US" dirty="0"/>
              <a:t>(X, Y, Value) VALUES (10, 1, '</a:t>
            </a:r>
            <a:r>
              <a:rPr lang="ru-RU" dirty="0"/>
              <a:t>Абакан')</a:t>
            </a:r>
          </a:p>
          <a:p>
            <a:endParaRPr lang="ru-RU" dirty="0"/>
          </a:p>
          <a:p>
            <a:r>
              <a:rPr lang="en-US" dirty="0"/>
              <a:t>BEGIN TRAN</a:t>
            </a:r>
          </a:p>
          <a:p>
            <a:r>
              <a:rPr lang="en-US" dirty="0"/>
              <a:t>  UPDATE </a:t>
            </a:r>
            <a:r>
              <a:rPr lang="en-US" dirty="0" err="1"/>
              <a:t>Tbl</a:t>
            </a:r>
            <a:r>
              <a:rPr lang="en-US" dirty="0"/>
              <a:t> SET X = 1 WHERE X = 1</a:t>
            </a:r>
          </a:p>
          <a:p>
            <a:r>
              <a:rPr lang="en-US" dirty="0"/>
              <a:t>  WAITFOR DELAY '00:00:10'</a:t>
            </a:r>
          </a:p>
          <a:p>
            <a:r>
              <a:rPr lang="en-US" dirty="0"/>
              <a:t>  UPDATE </a:t>
            </a:r>
            <a:r>
              <a:rPr lang="en-US" dirty="0" err="1"/>
              <a:t>Tbl</a:t>
            </a:r>
            <a:r>
              <a:rPr lang="en-US" dirty="0"/>
              <a:t> SET X = 3 WHERE X = 3</a:t>
            </a:r>
          </a:p>
          <a:p>
            <a:r>
              <a:rPr lang="en-US" dirty="0"/>
              <a:t>COMMIT TRAN</a:t>
            </a:r>
          </a:p>
          <a:p>
            <a:endParaRPr lang="en-US" dirty="0"/>
          </a:p>
          <a:p>
            <a:r>
              <a:rPr lang="en-US" dirty="0"/>
              <a:t>BEGIN TRAN</a:t>
            </a:r>
          </a:p>
          <a:p>
            <a:r>
              <a:rPr lang="en-US" dirty="0"/>
              <a:t>  UPDATE </a:t>
            </a:r>
            <a:r>
              <a:rPr lang="en-US" dirty="0" err="1"/>
              <a:t>Tbl</a:t>
            </a:r>
            <a:r>
              <a:rPr lang="en-US" dirty="0"/>
              <a:t> SET X = 3 WHERE X = 3</a:t>
            </a:r>
          </a:p>
          <a:p>
            <a:r>
              <a:rPr lang="en-US" dirty="0"/>
              <a:t>  UPDATE </a:t>
            </a:r>
            <a:r>
              <a:rPr lang="en-US" dirty="0" err="1"/>
              <a:t>Tbl</a:t>
            </a:r>
            <a:r>
              <a:rPr lang="en-US" dirty="0"/>
              <a:t> SET X = 1 WHERE X = 1</a:t>
            </a:r>
          </a:p>
          <a:p>
            <a:r>
              <a:rPr lang="en-US" dirty="0"/>
              <a:t>COMMIT TRAN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SET TRANSACTION ISOLATION LEVEL REPEATABLE READ</a:t>
            </a:r>
          </a:p>
          <a:p>
            <a:r>
              <a:rPr lang="en-US" dirty="0"/>
              <a:t>BEGIN TRAN</a:t>
            </a:r>
          </a:p>
          <a:p>
            <a:r>
              <a:rPr lang="en-US" dirty="0"/>
              <a:t>    SELECT * FROM </a:t>
            </a:r>
            <a:r>
              <a:rPr lang="en-US" dirty="0" err="1"/>
              <a:t>Tbl</a:t>
            </a:r>
            <a:r>
              <a:rPr lang="en-US" dirty="0"/>
              <a:t> WHERE X = 2 </a:t>
            </a:r>
          </a:p>
          <a:p>
            <a:r>
              <a:rPr lang="en-US" dirty="0"/>
              <a:t>    UPDATE </a:t>
            </a:r>
            <a:r>
              <a:rPr lang="en-US" dirty="0" err="1"/>
              <a:t>Tbl</a:t>
            </a:r>
            <a:r>
              <a:rPr lang="en-US" dirty="0"/>
              <a:t> SET Y = 3 WHERE X = 2</a:t>
            </a:r>
          </a:p>
          <a:p>
            <a:r>
              <a:rPr lang="en-US" dirty="0"/>
              <a:t>COMMIT TRAN</a:t>
            </a:r>
          </a:p>
          <a:p>
            <a:endParaRPr lang="en-US" dirty="0"/>
          </a:p>
          <a:p>
            <a:r>
              <a:rPr lang="en-US" dirty="0"/>
              <a:t>SET TRANSACTION ISOLATION LEVEL  READ COMMITTED</a:t>
            </a:r>
          </a:p>
          <a:p>
            <a:r>
              <a:rPr lang="en-US" dirty="0"/>
              <a:t>BEGIN TRAN</a:t>
            </a:r>
          </a:p>
          <a:p>
            <a:r>
              <a:rPr lang="en-US" dirty="0"/>
              <a:t>    SELECT * FROM </a:t>
            </a:r>
            <a:r>
              <a:rPr lang="en-US" dirty="0" err="1"/>
              <a:t>Tbl</a:t>
            </a:r>
            <a:r>
              <a:rPr lang="en-US" dirty="0"/>
              <a:t> with (</a:t>
            </a:r>
            <a:r>
              <a:rPr lang="en-US" dirty="0" err="1"/>
              <a:t>updlock</a:t>
            </a:r>
            <a:r>
              <a:rPr lang="en-US" dirty="0"/>
              <a:t>) WHERE X = 2 </a:t>
            </a:r>
          </a:p>
          <a:p>
            <a:r>
              <a:rPr lang="en-US" dirty="0"/>
              <a:t>    UPDATE </a:t>
            </a:r>
            <a:r>
              <a:rPr lang="en-US" dirty="0" err="1"/>
              <a:t>Tbl</a:t>
            </a:r>
            <a:r>
              <a:rPr lang="en-US" dirty="0"/>
              <a:t> SET Y = 3 WHERE X = 2</a:t>
            </a:r>
          </a:p>
          <a:p>
            <a:r>
              <a:rPr lang="en-US" dirty="0"/>
              <a:t>COMMIT TRAN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72205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Deadlocks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7929407"/>
              </p:ext>
            </p:extLst>
          </p:nvPr>
        </p:nvGraphicFramePr>
        <p:xfrm>
          <a:off x="467544" y="1412776"/>
          <a:ext cx="8363272" cy="2865711"/>
        </p:xfrm>
        <a:graphic>
          <a:graphicData uri="http://schemas.openxmlformats.org/drawingml/2006/table">
            <a:tbl>
              <a:tblPr/>
              <a:tblGrid>
                <a:gridCol w="418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1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711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Session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Session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0581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BEGIN TRAN</a:t>
                      </a:r>
                      <a:endParaRPr lang="ru-RU" sz="1800" kern="1200" dirty="0">
                        <a:solidFill>
                          <a:srgbClr val="0000FF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UPDATE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Tbl</a:t>
                      </a:r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SET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= 3 </a:t>
                      </a:r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WHERE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= 3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UPDATE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Tbl</a:t>
                      </a:r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SET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= 1 </a:t>
                      </a:r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WHERE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= 1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COMMIT </a:t>
                      </a:r>
                      <a:r>
                        <a:rPr lang="ru-RU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BEGIN TRAN</a:t>
                      </a:r>
                      <a:endParaRPr lang="ru-RU" sz="1800" kern="1200" dirty="0">
                        <a:solidFill>
                          <a:srgbClr val="0000FF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UPDATE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Tbl</a:t>
                      </a:r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SET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= 3 </a:t>
                      </a:r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WHERE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= 3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UPDATE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Tbl</a:t>
                      </a:r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SET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= 1 </a:t>
                      </a:r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WHERE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= 1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COMMIT </a:t>
                      </a:r>
                      <a:r>
                        <a:rPr lang="ru-RU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TRAN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Query completed with error (c</a:t>
                      </a:r>
                      <a:r>
                        <a:rPr lang="ru-RU" sz="1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м.</a:t>
                      </a:r>
                      <a:r>
                        <a:rPr lang="ru-RU" sz="1800" baseline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aseline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Message)</a:t>
                      </a:r>
                      <a:endParaRPr lang="en-US" sz="18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2191039" y="4372864"/>
            <a:ext cx="49162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latin typeface="+mj-lt"/>
                <a:ea typeface="+mj-ea"/>
                <a:cs typeface="+mj-cs"/>
              </a:rPr>
              <a:t>Deadlocks – solution</a:t>
            </a:r>
            <a:endParaRPr lang="ru-RU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5495482"/>
            <a:ext cx="655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Сделать одинаковым порядок доступа к ресурсам в транзакциях</a:t>
            </a:r>
          </a:p>
        </p:txBody>
      </p:sp>
    </p:spTree>
    <p:extLst>
      <p:ext uri="{BB962C8B-B14F-4D97-AF65-F5344CB8AC3E}">
        <p14:creationId xmlns:p14="http://schemas.microsoft.com/office/powerpoint/2010/main" val="28666511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Deadlocks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9025594"/>
              </p:ext>
            </p:extLst>
          </p:nvPr>
        </p:nvGraphicFramePr>
        <p:xfrm>
          <a:off x="467544" y="1412776"/>
          <a:ext cx="8363272" cy="5285012"/>
        </p:xfrm>
        <a:graphic>
          <a:graphicData uri="http://schemas.openxmlformats.org/drawingml/2006/table">
            <a:tbl>
              <a:tblPr/>
              <a:tblGrid>
                <a:gridCol w="418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1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711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Session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Session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0581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SET ISOLATION LEVEL REPEATABLE READ </a:t>
                      </a:r>
                    </a:p>
                    <a:p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BEGIN TRAN</a:t>
                      </a:r>
                    </a:p>
                    <a:p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SELECT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* </a:t>
                      </a:r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Tbl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WHERE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4494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SET ISOLATION LEVEL REPEATABLE READ </a:t>
                      </a:r>
                    </a:p>
                    <a:p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BEGIN TRAN</a:t>
                      </a:r>
                    </a:p>
                    <a:p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SELECT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* </a:t>
                      </a:r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Tbl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WHERE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2</a:t>
                      </a:r>
                    </a:p>
                    <a:p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UPDATE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Tbl</a:t>
                      </a:r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SET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 = 3 </a:t>
                      </a:r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WHERE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= 2 </a:t>
                      </a:r>
                    </a:p>
                    <a:p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COMMIT TRAN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4494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UPDATE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Tbl</a:t>
                      </a:r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SET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 = 3 </a:t>
                      </a:r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WHERE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= 2 </a:t>
                      </a:r>
                    </a:p>
                    <a:p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COMMIT TRAN</a:t>
                      </a:r>
                    </a:p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Query completed with error (c</a:t>
                      </a:r>
                      <a:r>
                        <a:rPr lang="ru-RU" sz="1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м.</a:t>
                      </a:r>
                      <a:r>
                        <a:rPr lang="ru-RU" sz="1800" baseline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aseline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Message)</a:t>
                      </a:r>
                      <a:endParaRPr lang="en-US" sz="18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5647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Deadlocks – solution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3875277"/>
              </p:ext>
            </p:extLst>
          </p:nvPr>
        </p:nvGraphicFramePr>
        <p:xfrm>
          <a:off x="467544" y="1412776"/>
          <a:ext cx="8363272" cy="5517471"/>
        </p:xfrm>
        <a:graphic>
          <a:graphicData uri="http://schemas.openxmlformats.org/drawingml/2006/table">
            <a:tbl>
              <a:tblPr/>
              <a:tblGrid>
                <a:gridCol w="418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1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711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Session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Session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0581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SET ISOLATION LEVEL </a:t>
                      </a:r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READ COMMITTED</a:t>
                      </a:r>
                    </a:p>
                    <a:p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BEGIN TRAN</a:t>
                      </a:r>
                    </a:p>
                    <a:p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SELECT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* </a:t>
                      </a:r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Tbl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WITH (UPDLOCK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WHERE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4494">
                <a:tc>
                  <a:txBody>
                    <a:bodyPr/>
                    <a:lstStyle/>
                    <a:p>
                      <a:r>
                        <a:rPr lang="en-US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SET ISOLATION LEVEL </a:t>
                      </a:r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READ COMMITTED</a:t>
                      </a:r>
                      <a:endParaRPr lang="en-US" sz="1800" kern="1200" dirty="0">
                        <a:solidFill>
                          <a:srgbClr val="0000FF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BEGIN TRAN</a:t>
                      </a:r>
                    </a:p>
                    <a:p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SELECT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* </a:t>
                      </a:r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Tbl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WITH (UPDLOCK</a:t>
                      </a:r>
                      <a:r>
                        <a:rPr lang="en-US" dirty="0"/>
                        <a:t>) </a:t>
                      </a:r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WHERE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2</a:t>
                      </a:r>
                    </a:p>
                    <a:p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UPDATE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Tbl</a:t>
                      </a:r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SET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 = 3 </a:t>
                      </a:r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WHERE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= 2 </a:t>
                      </a:r>
                    </a:p>
                    <a:p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COMMIT TRAN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4494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UPDATE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Tbl</a:t>
                      </a:r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SET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 = 3 </a:t>
                      </a:r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WHERE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= 2 </a:t>
                      </a:r>
                    </a:p>
                    <a:p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COMMIT TRAN</a:t>
                      </a:r>
                    </a:p>
                    <a:p>
                      <a:endParaRPr lang="en-US" sz="18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81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68552"/>
          </a:xfrm>
        </p:spPr>
        <p:txBody>
          <a:bodyPr>
            <a:normAutofit fontScale="85000" lnSpcReduction="10000"/>
          </a:bodyPr>
          <a:lstStyle/>
          <a:p>
            <a:r>
              <a:rPr lang="ru-RU" b="1" dirty="0" err="1"/>
              <a:t>A</a:t>
            </a:r>
            <a:r>
              <a:rPr lang="ru-RU" dirty="0" err="1"/>
              <a:t>tomicity</a:t>
            </a:r>
            <a:r>
              <a:rPr lang="ru-RU" dirty="0"/>
              <a:t> — транзакции </a:t>
            </a:r>
            <a:r>
              <a:rPr lang="ru-RU" dirty="0" err="1"/>
              <a:t>атомарны</a:t>
            </a:r>
            <a:r>
              <a:rPr lang="ru-RU" dirty="0"/>
              <a:t>, то есть либо все изменения транзакции фиксируются (</a:t>
            </a:r>
            <a:r>
              <a:rPr lang="ru-RU" dirty="0" err="1"/>
              <a:t>commit</a:t>
            </a:r>
            <a:r>
              <a:rPr lang="ru-RU" dirty="0"/>
              <a:t>), либо все откатываются (</a:t>
            </a:r>
            <a:r>
              <a:rPr lang="ru-RU" dirty="0" err="1"/>
              <a:t>rollback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en-US" dirty="0"/>
              <a:t>succeeding if and only if all contained operations succeed</a:t>
            </a:r>
          </a:p>
          <a:p>
            <a:r>
              <a:rPr lang="ru-RU" b="1" dirty="0" err="1"/>
              <a:t>C</a:t>
            </a:r>
            <a:r>
              <a:rPr lang="ru-RU" dirty="0" err="1"/>
              <a:t>onsistency</a:t>
            </a:r>
            <a:r>
              <a:rPr lang="ru-RU" dirty="0"/>
              <a:t> — транзакции не нарушают согласованность данных, то есть они переводят базу данных из одного корректного состояния в другое</a:t>
            </a:r>
            <a:endParaRPr lang="en-US" dirty="0"/>
          </a:p>
          <a:p>
            <a:pPr lvl="1"/>
            <a:r>
              <a:rPr lang="ru-RU" dirty="0"/>
              <a:t>допустимые значения полей, внешние ключи</a:t>
            </a:r>
            <a:r>
              <a:rPr lang="en-US" dirty="0"/>
              <a:t>, </a:t>
            </a:r>
            <a:r>
              <a:rPr lang="ru-RU" dirty="0"/>
              <a:t>ограничения целостности</a:t>
            </a:r>
            <a:r>
              <a:rPr lang="en-US" dirty="0"/>
              <a:t> (constraints), cascades, triggers</a:t>
            </a:r>
            <a:r>
              <a:rPr lang="ru-RU" dirty="0"/>
              <a:t>;</a:t>
            </a:r>
            <a:endParaRPr lang="en-US" dirty="0"/>
          </a:p>
          <a:p>
            <a:pPr lvl="1"/>
            <a:r>
              <a:rPr lang="en-US" sz="2100" dirty="0">
                <a:solidFill>
                  <a:srgbClr val="0000FF"/>
                </a:solidFill>
                <a:latin typeface="Courier New"/>
              </a:rPr>
              <a:t>CREATE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urier New"/>
              </a:rPr>
              <a:t>TABLE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acidtest (A </a:t>
            </a:r>
            <a:r>
              <a:rPr lang="en-US" sz="2100" dirty="0">
                <a:solidFill>
                  <a:srgbClr val="0000FF"/>
                </a:solidFill>
                <a:latin typeface="Courier New"/>
              </a:rPr>
              <a:t>INTEGER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B </a:t>
            </a:r>
            <a:r>
              <a:rPr lang="en-US" sz="2100" dirty="0">
                <a:solidFill>
                  <a:srgbClr val="0000FF"/>
                </a:solidFill>
                <a:latin typeface="Courier New"/>
              </a:rPr>
              <a:t>INTEGER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lvl="1">
              <a:buNone/>
            </a:pPr>
            <a:r>
              <a:rPr 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dirty="0">
                <a:solidFill>
                  <a:srgbClr val="0000FF"/>
                </a:solidFill>
                <a:latin typeface="Courier New"/>
              </a:rPr>
              <a:t>CHECK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(A + B = 100))</a:t>
            </a:r>
            <a:r>
              <a:rPr lang="en-US" sz="2100" dirty="0">
                <a:solidFill>
                  <a:srgbClr val="0000FF"/>
                </a:solidFill>
                <a:latin typeface="Courier New"/>
              </a:rPr>
              <a:t>;</a:t>
            </a:r>
            <a:endParaRPr lang="uk-UA" sz="2100" dirty="0">
              <a:solidFill>
                <a:srgbClr val="0000FF"/>
              </a:solidFill>
              <a:latin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 err="1"/>
              <a:t>I</a:t>
            </a:r>
            <a:r>
              <a:rPr lang="ru-RU" dirty="0" err="1"/>
              <a:t>solation</a:t>
            </a:r>
            <a:r>
              <a:rPr lang="ru-RU" dirty="0"/>
              <a:t> — работающие одновременно транзакции не влияют друг на друга, то есть многопоточная обработка транзакций производится таким образом, чтобы результат их параллельного исполнения соответствовал результату их последовательного исполнения</a:t>
            </a:r>
            <a:endParaRPr lang="en-US" dirty="0"/>
          </a:p>
          <a:p>
            <a:pPr lvl="1"/>
            <a:r>
              <a:rPr lang="en-US" i="1" dirty="0"/>
              <a:t>transaction isolation levels</a:t>
            </a:r>
            <a:endParaRPr lang="en-US" dirty="0"/>
          </a:p>
          <a:p>
            <a:r>
              <a:rPr lang="ru-RU" b="1" dirty="0" err="1"/>
              <a:t>D</a:t>
            </a:r>
            <a:r>
              <a:rPr lang="ru-RU" dirty="0" err="1"/>
              <a:t>urability</a:t>
            </a:r>
            <a:r>
              <a:rPr lang="ru-RU" dirty="0"/>
              <a:t> — если транзакция была успешно завершена, никакое внешнее событие не должно привести к потере совершенных ей изменений</a:t>
            </a:r>
          </a:p>
          <a:p>
            <a:pPr>
              <a:buNone/>
            </a:pPr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Проблемы параллельного доступа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потерянное обновление </a:t>
            </a:r>
            <a:r>
              <a:rPr lang="ru-RU" dirty="0"/>
              <a:t>(</a:t>
            </a:r>
            <a:r>
              <a:rPr lang="en-US" i="1" dirty="0"/>
              <a:t>lost update</a:t>
            </a:r>
            <a:r>
              <a:rPr lang="ru-RU" dirty="0"/>
              <a:t>) - ситуация, когда при одновременном изменении одного блока данных разными транзакциями одно из изменений теряется.</a:t>
            </a:r>
            <a:endParaRPr lang="en-US" dirty="0"/>
          </a:p>
          <a:p>
            <a:r>
              <a:rPr lang="ru-RU" b="1" dirty="0"/>
              <a:t>«грязное» чтение </a:t>
            </a:r>
            <a:r>
              <a:rPr lang="en-US" dirty="0"/>
              <a:t>(</a:t>
            </a:r>
            <a:r>
              <a:rPr lang="en-US" i="1" dirty="0"/>
              <a:t>dirty read</a:t>
            </a:r>
            <a:r>
              <a:rPr lang="en-US" dirty="0"/>
              <a:t>)</a:t>
            </a:r>
            <a:r>
              <a:rPr lang="ru-RU" dirty="0"/>
              <a:t> - чтение данных, добавленных или изменённых транзакцией, которая впоследствии не подтвердится (откатится)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Проблемы параллельного доступа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/>
              <a:t>неповторяющееся чтение </a:t>
            </a:r>
            <a:r>
              <a:rPr lang="en-US" dirty="0"/>
              <a:t>(</a:t>
            </a:r>
            <a:r>
              <a:rPr lang="en-US" i="1" dirty="0"/>
              <a:t>non-repeatable read</a:t>
            </a:r>
            <a:r>
              <a:rPr lang="en-US" dirty="0"/>
              <a:t>)</a:t>
            </a:r>
            <a:r>
              <a:rPr lang="ru-RU" dirty="0"/>
              <a:t> - ситуация, когда при повторном чтении в рамках одной транзакции ранее прочитанные данные оказываются изменёнными.</a:t>
            </a:r>
            <a:endParaRPr lang="en-US" dirty="0"/>
          </a:p>
          <a:p>
            <a:r>
              <a:rPr lang="ru-RU" b="1" dirty="0"/>
              <a:t>фантомное чтение</a:t>
            </a:r>
            <a:r>
              <a:rPr lang="en-US" dirty="0"/>
              <a:t> (</a:t>
            </a:r>
            <a:r>
              <a:rPr lang="en-US" i="1" dirty="0"/>
              <a:t>phantom reads</a:t>
            </a:r>
            <a:r>
              <a:rPr lang="en-US" dirty="0"/>
              <a:t>)</a:t>
            </a:r>
            <a:r>
              <a:rPr lang="ru-RU" dirty="0"/>
              <a:t> - ситуация, когда при повторном чтении в рамках одной транзакции одна и та же выборка дает разные множества строк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95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изоляции транзакций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UNCOMMITTED</a:t>
            </a:r>
            <a:r>
              <a:rPr lang="ru-RU" dirty="0"/>
              <a:t> (</a:t>
            </a:r>
            <a:r>
              <a:rPr lang="en-US" dirty="0"/>
              <a:t>protecting lost update</a:t>
            </a:r>
            <a:r>
              <a:rPr lang="ru-RU" dirty="0"/>
              <a:t>)</a:t>
            </a:r>
            <a:endParaRPr lang="en-US" dirty="0"/>
          </a:p>
          <a:p>
            <a:r>
              <a:rPr lang="en-US" dirty="0"/>
              <a:t>READ COMMITTED (protecting against dirty reads)</a:t>
            </a:r>
          </a:p>
          <a:p>
            <a:r>
              <a:rPr lang="en-US" dirty="0"/>
              <a:t>REPEATABLE READ (protecting against dirty and non-repeatable reads)</a:t>
            </a:r>
          </a:p>
          <a:p>
            <a:r>
              <a:rPr lang="en-US" dirty="0"/>
              <a:t>SERIALIZABLE (protecting against dirty, non-repeatable reads and phantom reads)</a:t>
            </a:r>
          </a:p>
        </p:txBody>
      </p:sp>
    </p:spTree>
    <p:extLst>
      <p:ext uri="{BB962C8B-B14F-4D97-AF65-F5344CB8AC3E}">
        <p14:creationId xmlns:p14="http://schemas.microsoft.com/office/powerpoint/2010/main" val="2543056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 transaction</a:t>
            </a:r>
            <a:br>
              <a:rPr lang="en-US" dirty="0"/>
            </a:br>
            <a:r>
              <a:rPr lang="en-GB" i="1" dirty="0"/>
              <a:t> </a:t>
            </a:r>
            <a:r>
              <a:rPr lang="en-US" i="1" dirty="0"/>
              <a:t>lost update</a:t>
            </a:r>
            <a:endParaRPr lang="ru-RU" b="1" i="1" dirty="0"/>
          </a:p>
        </p:txBody>
      </p:sp>
      <p:graphicFrame>
        <p:nvGraphicFramePr>
          <p:cNvPr id="5" name="Содержимое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3371027"/>
              </p:ext>
            </p:extLst>
          </p:nvPr>
        </p:nvGraphicFramePr>
        <p:xfrm>
          <a:off x="395536" y="2204864"/>
          <a:ext cx="8352927" cy="2797838"/>
        </p:xfrm>
        <a:graphic>
          <a:graphicData uri="http://schemas.openxmlformats.org/drawingml/2006/table">
            <a:tbl>
              <a:tblPr/>
              <a:tblGrid>
                <a:gridCol w="4176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 dirty="0">
                          <a:latin typeface="Courier New"/>
                        </a:rPr>
                        <a:t>-- </a:t>
                      </a:r>
                      <a:r>
                        <a:rPr lang="uk-UA" sz="1800" dirty="0" err="1">
                          <a:latin typeface="Courier New"/>
                        </a:rPr>
                        <a:t>Процесс</a:t>
                      </a:r>
                      <a:r>
                        <a:rPr lang="uk-UA" sz="1800" dirty="0">
                          <a:latin typeface="Courier New"/>
                        </a:rPr>
                        <a:t> 1</a:t>
                      </a:r>
                      <a:endParaRPr lang="uk-UA" sz="1800" dirty="0">
                        <a:latin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 dirty="0">
                          <a:latin typeface="Courier New"/>
                        </a:rPr>
                        <a:t>-- Процесс 2</a:t>
                      </a:r>
                      <a:endParaRPr lang="uk-UA" sz="1800" dirty="0">
                        <a:latin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/>
                          <a:ea typeface="+mn-ea"/>
                          <a:cs typeface="+mn-cs"/>
                        </a:rPr>
                        <a:t>UPDATE</a:t>
                      </a:r>
                      <a:r>
                        <a:rPr lang="en-US" dirty="0"/>
                        <a:t> </a:t>
                      </a:r>
                      <a:r>
                        <a:rPr lang="en-GB" sz="1800" dirty="0" err="1">
                          <a:latin typeface="Courier New"/>
                        </a:rPr>
                        <a:t>k_bill</a:t>
                      </a:r>
                      <a:r>
                        <a:rPr lang="en-US" dirty="0"/>
                        <a:t> </a:t>
                      </a:r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/>
                          <a:ea typeface="+mn-ea"/>
                          <a:cs typeface="+mn-cs"/>
                        </a:rPr>
                        <a:t>SET</a:t>
                      </a:r>
                      <a:r>
                        <a:rPr lang="en-US" dirty="0"/>
                        <a:t> </a:t>
                      </a:r>
                      <a:r>
                        <a:rPr lang="en-GB" sz="1800" dirty="0" err="1">
                          <a:latin typeface="Courier New"/>
                        </a:rPr>
                        <a:t>bill_num</a:t>
                      </a:r>
                      <a:r>
                        <a:rPr lang="en-US" dirty="0"/>
                        <a:t> = </a:t>
                      </a:r>
                      <a:r>
                        <a:rPr lang="en-GB" sz="1800" dirty="0" err="1">
                          <a:latin typeface="Courier New"/>
                        </a:rPr>
                        <a:t>bill_num</a:t>
                      </a:r>
                      <a:r>
                        <a:rPr lang="en-GB" sz="1800" dirty="0">
                          <a:latin typeface="Courier New"/>
                        </a:rPr>
                        <a:t> </a:t>
                      </a:r>
                      <a:r>
                        <a:rPr lang="en-US" dirty="0"/>
                        <a:t>+ 10 </a:t>
                      </a:r>
                      <a:endParaRPr lang="ru-RU" dirty="0"/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dirty="0"/>
                        <a:t> id = 1;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Courier New"/>
                        </a:rPr>
                        <a:t>-- </a:t>
                      </a:r>
                      <a:r>
                        <a:rPr lang="uk-UA" sz="1800" dirty="0">
                          <a:latin typeface="Courier New"/>
                        </a:rPr>
                        <a:t>Строк обработано:1</a:t>
                      </a:r>
                      <a:endParaRPr lang="uk-UA" sz="1800" dirty="0">
                        <a:latin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uk-UA" dirty="0"/>
                    </a:p>
                    <a:p>
                      <a:pPr>
                        <a:spcAft>
                          <a:spcPts val="0"/>
                        </a:spcAft>
                      </a:pPr>
                      <a:endParaRPr lang="uk-UA" sz="1800" dirty="0">
                        <a:latin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/>
                          <a:ea typeface="+mn-ea"/>
                          <a:cs typeface="+mn-cs"/>
                        </a:rPr>
                        <a:t>UPDATE</a:t>
                      </a:r>
                      <a:r>
                        <a:rPr lang="en-US" dirty="0"/>
                        <a:t> </a:t>
                      </a:r>
                      <a:r>
                        <a:rPr lang="en-GB" sz="1800" dirty="0" err="1">
                          <a:latin typeface="Courier New"/>
                        </a:rPr>
                        <a:t>k_bill</a:t>
                      </a:r>
                      <a:r>
                        <a:rPr lang="en-US" dirty="0"/>
                        <a:t> </a:t>
                      </a:r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/>
                          <a:ea typeface="+mn-ea"/>
                          <a:cs typeface="+mn-cs"/>
                        </a:rPr>
                        <a:t>SET</a:t>
                      </a:r>
                      <a:r>
                        <a:rPr lang="en-US" dirty="0"/>
                        <a:t> </a:t>
                      </a:r>
                      <a:r>
                        <a:rPr lang="en-GB" sz="1800" dirty="0" err="1">
                          <a:latin typeface="Courier New"/>
                        </a:rPr>
                        <a:t>bill_num</a:t>
                      </a:r>
                      <a:r>
                        <a:rPr lang="en-US" dirty="0"/>
                        <a:t> = </a:t>
                      </a:r>
                      <a:r>
                        <a:rPr lang="en-GB" sz="1800" dirty="0" err="1">
                          <a:latin typeface="Courier New"/>
                        </a:rPr>
                        <a:t>bill_num</a:t>
                      </a:r>
                      <a:r>
                        <a:rPr lang="en-GB" sz="1800" dirty="0">
                          <a:latin typeface="Courier New"/>
                        </a:rPr>
                        <a:t> </a:t>
                      </a:r>
                      <a:r>
                        <a:rPr lang="en-US" dirty="0"/>
                        <a:t>+ 20 </a:t>
                      </a:r>
                      <a:endParaRPr lang="ru-RU" dirty="0"/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urier New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dirty="0"/>
                        <a:t> id = 1;</a:t>
                      </a:r>
                      <a:endParaRPr lang="en-US" sz="1800" dirty="0">
                        <a:latin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Courier New"/>
                        </a:rPr>
                        <a:t>-- </a:t>
                      </a:r>
                      <a:r>
                        <a:rPr lang="uk-UA" sz="1800" dirty="0">
                          <a:latin typeface="Courier New"/>
                        </a:rPr>
                        <a:t>Строк обработано:1</a:t>
                      </a:r>
                      <a:endParaRPr lang="uk-UA" sz="1800" dirty="0">
                        <a:latin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uk-UA" sz="1800" dirty="0">
                        <a:latin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uk-UA" sz="1800" dirty="0">
                        <a:latin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065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rgbClr val="FF0000"/>
                          </a:solidFill>
                          <a:latin typeface="Courier New"/>
                        </a:rPr>
                        <a:t>увеличено на 10 или на 20 (одно из изменений потеряно)</a:t>
                      </a:r>
                      <a:endParaRPr lang="en-US" sz="1800" dirty="0">
                        <a:latin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uk-UA" sz="1800" dirty="0">
                        <a:latin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2842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3077</TotalTime>
  <Words>2471</Words>
  <Application>Microsoft Office PowerPoint</Application>
  <PresentationFormat>Экран (4:3)</PresentationFormat>
  <Paragraphs>508</Paragraphs>
  <Slides>37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2" baseType="lpstr">
      <vt:lpstr>Arial</vt:lpstr>
      <vt:lpstr>Calibri</vt:lpstr>
      <vt:lpstr>Courier New</vt:lpstr>
      <vt:lpstr>Times New Roman</vt:lpstr>
      <vt:lpstr>Тема Office</vt:lpstr>
      <vt:lpstr>ACID Уровни изоляции транзакций Optimistic locking</vt:lpstr>
      <vt:lpstr>ACID</vt:lpstr>
      <vt:lpstr>ACID</vt:lpstr>
      <vt:lpstr>ACID</vt:lpstr>
      <vt:lpstr>ACID</vt:lpstr>
      <vt:lpstr>Проблемы параллельного доступа </vt:lpstr>
      <vt:lpstr>Проблемы параллельного доступа </vt:lpstr>
      <vt:lpstr>Уровни изоляции транзакций</vt:lpstr>
      <vt:lpstr>No transaction  lost update</vt:lpstr>
      <vt:lpstr>READ UNCOMMITTED  lost update - fixed</vt:lpstr>
      <vt:lpstr>READ UNCOMMITTED  dirty read</vt:lpstr>
      <vt:lpstr>READ COMMITTED  dirty read - fixed</vt:lpstr>
      <vt:lpstr>READ COMMITTED non-repeatable read</vt:lpstr>
      <vt:lpstr>REPEATABLE READ non-repeatable read - fixed</vt:lpstr>
      <vt:lpstr>REPEATABLE READ phantom read</vt:lpstr>
      <vt:lpstr>SERIALIZABLE phantom read - fixed</vt:lpstr>
      <vt:lpstr>Isolation Levels vs Read Phenomena</vt:lpstr>
      <vt:lpstr>Transaction isolation levels</vt:lpstr>
      <vt:lpstr>SQL Server Database Isolation Levels</vt:lpstr>
      <vt:lpstr>Oracle Database Isolation Levels</vt:lpstr>
      <vt:lpstr>PostgreSQL Isolation Levels</vt:lpstr>
      <vt:lpstr>Блокировки</vt:lpstr>
      <vt:lpstr>Блокировки</vt:lpstr>
      <vt:lpstr>Блокировки (протокол наложения)</vt:lpstr>
      <vt:lpstr>Подходы к реализации  Isolation levels</vt:lpstr>
      <vt:lpstr>Pessimistic vs optimistic locking</vt:lpstr>
      <vt:lpstr>Two different sessions  at the same time</vt:lpstr>
      <vt:lpstr>Don’t transactions prevent this?</vt:lpstr>
      <vt:lpstr>Solutions</vt:lpstr>
      <vt:lpstr>Avoiding the read-modify-write cycle</vt:lpstr>
      <vt:lpstr>Row level locking</vt:lpstr>
      <vt:lpstr>SERIALIZABLE transactions</vt:lpstr>
      <vt:lpstr>Optimistic concurrency control</vt:lpstr>
      <vt:lpstr>Код для теста</vt:lpstr>
      <vt:lpstr>Deadlocks</vt:lpstr>
      <vt:lpstr>Deadlocks</vt:lpstr>
      <vt:lpstr>Deadlocks –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Yulia Kramar</cp:lastModifiedBy>
  <cp:revision>56</cp:revision>
  <dcterms:modified xsi:type="dcterms:W3CDTF">2016-03-23T10:18:48Z</dcterms:modified>
</cp:coreProperties>
</file>