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16" r:id="rId1"/>
  </p:sldMasterIdLst>
  <p:notesMasterIdLst>
    <p:notesMasterId r:id="rId98"/>
  </p:notesMasterIdLst>
  <p:sldIdLst>
    <p:sldId id="268" r:id="rId2"/>
    <p:sldId id="269" r:id="rId3"/>
    <p:sldId id="384" r:id="rId4"/>
    <p:sldId id="416" r:id="rId5"/>
    <p:sldId id="419" r:id="rId6"/>
    <p:sldId id="425" r:id="rId7"/>
    <p:sldId id="451" r:id="rId8"/>
    <p:sldId id="389" r:id="rId9"/>
    <p:sldId id="479" r:id="rId10"/>
    <p:sldId id="481" r:id="rId11"/>
    <p:sldId id="480" r:id="rId12"/>
    <p:sldId id="477" r:id="rId13"/>
    <p:sldId id="478" r:id="rId14"/>
    <p:sldId id="482" r:id="rId15"/>
    <p:sldId id="417" r:id="rId16"/>
    <p:sldId id="386" r:id="rId17"/>
    <p:sldId id="475" r:id="rId18"/>
    <p:sldId id="390" r:id="rId19"/>
    <p:sldId id="391" r:id="rId20"/>
    <p:sldId id="399" r:id="rId21"/>
    <p:sldId id="400" r:id="rId22"/>
    <p:sldId id="401" r:id="rId23"/>
    <p:sldId id="402" r:id="rId24"/>
    <p:sldId id="396" r:id="rId25"/>
    <p:sldId id="431" r:id="rId26"/>
    <p:sldId id="432" r:id="rId27"/>
    <p:sldId id="397" r:id="rId28"/>
    <p:sldId id="398" r:id="rId29"/>
    <p:sldId id="403" r:id="rId30"/>
    <p:sldId id="404" r:id="rId31"/>
    <p:sldId id="405" r:id="rId32"/>
    <p:sldId id="406" r:id="rId33"/>
    <p:sldId id="407" r:id="rId34"/>
    <p:sldId id="408" r:id="rId35"/>
    <p:sldId id="412" r:id="rId36"/>
    <p:sldId id="409" r:id="rId37"/>
    <p:sldId id="410" r:id="rId38"/>
    <p:sldId id="411" r:id="rId39"/>
    <p:sldId id="314" r:id="rId40"/>
    <p:sldId id="318" r:id="rId41"/>
    <p:sldId id="324" r:id="rId42"/>
    <p:sldId id="319" r:id="rId43"/>
    <p:sldId id="446" r:id="rId44"/>
    <p:sldId id="474" r:id="rId45"/>
    <p:sldId id="413" r:id="rId46"/>
    <p:sldId id="414" r:id="rId47"/>
    <p:sldId id="415" r:id="rId48"/>
    <p:sldId id="436" r:id="rId49"/>
    <p:sldId id="325" r:id="rId50"/>
    <p:sldId id="326" r:id="rId51"/>
    <p:sldId id="433" r:id="rId52"/>
    <p:sldId id="434" r:id="rId53"/>
    <p:sldId id="435" r:id="rId54"/>
    <p:sldId id="483" r:id="rId55"/>
    <p:sldId id="441" r:id="rId56"/>
    <p:sldId id="321" r:id="rId57"/>
    <p:sldId id="437" r:id="rId58"/>
    <p:sldId id="322" r:id="rId59"/>
    <p:sldId id="438" r:id="rId60"/>
    <p:sldId id="439" r:id="rId61"/>
    <p:sldId id="440" r:id="rId62"/>
    <p:sldId id="442" r:id="rId63"/>
    <p:sldId id="443" r:id="rId64"/>
    <p:sldId id="444" r:id="rId65"/>
    <p:sldId id="445" r:id="rId66"/>
    <p:sldId id="341" r:id="rId67"/>
    <p:sldId id="342" r:id="rId68"/>
    <p:sldId id="331" r:id="rId69"/>
    <p:sldId id="484" r:id="rId70"/>
    <p:sldId id="485" r:id="rId71"/>
    <p:sldId id="448" r:id="rId72"/>
    <p:sldId id="486" r:id="rId73"/>
    <p:sldId id="489" r:id="rId74"/>
    <p:sldId id="490" r:id="rId75"/>
    <p:sldId id="491" r:id="rId76"/>
    <p:sldId id="449" r:id="rId77"/>
    <p:sldId id="332" r:id="rId78"/>
    <p:sldId id="339" r:id="rId79"/>
    <p:sldId id="344" r:id="rId80"/>
    <p:sldId id="345" r:id="rId81"/>
    <p:sldId id="347" r:id="rId82"/>
    <p:sldId id="488" r:id="rId83"/>
    <p:sldId id="340" r:id="rId84"/>
    <p:sldId id="487" r:id="rId85"/>
    <p:sldId id="450" r:id="rId86"/>
    <p:sldId id="350" r:id="rId87"/>
    <p:sldId id="452" r:id="rId88"/>
    <p:sldId id="453" r:id="rId89"/>
    <p:sldId id="454" r:id="rId90"/>
    <p:sldId id="455" r:id="rId91"/>
    <p:sldId id="456" r:id="rId92"/>
    <p:sldId id="457" r:id="rId93"/>
    <p:sldId id="459" r:id="rId94"/>
    <p:sldId id="461" r:id="rId95"/>
    <p:sldId id="473" r:id="rId96"/>
    <p:sldId id="349" r:id="rId9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88" autoAdjust="0"/>
    <p:restoredTop sz="95382" autoAdjust="0"/>
  </p:normalViewPr>
  <p:slideViewPr>
    <p:cSldViewPr>
      <p:cViewPr varScale="1">
        <p:scale>
          <a:sx n="65" d="100"/>
          <a:sy n="65" d="100"/>
        </p:scale>
        <p:origin x="12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3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DF0F5-8188-4DFB-AF13-B07F2EDB7660}" type="datetimeFigureOut">
              <a:rPr lang="ru-RU" smtClean="0"/>
              <a:pPr/>
              <a:t>21.03.2016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D1885-599F-42A8-B92C-53308F1DFE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8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ru-ru/library/ms175972(v=sql.105).aspx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D1885-599F-42A8-B92C-53308F1DFE4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0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D1885-599F-42A8-B92C-53308F1DFE4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24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is a query language to operate on sets. It is more or less standardized, and used by almost all relational database management systems: SQL Server, Oracle, MySQL, PostgreSQL, DB2, Informix, etc.</a:t>
            </a:r>
          </a:p>
          <a:p>
            <a:r>
              <a:rPr lang="en-US" dirty="0"/>
              <a:t>PL/SQL is a proprietary procedural language used by Oracle</a:t>
            </a:r>
          </a:p>
          <a:p>
            <a:r>
              <a:rPr lang="en-US" dirty="0"/>
              <a:t>PL/</a:t>
            </a:r>
            <a:r>
              <a:rPr lang="en-US" dirty="0" err="1"/>
              <a:t>pgSQL</a:t>
            </a:r>
            <a:r>
              <a:rPr lang="en-US" dirty="0"/>
              <a:t> is a procedural language used by PostgreSQL</a:t>
            </a:r>
          </a:p>
          <a:p>
            <a:r>
              <a:rPr lang="en-US" dirty="0"/>
              <a:t>TSQL is a proprietary procedural language used by Microsoft in SQL Server.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D1885-599F-42A8-B92C-53308F1DFE4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22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Использование соединений</a:t>
            </a:r>
          </a:p>
          <a:p>
            <a:r>
              <a:rPr lang="en-US" dirty="0"/>
              <a:t>https://technet.microsoft.com/ru-ru/library/ms191472%28v=sql.105%29.aspx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D1885-599F-42A8-B92C-53308F1DFE4D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77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Типы вложенных запросов</a:t>
            </a:r>
          </a:p>
          <a:p>
            <a:r>
              <a:rPr lang="en-US" dirty="0"/>
              <a:t>https://technet.microsoft.com/ru-ru/library/ms175838%28v=sql.105%29.aspx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D1885-599F-42A8-B92C-53308F1DFE4D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82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hlinkClick r:id="rId3"/>
              </a:rPr>
              <a:t>https://technet.microsoft.com/ru-ru/library/ms175972%28v=sql.105%29.aspx</a:t>
            </a:r>
            <a:endParaRPr lang="ru-RU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D1885-599F-42A8-B92C-53308F1DFE4D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386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D1885-599F-42A8-B92C-53308F1DFE4D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357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SCOPE_IDENTITY() - </a:t>
            </a:r>
            <a:r>
              <a:rPr lang="ru-RU" dirty="0"/>
              <a:t>последнее значение идентификатора</a:t>
            </a:r>
            <a:r>
              <a:rPr lang="en-US" dirty="0"/>
              <a:t> (</a:t>
            </a:r>
            <a:r>
              <a:rPr lang="ru-RU" dirty="0"/>
              <a:t>поля</a:t>
            </a:r>
            <a:r>
              <a:rPr lang="ru-RU" baseline="0" dirty="0"/>
              <a:t> 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IDENTITY</a:t>
            </a:r>
            <a:r>
              <a:rPr lang="en-US" dirty="0"/>
              <a:t>)</a:t>
            </a:r>
            <a:r>
              <a:rPr lang="ru-RU" dirty="0"/>
              <a:t>, вставленное в столбец идентификаторов в той же области (тут в процедуре)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D1885-599F-42A8-B92C-53308F1DFE4D}" type="slidenum">
              <a:rPr lang="ru-RU" smtClean="0"/>
              <a:pPr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28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2011 © EPAM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2011 © EPAM Systems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2011 © EPAM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2011 © EPAM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2011 © EPAM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2011 © EPAM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/>
              <a:t>Code.0X (Module Code)</a:t>
            </a:r>
            <a:br>
              <a:rPr lang="en-US" dirty="0"/>
            </a:br>
            <a:r>
              <a:rPr lang="en-US" dirty="0"/>
              <a:t>xxx (Module Name)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Resource Development Dep.</a:t>
            </a:r>
          </a:p>
          <a:p>
            <a:pPr lvl="0"/>
            <a:r>
              <a:rPr lang="en-US" dirty="0"/>
              <a:t>Author: (author name)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rPr lang="en-US"/>
              <a:t>2011 © EPAM Systems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2011 © EPAM Systems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books24x7.com/book/id_10889/viewer.asp?bookid=10889&amp;chunkid=695676395&amp;previd=IMG_67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ql-language.ru/sqldatetype.htm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books24x7.com/book/id_10889/viewer.asp?bookid=10889&amp;chunkid=693135589&amp;previd=IMG_29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books24x7.com/book/id_10889/viewer.asp?bookid=10889&amp;chunkid=693135589&amp;previd=IMG_3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books24x7.com/book/id_10889/viewer.asp?bookid=10889&amp;chunkid=693135589&amp;previd=IMG_31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books24x7.com/book/id_10889/viewer.asp?bookid=10889&amp;chunkid=693135589&amp;previd=IMG_32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books24x7.com/book/id_10889/viewer.asp?bookid=10889&amp;chunkid=693135589&amp;previd=IMG_33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books24x7.com/book/id_10889/viewer.asp?bookid=10889&amp;chunkid=447972143&amp;previd=IMG_36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hyperlink" Target="http://www.books24x7.com/book/id_10889/viewer.asp?bookid=10889&amp;chunkid=464357009&amp;previd=IMG_74" TargetMode="Externa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на базе </a:t>
            </a:r>
            <a:r>
              <a:rPr lang="en-US" dirty="0"/>
              <a:t>MS SQL Server </a:t>
            </a:r>
            <a:r>
              <a:rPr lang="ru-RU" dirty="0"/>
              <a:t>и </a:t>
            </a:r>
            <a:r>
              <a:rPr lang="en-US" dirty="0"/>
              <a:t>T</a:t>
            </a:r>
            <a:r>
              <a:rPr lang="ru-RU" dirty="0"/>
              <a:t>-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93627" y="4082534"/>
            <a:ext cx="2514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 algn="ctr"/>
            <a:r>
              <a:rPr lang="ru-RU" dirty="0"/>
              <a:t>Работа с объектами</a:t>
            </a:r>
            <a:r>
              <a:rPr lang="en-US" dirty="0"/>
              <a:t> </a:t>
            </a:r>
            <a:r>
              <a:rPr lang="ru-RU" dirty="0"/>
              <a:t>БД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	Создание внешнего ключа: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	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227" y="2100088"/>
            <a:ext cx="7931224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create table ORGANIZATION (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…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CONSTRAINT PK_ORGANIZATION PRIMARY KEY (COD),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CONSTRAINT FK1_ORGANIZATION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FOREIGN KEY (CODCTR, CODREG) REFERENCES REFREG (CODCTR, CODREG)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ON DELETE SET NULL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ON UPDATE CASCADE,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CONSTRAINT FK2_ORGANIZATION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FOREIGN KEY (CODFORMORG) REFERENCES REFFORMORG (COD)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ON DELETE SET DEFAULT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ON UPDATE CASCADE</a:t>
            </a:r>
          </a:p>
          <a:p>
            <a:r>
              <a:rPr lang="en-US" altLang="ru-RU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alt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6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 algn="ctr"/>
            <a:r>
              <a:rPr lang="ru-RU" dirty="0"/>
              <a:t>Работа с объектами</a:t>
            </a:r>
            <a:r>
              <a:rPr lang="en-US" dirty="0"/>
              <a:t> </a:t>
            </a:r>
            <a:r>
              <a:rPr lang="ru-RU" dirty="0"/>
              <a:t>БД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	Запрос </a:t>
            </a:r>
            <a:r>
              <a:rPr lang="en-US" sz="1800" b="1" dirty="0">
                <a:solidFill>
                  <a:srgbClr val="7030A0"/>
                </a:solidFill>
              </a:rPr>
              <a:t>ALTER</a:t>
            </a:r>
            <a:r>
              <a:rPr lang="uk-UA" sz="1800" dirty="0">
                <a:solidFill>
                  <a:srgbClr val="7030A0"/>
                </a:solidFill>
              </a:rPr>
              <a:t> </a:t>
            </a:r>
            <a:r>
              <a:rPr lang="ru-RU" sz="1800" dirty="0"/>
              <a:t>изменяет</a:t>
            </a:r>
            <a:r>
              <a:rPr lang="ru-RU" sz="1800" dirty="0">
                <a:solidFill>
                  <a:srgbClr val="7030A0"/>
                </a:solidFill>
              </a:rPr>
              <a:t> </a:t>
            </a:r>
            <a:r>
              <a:rPr lang="ru-RU" sz="1800" dirty="0"/>
              <a:t>уже существующие объекты БД: таблицы, связи между таблицами и др.</a:t>
            </a:r>
          </a:p>
          <a:p>
            <a:r>
              <a:rPr lang="ru-RU" sz="1800" dirty="0"/>
              <a:t>добавление атрибута в таблицу: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r>
              <a:rPr lang="ru-RU" sz="1800" dirty="0"/>
              <a:t>добавление вторичного ключа в таблицу: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	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227" y="2204252"/>
            <a:ext cx="79312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alter</a:t>
            </a: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 CLIENT ADD ADRESS VARCHAR(30);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227" y="3250859"/>
            <a:ext cx="7931224" cy="6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latin typeface="Courier New" pitchFamily="49" charset="0"/>
                <a:cs typeface="Courier New" pitchFamily="49" charset="0"/>
              </a:rPr>
              <a:t>alter</a:t>
            </a:r>
            <a:r>
              <a:rPr lang="ru-RU" alt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b="1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altLang="ru-RU" dirty="0">
                <a:latin typeface="Arial Unicode MS"/>
              </a:rPr>
              <a:t> </a:t>
            </a:r>
            <a:r>
              <a:rPr lang="ru-RU" altLang="ru-RU" sz="1600" b="1" dirty="0">
                <a:latin typeface="Courier New" pitchFamily="49" charset="0"/>
                <a:cs typeface="Courier New" pitchFamily="49" charset="0"/>
              </a:rPr>
              <a:t>PRODUCT ADD CONSTRAINT FK1_PRODUCT FOREIGN KEY (ID_CATEGORY) REFERENCES CATEGORY(ID_CATEGORY); </a:t>
            </a:r>
          </a:p>
        </p:txBody>
      </p:sp>
    </p:spTree>
    <p:extLst>
      <p:ext uri="{BB962C8B-B14F-4D97-AF65-F5344CB8AC3E}">
        <p14:creationId xmlns:p14="http://schemas.microsoft.com/office/powerpoint/2010/main" val="86922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 algn="ctr"/>
            <a:r>
              <a:rPr lang="ru-RU" dirty="0"/>
              <a:t>Работа с объектами</a:t>
            </a:r>
            <a:r>
              <a:rPr lang="en-US" dirty="0"/>
              <a:t> </a:t>
            </a:r>
            <a:r>
              <a:rPr lang="ru-RU" dirty="0"/>
              <a:t>БД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	Запрос </a:t>
            </a:r>
            <a:r>
              <a:rPr lang="en-US" sz="1800" b="1" dirty="0">
                <a:solidFill>
                  <a:srgbClr val="7030A0"/>
                </a:solidFill>
              </a:rPr>
              <a:t>DROP</a:t>
            </a:r>
            <a:r>
              <a:rPr lang="uk-UA" sz="1800" dirty="0">
                <a:solidFill>
                  <a:srgbClr val="7030A0"/>
                </a:solidFill>
              </a:rPr>
              <a:t> </a:t>
            </a:r>
            <a:r>
              <a:rPr lang="ru-RU" sz="1800" dirty="0"/>
              <a:t>удаляет</a:t>
            </a:r>
            <a:r>
              <a:rPr lang="ru-RU" sz="1800" dirty="0">
                <a:solidFill>
                  <a:srgbClr val="7030A0"/>
                </a:solidFill>
              </a:rPr>
              <a:t> </a:t>
            </a:r>
            <a:r>
              <a:rPr lang="ru-RU" sz="1800" dirty="0"/>
              <a:t>уже существующие объекты БД или их составляющие: таблицы, связи между таблицами, поля таблиц и др.</a:t>
            </a:r>
          </a:p>
          <a:p>
            <a:r>
              <a:rPr lang="ru-RU" sz="1800" dirty="0"/>
              <a:t>удаление внешнего ключа:</a:t>
            </a:r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удаление таблиц:</a:t>
            </a:r>
          </a:p>
          <a:p>
            <a:pPr>
              <a:buNone/>
            </a:pPr>
            <a:r>
              <a:rPr lang="ru-RU" sz="1800" dirty="0"/>
              <a:t>: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	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636912"/>
            <a:ext cx="79312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alter</a:t>
            </a: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 PRODUCT DROP CONSTRAINT FK1_PRODUCT;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692" y="3619500"/>
            <a:ext cx="793122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drop</a:t>
            </a: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 ORDERS;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drop</a:t>
            </a: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 CONTRACTS, PRODUCT, CLIENT, CATEGORY; </a:t>
            </a:r>
          </a:p>
        </p:txBody>
      </p:sp>
    </p:spTree>
    <p:extLst>
      <p:ext uri="{BB962C8B-B14F-4D97-AF65-F5344CB8AC3E}">
        <p14:creationId xmlns:p14="http://schemas.microsoft.com/office/powerpoint/2010/main" val="169114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 algn="ctr"/>
            <a:r>
              <a:rPr lang="ru-RU" dirty="0"/>
              <a:t>Работа с объектами</a:t>
            </a:r>
            <a:r>
              <a:rPr lang="en-US" dirty="0"/>
              <a:t> </a:t>
            </a:r>
            <a:r>
              <a:rPr lang="ru-RU" dirty="0"/>
              <a:t>БД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957253"/>
            <a:ext cx="793122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create</a:t>
            </a: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 ORDERS 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ID_CONTRACT INTEGER NOT NULL PRIMARY KEY,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ID_PRODUCT INTEGER NOT NULL,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AMOUNT INTEGER, </a:t>
            </a:r>
            <a:endParaRPr lang="en-US" altLang="ru-RU" b="1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CHECK (AMOUNT &gt; 0),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CONSTRAINT FK1_ORDERS FOREIGN KEY (ID_PRODUCT) REFERENCES PRODUCT(ID_PRODUCT)); </a:t>
            </a:r>
            <a:endParaRPr lang="en-US" alt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4406" y="4105664"/>
            <a:ext cx="79312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Unicode MS"/>
              </a:defRPr>
            </a:lvl1pPr>
          </a:lstStyle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CONSTRAINT CH_PEOPLE CHECK (SEX IN ('0', '1')),</a:t>
            </a:r>
            <a:endParaRPr lang="ru-RU" alt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Установка дополнительных свойств атрибутов:</a:t>
            </a:r>
          </a:p>
          <a:p>
            <a:r>
              <a:rPr lang="ru-RU" sz="1800" dirty="0"/>
              <a:t>Условие на значение </a:t>
            </a:r>
            <a:r>
              <a:rPr lang="en-US" sz="1800" b="1" i="1" dirty="0"/>
              <a:t>CHECK</a:t>
            </a:r>
            <a:r>
              <a:rPr lang="ru-RU" sz="1800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720" y="4612786"/>
            <a:ext cx="793122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Unicode MS"/>
              </a:defRPr>
            </a:lvl1pPr>
          </a:lstStyle>
          <a:p>
            <a:r>
              <a:rPr lang="uk-UA" b="1" dirty="0">
                <a:latin typeface="Courier New" pitchFamily="49" charset="0"/>
                <a:cs typeface="Courier New" pitchFamily="49" charset="0"/>
              </a:rPr>
              <a:t>CHECK (([REGION]='5' OR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uk-UA" b="1" dirty="0">
                <a:latin typeface="Courier New" pitchFamily="49" charset="0"/>
                <a:cs typeface="Courier New" pitchFamily="49" charset="0"/>
              </a:rPr>
              <a:t>[REGION]='4' OR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uk-UA" b="1" dirty="0">
                <a:latin typeface="Courier New" pitchFamily="49" charset="0"/>
                <a:cs typeface="Courier New" pitchFamily="49" charset="0"/>
              </a:rPr>
              <a:t>[REGION]='3' OR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uk-UA" b="1" dirty="0">
                <a:latin typeface="Courier New" pitchFamily="49" charset="0"/>
                <a:cs typeface="Courier New" pitchFamily="49" charset="0"/>
              </a:rPr>
              <a:t>[REGION]='2' OR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uk-UA" b="1" dirty="0">
                <a:latin typeface="Courier New" pitchFamily="49" charset="0"/>
                <a:cs typeface="Courier New" pitchFamily="49" charset="0"/>
              </a:rPr>
              <a:t>[REGION]='1'))</a:t>
            </a:r>
            <a:endParaRPr lang="ru-RU" alt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4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 algn="ctr"/>
            <a:r>
              <a:rPr lang="ru-RU" dirty="0"/>
              <a:t>Работа с объектами</a:t>
            </a:r>
            <a:r>
              <a:rPr lang="en-US" dirty="0"/>
              <a:t> </a:t>
            </a:r>
            <a:r>
              <a:rPr lang="ru-RU" dirty="0"/>
              <a:t>БД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	Установка дополнительных свойств атрибутов:</a:t>
            </a:r>
          </a:p>
          <a:p>
            <a:r>
              <a:rPr lang="ru-RU" sz="1800" dirty="0" err="1"/>
              <a:t>Автозначение</a:t>
            </a:r>
            <a:r>
              <a:rPr lang="ru-RU" sz="1800" dirty="0"/>
              <a:t> </a:t>
            </a:r>
            <a:r>
              <a:rPr lang="en-US" sz="1800" b="1" i="1" dirty="0"/>
              <a:t>IDENTITY</a:t>
            </a:r>
            <a:r>
              <a:rPr lang="ru-RU" sz="1800" b="1" i="1" dirty="0"/>
              <a:t>:</a:t>
            </a:r>
          </a:p>
          <a:p>
            <a:pPr>
              <a:buNone/>
            </a:pPr>
            <a:endParaRPr lang="ru-RU" sz="1800" b="1" i="1" dirty="0"/>
          </a:p>
          <a:p>
            <a:pPr>
              <a:buNone/>
            </a:pPr>
            <a:endParaRPr lang="ru-RU" sz="1800" dirty="0"/>
          </a:p>
          <a:p>
            <a:r>
              <a:rPr lang="ru-RU" sz="1800" dirty="0"/>
              <a:t>Значение по умолчанию:</a:t>
            </a:r>
            <a:endParaRPr lang="en-US" sz="18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060848"/>
            <a:ext cx="79312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Unicode MS"/>
              </a:defRPr>
            </a:lvl1pPr>
          </a:lstStyle>
          <a:p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ID_CONTRACT</a:t>
            </a:r>
            <a:r>
              <a:rPr lang="ru-RU" altLang="ru-RU" dirty="0"/>
              <a:t> </a:t>
            </a: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INTEGER IDENTITY(1,1) NOT NULL,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2902496"/>
            <a:ext cx="79312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Unicode MS"/>
              </a:defRPr>
            </a:lvl1pPr>
          </a:lstStyle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CODFORMORG CHAR(2) DEFAULT '00',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Запрос и фильтрация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26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Все </a:t>
            </a:r>
            <a:r>
              <a:rPr lang="en-US" sz="1800" b="1" dirty="0"/>
              <a:t>SQL</a:t>
            </a:r>
            <a:r>
              <a:rPr lang="ru-RU" sz="1800" b="1" dirty="0"/>
              <a:t>-запросы имеют похожий вид</a:t>
            </a:r>
            <a:endParaRPr lang="en-US" sz="1800" b="1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ru-RU" sz="1800" dirty="0"/>
          </a:p>
        </p:txBody>
      </p:sp>
      <p:grpSp>
        <p:nvGrpSpPr>
          <p:cNvPr id="33" name="Группа 32"/>
          <p:cNvGrpSpPr/>
          <p:nvPr/>
        </p:nvGrpSpPr>
        <p:grpSpPr>
          <a:xfrm>
            <a:off x="1225918" y="2143116"/>
            <a:ext cx="6060726" cy="2286016"/>
            <a:chOff x="812834" y="1785926"/>
            <a:chExt cx="6060726" cy="2286016"/>
          </a:xfrm>
        </p:grpSpPr>
        <p:cxnSp>
          <p:nvCxnSpPr>
            <p:cNvPr id="7" name="Прямая со стрелкой 6"/>
            <p:cNvCxnSpPr/>
            <p:nvPr/>
          </p:nvCxnSpPr>
          <p:spPr>
            <a:xfrm rot="5400000">
              <a:off x="1464447" y="2393149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rot="10800000" flipV="1">
              <a:off x="2643174" y="221455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>
              <a:off x="3286116" y="221455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5400000" flipH="1" flipV="1">
              <a:off x="1393009" y="3393281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rot="5400000">
              <a:off x="5465769" y="246379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28860" y="1845222"/>
              <a:ext cx="1764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Названия полей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2976" y="1785926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Оператор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752" y="1857364"/>
              <a:ext cx="2015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Название таблицы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2834" y="3702610"/>
              <a:ext cx="211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Условный оператор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2381" y="3571876"/>
              <a:ext cx="981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Условие</a:t>
              </a:r>
            </a:p>
          </p:txBody>
        </p:sp>
        <p:cxnSp>
          <p:nvCxnSpPr>
            <p:cNvPr id="27" name="Прямая со стрелкой 26"/>
            <p:cNvCxnSpPr>
              <a:stCxn id="24" idx="0"/>
              <a:endCxn id="32" idx="2"/>
            </p:cNvCxnSpPr>
            <p:nvPr/>
          </p:nvCxnSpPr>
          <p:spPr>
            <a:xfrm flipH="1" flipV="1">
              <a:off x="3719267" y="3218075"/>
              <a:ext cx="473730" cy="353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214414" y="2571744"/>
              <a:ext cx="50097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Select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CityID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CityName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From Cities</a:t>
              </a:r>
            </a:p>
            <a:p>
              <a:pPr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where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CountryID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</a:t>
              </a:r>
              <a:endParaRPr lang="ru-RU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3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	Запрос </a:t>
            </a:r>
            <a:r>
              <a:rPr lang="en-US" sz="1800" b="1" dirty="0">
                <a:solidFill>
                  <a:srgbClr val="7030A0"/>
                </a:solidFill>
              </a:rPr>
              <a:t>SELECT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ru-RU" sz="1800" dirty="0"/>
              <a:t>считывает данные и возвращает их: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	</a:t>
            </a:r>
            <a:r>
              <a:rPr lang="ru-RU" sz="1600" i="1" dirty="0"/>
              <a:t>Получить все  список всех городов Беларуси: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6807" y="2357430"/>
            <a:ext cx="50097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CityID,CityName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Cities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5706" y="3529017"/>
            <a:ext cx="2520674" cy="175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426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 algn="just">
              <a:buNone/>
            </a:pPr>
            <a:r>
              <a:rPr lang="ru-RU" sz="1800" dirty="0"/>
              <a:t>Почти всегда запрос </a:t>
            </a:r>
            <a:r>
              <a:rPr lang="en-US" sz="1800" b="1" dirty="0">
                <a:solidFill>
                  <a:srgbClr val="7030A0"/>
                </a:solidFill>
              </a:rPr>
              <a:t>SELECT</a:t>
            </a:r>
            <a:r>
              <a:rPr lang="en-US" sz="1800" dirty="0"/>
              <a:t> </a:t>
            </a:r>
            <a:r>
              <a:rPr lang="ru-RU" sz="1800" dirty="0"/>
              <a:t>возвращает </a:t>
            </a:r>
            <a:r>
              <a:rPr lang="ru-RU" sz="1800" b="1" dirty="0"/>
              <a:t>набор данных в виде отношения</a:t>
            </a:r>
            <a:r>
              <a:rPr lang="ru-RU" sz="1800" dirty="0"/>
              <a:t>, и это является важной особенностью о которой нельзя забывать, так как над результирующим набором можно совершать такие же действия как и над обычной таблицей:</a:t>
            </a:r>
          </a:p>
          <a:p>
            <a:pPr marL="0" indent="266700" algn="just">
              <a:buNone/>
            </a:pPr>
            <a:r>
              <a:rPr lang="ru-RU" sz="1800" dirty="0"/>
              <a:t>Предыдущий пример вернул вот такой набор:</a:t>
            </a:r>
          </a:p>
          <a:p>
            <a:pPr marL="0" indent="266700" algn="just">
              <a:buNone/>
            </a:pPr>
            <a:endParaRPr lang="ru-RU" sz="1800" dirty="0"/>
          </a:p>
          <a:p>
            <a:pPr marL="0" indent="266700" algn="just">
              <a:buNone/>
            </a:pPr>
            <a:endParaRPr lang="ru-RU" sz="1800" dirty="0"/>
          </a:p>
          <a:p>
            <a:pPr marL="0" indent="266700" algn="just">
              <a:buNone/>
            </a:pPr>
            <a:endParaRPr lang="ru-RU" sz="1800" dirty="0"/>
          </a:p>
          <a:p>
            <a:pPr marL="0" indent="266700" algn="just">
              <a:buNone/>
            </a:pPr>
            <a:endParaRPr lang="ru-RU" sz="1800" dirty="0"/>
          </a:p>
          <a:p>
            <a:pPr marL="0" indent="266700" algn="just">
              <a:buNone/>
            </a:pPr>
            <a:endParaRPr lang="ru-RU" sz="1800" dirty="0"/>
          </a:p>
          <a:p>
            <a:pPr marL="0" indent="266700" algn="just">
              <a:buNone/>
            </a:pPr>
            <a:endParaRPr lang="ru-RU" sz="1800" dirty="0"/>
          </a:p>
          <a:p>
            <a:pPr marL="0" indent="266700" algn="just">
              <a:buNone/>
            </a:pPr>
            <a:endParaRPr lang="ru-RU" sz="1800" dirty="0"/>
          </a:p>
          <a:p>
            <a:pPr marL="0" indent="266700" algn="just">
              <a:buNone/>
            </a:pPr>
            <a:r>
              <a:rPr lang="ru-RU" sz="1800" dirty="0"/>
              <a:t>Хотя он и отличается от нашей первоначальной таблицы </a:t>
            </a:r>
            <a:r>
              <a:rPr lang="en-US" sz="1800" dirty="0"/>
              <a:t>Cities</a:t>
            </a:r>
            <a:r>
              <a:rPr lang="ru-RU" sz="1800" dirty="0"/>
              <a:t>, все таки это тоже набор но состоящий из 2-х столбцов и 4-х строк.</a:t>
            </a:r>
          </a:p>
          <a:p>
            <a:pPr marL="0" indent="266700" algn="just">
              <a:buNone/>
            </a:pPr>
            <a:endParaRPr lang="ru-RU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928934"/>
            <a:ext cx="2520674" cy="175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977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	Вместо указания конкретных имен полей, которые вы ходите выбрать, можно указать сокращенную запись: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	</a:t>
            </a:r>
            <a:r>
              <a:rPr lang="ru-RU" sz="1800" dirty="0"/>
              <a:t>Вот результат: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573916" y="2273850"/>
            <a:ext cx="33554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Countries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624270"/>
            <a:ext cx="4043948" cy="194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3740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Содержание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0" dirty="0"/>
              <a:t>Манипулирование данными и объектами</a:t>
            </a:r>
          </a:p>
          <a:p>
            <a:r>
              <a:rPr lang="ru-RU" sz="2000" b="0" dirty="0"/>
              <a:t>Запрос и фильтрация данных</a:t>
            </a:r>
          </a:p>
          <a:p>
            <a:r>
              <a:rPr lang="ru-RU" sz="2000" b="0" dirty="0"/>
              <a:t>Группирование и агрегирование</a:t>
            </a:r>
          </a:p>
          <a:p>
            <a:r>
              <a:rPr lang="ru-RU" sz="2000" b="0" dirty="0"/>
              <a:t>Присоединение таблиц и вложенные запросы</a:t>
            </a:r>
          </a:p>
          <a:p>
            <a:r>
              <a:rPr lang="ru-RU" sz="2000" b="0" dirty="0"/>
              <a:t>Изменение данных в таблицах</a:t>
            </a:r>
          </a:p>
          <a:p>
            <a:r>
              <a:rPr lang="ru-RU" sz="2000" b="0" dirty="0"/>
              <a:t>Объекты для работы с данными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1800" b="1" dirty="0"/>
              <a:t>Использование </a:t>
            </a:r>
            <a:r>
              <a:rPr lang="en-US" sz="1800" b="1" dirty="0"/>
              <a:t>CASE</a:t>
            </a:r>
          </a:p>
          <a:p>
            <a:pPr marL="0" indent="457200" algn="just">
              <a:buNone/>
            </a:pPr>
            <a:endParaRPr lang="en-US" sz="1800" b="1" dirty="0"/>
          </a:p>
          <a:p>
            <a:pPr marL="0" indent="457200" algn="just">
              <a:buNone/>
            </a:pPr>
            <a:r>
              <a:rPr lang="ru-RU" sz="1800" dirty="0"/>
              <a:t>Оператор </a:t>
            </a:r>
            <a:r>
              <a:rPr lang="en-US" sz="1800" dirty="0"/>
              <a:t>CASE </a:t>
            </a:r>
            <a:r>
              <a:rPr lang="ru-RU" sz="1800" dirty="0"/>
              <a:t>позволяет расширять </a:t>
            </a:r>
            <a:r>
              <a:rPr lang="en-US" sz="1800" dirty="0"/>
              <a:t>SELECT</a:t>
            </a:r>
            <a:r>
              <a:rPr lang="ru-RU" sz="1800" dirty="0"/>
              <a:t>, определенным условием наподобие </a:t>
            </a:r>
            <a:r>
              <a:rPr lang="en-US" sz="1800" dirty="0"/>
              <a:t>IF…THEN…ELSE</a:t>
            </a:r>
            <a:r>
              <a:rPr lang="ru-RU" sz="1800" dirty="0"/>
              <a:t>.</a:t>
            </a:r>
          </a:p>
        </p:txBody>
      </p:sp>
      <p:pic>
        <p:nvPicPr>
          <p:cNvPr id="6" name="Picture 5" descr="f09-10_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949699"/>
            <a:ext cx="6810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1260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800" dirty="0"/>
              <a:t>	</a:t>
            </a:r>
            <a:r>
              <a:rPr lang="ru-RU" sz="1800" b="1" dirty="0"/>
              <a:t>Пример </a:t>
            </a:r>
            <a:r>
              <a:rPr lang="en-US" sz="1800" b="1" dirty="0"/>
              <a:t>CASE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en-US" sz="1800" dirty="0"/>
              <a:t>	</a:t>
            </a:r>
            <a:r>
              <a:rPr lang="ru-RU" sz="1800" dirty="0"/>
              <a:t>В результате получим: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428860" y="1643050"/>
            <a:ext cx="371477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CityID,CityName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'Belarus'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'Russia'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'Ukraine'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'Unknown'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From Cities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3929066"/>
            <a:ext cx="3214710" cy="2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903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65138" algn="ctr">
              <a:buNone/>
            </a:pPr>
            <a:r>
              <a:rPr lang="ru-RU" sz="1800" b="1" dirty="0"/>
              <a:t>Использование </a:t>
            </a:r>
            <a:r>
              <a:rPr lang="en-US" sz="1800" b="1" dirty="0"/>
              <a:t>DISTINCT</a:t>
            </a:r>
          </a:p>
          <a:p>
            <a:pPr marL="0" indent="465138" algn="just">
              <a:buNone/>
            </a:pPr>
            <a:r>
              <a:rPr lang="ru-RU" sz="1800" dirty="0"/>
              <a:t>	В некоторых случаях у вас может возникнуть дублирование в результирующем наборе, на пример, если модифицировать предыдущий оператор:</a:t>
            </a:r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endParaRPr lang="en-US" sz="1800" dirty="0"/>
          </a:p>
          <a:p>
            <a:pPr marL="0" indent="465138" algn="just">
              <a:buNone/>
            </a:pPr>
            <a:r>
              <a:rPr lang="ru-RU" sz="1800" dirty="0"/>
              <a:t>В результате увидим:</a:t>
            </a:r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357422" y="2500306"/>
            <a:ext cx="3714776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CountryID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1 then 'Belarus'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2 then 'Russia'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3 then 'Ukraine'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'Unknown'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From Cities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4194488"/>
            <a:ext cx="1919291" cy="197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1283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dirty="0"/>
              <a:t>	</a:t>
            </a:r>
            <a:r>
              <a:rPr lang="ru-RU" sz="1800" dirty="0"/>
              <a:t>Для того что бы убрать дублирование, нужно использовать оператор </a:t>
            </a:r>
            <a:r>
              <a:rPr lang="en-US" sz="1800" b="1" dirty="0"/>
              <a:t>DISTINCT</a:t>
            </a:r>
            <a:r>
              <a:rPr lang="en-US" sz="1800" dirty="0"/>
              <a:t>:</a:t>
            </a: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	И видим что дублирования больше нет:</a:t>
            </a:r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921071" y="2014357"/>
            <a:ext cx="307968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DISTINCT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when 1 then 'Belarus'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8314" y="4000504"/>
            <a:ext cx="272669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657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	Условие выборки </a:t>
            </a:r>
            <a:r>
              <a:rPr lang="en-US" sz="1800" b="1" dirty="0">
                <a:solidFill>
                  <a:srgbClr val="7030A0"/>
                </a:solidFill>
              </a:rPr>
              <a:t>WHERE</a:t>
            </a:r>
          </a:p>
          <a:p>
            <a:pPr algn="ctr">
              <a:buNone/>
            </a:pPr>
            <a:endParaRPr lang="en-US" sz="1800" b="1" dirty="0"/>
          </a:p>
          <a:p>
            <a:pPr algn="just">
              <a:buNone/>
            </a:pPr>
            <a:r>
              <a:rPr lang="en-US" sz="1800" dirty="0"/>
              <a:t>		</a:t>
            </a:r>
            <a:r>
              <a:rPr lang="ru-RU" sz="1800" dirty="0"/>
              <a:t>Таблицы с данными могут содержать очень много записей, миллионы записей. Выбирать все записи обычным </a:t>
            </a:r>
            <a:r>
              <a:rPr lang="en-US" sz="1800" b="1" dirty="0"/>
              <a:t>SELECT</a:t>
            </a:r>
            <a:r>
              <a:rPr lang="ru-RU" sz="1800" dirty="0"/>
              <a:t> требуется очень редко.</a:t>
            </a:r>
          </a:p>
          <a:p>
            <a:pPr algn="just">
              <a:buNone/>
            </a:pPr>
            <a:r>
              <a:rPr lang="ru-RU" sz="1800" dirty="0"/>
              <a:t>	</a:t>
            </a:r>
            <a:r>
              <a:rPr lang="en-US" sz="1800" dirty="0"/>
              <a:t>	</a:t>
            </a:r>
            <a:r>
              <a:rPr lang="ru-RU" sz="1800" dirty="0"/>
              <a:t>В большинстве случаев, Вы будете выбирать данные следуя некоторому условию. Реализовать такую выборку позволяет оператор </a:t>
            </a:r>
            <a:r>
              <a:rPr lang="en-US" sz="1800" b="1" dirty="0">
                <a:solidFill>
                  <a:srgbClr val="7030A0"/>
                </a:solidFill>
              </a:rPr>
              <a:t>WHERE</a:t>
            </a:r>
            <a:r>
              <a:rPr lang="en-US" sz="1800" dirty="0"/>
              <a:t>:</a:t>
            </a:r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r>
              <a:rPr lang="en-US" sz="1800" dirty="0"/>
              <a:t>	</a:t>
            </a:r>
            <a:r>
              <a:rPr lang="ru-RU" sz="1800" i="1" dirty="0"/>
              <a:t>Выбрать все департаменты города Минска (</a:t>
            </a:r>
            <a:r>
              <a:rPr lang="en-US" sz="1800" i="1" dirty="0"/>
              <a:t>ID = 1</a:t>
            </a:r>
            <a:r>
              <a:rPr lang="ru-RU" sz="1800" i="1" dirty="0"/>
              <a:t>):</a:t>
            </a:r>
          </a:p>
          <a:p>
            <a:pPr algn="just">
              <a:buNone/>
            </a:pPr>
            <a:r>
              <a:rPr lang="ru-RU" sz="1800" dirty="0"/>
              <a:t>	</a:t>
            </a:r>
          </a:p>
          <a:p>
            <a:pPr algn="just">
              <a:buNone/>
            </a:pPr>
            <a:r>
              <a:rPr lang="ru-RU" sz="1800" dirty="0"/>
              <a:t>	</a:t>
            </a:r>
            <a:endParaRPr lang="en-US" sz="1800" dirty="0"/>
          </a:p>
          <a:p>
            <a:pPr algn="just">
              <a:buNone/>
            </a:pPr>
            <a:endParaRPr lang="ru-RU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4643844"/>
            <a:ext cx="59747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 * from Departments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54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65138" algn="just">
              <a:buNone/>
            </a:pPr>
            <a:r>
              <a:rPr lang="ru-RU" sz="1800" b="1" dirty="0"/>
              <a:t>Поддерживаемые </a:t>
            </a:r>
            <a:r>
              <a:rPr lang="ru-RU" sz="1800" b="1" dirty="0">
                <a:solidFill>
                  <a:srgbClr val="7030A0"/>
                </a:solidFill>
              </a:rPr>
              <a:t>типы данных</a:t>
            </a:r>
            <a:r>
              <a:rPr lang="ru-RU" sz="1800" dirty="0"/>
              <a:t>:</a:t>
            </a:r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endParaRPr lang="ru-RU" sz="1800" dirty="0"/>
          </a:p>
          <a:p>
            <a:pPr marL="0" indent="465138" algn="just">
              <a:buNone/>
            </a:pPr>
            <a:r>
              <a:rPr lang="ru-RU" sz="1800" dirty="0">
                <a:hlinkClick r:id="rId2"/>
              </a:rPr>
              <a:t>типы данных </a:t>
            </a:r>
            <a:r>
              <a:rPr lang="en-US" sz="1800" dirty="0">
                <a:hlinkClick r:id="rId2"/>
              </a:rPr>
              <a:t>MSSQL, MySQL, Oracle</a:t>
            </a:r>
            <a:endParaRPr lang="ru-RU" sz="1800" dirty="0"/>
          </a:p>
          <a:p>
            <a:pPr marL="0" indent="465138" algn="just">
              <a:buNone/>
            </a:pPr>
            <a:endParaRPr lang="ru-RU" sz="1800" dirty="0"/>
          </a:p>
        </p:txBody>
      </p:sp>
      <p:sp>
        <p:nvSpPr>
          <p:cNvPr id="6" name="Rounded Rectangle 5"/>
          <p:cNvSpPr/>
          <p:nvPr/>
        </p:nvSpPr>
        <p:spPr>
          <a:xfrm>
            <a:off x="971600" y="1700808"/>
            <a:ext cx="3600400" cy="20162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Numeric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i="1" dirty="0" err="1">
                <a:solidFill>
                  <a:schemeClr val="tx1"/>
                </a:solidFill>
              </a:rPr>
              <a:t>int</a:t>
            </a:r>
            <a:r>
              <a:rPr lang="en-US" i="1" dirty="0">
                <a:solidFill>
                  <a:schemeClr val="tx1"/>
                </a:solidFill>
              </a:rPr>
              <a:t> – </a:t>
            </a:r>
            <a:r>
              <a:rPr lang="en-US" i="1" dirty="0" err="1">
                <a:solidFill>
                  <a:schemeClr val="tx1"/>
                </a:solidFill>
              </a:rPr>
              <a:t>bigint</a:t>
            </a:r>
            <a:r>
              <a:rPr lang="en-US" i="1" dirty="0">
                <a:solidFill>
                  <a:schemeClr val="tx1"/>
                </a:solidFill>
              </a:rPr>
              <a:t> – bit – decimal – </a:t>
            </a:r>
            <a:r>
              <a:rPr lang="en-US" i="1" dirty="0" err="1">
                <a:solidFill>
                  <a:schemeClr val="tx1"/>
                </a:solidFill>
              </a:rPr>
              <a:t>smallint</a:t>
            </a:r>
            <a:r>
              <a:rPr lang="en-US" i="1" dirty="0">
                <a:solidFill>
                  <a:schemeClr val="tx1"/>
                </a:solidFill>
              </a:rPr>
              <a:t> – money – </a:t>
            </a:r>
            <a:r>
              <a:rPr lang="en-US" i="1" dirty="0" err="1">
                <a:solidFill>
                  <a:schemeClr val="tx1"/>
                </a:solidFill>
              </a:rPr>
              <a:t>smallmoney</a:t>
            </a:r>
            <a:r>
              <a:rPr lang="en-US" i="1" dirty="0">
                <a:solidFill>
                  <a:schemeClr val="tx1"/>
                </a:solidFill>
              </a:rPr>
              <a:t> – </a:t>
            </a:r>
            <a:r>
              <a:rPr lang="en-US" i="1" dirty="0" err="1">
                <a:solidFill>
                  <a:schemeClr val="tx1"/>
                </a:solidFill>
              </a:rPr>
              <a:t>tinyint</a:t>
            </a:r>
            <a:r>
              <a:rPr lang="en-US" i="1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</a:rPr>
              <a:t>float – real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44008" y="1689494"/>
            <a:ext cx="3600400" cy="1224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Date and time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</a:rPr>
              <a:t>date – time – </a:t>
            </a:r>
            <a:r>
              <a:rPr lang="en-US" i="1" dirty="0" err="1">
                <a:solidFill>
                  <a:schemeClr val="tx1"/>
                </a:solidFill>
              </a:rPr>
              <a:t>datetime</a:t>
            </a:r>
            <a:r>
              <a:rPr lang="en-US" i="1" dirty="0">
                <a:solidFill>
                  <a:schemeClr val="tx1"/>
                </a:solidFill>
              </a:rPr>
              <a:t> – datetime2 – </a:t>
            </a:r>
            <a:r>
              <a:rPr lang="en-US" i="1" dirty="0" err="1">
                <a:solidFill>
                  <a:schemeClr val="tx1"/>
                </a:solidFill>
              </a:rPr>
              <a:t>datetimeoffset</a:t>
            </a:r>
            <a:r>
              <a:rPr lang="en-US" i="1" dirty="0">
                <a:solidFill>
                  <a:schemeClr val="tx1"/>
                </a:solidFill>
              </a:rPr>
              <a:t> - </a:t>
            </a:r>
            <a:r>
              <a:rPr lang="en-US" i="1" dirty="0" err="1">
                <a:solidFill>
                  <a:schemeClr val="tx1"/>
                </a:solidFill>
              </a:rPr>
              <a:t>smalldatetime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66664" y="3789040"/>
            <a:ext cx="3600400" cy="15562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Strings</a:t>
            </a:r>
          </a:p>
          <a:p>
            <a:r>
              <a:rPr lang="en-US" dirty="0">
                <a:solidFill>
                  <a:schemeClr val="tx1"/>
                </a:solidFill>
              </a:rPr>
              <a:t>Character: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char – </a:t>
            </a:r>
            <a:r>
              <a:rPr lang="en-US" i="1" dirty="0" err="1">
                <a:solidFill>
                  <a:schemeClr val="tx1"/>
                </a:solidFill>
              </a:rPr>
              <a:t>varchar</a:t>
            </a:r>
            <a:r>
              <a:rPr lang="en-US" i="1" dirty="0">
                <a:solidFill>
                  <a:schemeClr val="tx1"/>
                </a:solidFill>
              </a:rPr>
              <a:t> – </a:t>
            </a:r>
            <a:r>
              <a:rPr lang="en-US" i="1" u="sng" dirty="0">
                <a:solidFill>
                  <a:schemeClr val="tx1"/>
                </a:solidFill>
              </a:rPr>
              <a:t>text</a:t>
            </a:r>
          </a:p>
          <a:p>
            <a:r>
              <a:rPr lang="en-US" dirty="0">
                <a:solidFill>
                  <a:schemeClr val="tx1"/>
                </a:solidFill>
              </a:rPr>
              <a:t>Unicode character: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i="1" dirty="0" err="1">
                <a:solidFill>
                  <a:schemeClr val="tx1"/>
                </a:solidFill>
              </a:rPr>
              <a:t>nchar</a:t>
            </a:r>
            <a:r>
              <a:rPr lang="en-US" i="1" dirty="0">
                <a:solidFill>
                  <a:schemeClr val="tx1"/>
                </a:solidFill>
              </a:rPr>
              <a:t> – </a:t>
            </a:r>
            <a:r>
              <a:rPr lang="en-US" i="1" dirty="0" err="1">
                <a:solidFill>
                  <a:schemeClr val="tx1"/>
                </a:solidFill>
              </a:rPr>
              <a:t>nvarchar</a:t>
            </a:r>
            <a:r>
              <a:rPr lang="en-US" i="1" dirty="0">
                <a:solidFill>
                  <a:schemeClr val="tx1"/>
                </a:solidFill>
              </a:rPr>
              <a:t> - </a:t>
            </a:r>
            <a:r>
              <a:rPr lang="en-US" i="1" u="sng" dirty="0" err="1">
                <a:solidFill>
                  <a:schemeClr val="tx1"/>
                </a:solidFill>
              </a:rPr>
              <a:t>ntext</a:t>
            </a:r>
            <a:endParaRPr lang="ru-RU" i="1" u="sng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4008" y="2996952"/>
            <a:ext cx="3600400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Binary strings</a:t>
            </a:r>
            <a:endParaRPr lang="ru-RU" sz="2000" b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binary– </a:t>
            </a:r>
            <a:r>
              <a:rPr lang="en-US" i="1" dirty="0" err="1">
                <a:solidFill>
                  <a:schemeClr val="tx1"/>
                </a:solidFill>
              </a:rPr>
              <a:t>varbinary</a:t>
            </a:r>
            <a:r>
              <a:rPr lang="en-US" i="1" dirty="0">
                <a:solidFill>
                  <a:schemeClr val="tx1"/>
                </a:solidFill>
              </a:rPr>
              <a:t> - </a:t>
            </a:r>
            <a:r>
              <a:rPr lang="en-US" i="1" u="sng" dirty="0">
                <a:solidFill>
                  <a:schemeClr val="tx1"/>
                </a:solidFill>
              </a:rPr>
              <a:t>image</a:t>
            </a:r>
            <a:endParaRPr lang="ru-RU" i="1" u="sng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58387" y="3905110"/>
            <a:ext cx="3600400" cy="144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Other</a:t>
            </a:r>
            <a:endParaRPr lang="ru-RU" sz="2000" b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cursor – timestamp – table</a:t>
            </a:r>
          </a:p>
          <a:p>
            <a:r>
              <a:rPr lang="en-US" dirty="0">
                <a:solidFill>
                  <a:schemeClr val="tx1"/>
                </a:solidFill>
              </a:rPr>
              <a:t>…and more</a:t>
            </a:r>
          </a:p>
        </p:txBody>
      </p:sp>
    </p:spTree>
    <p:extLst>
      <p:ext uri="{BB962C8B-B14F-4D97-AF65-F5344CB8AC3E}">
        <p14:creationId xmlns:p14="http://schemas.microsoft.com/office/powerpoint/2010/main" val="4044763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65138" algn="just">
              <a:buNone/>
            </a:pPr>
            <a:r>
              <a:rPr lang="ru-RU" sz="1800" b="1" dirty="0"/>
              <a:t>Поддерживаемые </a:t>
            </a:r>
            <a:r>
              <a:rPr lang="ru-RU" sz="1800" b="1" dirty="0">
                <a:solidFill>
                  <a:srgbClr val="7030A0"/>
                </a:solidFill>
              </a:rPr>
              <a:t>операции</a:t>
            </a:r>
            <a:r>
              <a:rPr lang="ru-RU" sz="1800" dirty="0"/>
              <a:t>:</a:t>
            </a:r>
          </a:p>
          <a:p>
            <a:pPr marL="0" indent="465138" algn="just">
              <a:buNone/>
            </a:pPr>
            <a:endParaRPr lang="ru-RU" sz="1800" dirty="0"/>
          </a:p>
        </p:txBody>
      </p:sp>
      <p:sp>
        <p:nvSpPr>
          <p:cNvPr id="9" name="Rounded Rectangle 8"/>
          <p:cNvSpPr/>
          <p:nvPr/>
        </p:nvSpPr>
        <p:spPr>
          <a:xfrm>
            <a:off x="971600" y="1689495"/>
            <a:ext cx="7200800" cy="5153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tx1"/>
                </a:solidFill>
              </a:rPr>
              <a:t>Арифметические: </a:t>
            </a:r>
            <a:r>
              <a:rPr lang="en-US" dirty="0">
                <a:solidFill>
                  <a:schemeClr val="tx1"/>
                </a:solidFill>
              </a:rPr>
              <a:t>+, -, *, /, %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71600" y="2348880"/>
            <a:ext cx="7200800" cy="5153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tx1"/>
                </a:solidFill>
              </a:rPr>
              <a:t>Присваивания: </a:t>
            </a:r>
            <a:r>
              <a:rPr lang="ru-RU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1600" y="2996952"/>
            <a:ext cx="7200800" cy="5153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tx1"/>
                </a:solidFill>
              </a:rPr>
              <a:t>Сравнения: </a:t>
            </a:r>
            <a:r>
              <a:rPr lang="ru-RU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, &gt;, &lt;, &lt;&gt; (not equal to), ! (not), &gt;= , &lt;=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71600" y="3645024"/>
            <a:ext cx="7200800" cy="5153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tx1"/>
                </a:solidFill>
              </a:rPr>
              <a:t>Логические: </a:t>
            </a:r>
            <a:r>
              <a:rPr lang="en-US" dirty="0">
                <a:solidFill>
                  <a:schemeClr val="tx1"/>
                </a:solidFill>
              </a:rPr>
              <a:t>AND, OR, NOT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71600" y="4293096"/>
            <a:ext cx="7200800" cy="5153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tx1"/>
                </a:solidFill>
              </a:rPr>
              <a:t>Объединение строк: </a:t>
            </a:r>
            <a:r>
              <a:rPr lang="en-US" dirty="0">
                <a:solidFill>
                  <a:schemeClr val="tx1"/>
                </a:solidFill>
              </a:rPr>
              <a:t>+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76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	</a:t>
            </a:r>
            <a:r>
              <a:rPr lang="en-US" sz="1800" dirty="0"/>
              <a:t>SQL </a:t>
            </a:r>
            <a:r>
              <a:rPr lang="ru-RU" sz="1800" dirty="0"/>
              <a:t>сервер позволяет проверять различные условия:</a:t>
            </a:r>
            <a:endParaRPr lang="en-US" sz="1800" dirty="0"/>
          </a:p>
          <a:p>
            <a:pPr>
              <a:buNone/>
            </a:pPr>
            <a:endParaRPr lang="ru-RU" sz="1800" dirty="0"/>
          </a:p>
          <a:p>
            <a:r>
              <a:rPr lang="ru-RU" sz="1800" dirty="0"/>
              <a:t>Сравнение на соответствие, больше, меньше;</a:t>
            </a:r>
          </a:p>
          <a:p>
            <a:r>
              <a:rPr lang="ru-RU" sz="1800" dirty="0"/>
              <a:t>Вхождение в диапазон;</a:t>
            </a:r>
          </a:p>
          <a:p>
            <a:r>
              <a:rPr lang="ru-RU" sz="1800" dirty="0"/>
              <a:t>Вхождение в определенный набор значений;</a:t>
            </a:r>
          </a:p>
          <a:p>
            <a:r>
              <a:rPr lang="ru-RU" sz="1800" dirty="0"/>
              <a:t>Соответствие шаблону;</a:t>
            </a:r>
          </a:p>
          <a:p>
            <a:r>
              <a:rPr lang="ru-RU" sz="1800" dirty="0"/>
              <a:t>Проверка на </a:t>
            </a:r>
            <a:r>
              <a:rPr lang="en-US" sz="1800" dirty="0"/>
              <a:t>null</a:t>
            </a:r>
          </a:p>
          <a:p>
            <a:r>
              <a:rPr lang="ru-RU" sz="1800" dirty="0"/>
              <a:t>Проверка на существование</a:t>
            </a:r>
            <a:r>
              <a:rPr lang="en-US" sz="1800" dirty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50123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Сравнение на соответствие, больше, меньше</a:t>
            </a:r>
            <a:r>
              <a:rPr lang="en-US" sz="1800" dirty="0"/>
              <a:t>:</a:t>
            </a: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	</a:t>
            </a:r>
            <a:r>
              <a:rPr lang="ru-RU" sz="1800" i="1" dirty="0"/>
              <a:t>Все департаменты, открытые до 1 января 2011 года: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</p:txBody>
      </p:sp>
      <p:pic>
        <p:nvPicPr>
          <p:cNvPr id="6" name="Picture 5" descr="f06-07_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714488"/>
            <a:ext cx="4753555" cy="20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43042" y="4714884"/>
            <a:ext cx="50097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 * from Departments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DateOfCreation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'2011-01-01'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06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	</a:t>
            </a:r>
            <a:r>
              <a:rPr lang="ru-RU" sz="1800" dirty="0"/>
              <a:t>Вхождение в диапазон (</a:t>
            </a:r>
            <a:r>
              <a:rPr lang="en-US" sz="1800" b="1" dirty="0">
                <a:solidFill>
                  <a:srgbClr val="7030A0"/>
                </a:solidFill>
              </a:rPr>
              <a:t>BETWEEN</a:t>
            </a:r>
            <a:r>
              <a:rPr lang="ru-RU" sz="1800" dirty="0"/>
              <a:t>):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i="1" dirty="0"/>
          </a:p>
          <a:p>
            <a:pPr>
              <a:buNone/>
            </a:pPr>
            <a:r>
              <a:rPr lang="ru-RU" sz="1800" i="1" dirty="0"/>
              <a:t>	Все департаменты, открытые с января по декабрь 2010: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	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</p:txBody>
      </p:sp>
      <p:pic>
        <p:nvPicPr>
          <p:cNvPr id="6" name="Picture 5" descr="f06-08_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000240"/>
            <a:ext cx="59912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57224" y="3915795"/>
            <a:ext cx="7343677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* from Departments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DateOfCreation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between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'2010-01-01'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'2011-12-01'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0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Манипулирование данными и объектами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153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dirty="0"/>
              <a:t>	Вхождение в определенный набор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7030A0"/>
                </a:solidFill>
              </a:rPr>
              <a:t>IN</a:t>
            </a:r>
            <a:r>
              <a:rPr lang="en-US" sz="1800" dirty="0"/>
              <a:t>)</a:t>
            </a: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i="1" dirty="0"/>
              <a:t>	Найти все департаменты в Минске, Москве и Киеве:</a:t>
            </a:r>
          </a:p>
          <a:p>
            <a:pPr>
              <a:buNone/>
            </a:pPr>
            <a:r>
              <a:rPr lang="ru-RU" sz="1800" dirty="0"/>
              <a:t>	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	</a:t>
            </a:r>
            <a:r>
              <a:rPr lang="ru-RU" sz="1800" i="1" dirty="0"/>
              <a:t> Найти все департаменты вне Минска:</a:t>
            </a: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</p:txBody>
      </p:sp>
      <p:pic>
        <p:nvPicPr>
          <p:cNvPr id="6" name="Picture 5" descr="f06-09_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3559" y="1857364"/>
            <a:ext cx="60102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617" y="3429000"/>
            <a:ext cx="715693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 * from Departments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(1,5,9)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7" y="5068685"/>
            <a:ext cx="71578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 * from Departments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CityID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7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800" dirty="0"/>
              <a:t>	</a:t>
            </a:r>
            <a:r>
              <a:rPr lang="ru-RU" sz="1800" dirty="0"/>
              <a:t>Соответствие шаблону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7030A0"/>
                </a:solidFill>
              </a:rPr>
              <a:t>LIKE</a:t>
            </a:r>
            <a:r>
              <a:rPr lang="en-US" sz="1800" dirty="0"/>
              <a:t>)</a:t>
            </a: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en-US" sz="1800" dirty="0"/>
              <a:t>	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	Шаблонные символы: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	</a:t>
            </a:r>
            <a:r>
              <a:rPr lang="en-US" sz="1800" b="1" dirty="0">
                <a:solidFill>
                  <a:srgbClr val="7030A0"/>
                </a:solidFill>
              </a:rPr>
              <a:t>%</a:t>
            </a:r>
            <a:r>
              <a:rPr lang="en-US" sz="1800" dirty="0"/>
              <a:t> - </a:t>
            </a:r>
            <a:r>
              <a:rPr lang="ru-RU" sz="1800" dirty="0"/>
              <a:t>позволяет заменить любое количество символов;</a:t>
            </a:r>
          </a:p>
          <a:p>
            <a:pPr>
              <a:buNone/>
            </a:pPr>
            <a:r>
              <a:rPr lang="ru-RU" sz="1800" dirty="0"/>
              <a:t>	</a:t>
            </a:r>
            <a:r>
              <a:rPr lang="ru-RU" sz="1800" b="1" dirty="0">
                <a:solidFill>
                  <a:srgbClr val="7030A0"/>
                </a:solidFill>
              </a:rPr>
              <a:t>_</a:t>
            </a:r>
            <a:r>
              <a:rPr lang="ru-RU" sz="1800" dirty="0"/>
              <a:t> - заменяет один символ;</a:t>
            </a:r>
          </a:p>
          <a:p>
            <a:pPr>
              <a:buNone/>
            </a:pPr>
            <a:r>
              <a:rPr lang="ru-RU" sz="1800" dirty="0"/>
              <a:t>	</a:t>
            </a:r>
            <a:r>
              <a:rPr lang="en-US" sz="1800" b="1" dirty="0">
                <a:solidFill>
                  <a:srgbClr val="7030A0"/>
                </a:solidFill>
              </a:rPr>
              <a:t>$</a:t>
            </a:r>
            <a:r>
              <a:rPr lang="en-US" sz="1800" dirty="0"/>
              <a:t> - </a:t>
            </a:r>
            <a:r>
              <a:rPr lang="ru-RU" sz="1800" dirty="0"/>
              <a:t>задает </a:t>
            </a:r>
            <a:r>
              <a:rPr lang="en-US" sz="1800" dirty="0"/>
              <a:t>escape-</a:t>
            </a:r>
            <a:r>
              <a:rPr lang="ru-RU" sz="1800" dirty="0"/>
              <a:t>последовательность.</a:t>
            </a:r>
          </a:p>
          <a:p>
            <a:pPr>
              <a:buNone/>
            </a:pPr>
            <a:r>
              <a:rPr lang="ru-RU" sz="1800" dirty="0"/>
              <a:t>	</a:t>
            </a:r>
            <a:r>
              <a:rPr lang="en-US" sz="1800" dirty="0"/>
              <a:t>	</a:t>
            </a:r>
            <a:endParaRPr lang="ru-RU" sz="1800" dirty="0"/>
          </a:p>
        </p:txBody>
      </p:sp>
      <p:pic>
        <p:nvPicPr>
          <p:cNvPr id="6" name="Picture 5" descr="f06-10_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000240"/>
            <a:ext cx="5857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9838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dirty="0"/>
              <a:t>	</a:t>
            </a:r>
            <a:r>
              <a:rPr lang="en-US" sz="1800" b="1" dirty="0"/>
              <a:t>LIKE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b="1" dirty="0">
                <a:solidFill>
                  <a:srgbClr val="7030A0"/>
                </a:solidFill>
              </a:rPr>
              <a:t>%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ru-RU" sz="1800" dirty="0"/>
              <a:t>	Такой запрос вернет все строки, поле с именем департамента которых оканчивается на </a:t>
            </a:r>
            <a:r>
              <a:rPr lang="en-US" sz="1800" dirty="0"/>
              <a:t>“Store”;</a:t>
            </a:r>
            <a:endParaRPr lang="ru-RU" sz="1800" dirty="0"/>
          </a:p>
          <a:p>
            <a:pPr>
              <a:buNone/>
            </a:pPr>
            <a:r>
              <a:rPr lang="ru-RU" sz="1800" dirty="0"/>
              <a:t>	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en-US" sz="1800" dirty="0"/>
              <a:t>	</a:t>
            </a: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143108" y="1714488"/>
            <a:ext cx="487184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 * from Departments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DepartmentName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Store'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4023" y="3214685"/>
            <a:ext cx="5141183" cy="26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1668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dirty="0"/>
              <a:t>	</a:t>
            </a:r>
            <a:r>
              <a:rPr lang="en-US" sz="1800" b="1" dirty="0"/>
              <a:t>LIKE </a:t>
            </a:r>
            <a:r>
              <a:rPr lang="ru-RU" sz="1800" dirty="0"/>
              <a:t>и </a:t>
            </a:r>
            <a:r>
              <a:rPr lang="en-US" sz="1800" dirty="0"/>
              <a:t>_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ru-RU" sz="1800" dirty="0"/>
              <a:t>	Такой запрос вернет все строки, поле с именем департамента которых оканчивается на </a:t>
            </a:r>
            <a:r>
              <a:rPr lang="en-US" sz="1800" dirty="0"/>
              <a:t>“Store” </a:t>
            </a:r>
            <a:r>
              <a:rPr lang="ru-RU" sz="1800" dirty="0"/>
              <a:t>и имеет один символ в начале</a:t>
            </a:r>
            <a:r>
              <a:rPr lang="en-US" sz="1800" dirty="0"/>
              <a:t>;</a:t>
            </a:r>
            <a:endParaRPr lang="ru-RU" sz="1800" dirty="0"/>
          </a:p>
          <a:p>
            <a:pPr>
              <a:buNone/>
            </a:pPr>
            <a:r>
              <a:rPr lang="ru-RU" sz="1800" dirty="0"/>
              <a:t>	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en-US" sz="1800" dirty="0"/>
              <a:t>	</a:t>
            </a: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143108" y="1714488"/>
            <a:ext cx="50097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 * from Departments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DepartmentName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‘</a:t>
            </a:r>
            <a:r>
              <a:rPr lang="ru-R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Store'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429000"/>
            <a:ext cx="6059717" cy="138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2140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dirty="0"/>
              <a:t>	</a:t>
            </a:r>
            <a:r>
              <a:rPr lang="en-US" sz="1800" b="1" dirty="0"/>
              <a:t>LIKE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b="1" dirty="0">
                <a:solidFill>
                  <a:srgbClr val="7030A0"/>
                </a:solidFill>
              </a:rPr>
              <a:t>$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ru-RU" sz="1800" dirty="0"/>
              <a:t>	Такой запрос вернет все строки, поле с именем департамента которых оканчивается на </a:t>
            </a:r>
            <a:r>
              <a:rPr lang="en-US" sz="1800" dirty="0"/>
              <a:t>“Store” </a:t>
            </a:r>
            <a:r>
              <a:rPr lang="ru-RU" sz="1800" dirty="0"/>
              <a:t>и в начале имеет символ </a:t>
            </a:r>
            <a:r>
              <a:rPr lang="en-US" sz="1800" dirty="0"/>
              <a:t>‘%’;</a:t>
            </a:r>
            <a:endParaRPr lang="ru-RU" sz="1800" dirty="0"/>
          </a:p>
          <a:p>
            <a:pPr>
              <a:buNone/>
            </a:pPr>
            <a:r>
              <a:rPr lang="ru-RU" sz="1800" dirty="0"/>
              <a:t>	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en-US" sz="1800" dirty="0"/>
              <a:t>	</a:t>
            </a: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1714488"/>
            <a:ext cx="662473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* from Departments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DepartmentName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'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$%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 escape '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348039"/>
            <a:ext cx="6058129" cy="79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5561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en-US" sz="2000" b="1" dirty="0"/>
              <a:t>NULL</a:t>
            </a:r>
            <a:r>
              <a:rPr lang="ru-RU" sz="2000" b="1" dirty="0"/>
              <a:t>-значения</a:t>
            </a:r>
            <a:r>
              <a:rPr lang="ru-RU" sz="1800" dirty="0"/>
              <a:t>:</a:t>
            </a:r>
            <a:endParaRPr lang="en-US" sz="1800" dirty="0"/>
          </a:p>
          <a:p>
            <a:pPr marL="457200" lvl="1" indent="0" algn="just">
              <a:buNone/>
            </a:pPr>
            <a:endParaRPr lang="ru-RU" sz="1800" dirty="0"/>
          </a:p>
          <a:p>
            <a:r>
              <a:rPr lang="en-US" sz="1800" b="1" dirty="0"/>
              <a:t>NULL </a:t>
            </a:r>
            <a:r>
              <a:rPr lang="ru-RU" sz="1800" dirty="0"/>
              <a:t>являются </a:t>
            </a:r>
            <a:r>
              <a:rPr lang="en-US" sz="1800" b="1" dirty="0">
                <a:solidFill>
                  <a:srgbClr val="7030A0"/>
                </a:solidFill>
              </a:rPr>
              <a:t>UNKNOWN</a:t>
            </a:r>
            <a:r>
              <a:rPr lang="ru-RU" sz="1800" dirty="0">
                <a:solidFill>
                  <a:srgbClr val="7030A0"/>
                </a:solidFill>
              </a:rPr>
              <a:t> </a:t>
            </a:r>
            <a:r>
              <a:rPr lang="ru-RU" sz="1800" dirty="0"/>
              <a:t>значениями (используется в операциях, как индикатор ошибки)</a:t>
            </a:r>
            <a:endParaRPr lang="en-US" sz="1800" dirty="0"/>
          </a:p>
          <a:p>
            <a:endParaRPr lang="ru-RU" sz="1800" dirty="0"/>
          </a:p>
          <a:p>
            <a:r>
              <a:rPr lang="en-US" sz="1800" b="1" dirty="0"/>
              <a:t>NULL </a:t>
            </a:r>
            <a:r>
              <a:rPr lang="ru-RU" sz="1800" dirty="0"/>
              <a:t>не равно </a:t>
            </a:r>
            <a:r>
              <a:rPr lang="ru-RU" sz="1800" b="1" dirty="0">
                <a:solidFill>
                  <a:srgbClr val="7030A0"/>
                </a:solidFill>
              </a:rPr>
              <a:t>0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ru-RU" sz="1800" dirty="0"/>
              <a:t>или </a:t>
            </a:r>
            <a:r>
              <a:rPr lang="ru-RU" sz="1800" b="1" dirty="0">
                <a:solidFill>
                  <a:srgbClr val="7030A0"/>
                </a:solidFill>
              </a:rPr>
              <a:t>пустой строке</a:t>
            </a:r>
            <a:endParaRPr lang="en-US" sz="1800" b="1" dirty="0">
              <a:solidFill>
                <a:srgbClr val="7030A0"/>
              </a:solidFill>
            </a:endParaRPr>
          </a:p>
          <a:p>
            <a:endParaRPr lang="ru-RU" sz="1800" b="1" dirty="0">
              <a:solidFill>
                <a:srgbClr val="7030A0"/>
              </a:solidFill>
            </a:endParaRPr>
          </a:p>
          <a:p>
            <a:r>
              <a:rPr lang="ru-RU" sz="1800" dirty="0"/>
              <a:t>Сравнение </a:t>
            </a:r>
            <a:r>
              <a:rPr lang="en-US" sz="1800" b="1" dirty="0"/>
              <a:t>NULL </a:t>
            </a:r>
            <a:r>
              <a:rPr lang="ru-RU" sz="1800" dirty="0"/>
              <a:t>с любым другим значением (а так же с</a:t>
            </a:r>
            <a:r>
              <a:rPr lang="en-US" sz="1800" dirty="0"/>
              <a:t> </a:t>
            </a:r>
            <a:r>
              <a:rPr lang="en-US" sz="1800" b="1" dirty="0"/>
              <a:t>NULL</a:t>
            </a:r>
            <a:r>
              <a:rPr lang="en-US" sz="1800" dirty="0"/>
              <a:t>) </a:t>
            </a:r>
            <a:r>
              <a:rPr lang="ru-RU" sz="1800" dirty="0"/>
              <a:t>вернет </a:t>
            </a:r>
            <a:r>
              <a:rPr lang="en-US" sz="1800" b="1" dirty="0">
                <a:solidFill>
                  <a:srgbClr val="7030A0"/>
                </a:solidFill>
              </a:rPr>
              <a:t>UNKNOWN</a:t>
            </a:r>
            <a:r>
              <a:rPr lang="ru-RU" sz="1800" dirty="0">
                <a:solidFill>
                  <a:srgbClr val="7030A0"/>
                </a:solidFill>
              </a:rPr>
              <a:t> </a:t>
            </a:r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r>
              <a:rPr lang="en-US" sz="1800" b="1" dirty="0"/>
              <a:t>NULL </a:t>
            </a:r>
            <a:r>
              <a:rPr lang="ru-RU" sz="1800" dirty="0"/>
              <a:t>не равно </a:t>
            </a:r>
            <a:r>
              <a:rPr lang="ru-RU" sz="1800" b="1" dirty="0">
                <a:solidFill>
                  <a:srgbClr val="7030A0"/>
                </a:solidFill>
              </a:rPr>
              <a:t>0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ru-RU" sz="1800" dirty="0"/>
              <a:t>или </a:t>
            </a:r>
            <a:r>
              <a:rPr lang="ru-RU" sz="1800" b="1" dirty="0">
                <a:solidFill>
                  <a:srgbClr val="7030A0"/>
                </a:solidFill>
              </a:rPr>
              <a:t>пустой строке</a:t>
            </a:r>
            <a:endParaRPr lang="en-US" sz="1800" b="1" dirty="0">
              <a:solidFill>
                <a:srgbClr val="7030A0"/>
              </a:solidFill>
            </a:endParaRPr>
          </a:p>
          <a:p>
            <a:endParaRPr lang="ru-RU" sz="1800" b="1" dirty="0">
              <a:solidFill>
                <a:srgbClr val="7030A0"/>
              </a:solidFill>
            </a:endParaRPr>
          </a:p>
          <a:p>
            <a:r>
              <a:rPr lang="ru-RU" sz="1800" dirty="0"/>
              <a:t>Получить записи, содержащие </a:t>
            </a:r>
            <a:r>
              <a:rPr lang="en-US" sz="1800" b="1" dirty="0"/>
              <a:t>NULL </a:t>
            </a:r>
            <a:r>
              <a:rPr lang="ru-RU" sz="1800" dirty="0"/>
              <a:t>можно при помощи оператора </a:t>
            </a:r>
            <a:r>
              <a:rPr lang="en-US" sz="1800" b="1" dirty="0">
                <a:solidFill>
                  <a:srgbClr val="7030A0"/>
                </a:solidFill>
              </a:rPr>
              <a:t>IS [NOT] NULL</a:t>
            </a:r>
            <a:endParaRPr lang="ru-RU" sz="1800" b="1" dirty="0">
              <a:solidFill>
                <a:srgbClr val="7030A0"/>
              </a:solidFill>
            </a:endParaRPr>
          </a:p>
          <a:p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98284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1800" b="1" dirty="0"/>
              <a:t>Проверка на </a:t>
            </a:r>
            <a:r>
              <a:rPr lang="en-US" sz="1800" b="1" dirty="0"/>
              <a:t>NULL</a:t>
            </a:r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 marL="0" lvl="1" indent="457200">
              <a:buNone/>
            </a:pPr>
            <a:r>
              <a:rPr lang="ru-RU" sz="1800" i="1" dirty="0"/>
              <a:t>Найти все департаменты, у которых не задана дата создания:</a:t>
            </a:r>
          </a:p>
          <a:p>
            <a:pPr marL="0" lvl="1" indent="457200">
              <a:buNone/>
            </a:pPr>
            <a:endParaRPr lang="ru-RU" sz="1800" dirty="0"/>
          </a:p>
          <a:p>
            <a:pPr marL="0" indent="457200">
              <a:buNone/>
            </a:pPr>
            <a:r>
              <a:rPr lang="ru-RU" sz="1800" dirty="0"/>
              <a:t>	</a:t>
            </a:r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endParaRPr lang="ru-RU" sz="1800" dirty="0"/>
          </a:p>
          <a:p>
            <a:pPr marL="0" indent="457200">
              <a:buNone/>
            </a:pPr>
            <a:endParaRPr lang="ru-RU" sz="1800" dirty="0"/>
          </a:p>
          <a:p>
            <a:pPr marL="0" indent="457200">
              <a:buNone/>
            </a:pPr>
            <a:r>
              <a:rPr lang="en-US" sz="1800" dirty="0"/>
              <a:t>	</a:t>
            </a: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500298" y="3857628"/>
            <a:ext cx="4044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 * from Departments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DateOfCreation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IS NULL</a:t>
            </a:r>
            <a:endParaRPr lang="ru-RU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5" descr="f06-11_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000240"/>
            <a:ext cx="628654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714884"/>
            <a:ext cx="538947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8517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1800" b="1" dirty="0"/>
              <a:t>Сложные условия выборки (</a:t>
            </a:r>
            <a:r>
              <a:rPr lang="en-US" sz="1800" b="1" dirty="0"/>
              <a:t>AND, OR, NOT)</a:t>
            </a:r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r>
              <a:rPr lang="ru-RU" sz="1800" dirty="0"/>
              <a:t>Условия выборки можно комбинировать используя операторы </a:t>
            </a:r>
            <a:r>
              <a:rPr lang="en-US" sz="1800" b="1" dirty="0"/>
              <a:t>AND</a:t>
            </a:r>
            <a:r>
              <a:rPr lang="en-US" sz="1800" dirty="0"/>
              <a:t>, </a:t>
            </a:r>
            <a:r>
              <a:rPr lang="en-US" sz="1800" b="1" dirty="0"/>
              <a:t>OR</a:t>
            </a:r>
            <a:r>
              <a:rPr lang="en-US" sz="1800" dirty="0"/>
              <a:t>, </a:t>
            </a:r>
            <a:r>
              <a:rPr lang="en-US" sz="1800" b="1" dirty="0"/>
              <a:t>NOT</a:t>
            </a:r>
            <a:r>
              <a:rPr lang="ru-RU" sz="1800" dirty="0"/>
              <a:t>, создавая более сложные операторы выборки:</a:t>
            </a:r>
          </a:p>
          <a:p>
            <a:pPr marL="0" indent="457200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i="1" dirty="0"/>
              <a:t>Выбрать все департаменты находящиеся не в Минске, не имеющие даты создания </a:t>
            </a:r>
            <a:r>
              <a:rPr lang="en-US" sz="1800" i="1" dirty="0"/>
              <a:t> </a:t>
            </a:r>
            <a:r>
              <a:rPr lang="ru-RU" sz="1800" i="1" dirty="0"/>
              <a:t>или созданные до 01.01.2011 и имеющие тип </a:t>
            </a:r>
            <a:r>
              <a:rPr lang="en-US" sz="1800" i="1" dirty="0"/>
              <a:t>“Office”:</a:t>
            </a:r>
          </a:p>
          <a:p>
            <a:pPr marL="0" indent="457200">
              <a:buNone/>
            </a:pP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4000504"/>
            <a:ext cx="684354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Select * from Departments where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CityID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&lt;&gt; 1)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and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DateOfCreation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is Null) 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DateOfCreation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'2011-01-01'))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and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DepartmentName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'Office')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30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	Сортировка </a:t>
            </a:r>
            <a:r>
              <a:rPr lang="en-US" sz="1800" dirty="0"/>
              <a:t>ORDER BY:</a:t>
            </a:r>
          </a:p>
          <a:p>
            <a:pPr>
              <a:buNone/>
            </a:pPr>
            <a:endParaRPr lang="en-US" sz="1800" dirty="0"/>
          </a:p>
          <a:p>
            <a:pPr algn="just">
              <a:buNone/>
            </a:pPr>
            <a:r>
              <a:rPr lang="en-US" sz="1800" dirty="0"/>
              <a:t>	</a:t>
            </a:r>
            <a:r>
              <a:rPr lang="ru-RU" sz="1800" dirty="0"/>
              <a:t>Результирующий набор можно отсортировать перед дальнейшим использованием. Осуществляется это при помощи оператора </a:t>
            </a:r>
            <a:r>
              <a:rPr lang="en-US" sz="1800" dirty="0"/>
              <a:t>ORDER BY:</a:t>
            </a:r>
          </a:p>
          <a:p>
            <a:pPr algn="just">
              <a:buNone/>
            </a:pPr>
            <a:r>
              <a:rPr lang="en-US" sz="1800" dirty="0"/>
              <a:t>	</a:t>
            </a:r>
          </a:p>
          <a:p>
            <a:pPr algn="just">
              <a:buNone/>
            </a:pPr>
            <a:r>
              <a:rPr lang="en-US" sz="1800" dirty="0"/>
              <a:t>	</a:t>
            </a:r>
            <a:endParaRPr lang="ru-RU" sz="1800" dirty="0"/>
          </a:p>
        </p:txBody>
      </p:sp>
      <p:pic>
        <p:nvPicPr>
          <p:cNvPr id="6" name="Picture 5" descr="f06-14_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143248"/>
            <a:ext cx="63722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9451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	</a:t>
            </a:r>
            <a:r>
              <a:rPr lang="ru-RU" sz="1800" dirty="0"/>
              <a:t>Применение </a:t>
            </a:r>
            <a:r>
              <a:rPr lang="en-US" sz="1800" dirty="0"/>
              <a:t>ORDER BY: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ru-RU" sz="1800" dirty="0"/>
              <a:t>По умолчанию данные сортируются в порядке возрастания: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	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ru-RU" sz="1800" dirty="0"/>
              <a:t>Что бы отсортировать в обратном порядке следует использовать такой синтаксис:</a:t>
            </a:r>
          </a:p>
          <a:p>
            <a:pPr>
              <a:buNone/>
            </a:pP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516627" y="1928802"/>
            <a:ext cx="598433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DepartmentName,DateOfCreation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from Departments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DepartmentName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594458"/>
            <a:ext cx="2643206" cy="147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669027" y="5286388"/>
            <a:ext cx="598433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DepartmentName,DateOfCreation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from Departments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DepartmentName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desc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Манипулирование данными и объектами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03225" algn="ctr">
              <a:buNone/>
            </a:pPr>
            <a:r>
              <a:rPr lang="en-US" sz="1800" b="1" dirty="0"/>
              <a:t>SQL</a:t>
            </a:r>
            <a:r>
              <a:rPr lang="ru-RU" sz="1800" b="1" dirty="0"/>
              <a:t>-запросы</a:t>
            </a:r>
            <a:endParaRPr lang="en-US" sz="1800" b="1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65138" algn="just">
              <a:buNone/>
            </a:pPr>
            <a:r>
              <a:rPr lang="en-US" sz="1800" b="1" dirty="0">
                <a:solidFill>
                  <a:srgbClr val="7030A0"/>
                </a:solidFill>
              </a:rPr>
              <a:t>Transact SQL </a:t>
            </a:r>
            <a:r>
              <a:rPr lang="ru-RU" sz="1800" dirty="0"/>
              <a:t>или </a:t>
            </a:r>
            <a:r>
              <a:rPr lang="en-US" sz="1800" b="1" dirty="0">
                <a:solidFill>
                  <a:srgbClr val="7030A0"/>
                </a:solidFill>
              </a:rPr>
              <a:t>T-SQL</a:t>
            </a:r>
            <a:r>
              <a:rPr lang="en-US" sz="1800" dirty="0"/>
              <a:t> </a:t>
            </a:r>
            <a:r>
              <a:rPr lang="ru-RU" sz="1800" dirty="0"/>
              <a:t>является основным языком программирования в </a:t>
            </a:r>
            <a:r>
              <a:rPr lang="en-US" sz="1800" dirty="0"/>
              <a:t>MS SQL Server.</a:t>
            </a:r>
          </a:p>
          <a:p>
            <a:pPr marL="0" indent="465138" algn="just">
              <a:buNone/>
            </a:pPr>
            <a:endParaRPr lang="ru-RU" sz="1800" b="1" dirty="0">
              <a:solidFill>
                <a:srgbClr val="7030A0"/>
              </a:solidFill>
            </a:endParaRPr>
          </a:p>
          <a:p>
            <a:pPr marL="0" indent="465138" algn="just">
              <a:buNone/>
            </a:pPr>
            <a:r>
              <a:rPr lang="en-US" sz="1800" b="1" dirty="0">
                <a:solidFill>
                  <a:srgbClr val="7030A0"/>
                </a:solidFill>
              </a:rPr>
              <a:t>T-SQL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используется для опроса данных на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-сервере, в виде </a:t>
            </a:r>
            <a:r>
              <a:rPr lang="en-US" sz="1800" b="1" dirty="0">
                <a:solidFill>
                  <a:srgbClr val="7030A0"/>
                </a:solidFill>
              </a:rPr>
              <a:t>SQL-</a:t>
            </a:r>
            <a:r>
              <a:rPr lang="ru-RU" sz="1800" b="1" dirty="0">
                <a:solidFill>
                  <a:srgbClr val="7030A0"/>
                </a:solidFill>
              </a:rPr>
              <a:t>запроса</a:t>
            </a:r>
            <a:r>
              <a:rPr lang="ru-RU" sz="1800" dirty="0">
                <a:solidFill>
                  <a:srgbClr val="7030A0"/>
                </a:solidFill>
              </a:rPr>
              <a:t>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 данным, находящимся на сервере. </a:t>
            </a:r>
          </a:p>
          <a:p>
            <a:pPr marL="0" indent="465138" algn="just">
              <a:buNone/>
            </a:pPr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465138" algn="just">
              <a:buNone/>
            </a:pPr>
            <a:r>
              <a:rPr lang="en-US" sz="1800" b="1" dirty="0">
                <a:solidFill>
                  <a:srgbClr val="7030A0"/>
                </a:solidFill>
              </a:rPr>
              <a:t>SQL-</a:t>
            </a:r>
            <a:r>
              <a:rPr lang="ru-RU" sz="1800" b="1" dirty="0">
                <a:solidFill>
                  <a:srgbClr val="7030A0"/>
                </a:solidFill>
              </a:rPr>
              <a:t>запросы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набор текстовых команд, передаваемых на сервер из приложения, обрабатывая который, сервер возвращает некоторый результат.</a:t>
            </a:r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r>
              <a:rPr lang="ru-RU" sz="1800" dirty="0"/>
              <a:t>Прежде чем запрос будет исполнен, он обрабатывается </a:t>
            </a:r>
            <a:r>
              <a:rPr lang="ru-RU" sz="1800" b="1" dirty="0"/>
              <a:t>интерпретатором.</a:t>
            </a:r>
            <a:endParaRPr lang="en-US" sz="1800" b="1" dirty="0"/>
          </a:p>
          <a:p>
            <a:pPr marL="0" indent="403225" algn="just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59848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	</a:t>
            </a:r>
            <a:r>
              <a:rPr lang="ru-RU" sz="1800" dirty="0"/>
              <a:t>Применение </a:t>
            </a:r>
            <a:r>
              <a:rPr lang="en-US" sz="1800" dirty="0"/>
              <a:t>ORDER BY: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ru-RU" sz="1800" dirty="0"/>
              <a:t>В некоторых запросах результирующие наборы могут иметь колонки без названий, рассмотрим ранний пример: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	</a:t>
            </a:r>
          </a:p>
          <a:p>
            <a:pPr>
              <a:buNone/>
            </a:pPr>
            <a:r>
              <a:rPr lang="ru-RU" sz="1800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8860" y="2371547"/>
            <a:ext cx="335540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CityID,CityName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when 1 then 'Belarus'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4000504"/>
            <a:ext cx="4000528" cy="16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	</a:t>
            </a:r>
            <a:r>
              <a:rPr lang="ru-RU" sz="1800" dirty="0"/>
              <a:t>Применение </a:t>
            </a:r>
            <a:r>
              <a:rPr lang="en-US" sz="1800" dirty="0"/>
              <a:t>ORDER BY: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ru-RU" sz="1800" dirty="0"/>
              <a:t>Что бы отсортировать по колонке, не имеющей имени можно указать её номер: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	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	</a:t>
            </a:r>
            <a:r>
              <a:rPr lang="ru-RU" sz="1800" dirty="0"/>
              <a:t>Результат этого запроса: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	</a:t>
            </a:r>
          </a:p>
          <a:p>
            <a:pPr>
              <a:buNone/>
            </a:pPr>
            <a:r>
              <a:rPr lang="ru-RU" sz="1800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4612" y="2285992"/>
            <a:ext cx="351731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CityID,CityName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CountryID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end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From Cities order by 3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desc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857628"/>
            <a:ext cx="3929090" cy="201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	Применение </a:t>
            </a:r>
            <a:r>
              <a:rPr lang="en-US" sz="1800" dirty="0"/>
              <a:t>ORDER BY:</a:t>
            </a:r>
          </a:p>
          <a:p>
            <a:pPr algn="just">
              <a:buNone/>
            </a:pPr>
            <a:r>
              <a:rPr lang="en-US" sz="1800" dirty="0"/>
              <a:t>	</a:t>
            </a:r>
            <a:r>
              <a:rPr lang="ru-RU" sz="1800" dirty="0"/>
              <a:t>Сортировку можно выполнять по нескольким полям, указав их имена через запятую:</a:t>
            </a:r>
          </a:p>
          <a:p>
            <a:pPr algn="just">
              <a:buNone/>
            </a:pPr>
            <a:r>
              <a:rPr lang="ru-RU" sz="1800" dirty="0"/>
              <a:t>	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	В  результате увидим: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	Важно отметить, что сначала сортировка идет по колонке с названиями стран, а затем записи отдельной страны сортируются по названию городов.</a:t>
            </a:r>
          </a:p>
          <a:p>
            <a:pPr algn="just">
              <a:buNone/>
            </a:pPr>
            <a:r>
              <a:rPr lang="ru-RU" sz="1800" dirty="0"/>
              <a:t>	</a:t>
            </a:r>
          </a:p>
          <a:p>
            <a:pPr algn="just">
              <a:buNone/>
            </a:pPr>
            <a:r>
              <a:rPr lang="ru-RU" sz="1800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4546" y="2214554"/>
            <a:ext cx="492922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CityID,CityName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CountryID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End From Cities order by 3,CityName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3214686"/>
            <a:ext cx="2928958" cy="174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Ограничение результирующего набора</a:t>
            </a:r>
          </a:p>
          <a:p>
            <a:pPr marL="0" indent="457200" algn="ctr">
              <a:buNone/>
            </a:pPr>
            <a:endParaRPr lang="en-US" sz="2000" b="1" dirty="0"/>
          </a:p>
          <a:p>
            <a:pPr marL="0" indent="457200" algn="just">
              <a:buNone/>
            </a:pPr>
            <a:r>
              <a:rPr lang="ru-RU" sz="1800" dirty="0"/>
              <a:t>Ограничить размер набора можно при помощи ключевого слова </a:t>
            </a:r>
            <a:r>
              <a:rPr lang="en-US" sz="1800" dirty="0"/>
              <a:t>TOP</a:t>
            </a:r>
            <a:r>
              <a:rPr lang="ru-RU" sz="1800" dirty="0"/>
              <a:t>:</a:t>
            </a:r>
          </a:p>
          <a:p>
            <a:pPr marL="0" indent="457200" algn="just">
              <a:buNone/>
            </a:pPr>
            <a:r>
              <a:rPr lang="ru-RU" sz="1800" dirty="0"/>
              <a:t>	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		</a:t>
            </a:r>
          </a:p>
          <a:p>
            <a:pPr marL="0" indent="457200" algn="just">
              <a:buNone/>
            </a:pPr>
            <a:r>
              <a:rPr lang="ru-RU" sz="1800" dirty="0"/>
              <a:t>В результате получим первые </a:t>
            </a:r>
            <a:r>
              <a:rPr lang="en-US" sz="1800" dirty="0"/>
              <a:t>n</a:t>
            </a:r>
            <a:r>
              <a:rPr lang="ru-RU" sz="1800" dirty="0"/>
              <a:t> (в нашем случае 3) строк из таблицы: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2639234"/>
            <a:ext cx="7272808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DECLARE @n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bigint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SET @n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TOP(@n)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20" y="4204628"/>
            <a:ext cx="408816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514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 фильтрация данных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Постраничное считывание записей</a:t>
            </a:r>
          </a:p>
          <a:p>
            <a:pPr marL="0" indent="457200" algn="ctr">
              <a:buNone/>
            </a:pPr>
            <a:endParaRPr lang="en-US" sz="2000" b="1" dirty="0"/>
          </a:p>
          <a:p>
            <a:pPr marL="0" indent="457200" algn="just">
              <a:buNone/>
            </a:pPr>
            <a:r>
              <a:rPr lang="ru-RU" sz="1800" dirty="0"/>
              <a:t>Один из способов считать данные в определенном диапазоне строк (наиболее простой):</a:t>
            </a:r>
          </a:p>
          <a:p>
            <a:pPr marL="0" indent="457200" algn="just">
              <a:buNone/>
            </a:pPr>
            <a:r>
              <a:rPr lang="ru-RU" sz="1800" dirty="0"/>
              <a:t>	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		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Получаем первую страницу с 3-мя записями: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2639234"/>
            <a:ext cx="727280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* FROM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(SELECT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Row_Number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OVER (ORDER BY ID)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RowIndex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Sub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Sub.RowIndex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BETWEEN 1 and 3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160" y="4365104"/>
            <a:ext cx="4657688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716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Группирование и агрегирование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103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Группирование и агрегирование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1800" b="1" dirty="0"/>
              <a:t>Функции</a:t>
            </a:r>
          </a:p>
          <a:p>
            <a:pPr marL="0" indent="457200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en-US" sz="1600" dirty="0"/>
              <a:t>Microsoft SQL Server </a:t>
            </a:r>
            <a:r>
              <a:rPr lang="ru-RU" sz="1600" dirty="0"/>
              <a:t>имеет ряд встроенных функций</a:t>
            </a:r>
            <a:r>
              <a:rPr lang="en-US" sz="1600" dirty="0"/>
              <a:t>.</a:t>
            </a:r>
            <a:r>
              <a:rPr lang="ru-RU" sz="1600" dirty="0"/>
              <a:t> </a:t>
            </a:r>
          </a:p>
          <a:p>
            <a:pPr marL="0" indent="457200" algn="just">
              <a:buNone/>
            </a:pPr>
            <a:r>
              <a:rPr lang="ru-RU" sz="1600" dirty="0"/>
              <a:t>Функции из категории </a:t>
            </a:r>
            <a:r>
              <a:rPr lang="en-US" sz="1600" dirty="0"/>
              <a:t>“</a:t>
            </a:r>
            <a:r>
              <a:rPr lang="en-US" sz="1600" b="1" dirty="0">
                <a:solidFill>
                  <a:srgbClr val="7030A0"/>
                </a:solidFill>
              </a:rPr>
              <a:t>Aggregate</a:t>
            </a:r>
            <a:r>
              <a:rPr lang="en-US" sz="1600" dirty="0"/>
              <a:t>”</a:t>
            </a:r>
            <a:r>
              <a:rPr lang="ru-RU" sz="1600" dirty="0"/>
              <a:t>, позволяют выполнять операции над наборами данных, но при этом возвращают только </a:t>
            </a:r>
            <a:r>
              <a:rPr lang="ru-RU" sz="1600" b="1" dirty="0">
                <a:solidFill>
                  <a:srgbClr val="7030A0"/>
                </a:solidFill>
              </a:rPr>
              <a:t>одно сводное значение</a:t>
            </a:r>
            <a:r>
              <a:rPr lang="ru-RU" sz="1600" dirty="0"/>
              <a:t>:</a:t>
            </a:r>
            <a:endParaRPr lang="en-US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r>
              <a:rPr lang="en-US" sz="1600" i="1" dirty="0"/>
              <a:t>AVG()				STDEVP()</a:t>
            </a:r>
          </a:p>
          <a:p>
            <a:pPr marL="0" indent="457200" algn="just">
              <a:buNone/>
            </a:pPr>
            <a:r>
              <a:rPr lang="en-US" sz="1600" i="1" dirty="0"/>
              <a:t>MIN()				VAR()</a:t>
            </a:r>
          </a:p>
          <a:p>
            <a:pPr marL="0" indent="457200" algn="just">
              <a:buNone/>
            </a:pPr>
            <a:r>
              <a:rPr lang="en-US" sz="1600" i="1" dirty="0"/>
              <a:t>MAX()				STDEV()</a:t>
            </a:r>
          </a:p>
          <a:p>
            <a:pPr marL="0" indent="457200" algn="just">
              <a:buNone/>
            </a:pPr>
            <a:r>
              <a:rPr lang="en-US" sz="1600" i="1" dirty="0"/>
              <a:t>COUNT()				SUM()</a:t>
            </a:r>
          </a:p>
          <a:p>
            <a:pPr marL="0" indent="457200" algn="just">
              <a:buNone/>
            </a:pPr>
            <a:r>
              <a:rPr lang="en-US" sz="1600" i="1" dirty="0"/>
              <a:t>GROUPING()				VARP()</a:t>
            </a:r>
          </a:p>
          <a:p>
            <a:pPr marL="0" indent="457200" algn="just">
              <a:buNone/>
            </a:pPr>
            <a:r>
              <a:rPr lang="en-US" sz="1600" i="1" dirty="0"/>
              <a:t>CHECKSUM_AGG()			COUNT_BIG()</a:t>
            </a:r>
            <a:endParaRPr lang="ru-RU" sz="1600" i="1" dirty="0"/>
          </a:p>
          <a:p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51840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Группирование и агрегирование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dirty="0"/>
              <a:t>	</a:t>
            </a:r>
            <a:r>
              <a:rPr lang="ru-RU" sz="2000" b="1" dirty="0"/>
              <a:t>Агрегатные функции</a:t>
            </a:r>
          </a:p>
          <a:p>
            <a:pPr algn="just">
              <a:buNone/>
            </a:pPr>
            <a:r>
              <a:rPr lang="ru-RU" sz="1800" dirty="0"/>
              <a:t>	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	</a:t>
            </a:r>
          </a:p>
          <a:p>
            <a:pPr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В первой колонке </a:t>
            </a:r>
            <a:r>
              <a:rPr lang="ru-RU" sz="1800" dirty="0" err="1"/>
              <a:t>подсчитается</a:t>
            </a:r>
            <a:r>
              <a:rPr lang="ru-RU" sz="1800" dirty="0"/>
              <a:t> средняя цена по колонке </a:t>
            </a:r>
            <a:r>
              <a:rPr lang="en-US" sz="1800" dirty="0"/>
              <a:t>Price</a:t>
            </a:r>
            <a:r>
              <a:rPr lang="ru-RU" sz="1800" dirty="0"/>
              <a:t>, во второй количество всех товаров:</a:t>
            </a:r>
          </a:p>
          <a:p>
            <a:pPr algn="just">
              <a:buNone/>
            </a:pPr>
            <a:r>
              <a:rPr lang="ru-RU" sz="1800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2124145"/>
            <a:ext cx="756084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pr.Price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pr.Count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FROM Products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7189" y="3800989"/>
            <a:ext cx="4229662" cy="46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1654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Группирование и агрегирование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dirty="0"/>
              <a:t>	</a:t>
            </a:r>
            <a:r>
              <a:rPr lang="ru-RU" sz="1800" b="1" dirty="0"/>
              <a:t>Комбинирование результатов нескольких запросов</a:t>
            </a:r>
            <a:endParaRPr lang="en-US" sz="1800" b="1" dirty="0"/>
          </a:p>
          <a:p>
            <a:pPr algn="ctr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		Можно соединить результирующие наборы нескольких запросов </a:t>
            </a:r>
            <a:r>
              <a:rPr lang="en-US" sz="1800" dirty="0"/>
              <a:t>SELECT</a:t>
            </a:r>
            <a:r>
              <a:rPr lang="ru-RU" sz="1800" dirty="0"/>
              <a:t>, для этого запросы должны соответствовать следующим критериям:</a:t>
            </a:r>
          </a:p>
          <a:p>
            <a:pPr algn="just">
              <a:buNone/>
            </a:pPr>
            <a:endParaRPr lang="ru-RU" sz="1800" dirty="0"/>
          </a:p>
          <a:p>
            <a:pPr algn="just"/>
            <a:r>
              <a:rPr lang="ru-RU" sz="1800" dirty="0"/>
              <a:t>Оба набора должны содержать одинаковое количество полей;</a:t>
            </a:r>
          </a:p>
          <a:p>
            <a:pPr algn="just"/>
            <a:r>
              <a:rPr lang="ru-RU" sz="1800" dirty="0"/>
              <a:t>Типы данных в полях должны соответствовать:</a:t>
            </a:r>
          </a:p>
          <a:p>
            <a:pPr algn="just"/>
            <a:r>
              <a:rPr lang="ru-RU" sz="1800" dirty="0"/>
              <a:t>Можно отсортировать наборы вместе и по отдельности.</a:t>
            </a:r>
          </a:p>
          <a:p>
            <a:pPr algn="just">
              <a:buNone/>
            </a:pPr>
            <a:r>
              <a:rPr lang="ru-RU" sz="1800" dirty="0"/>
              <a:t>	</a:t>
            </a:r>
          </a:p>
          <a:p>
            <a:pPr algn="just">
              <a:buNone/>
            </a:pPr>
            <a:r>
              <a:rPr lang="ru-RU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84047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Группирование и агрегирование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dirty="0"/>
              <a:t>	</a:t>
            </a:r>
            <a:r>
              <a:rPr lang="ru-RU" sz="1800" b="1" dirty="0"/>
              <a:t>Комбинирование результатов нескольких запросов</a:t>
            </a:r>
          </a:p>
          <a:p>
            <a:pPr algn="just">
              <a:buNone/>
            </a:pPr>
            <a:r>
              <a:rPr lang="ru-RU" sz="1800" dirty="0"/>
              <a:t>		Комбинирование осуществляется при помощи оператора </a:t>
            </a:r>
            <a:r>
              <a:rPr lang="en-US" sz="1800" b="1" dirty="0">
                <a:solidFill>
                  <a:srgbClr val="7030A0"/>
                </a:solidFill>
              </a:rPr>
              <a:t>UNION</a:t>
            </a:r>
            <a:r>
              <a:rPr lang="en-US" sz="1800" dirty="0"/>
              <a:t>:</a:t>
            </a:r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r>
              <a:rPr lang="en-US" sz="1800" dirty="0"/>
              <a:t>	</a:t>
            </a:r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r>
              <a:rPr lang="en-US" sz="1800" dirty="0"/>
              <a:t>	</a:t>
            </a:r>
          </a:p>
          <a:p>
            <a:pPr algn="just">
              <a:buNone/>
            </a:pPr>
            <a:r>
              <a:rPr lang="en-US" sz="1800" dirty="0"/>
              <a:t>	</a:t>
            </a:r>
            <a:endParaRPr lang="ru-RU" sz="1800" dirty="0"/>
          </a:p>
          <a:p>
            <a:pPr algn="just">
              <a:buNone/>
            </a:pPr>
            <a:r>
              <a:rPr lang="ru-RU" sz="1800" dirty="0"/>
              <a:t>	</a:t>
            </a:r>
          </a:p>
          <a:p>
            <a:pPr algn="just">
              <a:buNone/>
            </a:pPr>
            <a:r>
              <a:rPr lang="ru-RU" sz="1800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918" y="2214554"/>
            <a:ext cx="6091732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CityID,CityName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FROM Cities WHERE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CountryID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CityID,CityName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FROM Cities WHERE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CountryID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&gt;= 2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3143248"/>
            <a:ext cx="1714512" cy="233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Манипулирование данными и объектами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03225" algn="ctr">
              <a:buNone/>
            </a:pPr>
            <a:r>
              <a:rPr lang="ru-RU" sz="2000" b="1" dirty="0"/>
              <a:t>Категории запросов</a:t>
            </a:r>
            <a:r>
              <a:rPr lang="en-US" sz="2000" b="1" dirty="0"/>
              <a:t> T-SQL</a:t>
            </a:r>
          </a:p>
          <a:p>
            <a:pPr marL="0" indent="403225" algn="just">
              <a:buNone/>
            </a:pPr>
            <a:r>
              <a:rPr lang="en-US" sz="1800" b="1" dirty="0"/>
              <a:t>Data Manipulation Language (</a:t>
            </a:r>
            <a:r>
              <a:rPr lang="en-US" sz="1800" b="1" dirty="0">
                <a:solidFill>
                  <a:srgbClr val="7030A0"/>
                </a:solidFill>
              </a:rPr>
              <a:t>DML</a:t>
            </a:r>
            <a:r>
              <a:rPr lang="en-US" sz="1800" b="1" dirty="0"/>
              <a:t>)</a:t>
            </a:r>
            <a:r>
              <a:rPr lang="ru-RU" sz="1800" b="1" dirty="0"/>
              <a:t> </a:t>
            </a:r>
            <a:r>
              <a:rPr lang="ru-RU" sz="1800" dirty="0"/>
              <a:t>- запросы на изменение/добавление/удаление данных:</a:t>
            </a:r>
            <a:endParaRPr lang="en-US" sz="1800" dirty="0"/>
          </a:p>
          <a:p>
            <a:pPr marL="0" indent="403225" algn="just">
              <a:buNone/>
            </a:pPr>
            <a:endParaRPr lang="en-US" sz="1800" dirty="0"/>
          </a:p>
          <a:p>
            <a:pPr marL="0" indent="403225" algn="just">
              <a:buNone/>
            </a:pPr>
            <a:r>
              <a:rPr lang="en-US" sz="1800" b="1" dirty="0"/>
              <a:t>Data Query Language (</a:t>
            </a:r>
            <a:r>
              <a:rPr lang="en-US" sz="1800" b="1" dirty="0">
                <a:solidFill>
                  <a:srgbClr val="7030A0"/>
                </a:solidFill>
              </a:rPr>
              <a:t>DQL</a:t>
            </a:r>
            <a:r>
              <a:rPr lang="en-US" sz="1800" b="1" dirty="0"/>
              <a:t>)</a:t>
            </a:r>
            <a:r>
              <a:rPr lang="ru-RU" sz="1800" b="1" dirty="0"/>
              <a:t> </a:t>
            </a:r>
            <a:r>
              <a:rPr lang="ru-RU" sz="1800" dirty="0"/>
              <a:t>– относиться </a:t>
            </a:r>
            <a:r>
              <a:rPr lang="en-US" sz="1800" b="1" dirty="0"/>
              <a:t>DML</a:t>
            </a:r>
            <a:r>
              <a:rPr lang="ru-RU" sz="1800" dirty="0"/>
              <a:t>, но такие запросы не позволяют изменять данные:</a:t>
            </a:r>
            <a:endParaRPr lang="en-US" sz="1800" dirty="0"/>
          </a:p>
          <a:p>
            <a:pPr marL="0" indent="403225" algn="just">
              <a:buNone/>
            </a:pPr>
            <a:endParaRPr lang="en-US" sz="1800" dirty="0"/>
          </a:p>
          <a:p>
            <a:pPr marL="0" indent="403225" algn="just">
              <a:buNone/>
            </a:pPr>
            <a:r>
              <a:rPr lang="en-US" sz="1800" b="1" dirty="0"/>
              <a:t>Data Definition Language (</a:t>
            </a:r>
            <a:r>
              <a:rPr lang="en-US" sz="1800" b="1" dirty="0">
                <a:solidFill>
                  <a:srgbClr val="7030A0"/>
                </a:solidFill>
              </a:rPr>
              <a:t>DDL</a:t>
            </a:r>
            <a:r>
              <a:rPr lang="en-US" sz="1800" b="1" dirty="0"/>
              <a:t>)</a:t>
            </a:r>
            <a:r>
              <a:rPr lang="ru-RU" sz="1800" b="1" dirty="0"/>
              <a:t> </a:t>
            </a:r>
            <a:r>
              <a:rPr lang="ru-RU" sz="1800" dirty="0"/>
              <a:t>– язык описания и изменения схемы хранения данных:</a:t>
            </a:r>
            <a:endParaRPr lang="en-US" sz="1800" dirty="0"/>
          </a:p>
          <a:p>
            <a:pPr marL="0" indent="403225" algn="just">
              <a:buNone/>
            </a:pPr>
            <a:endParaRPr lang="en-US" sz="1800" dirty="0"/>
          </a:p>
          <a:p>
            <a:pPr marL="0" indent="403225" algn="just">
              <a:buNone/>
            </a:pPr>
            <a:r>
              <a:rPr lang="en-US" sz="1800" b="1" dirty="0"/>
              <a:t>Transaction Control Language (</a:t>
            </a:r>
            <a:r>
              <a:rPr lang="en-US" sz="1800" b="1" dirty="0">
                <a:solidFill>
                  <a:srgbClr val="7030A0"/>
                </a:solidFill>
              </a:rPr>
              <a:t>TCL</a:t>
            </a:r>
            <a:r>
              <a:rPr lang="en-US" sz="1800" b="1" dirty="0"/>
              <a:t>)</a:t>
            </a:r>
            <a:r>
              <a:rPr lang="ru-RU" sz="1800" b="1" dirty="0"/>
              <a:t> </a:t>
            </a:r>
            <a:r>
              <a:rPr lang="ru-RU" sz="1800" dirty="0"/>
              <a:t>– язык для работы с транзакциями:</a:t>
            </a:r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r>
              <a:rPr lang="en-US" sz="1800" b="1" dirty="0"/>
              <a:t>Data Control Language (</a:t>
            </a:r>
            <a:r>
              <a:rPr lang="en-US" sz="1800" b="1" dirty="0">
                <a:solidFill>
                  <a:srgbClr val="7030A0"/>
                </a:solidFill>
              </a:rPr>
              <a:t>TCL</a:t>
            </a:r>
            <a:r>
              <a:rPr lang="en-US" sz="1800" b="1" dirty="0"/>
              <a:t>)</a:t>
            </a:r>
            <a:r>
              <a:rPr lang="ru-RU" sz="1800" b="1" dirty="0"/>
              <a:t> </a:t>
            </a:r>
            <a:r>
              <a:rPr lang="ru-RU" sz="1800" dirty="0"/>
              <a:t>– работа с доступом пользователей к объектам БД:</a:t>
            </a:r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2132856"/>
            <a:ext cx="727280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list of values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068960"/>
            <a:ext cx="727280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 (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list of columns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FROM (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4005064"/>
            <a:ext cx="727280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CREATE (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(name)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4962654"/>
            <a:ext cx="727280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COMMINT TRANSACTION (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5898758"/>
            <a:ext cx="727280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GRANT CONTROL (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TO (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74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Группирование и агрегирование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65138">
              <a:buNone/>
            </a:pPr>
            <a:r>
              <a:rPr lang="ru-RU" sz="1800" dirty="0"/>
              <a:t>	Комбинирование результатов нескольких запросов:</a:t>
            </a:r>
          </a:p>
          <a:p>
            <a:pPr marL="0" indent="465138" algn="just">
              <a:buNone/>
            </a:pPr>
            <a:r>
              <a:rPr lang="ru-RU" sz="1800" dirty="0"/>
              <a:t>Комбинировать можно многое…</a:t>
            </a:r>
            <a:r>
              <a:rPr lang="en-US" sz="1800" dirty="0"/>
              <a:t>:</a:t>
            </a:r>
          </a:p>
          <a:p>
            <a:pPr marL="0" indent="465138" algn="just">
              <a:buNone/>
            </a:pPr>
            <a:endParaRPr lang="en-US" sz="1800" dirty="0"/>
          </a:p>
          <a:p>
            <a:pPr marL="0" indent="465138" algn="just">
              <a:buNone/>
            </a:pPr>
            <a:endParaRPr lang="en-US" sz="1800" dirty="0"/>
          </a:p>
          <a:p>
            <a:pPr marL="0" indent="465138" algn="just">
              <a:buNone/>
            </a:pPr>
            <a:endParaRPr lang="en-US" sz="1800" dirty="0"/>
          </a:p>
          <a:p>
            <a:pPr marL="0" indent="465138" algn="just">
              <a:buNone/>
            </a:pP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2000240"/>
            <a:ext cx="6849952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CityID,CityName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Cities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CountryID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DepartmentID,DepartmentName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Departments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ORDER BY 2 DESC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3245459"/>
            <a:ext cx="2428892" cy="254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Группирование и агрегирование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dirty="0"/>
              <a:t>	</a:t>
            </a:r>
            <a:r>
              <a:rPr lang="ru-RU" sz="2000" b="1" dirty="0"/>
              <a:t>Результирующие наборы можно группировать по некоторому критерию</a:t>
            </a:r>
            <a:endParaRPr lang="ru-RU" sz="2000" dirty="0"/>
          </a:p>
          <a:p>
            <a:pPr>
              <a:buNone/>
            </a:pPr>
            <a:r>
              <a:rPr lang="ru-RU" sz="1800" dirty="0"/>
              <a:t>	</a:t>
            </a:r>
          </a:p>
          <a:p>
            <a:pPr>
              <a:buNone/>
            </a:pPr>
            <a:r>
              <a:rPr lang="ru-RU" sz="1800" dirty="0"/>
              <a:t>	</a:t>
            </a:r>
            <a:r>
              <a:rPr lang="ru-RU" sz="1800" i="1" dirty="0"/>
              <a:t>Подсчитать количество офисов всех типов:</a:t>
            </a:r>
          </a:p>
          <a:p>
            <a:pPr>
              <a:buNone/>
            </a:pPr>
            <a:r>
              <a:rPr lang="ru-RU" sz="1800" dirty="0"/>
              <a:t>	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	Результат:</a:t>
            </a:r>
          </a:p>
          <a:p>
            <a:pPr>
              <a:buNone/>
            </a:pPr>
            <a:r>
              <a:rPr lang="ru-RU" sz="1800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2" y="2630874"/>
            <a:ext cx="647965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dp.DepartmentName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COUNT(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dp.DepartmentName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FROM Departments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dp.DepartmentName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3559568"/>
            <a:ext cx="3357586" cy="267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2260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Группирование и агрегирование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dirty="0"/>
              <a:t>	</a:t>
            </a:r>
            <a:r>
              <a:rPr lang="ru-RU" sz="1800" b="1" dirty="0"/>
              <a:t>Группирование по нескольким параметрам</a:t>
            </a:r>
          </a:p>
          <a:p>
            <a:pPr>
              <a:buNone/>
            </a:pPr>
            <a:r>
              <a:rPr lang="ru-RU" sz="1800" dirty="0"/>
              <a:t>	</a:t>
            </a:r>
          </a:p>
          <a:p>
            <a:pPr>
              <a:buNone/>
            </a:pPr>
            <a:r>
              <a:rPr lang="ru-RU" sz="1800" dirty="0"/>
              <a:t>	</a:t>
            </a:r>
            <a:r>
              <a:rPr lang="ru-RU" sz="1800" i="1" dirty="0"/>
              <a:t>Подсчитать количество офисов всех типов в отдельных городах:</a:t>
            </a:r>
          </a:p>
          <a:p>
            <a:pPr>
              <a:buNone/>
            </a:pPr>
            <a:r>
              <a:rPr lang="ru-RU" sz="1800" dirty="0"/>
              <a:t>	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	Результат:</a:t>
            </a:r>
          </a:p>
          <a:p>
            <a:pPr>
              <a:buNone/>
            </a:pPr>
            <a:r>
              <a:rPr lang="ru-RU" sz="1800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2" y="2500306"/>
            <a:ext cx="707236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dp.DepartmentName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ct.CityName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COUNT(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dp.DepartmentName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Departments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dp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JOIN Cities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ct.CityID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dp.CityID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dp.DepartmentName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ct.CityName</a:t>
            </a:r>
            <a:endParaRPr lang="ru-RU" sz="1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5823" y="3786190"/>
            <a:ext cx="478513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8889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Группирование и агрегирование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2000" dirty="0"/>
              <a:t>	</a:t>
            </a:r>
            <a:r>
              <a:rPr lang="ru-RU" sz="2000" b="1" dirty="0"/>
              <a:t>Группирование с фильтрацией</a:t>
            </a:r>
          </a:p>
          <a:p>
            <a:pPr>
              <a:buNone/>
            </a:pPr>
            <a:r>
              <a:rPr lang="ru-RU" sz="1800" dirty="0"/>
              <a:t>	</a:t>
            </a:r>
          </a:p>
          <a:p>
            <a:pPr>
              <a:buNone/>
            </a:pPr>
            <a:r>
              <a:rPr lang="ru-RU" sz="1800" dirty="0"/>
              <a:t>	</a:t>
            </a:r>
            <a:r>
              <a:rPr lang="ru-RU" sz="1800" i="1" dirty="0"/>
              <a:t>Подсчитать количество офисов всех типов в отдельных городах, где более 2-х офисов:</a:t>
            </a:r>
          </a:p>
          <a:p>
            <a:pPr>
              <a:buNone/>
            </a:pPr>
            <a:r>
              <a:rPr lang="ru-RU" sz="1800" dirty="0"/>
              <a:t>	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	Результат:</a:t>
            </a:r>
          </a:p>
          <a:p>
            <a:pPr>
              <a:buNone/>
            </a:pPr>
            <a:r>
              <a:rPr lang="ru-RU" sz="1800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5984" y="2643182"/>
            <a:ext cx="471490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dp.DepartmentName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ct.CityName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HAVING</a:t>
            </a:r>
            <a:r>
              <a:rPr lang="en-US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COUNT(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dp.DepartmentName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&gt; 1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000504"/>
            <a:ext cx="577125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0095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Группирование и агрегирование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2000" dirty="0"/>
              <a:t>	</a:t>
            </a:r>
            <a:r>
              <a:rPr lang="en-US" sz="2000" b="1" dirty="0"/>
              <a:t>where </a:t>
            </a:r>
            <a:r>
              <a:rPr lang="ru-RU" sz="2000" b="1" dirty="0"/>
              <a:t>и </a:t>
            </a:r>
            <a:r>
              <a:rPr lang="en-US" sz="2000" b="1" dirty="0"/>
              <a:t>having</a:t>
            </a:r>
            <a:endParaRPr lang="ru-RU" sz="2000" b="1" dirty="0"/>
          </a:p>
          <a:p>
            <a:pPr>
              <a:buNone/>
            </a:pPr>
            <a:r>
              <a:rPr lang="ru-RU" sz="1800" dirty="0"/>
              <a:t>	</a:t>
            </a:r>
          </a:p>
          <a:p>
            <a:pPr>
              <a:buNone/>
            </a:pPr>
            <a:r>
              <a:rPr lang="ru-RU" sz="1800" dirty="0"/>
              <a:t>Найти наиболее высокую низкую температуру</a:t>
            </a:r>
            <a:r>
              <a:rPr lang="ru-RU" sz="1800" i="1" dirty="0"/>
              <a:t>:</a:t>
            </a:r>
          </a:p>
          <a:p>
            <a:pPr>
              <a:buNone/>
            </a:pPr>
            <a:endParaRPr lang="ru-RU" sz="1800" i="1" dirty="0"/>
          </a:p>
          <a:p>
            <a:pPr>
              <a:buNone/>
            </a:pPr>
            <a:endParaRPr lang="ru-RU" sz="800" dirty="0"/>
          </a:p>
          <a:p>
            <a:pPr>
              <a:buNone/>
            </a:pPr>
            <a:r>
              <a:rPr lang="ru-RU" sz="1800" dirty="0"/>
              <a:t>В каком городе (или городах) это происходило:</a:t>
            </a:r>
            <a:endParaRPr lang="ru-RU" sz="1800" i="1" dirty="0"/>
          </a:p>
          <a:p>
            <a:pPr>
              <a:buNone/>
            </a:pPr>
            <a:r>
              <a:rPr lang="ru-RU" sz="1800" dirty="0"/>
              <a:t>	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Получить максимально высокую температуру, отмеченную в каждом городе:</a:t>
            </a:r>
          </a:p>
          <a:p>
            <a:pPr>
              <a:buNone/>
            </a:pPr>
            <a:endParaRPr lang="ru-RU" sz="1800" dirty="0"/>
          </a:p>
          <a:p>
            <a:pPr lvl="0">
              <a:buNone/>
            </a:pPr>
            <a:r>
              <a:rPr lang="ru-RU" altLang="ru-RU" sz="1800" dirty="0"/>
              <a:t>Получить города, имена которых начинаются на букву "S", с максимальной температурой не выше 40:</a:t>
            </a:r>
          </a:p>
          <a:p>
            <a:pPr>
              <a:buNone/>
            </a:pP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368725"/>
            <a:ext cx="73152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ru-RU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ELECT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max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temp_lo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weather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126953"/>
            <a:ext cx="73152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city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weather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temp_lo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max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temp_lo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ru-RU" altLang="ru-R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НЕПРАВИЛЬНО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490730"/>
            <a:ext cx="73152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city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weather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temp_lo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= (SELECT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max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temp_lo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weather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4653136"/>
            <a:ext cx="73152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city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max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temp_lo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weather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GROUP BY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city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5595972"/>
            <a:ext cx="73152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city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max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temp_lo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weather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city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LIKE 'S%' GROUP BY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city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HAVING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max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temp_lo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) &lt; 40;</a:t>
            </a:r>
          </a:p>
        </p:txBody>
      </p:sp>
    </p:spTree>
    <p:extLst>
      <p:ext uri="{BB962C8B-B14F-4D97-AF65-F5344CB8AC3E}">
        <p14:creationId xmlns:p14="http://schemas.microsoft.com/office/powerpoint/2010/main" val="650893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Присоединение таблиц и вложенные запросы</a:t>
            </a:r>
          </a:p>
        </p:txBody>
      </p:sp>
    </p:spTree>
    <p:extLst>
      <p:ext uri="{BB962C8B-B14F-4D97-AF65-F5344CB8AC3E}">
        <p14:creationId xmlns:p14="http://schemas.microsoft.com/office/powerpoint/2010/main" val="40568682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таблиц и вложенные запросы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03225" algn="ctr">
              <a:buNone/>
            </a:pPr>
            <a:r>
              <a:rPr lang="en-US" sz="2000" b="1" dirty="0"/>
              <a:t>JOINING</a:t>
            </a:r>
          </a:p>
          <a:p>
            <a:pPr marL="0" indent="403225" algn="just">
              <a:buNone/>
            </a:pPr>
            <a:endParaRPr lang="en-US" sz="1800" dirty="0"/>
          </a:p>
          <a:p>
            <a:pPr marL="0" indent="403225" algn="just">
              <a:buNone/>
            </a:pPr>
            <a:r>
              <a:rPr lang="ru-RU" sz="1800" dirty="0"/>
              <a:t>В большинстве случаев, необходимые данные находятся </a:t>
            </a:r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разных отношениях</a:t>
            </a:r>
            <a:r>
              <a:rPr lang="ru-RU" sz="1800" dirty="0"/>
              <a:t>:</a:t>
            </a:r>
          </a:p>
          <a:p>
            <a:pPr marL="0" indent="403225" algn="just">
              <a:buNone/>
            </a:pPr>
            <a:endParaRPr lang="ru-RU" sz="1800" i="1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r>
              <a:rPr lang="ru-RU" sz="1800" dirty="0"/>
              <a:t>	</a:t>
            </a:r>
          </a:p>
          <a:p>
            <a:pPr marL="0" indent="403225" algn="just">
              <a:buNone/>
            </a:pPr>
            <a:r>
              <a:rPr lang="ru-RU" sz="1800" dirty="0"/>
              <a:t>Механизм позволяющий нам получать данные из нескольких таблиц называется </a:t>
            </a:r>
            <a:r>
              <a:rPr lang="ru-RU" sz="1800" b="1" dirty="0"/>
              <a:t>соединением</a:t>
            </a:r>
            <a:r>
              <a:rPr lang="ru-RU" sz="1800" dirty="0"/>
              <a:t> (</a:t>
            </a:r>
            <a:r>
              <a:rPr lang="en-US" sz="1800" b="1" dirty="0"/>
              <a:t>joining</a:t>
            </a:r>
            <a:r>
              <a:rPr lang="en-US" sz="1800" dirty="0"/>
              <a:t>).</a:t>
            </a:r>
            <a:endParaRPr lang="ru-RU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4904"/>
            <a:ext cx="389792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таблиц и вложенные запросы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	Декартово произведение</a:t>
            </a:r>
          </a:p>
          <a:p>
            <a:pPr marL="0" indent="457200" algn="just">
              <a:buNone/>
            </a:pPr>
            <a:r>
              <a:rPr lang="ru-RU" sz="1800" dirty="0"/>
              <a:t>	</a:t>
            </a:r>
          </a:p>
          <a:p>
            <a:pPr marL="0" indent="457200" algn="just">
              <a:buNone/>
            </a:pPr>
            <a:r>
              <a:rPr lang="ru-RU" sz="1600" dirty="0"/>
              <a:t>Попробуем получить имена сотрудников с их ролями:</a:t>
            </a:r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r>
              <a:rPr lang="ru-RU" sz="1600" dirty="0"/>
              <a:t>Такой запрос вернет целых </a:t>
            </a:r>
            <a:r>
              <a:rPr lang="ru-RU" sz="1600" b="1" dirty="0"/>
              <a:t>24</a:t>
            </a:r>
            <a:r>
              <a:rPr lang="ru-RU" sz="1600" dirty="0"/>
              <a:t> записи, хотя сотрудников у нас </a:t>
            </a:r>
          </a:p>
          <a:p>
            <a:pPr marL="0" indent="457200" algn="just">
              <a:buNone/>
            </a:pPr>
            <a:r>
              <a:rPr lang="ru-RU" sz="1600" dirty="0"/>
              <a:t>только </a:t>
            </a:r>
            <a:r>
              <a:rPr lang="ru-RU" sz="1600" b="1" dirty="0"/>
              <a:t>6</a:t>
            </a:r>
            <a:r>
              <a:rPr lang="ru-RU" sz="1600" dirty="0"/>
              <a:t>:</a:t>
            </a:r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r>
              <a:rPr lang="ru-RU" sz="1600" dirty="0"/>
              <a:t>		</a:t>
            </a:r>
          </a:p>
          <a:p>
            <a:pPr marL="0" indent="457200" algn="just">
              <a:buNone/>
            </a:pPr>
            <a:r>
              <a:rPr lang="ru-RU" sz="1600" dirty="0"/>
              <a:t>	</a:t>
            </a:r>
          </a:p>
          <a:p>
            <a:pPr marL="0" indent="457200" algn="just">
              <a:buNone/>
            </a:pPr>
            <a:r>
              <a:rPr lang="ru-RU" sz="1600" dirty="0"/>
              <a:t>	</a:t>
            </a:r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r>
              <a:rPr lang="ru-RU" sz="1600" dirty="0"/>
              <a:t>Мы получили </a:t>
            </a:r>
            <a:r>
              <a:rPr lang="ru-RU" sz="1600" b="1" dirty="0"/>
              <a:t>Декартово произведение </a:t>
            </a:r>
            <a:r>
              <a:rPr lang="ru-RU" sz="1600" dirty="0"/>
              <a:t>– комбинацию всех записей из левой и правой таблиц. Этот набор надо правильно </a:t>
            </a:r>
            <a:r>
              <a:rPr lang="ru-RU" sz="1600" b="1" dirty="0"/>
              <a:t>соединить (отфильтровать)</a:t>
            </a:r>
            <a:r>
              <a:rPr lang="ru-RU" sz="16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2204864"/>
            <a:ext cx="727280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Depts.Name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Empl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Depts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16668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10" y="3287241"/>
            <a:ext cx="15811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1244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таблиц и вложенные запросы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2000" b="1" dirty="0"/>
              <a:t>Присоединение сравниванием</a:t>
            </a:r>
            <a:endParaRPr lang="en-US" sz="2000" b="1" dirty="0"/>
          </a:p>
          <a:p>
            <a:pPr marL="0" indent="457200" algn="ctr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600" dirty="0"/>
              <a:t>Простейший способ выполнить подобный запрос – использовать оператор </a:t>
            </a:r>
            <a:r>
              <a:rPr lang="en-US" sz="1600" b="1" dirty="0"/>
              <a:t>WHERE</a:t>
            </a:r>
            <a:r>
              <a:rPr lang="en-US" sz="1600" dirty="0"/>
              <a:t>:</a:t>
            </a:r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r>
              <a:rPr lang="ru-RU" sz="1600" dirty="0"/>
              <a:t>В результате увидим:</a:t>
            </a:r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r>
              <a:rPr lang="ru-RU" sz="1600" dirty="0"/>
              <a:t>Всего </a:t>
            </a:r>
            <a:r>
              <a:rPr lang="ru-RU" sz="1600" b="1" dirty="0"/>
              <a:t>4</a:t>
            </a:r>
            <a:r>
              <a:rPr lang="ru-RU" sz="1600" dirty="0"/>
              <a:t> записи, так как у 2-х сотрудников значение </a:t>
            </a:r>
            <a:r>
              <a:rPr lang="en-US" sz="1600" dirty="0" err="1"/>
              <a:t>DepartmentID</a:t>
            </a:r>
            <a:r>
              <a:rPr lang="en-US" sz="1600" dirty="0"/>
              <a:t>  </a:t>
            </a:r>
            <a:r>
              <a:rPr lang="ru-RU" sz="1600" dirty="0"/>
              <a:t>равно </a:t>
            </a:r>
            <a:r>
              <a:rPr lang="en-US" sz="1600" dirty="0"/>
              <a:t>NULL.</a:t>
            </a:r>
            <a:endParaRPr lang="ru-RU" sz="1600" dirty="0"/>
          </a:p>
          <a:p>
            <a:pPr marL="0" indent="457200" algn="just">
              <a:buNone/>
            </a:pPr>
            <a:r>
              <a:rPr lang="ru-RU" sz="1600" dirty="0"/>
              <a:t>Фильтрация набора вручную – устаревший подход.</a:t>
            </a:r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2420888"/>
            <a:ext cx="698477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Depts.Name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Empl,Depts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Empl.DepartmentID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Depts.ID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356992"/>
            <a:ext cx="2160240" cy="131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таблиц и вложенные запросы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JOINS</a:t>
            </a:r>
          </a:p>
          <a:p>
            <a:pPr marL="0" indent="457200" algn="ctr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600" dirty="0"/>
              <a:t>Вместо фильтрации вручную следует использовать один из встроенных типов присоединений</a:t>
            </a:r>
            <a:r>
              <a:rPr lang="en-US" sz="1600" dirty="0"/>
              <a:t>:</a:t>
            </a:r>
          </a:p>
          <a:p>
            <a:pPr marL="0" indent="457200" algn="just">
              <a:buNone/>
            </a:pP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971600" y="2564904"/>
            <a:ext cx="7200800" cy="7200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OUTER JOIN</a:t>
            </a:r>
          </a:p>
          <a:p>
            <a:pPr algn="ctr"/>
            <a:r>
              <a:rPr lang="ru-RU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FULL, LEFT, RIGHT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1600" y="3417686"/>
            <a:ext cx="7200800" cy="5153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INNER JOIN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1600" y="4077072"/>
            <a:ext cx="7200800" cy="5153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CROSS JOIN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1600" y="4725144"/>
            <a:ext cx="7200800" cy="5153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SELF JOIN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2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Манипулирование данными и объектами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65138" algn="just">
              <a:buNone/>
            </a:pPr>
            <a:r>
              <a:rPr lang="ru-RU" sz="1800" b="1" dirty="0"/>
              <a:t>При работе с </a:t>
            </a:r>
            <a:r>
              <a:rPr lang="en-US" sz="1800" b="1" dirty="0"/>
              <a:t>SQL</a:t>
            </a:r>
            <a:r>
              <a:rPr lang="ru-RU" sz="1800" b="1" dirty="0"/>
              <a:t>-сервером вы будете оперировать одним или несколькими объектами:</a:t>
            </a:r>
          </a:p>
          <a:p>
            <a:pPr marL="0" indent="465138" algn="just">
              <a:buNone/>
            </a:pPr>
            <a:endParaRPr lang="ru-RU" sz="1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32766"/>
              </p:ext>
            </p:extLst>
          </p:nvPr>
        </p:nvGraphicFramePr>
        <p:xfrm>
          <a:off x="899592" y="1866632"/>
          <a:ext cx="7344816" cy="428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Объект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Table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Вся информация</a:t>
                      </a:r>
                      <a:r>
                        <a:rPr lang="ru-RU" sz="1600" baseline="0" dirty="0"/>
                        <a:t> в </a:t>
                      </a:r>
                      <a:r>
                        <a:rPr lang="en-US" sz="1600" baseline="0" dirty="0"/>
                        <a:t>SQL-</a:t>
                      </a:r>
                      <a:r>
                        <a:rPr lang="ru-RU" sz="1600" baseline="0" dirty="0"/>
                        <a:t>сервере хранится в виде таблиц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View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Можно</a:t>
                      </a:r>
                      <a:r>
                        <a:rPr lang="ru-RU" sz="1600" baseline="0" dirty="0"/>
                        <a:t> представить как «виртуальную» таблицу, т.е. некоторую выборку из реальных таблиц при помощи заранее определенных запросов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Indexes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Ускоряют операции доступа к данным,</a:t>
                      </a:r>
                      <a:r>
                        <a:rPr lang="ru-RU" sz="1600" baseline="0" dirty="0"/>
                        <a:t> генерируются на основе одного или нескольких полей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Triggers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Позволяют</a:t>
                      </a:r>
                      <a:r>
                        <a:rPr lang="ru-RU" sz="1600" baseline="0" dirty="0"/>
                        <a:t> выполнять </a:t>
                      </a:r>
                      <a:r>
                        <a:rPr lang="en-US" sz="1600" baseline="0" dirty="0"/>
                        <a:t>SQL</a:t>
                      </a:r>
                      <a:r>
                        <a:rPr lang="ru-RU" sz="1600" baseline="0" dirty="0"/>
                        <a:t>-код при выполнении операций добавления/удаления/обновления данных в определенные таблицы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Stored </a:t>
                      </a:r>
                      <a:endParaRPr lang="ru-RU" sz="1600" dirty="0"/>
                    </a:p>
                    <a:p>
                      <a:pPr algn="just"/>
                      <a:r>
                        <a:rPr lang="en-US" sz="1600" dirty="0"/>
                        <a:t>procedures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Выполнение</a:t>
                      </a:r>
                      <a:r>
                        <a:rPr lang="ru-RU" sz="1600" baseline="0" dirty="0"/>
                        <a:t> заранее откомпилированного </a:t>
                      </a:r>
                      <a:r>
                        <a:rPr lang="en-US" sz="1600" baseline="0" dirty="0"/>
                        <a:t>SQL</a:t>
                      </a:r>
                      <a:r>
                        <a:rPr lang="ru-RU" sz="1600" baseline="0" dirty="0"/>
                        <a:t>-кода на сервере, возможна передача входных и выходных параметров, возвращение набора данных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Constraints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Препятствуют</a:t>
                      </a:r>
                      <a:r>
                        <a:rPr lang="ru-RU" sz="1600" baseline="0" dirty="0"/>
                        <a:t> вставке противоречивых данных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Rules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Задают значения, которые можно вставлять в</a:t>
                      </a:r>
                      <a:r>
                        <a:rPr lang="ru-RU" sz="1600" baseline="0" dirty="0"/>
                        <a:t> базу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271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таблиц и вложенные запросы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FULL LEFT JOIN (LEFT JOIN)</a:t>
            </a:r>
          </a:p>
          <a:p>
            <a:pPr marL="0" indent="457200" algn="ctr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600" dirty="0"/>
              <a:t>Возвращает </a:t>
            </a:r>
            <a:r>
              <a:rPr lang="ru-RU" sz="1600" b="1" dirty="0"/>
              <a:t>возможные комбинации </a:t>
            </a:r>
            <a:r>
              <a:rPr lang="ru-RU" sz="1600" dirty="0"/>
              <a:t>из </a:t>
            </a:r>
            <a:r>
              <a:rPr lang="ru-RU" sz="1600" b="1" dirty="0"/>
              <a:t>правой</a:t>
            </a:r>
            <a:r>
              <a:rPr lang="ru-RU" sz="1600" dirty="0"/>
              <a:t> таблицы для каждой записи </a:t>
            </a:r>
            <a:r>
              <a:rPr lang="ru-RU" sz="1600" b="1" dirty="0"/>
              <a:t>левой </a:t>
            </a:r>
            <a:r>
              <a:rPr lang="ru-RU" sz="1600" dirty="0"/>
              <a:t>(в том числе и значение </a:t>
            </a:r>
            <a:r>
              <a:rPr lang="en-US" sz="1600" dirty="0"/>
              <a:t>NULL</a:t>
            </a:r>
            <a:r>
              <a:rPr lang="ru-RU" sz="1600" dirty="0"/>
              <a:t>), удовлетворяющие условию выборки</a:t>
            </a:r>
            <a:r>
              <a:rPr lang="en-US" sz="1600" dirty="0"/>
              <a:t>:</a:t>
            </a:r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r>
              <a:rPr lang="ru-RU" sz="1600" dirty="0"/>
              <a:t>В результирующем наборе видим даже тех сотрудников, у которых не задан департамент:</a:t>
            </a: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636912"/>
            <a:ext cx="7272808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Depts.Name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LEFT JOIN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Empl.DepartmentID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Depts.ID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02" y="3992525"/>
            <a:ext cx="217760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2656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таблиц и вложенные запросы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FULL RIGHT JOIN (RIGHT JOIN)</a:t>
            </a:r>
          </a:p>
          <a:p>
            <a:pPr marL="0" indent="457200" algn="ctr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600" dirty="0"/>
              <a:t>Возвращает </a:t>
            </a:r>
            <a:r>
              <a:rPr lang="ru-RU" sz="1600" b="1" dirty="0"/>
              <a:t>все возможные комбинации </a:t>
            </a:r>
            <a:r>
              <a:rPr lang="ru-RU" sz="1600" dirty="0"/>
              <a:t>из </a:t>
            </a:r>
            <a:r>
              <a:rPr lang="ru-RU" sz="1600" b="1" dirty="0"/>
              <a:t>левой </a:t>
            </a:r>
            <a:r>
              <a:rPr lang="ru-RU" sz="1600" dirty="0"/>
              <a:t>таблицы для каждой записи </a:t>
            </a:r>
            <a:r>
              <a:rPr lang="ru-RU" sz="1600" b="1" dirty="0"/>
              <a:t>правой</a:t>
            </a:r>
            <a:r>
              <a:rPr lang="ru-RU" sz="1600" dirty="0"/>
              <a:t>(в том числе и значение </a:t>
            </a:r>
            <a:r>
              <a:rPr lang="en-US" sz="1600" dirty="0"/>
              <a:t>NULL</a:t>
            </a:r>
            <a:r>
              <a:rPr lang="ru-RU" sz="1600" dirty="0"/>
              <a:t>) , удовлетворяющие условию выборки</a:t>
            </a: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r>
              <a:rPr lang="ru-RU" sz="1600" dirty="0"/>
              <a:t>У нас есть департамент «</a:t>
            </a:r>
            <a:r>
              <a:rPr lang="en-US" sz="1600" dirty="0"/>
              <a:t>Secret</a:t>
            </a:r>
            <a:r>
              <a:rPr lang="ru-RU" sz="1600" dirty="0"/>
              <a:t>», к которому не приписан ни один сотрудник, и мы теперь его видим:</a:t>
            </a: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636912"/>
            <a:ext cx="7272808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Depts.Name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RIGHT JOIN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Empl.DepartmentID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Depts.ID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349" y="4077072"/>
            <a:ext cx="2471310" cy="185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2372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таблиц и вложенные запросы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FULL OUTER JOIN (FULL JOIN)</a:t>
            </a:r>
          </a:p>
          <a:p>
            <a:pPr marL="0" indent="457200" algn="ctr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600" dirty="0"/>
              <a:t>По сути комбинирует результаты </a:t>
            </a:r>
            <a:r>
              <a:rPr lang="en-US" sz="1600" dirty="0"/>
              <a:t>LEFT </a:t>
            </a:r>
            <a:r>
              <a:rPr lang="ru-RU" sz="1600" dirty="0"/>
              <a:t>и </a:t>
            </a:r>
            <a:r>
              <a:rPr lang="en-US" sz="1600" dirty="0"/>
              <a:t>RIGHT </a:t>
            </a:r>
            <a:r>
              <a:rPr lang="ru-RU" sz="1600" dirty="0"/>
              <a:t>соединения</a:t>
            </a:r>
            <a:r>
              <a:rPr lang="en-US" sz="1600" dirty="0"/>
              <a:t>:</a:t>
            </a:r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r>
              <a:rPr lang="ru-RU" sz="1600" dirty="0"/>
              <a:t>Видим сотрудников без отделов, а так же отделы без сотрудников:</a:t>
            </a:r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204864"/>
            <a:ext cx="7272808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Depts.Name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FULL JOIN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Empl.DepartmentID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Depts.ID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631" y="3501008"/>
            <a:ext cx="220074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8160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таблиц и вложенные запросы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INNER JOIN (JOIN)</a:t>
            </a:r>
          </a:p>
          <a:p>
            <a:pPr marL="0" indent="457200" algn="ctr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600" dirty="0"/>
              <a:t>Выбирает строки, строго удовлетворяющие условию</a:t>
            </a:r>
            <a:r>
              <a:rPr lang="en-US" sz="1600" dirty="0"/>
              <a:t>:</a:t>
            </a:r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r>
              <a:rPr lang="ru-RU" sz="1600" dirty="0"/>
              <a:t>Результат:</a:t>
            </a:r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276872"/>
            <a:ext cx="7272808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Depts.Name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Empl.DepartmentID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Depts.ID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73" y="3789040"/>
            <a:ext cx="277866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7606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таблиц и вложенные запросы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CROSS JOIN</a:t>
            </a:r>
          </a:p>
          <a:p>
            <a:pPr marL="0" indent="0" algn="ctr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600" dirty="0"/>
              <a:t>Возвращает Декартово произведение</a:t>
            </a:r>
            <a:r>
              <a:rPr lang="en-US" sz="1600" dirty="0"/>
              <a:t>:</a:t>
            </a:r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r>
              <a:rPr lang="ru-RU" sz="1600" dirty="0"/>
              <a:t>Аналогично результатам ранее:</a:t>
            </a:r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412177"/>
            <a:ext cx="727280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Depts.Name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CROSS JOIN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73016"/>
            <a:ext cx="16668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10" y="3575273"/>
            <a:ext cx="15811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7727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таблиц и вложенные запросы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SELF JOIN</a:t>
            </a:r>
          </a:p>
          <a:p>
            <a:pPr marL="0" indent="0" algn="ctr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600" dirty="0"/>
              <a:t>Присоединение таблицы к самой себе</a:t>
            </a:r>
            <a:r>
              <a:rPr lang="en-US" sz="1600" dirty="0"/>
              <a:t>:</a:t>
            </a:r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r>
              <a:rPr lang="ru-RU" sz="1600" dirty="0"/>
              <a:t>Получим что-то вроде иерархии сотрудников:</a:t>
            </a:r>
          </a:p>
          <a:p>
            <a:pPr marL="0" indent="457200" algn="just">
              <a:buNone/>
            </a:pPr>
            <a:endParaRPr lang="en-US" sz="1600" dirty="0"/>
          </a:p>
          <a:p>
            <a:pPr marL="0" indent="457200" algn="just">
              <a:buNone/>
            </a:pP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412177"/>
            <a:ext cx="727280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e1.PositionID, e1.Name,e2.PositionID, e2.Name from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Empl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e1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Empl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e2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on e1.PositionID &lt; e2.PositionID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69595"/>
            <a:ext cx="3384376" cy="2095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6296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таблиц и вложенные запросы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Вложенные запросы</a:t>
            </a:r>
          </a:p>
          <a:p>
            <a:pPr marL="0" indent="457200" algn="ctr">
              <a:buNone/>
            </a:pPr>
            <a:endParaRPr lang="ru-RU" sz="2000" b="1" dirty="0"/>
          </a:p>
          <a:p>
            <a:pPr marL="0" indent="457200" algn="just">
              <a:buNone/>
            </a:pPr>
            <a:r>
              <a:rPr lang="ru-RU" sz="1800" dirty="0"/>
              <a:t>Запросы могут содержать внутри еще запросы</a:t>
            </a:r>
            <a:endParaRPr lang="ru-RU" sz="1800" i="1" dirty="0"/>
          </a:p>
          <a:p>
            <a:pPr marL="0" indent="457200" algn="just">
              <a:buNone/>
            </a:pPr>
            <a:r>
              <a:rPr lang="ru-RU" sz="1800" dirty="0"/>
              <a:t>	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Этот запрос возвратит все товары, цена которых выше средней:</a:t>
            </a:r>
          </a:p>
          <a:p>
            <a:pPr marL="0" indent="457200" algn="just">
              <a:buNone/>
            </a:pPr>
            <a:r>
              <a:rPr lang="ru-RU" sz="1800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2348880"/>
            <a:ext cx="734481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* from Products where Price &gt; (Select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(Price) from Products)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3478" y="3645024"/>
            <a:ext cx="3797044" cy="79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таблиц и вложенные запросы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Вложенные запросы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Так же можно использовать различные условия выборки:</a:t>
            </a:r>
            <a:endParaRPr lang="ru-RU" sz="1800" i="1" dirty="0"/>
          </a:p>
          <a:p>
            <a:pPr marL="0" indent="457200" algn="just">
              <a:buNone/>
            </a:pPr>
            <a:r>
              <a:rPr lang="ru-RU" sz="1800" dirty="0"/>
              <a:t>	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Увидим список всех сотрудников, выше </a:t>
            </a:r>
            <a:r>
              <a:rPr lang="en-US" sz="1800" dirty="0"/>
              <a:t>JSE:</a:t>
            </a: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348880"/>
            <a:ext cx="72008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Empl.PositionID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 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 Position.ID FROM Position WHERE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PositionID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&gt; 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65" y="3645024"/>
            <a:ext cx="3565469" cy="140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таблиц и вложенные запросы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Вкладывать запросы можно вместо названия поля в запросах</a:t>
            </a:r>
            <a:endParaRPr lang="ru-RU" sz="1800" dirty="0"/>
          </a:p>
          <a:p>
            <a:pPr marL="0" indent="457200">
              <a:buNone/>
            </a:pPr>
            <a:endParaRPr lang="ru-RU" sz="1800" dirty="0"/>
          </a:p>
          <a:p>
            <a:pPr marL="0" indent="457200">
              <a:buNone/>
            </a:pPr>
            <a:endParaRPr lang="ru-RU" sz="1800" dirty="0"/>
          </a:p>
          <a:p>
            <a:pPr marL="0" indent="457200">
              <a:buNone/>
            </a:pPr>
            <a:endParaRPr lang="ru-RU" sz="1800" dirty="0"/>
          </a:p>
          <a:p>
            <a:pPr marL="0" indent="457200">
              <a:buNone/>
            </a:pPr>
            <a:r>
              <a:rPr lang="ru-RU" sz="1800" dirty="0"/>
              <a:t>Такой запрос вернет следующий набор:</a:t>
            </a:r>
          </a:p>
          <a:p>
            <a:pPr marL="0" indent="457200">
              <a:buNone/>
            </a:pPr>
            <a:endParaRPr lang="ru-RU" sz="1800" dirty="0"/>
          </a:p>
          <a:p>
            <a:pPr marL="0" indent="457200">
              <a:buNone/>
            </a:pPr>
            <a:endParaRPr lang="ru-RU" sz="1800" dirty="0"/>
          </a:p>
          <a:p>
            <a:pPr marL="0" indent="457200">
              <a:buNone/>
            </a:pP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857364"/>
            <a:ext cx="7196753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dp.DepartmentName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CityName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Cities where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CityID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dp.CityID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from Departments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286124"/>
            <a:ext cx="3786214" cy="244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таблиц и вложенные запросы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Вкладывать запросы можно в выражения</a:t>
            </a:r>
            <a:endParaRPr lang="ru-RU" sz="1800" dirty="0"/>
          </a:p>
          <a:p>
            <a:pPr marL="0" indent="457200">
              <a:buNone/>
            </a:pPr>
            <a:endParaRPr lang="ru-RU" sz="1800" dirty="0"/>
          </a:p>
          <a:p>
            <a:pPr marL="0" indent="457200">
              <a:buNone/>
            </a:pPr>
            <a:r>
              <a:rPr lang="ru-RU" sz="1800" dirty="0"/>
              <a:t>Запрос находит цены на все горные велосипеды, их среднюю цену и разницу между средней ценой и ценой каждого горного велосипеда.</a:t>
            </a:r>
          </a:p>
          <a:p>
            <a:pPr marL="0" indent="457200">
              <a:buNone/>
            </a:pP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284984"/>
            <a:ext cx="7196753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ListPrice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(SELECT AVG(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ListPrice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Production.Product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Average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ListPrice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- (SELECT AVG(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ListPrice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Production.Product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Difference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Production.Product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ProductSubcategoryID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= 1; </a:t>
            </a:r>
          </a:p>
        </p:txBody>
      </p:sp>
    </p:spTree>
    <p:extLst>
      <p:ext uri="{BB962C8B-B14F-4D97-AF65-F5344CB8AC3E}">
        <p14:creationId xmlns:p14="http://schemas.microsoft.com/office/powerpoint/2010/main" val="231084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Манипулирование данными и объектами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Работа с объектами</a:t>
            </a:r>
            <a:r>
              <a:rPr lang="en-US" sz="2000" b="1" dirty="0"/>
              <a:t> </a:t>
            </a:r>
            <a:r>
              <a:rPr lang="ru-RU" sz="2000" b="1" dirty="0"/>
              <a:t>БД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Помимо работы с данными, можно так же работать с объектами базы, используя запросы </a:t>
            </a:r>
            <a:r>
              <a:rPr lang="en-US" sz="1800" dirty="0"/>
              <a:t>CREATE, DROP. ALTER:</a:t>
            </a:r>
          </a:p>
          <a:p>
            <a:pPr marL="0" indent="457200" algn="just">
              <a:buNone/>
            </a:pPr>
            <a:r>
              <a:rPr lang="en-US" sz="1800" dirty="0"/>
              <a:t>	</a:t>
            </a:r>
          </a:p>
          <a:p>
            <a:pPr marL="0" indent="457200" algn="just">
              <a:buNone/>
            </a:pPr>
            <a:r>
              <a:rPr lang="ru-RU" sz="1800" dirty="0"/>
              <a:t>Создание объектов:</a:t>
            </a:r>
            <a:endParaRPr lang="en-US" sz="1800" dirty="0"/>
          </a:p>
          <a:p>
            <a:pPr marL="0" indent="457200" algn="just">
              <a:buNone/>
            </a:pPr>
            <a:endParaRPr lang="en-US" sz="1800" dirty="0"/>
          </a:p>
          <a:p>
            <a:pPr marL="0" indent="457200" algn="just">
              <a:buNone/>
            </a:pPr>
            <a:endParaRPr lang="en-US" sz="1800" dirty="0"/>
          </a:p>
          <a:p>
            <a:pPr marL="0" indent="457200" algn="just">
              <a:buNone/>
            </a:pPr>
            <a:r>
              <a:rPr lang="ru-RU" sz="1800" dirty="0"/>
              <a:t>Обновление объектов: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Удаление объектов: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2632" y="2945464"/>
            <a:ext cx="2282997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CREATE TABLE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CREATE PROCEDURE…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2632" y="3933056"/>
            <a:ext cx="215956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ALTER PROCEDURE…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2632" y="4932457"/>
            <a:ext cx="203613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DROP TABLE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DROP PROCEDURE…</a:t>
            </a:r>
          </a:p>
        </p:txBody>
      </p:sp>
    </p:spTree>
    <p:extLst>
      <p:ext uri="{BB962C8B-B14F-4D97-AF65-F5344CB8AC3E}">
        <p14:creationId xmlns:p14="http://schemas.microsoft.com/office/powerpoint/2010/main" val="24631142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таблиц и вложенные запросы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b="1" dirty="0"/>
              <a:t>Вкладывать запросы можно для проверки существования</a:t>
            </a:r>
            <a:endParaRPr lang="ru-RU" sz="1800" dirty="0"/>
          </a:p>
          <a:p>
            <a:pPr marL="0" indent="457200">
              <a:buNone/>
            </a:pPr>
            <a:endParaRPr lang="ru-RU" sz="1800" dirty="0"/>
          </a:p>
          <a:p>
            <a:pPr marL="0" indent="457200">
              <a:buNone/>
            </a:pPr>
            <a:r>
              <a:rPr lang="ru-RU" sz="1800" dirty="0"/>
              <a:t>Запрос находит все наименования товаров, относящихся к подкатегории «</a:t>
            </a:r>
            <a:r>
              <a:rPr lang="ru-RU" sz="1800" dirty="0" err="1"/>
              <a:t>Wheels</a:t>
            </a:r>
            <a:r>
              <a:rPr lang="ru-RU" sz="1800" dirty="0"/>
              <a:t>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84984"/>
            <a:ext cx="7196753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Production.Product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WHERE EXISTS (SELECT * FROM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Production.ProductSubcategory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ProductSubcategoryID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Production.Product.ProductSubcategoryID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Wheels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')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777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таблиц и вложенные запросы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Correlated </a:t>
            </a:r>
            <a:r>
              <a:rPr lang="en-US" sz="2000" b="1" dirty="0" err="1"/>
              <a:t>Subqueries</a:t>
            </a:r>
            <a:endParaRPr lang="ru-RU" sz="2000" dirty="0"/>
          </a:p>
          <a:p>
            <a:pPr marL="0" indent="457200" algn="just">
              <a:buNone/>
            </a:pPr>
            <a:endParaRPr lang="en-US" sz="1800" dirty="0"/>
          </a:p>
          <a:p>
            <a:pPr marL="0" indent="457200" algn="just">
              <a:buNone/>
            </a:pPr>
            <a:r>
              <a:rPr lang="ru-RU" sz="1600" dirty="0"/>
              <a:t>Или </a:t>
            </a:r>
            <a:r>
              <a:rPr lang="ru-RU" sz="1600" b="1" dirty="0"/>
              <a:t>соотнесенные вложенные запросы </a:t>
            </a:r>
            <a:r>
              <a:rPr lang="ru-RU" sz="1600" dirty="0"/>
              <a:t>– такой вид запросов, в которых внутренний запрос зависит от внешнего:</a:t>
            </a:r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r>
              <a:rPr lang="ru-RU" sz="1600" dirty="0"/>
              <a:t>Этот запрос аналогичен </a:t>
            </a:r>
            <a:r>
              <a:rPr lang="en-US" sz="1600" b="1" dirty="0"/>
              <a:t>INNER JOIN</a:t>
            </a:r>
            <a:r>
              <a:rPr lang="en-US" sz="1600" dirty="0"/>
              <a:t>:</a:t>
            </a:r>
            <a:endParaRPr lang="ru-RU" sz="1600" dirty="0"/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971599" y="2564904"/>
            <a:ext cx="7196753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SELECT [outer].Name,[outer].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[outer]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(SELECT ID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Depts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[inner]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WHERE [inner].ID = [outer].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DepartmentID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88" y="4077072"/>
            <a:ext cx="2470373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50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14400" y="1220688"/>
            <a:ext cx="73152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WITH </a:t>
            </a:r>
            <a:r>
              <a:rPr lang="en-US" sz="2000" b="1" i="1" dirty="0"/>
              <a:t>CTE (common table expression)</a:t>
            </a:r>
          </a:p>
          <a:p>
            <a:pPr marL="0" indent="0" algn="ctr">
              <a:buNone/>
            </a:pPr>
            <a:endParaRPr lang="en-US" sz="2000" b="1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r>
              <a:rPr lang="ru-RU" sz="1600" dirty="0"/>
              <a:t>Этот запрос аналогичен </a:t>
            </a:r>
            <a:r>
              <a:rPr lang="en-US" sz="1600" b="1" dirty="0"/>
              <a:t>INNER JOIN</a:t>
            </a:r>
            <a:r>
              <a:rPr lang="en-US" sz="1600" dirty="0"/>
              <a:t>:</a:t>
            </a:r>
            <a:endParaRPr lang="ru-RU" sz="1600" dirty="0"/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971599" y="2564904"/>
            <a:ext cx="7196753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--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Define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CTE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. </a:t>
            </a:r>
            <a:endParaRPr lang="en-US" altLang="ru-RU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Sales_CTE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SalesPersonID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SalesOrderID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SalesYear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) AS </a:t>
            </a:r>
            <a:endParaRPr lang="en-US" altLang="ru-RU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--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Define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CTE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. </a:t>
            </a:r>
            <a:endParaRPr lang="en-US" altLang="ru-RU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( SELECT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SalesPersonID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SalesOrderID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, YEAR(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OrderDate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SalesYear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Sales.SalesOrderHeader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SalesPersonID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IS NOT NULL ) </a:t>
            </a:r>
            <a:endParaRPr lang="en-US" altLang="ru-RU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--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Define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outer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referencing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CTE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. </a:t>
            </a:r>
            <a:endParaRPr lang="en-US" altLang="ru-RU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SalesPersonID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, COUNT(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SalesOrderID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TotalSales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SalesYear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Sales_CTE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ru-RU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SalesYear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SalesPersonID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ru-RU" sz="14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SalesPersonID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400" dirty="0" err="1">
                <a:latin typeface="Courier New" pitchFamily="49" charset="0"/>
                <a:cs typeface="Courier New" pitchFamily="49" charset="0"/>
              </a:rPr>
              <a:t>SalesYear</a:t>
            </a:r>
            <a:r>
              <a:rPr lang="ru-RU" altLang="ru-RU" sz="1400" dirty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8701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14400" y="1220688"/>
            <a:ext cx="73152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 smtClean="0"/>
              <a:t>Рекурсия с </a:t>
            </a:r>
            <a:r>
              <a:rPr lang="en-US" sz="2000" b="1" i="1" dirty="0" smtClean="0"/>
              <a:t>CTE</a:t>
            </a:r>
            <a:endParaRPr lang="en-US" sz="2000" b="1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r>
              <a:rPr lang="ru-RU" sz="1600" dirty="0"/>
              <a:t>Этот запрос аналогичен </a:t>
            </a:r>
            <a:r>
              <a:rPr lang="en-US" sz="1600" b="1" dirty="0"/>
              <a:t>INNER JOIN</a:t>
            </a:r>
            <a:r>
              <a:rPr lang="en-US" sz="1600" dirty="0"/>
              <a:t>:</a:t>
            </a:r>
            <a:endParaRPr lang="ru-RU" sz="1600" dirty="0"/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973623" y="1603096"/>
            <a:ext cx="719675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TABLE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dbo.MyEmployees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smallint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NOT NULL,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nvarchar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(30)  NOT NULL,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nvarchar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(40) NOT NULL,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Title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nvarchar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(50) NOT NULL,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smallint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NOT NULL,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ManagerID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NULL,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CONSTRAINT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PK_EmployeeID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PRIMARY KEY CLUSTERED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ASC) </a:t>
            </a:r>
            <a:endParaRPr lang="ru-RU" altLang="ru-RU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43514"/>
              </p:ext>
            </p:extLst>
          </p:nvPr>
        </p:nvGraphicFramePr>
        <p:xfrm>
          <a:off x="755578" y="3773935"/>
          <a:ext cx="7474020" cy="2420757"/>
        </p:xfrm>
        <a:graphic>
          <a:graphicData uri="http://schemas.openxmlformats.org/drawingml/2006/table">
            <a:tbl>
              <a:tblPr/>
              <a:tblGrid>
                <a:gridCol w="360038">
                  <a:extLst>
                    <a:ext uri="{9D8B030D-6E8A-4147-A177-3AD203B41FA5}">
                      <a16:colId xmlns:a16="http://schemas.microsoft.com/office/drawing/2014/main" val="20435784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72334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057277522"/>
                    </a:ext>
                  </a:extLst>
                </a:gridCol>
                <a:gridCol w="3182482">
                  <a:extLst>
                    <a:ext uri="{9D8B030D-6E8A-4147-A177-3AD203B41FA5}">
                      <a16:colId xmlns:a16="http://schemas.microsoft.com/office/drawing/2014/main" val="4016983075"/>
                    </a:ext>
                  </a:extLst>
                </a:gridCol>
                <a:gridCol w="1245670">
                  <a:extLst>
                    <a:ext uri="{9D8B030D-6E8A-4147-A177-3AD203B41FA5}">
                      <a16:colId xmlns:a16="http://schemas.microsoft.com/office/drawing/2014/main" val="3452674631"/>
                    </a:ext>
                  </a:extLst>
                </a:gridCol>
                <a:gridCol w="1245670">
                  <a:extLst>
                    <a:ext uri="{9D8B030D-6E8A-4147-A177-3AD203B41FA5}">
                      <a16:colId xmlns:a16="http://schemas.microsoft.com/office/drawing/2014/main" val="144470223"/>
                    </a:ext>
                  </a:extLst>
                </a:gridCol>
              </a:tblGrid>
              <a:tr h="280927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Ken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Sánchez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Chief Executive Officer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097358"/>
                  </a:ext>
                </a:extLst>
              </a:tr>
              <a:tr h="196649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Bradley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Marketing Manager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025804"/>
                  </a:ext>
                </a:extLst>
              </a:tr>
              <a:tr h="196649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Mary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Gibson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Marketing Specialist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936016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Welcker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Vice President of Sales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623006"/>
                  </a:ext>
                </a:extLst>
              </a:tr>
              <a:tr h="365205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274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Stephen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Jiang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American Sales Manager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35457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275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Michael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Blythe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Representative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274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149070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276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Linda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Mitchell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Representative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274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617243"/>
                  </a:ext>
                </a:extLst>
              </a:tr>
              <a:tr h="242513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Syed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Abbas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Pacific Sales Manager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007696"/>
                  </a:ext>
                </a:extLst>
              </a:tr>
              <a:tr h="280927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286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Lynn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Tsoflias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Representative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22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6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14400" y="1220688"/>
            <a:ext cx="73152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 smtClean="0"/>
              <a:t>Рекурсия с </a:t>
            </a:r>
            <a:r>
              <a:rPr lang="en-US" sz="2000" b="1" i="1" dirty="0" smtClean="0"/>
              <a:t>CTE</a:t>
            </a:r>
            <a:endParaRPr lang="en-US" sz="2000" b="1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r>
              <a:rPr lang="ru-RU" sz="1600" dirty="0"/>
              <a:t>Этот запрос аналогичен </a:t>
            </a:r>
            <a:r>
              <a:rPr lang="en-US" sz="1600" b="1" dirty="0"/>
              <a:t>INNER JOIN</a:t>
            </a:r>
            <a:r>
              <a:rPr lang="en-US" sz="1600" dirty="0"/>
              <a:t>:</a:t>
            </a:r>
            <a:endParaRPr lang="ru-RU" sz="1600" dirty="0"/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973623" y="1603096"/>
            <a:ext cx="7196753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DirectReports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ManagerID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Title,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EmployeeLevel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AS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SELECT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ManagerID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Title, 0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EmployeeLevel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dbo.MyEmployees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ManagerID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 null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UNION ALL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SELECT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e.ManagerID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e.EmployeeID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e.Title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EmployeeLevel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dbo.MyEmployees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AS 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INNER JOIN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DirectReports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AS d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e.ManagerID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d.EmployeeID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ManagerID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Title,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EmployeeLevel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DirectReports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  <a:endParaRPr lang="ru-RU" alt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1841" y="4365104"/>
            <a:ext cx="60121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NULL	1	Chief Executive Officer	0</a:t>
            </a:r>
          </a:p>
          <a:p>
            <a:r>
              <a:rPr lang="en-US" dirty="0"/>
              <a:t>1	273	Vice President of Sales	1</a:t>
            </a:r>
          </a:p>
          <a:p>
            <a:r>
              <a:rPr lang="en-US" dirty="0"/>
              <a:t>273	16	Marketing Manager	2</a:t>
            </a:r>
          </a:p>
          <a:p>
            <a:r>
              <a:rPr lang="en-US" dirty="0"/>
              <a:t>273	274	North American Sales Manager	2</a:t>
            </a:r>
          </a:p>
          <a:p>
            <a:r>
              <a:rPr lang="en-US" dirty="0"/>
              <a:t>273	285	Pacific Sales Manager	2</a:t>
            </a:r>
          </a:p>
          <a:p>
            <a:r>
              <a:rPr lang="en-US" dirty="0"/>
              <a:t>285	286	Sales Representative	3</a:t>
            </a:r>
          </a:p>
          <a:p>
            <a:r>
              <a:rPr lang="en-US" dirty="0"/>
              <a:t>274	275	Sales Representative	3</a:t>
            </a:r>
          </a:p>
          <a:p>
            <a:r>
              <a:rPr lang="en-US" dirty="0"/>
              <a:t>274	276	Sales Representative	3</a:t>
            </a:r>
          </a:p>
          <a:p>
            <a:r>
              <a:rPr lang="en-US" dirty="0"/>
              <a:t>16	23	Marketing Specialist	3</a:t>
            </a:r>
          </a:p>
        </p:txBody>
      </p:sp>
    </p:spTree>
    <p:extLst>
      <p:ext uri="{BB962C8B-B14F-4D97-AF65-F5344CB8AC3E}">
        <p14:creationId xmlns:p14="http://schemas.microsoft.com/office/powerpoint/2010/main" val="39177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14400" y="1220688"/>
            <a:ext cx="73152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 smtClean="0"/>
              <a:t>Рекурсия с </a:t>
            </a:r>
            <a:r>
              <a:rPr lang="en-US" sz="2000" b="1" i="1" dirty="0" smtClean="0"/>
              <a:t>CTE</a:t>
            </a:r>
            <a:endParaRPr lang="en-US" sz="2000" b="1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600" dirty="0"/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89" y="1799329"/>
            <a:ext cx="2506888" cy="44520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92896"/>
            <a:ext cx="4955642" cy="279045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157023" y="3556543"/>
            <a:ext cx="1244673" cy="39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ИЗМЕНЕНИЕ ДАННЫХ в таблицах</a:t>
            </a:r>
          </a:p>
        </p:txBody>
      </p:sp>
    </p:spTree>
    <p:extLst>
      <p:ext uri="{BB962C8B-B14F-4D97-AF65-F5344CB8AC3E}">
        <p14:creationId xmlns:p14="http://schemas.microsoft.com/office/powerpoint/2010/main" val="8247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данных в таблицах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buNone/>
            </a:pPr>
            <a:r>
              <a:rPr lang="ru-RU" sz="1800" dirty="0"/>
              <a:t>Помимо чтения данных, очень часто приходится выполнять вставку новых данных, обновление уже существующих записей, а так же удаление данных: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Для выполнения этих операций применяются следующие операторы:	</a:t>
            </a:r>
            <a:endParaRPr lang="en-US" sz="1800" dirty="0"/>
          </a:p>
          <a:p>
            <a:pPr lvl="1" algn="just"/>
            <a:r>
              <a:rPr lang="en-US" sz="1800" dirty="0"/>
              <a:t>INSERT</a:t>
            </a:r>
          </a:p>
          <a:p>
            <a:pPr lvl="1" algn="just"/>
            <a:r>
              <a:rPr lang="en-US" sz="1800" dirty="0"/>
              <a:t>UPDATE</a:t>
            </a:r>
          </a:p>
          <a:p>
            <a:pPr lvl="1" algn="just"/>
            <a:r>
              <a:rPr lang="en-US" sz="1800" dirty="0"/>
              <a:t>DELETE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данных в таблицах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Вставка новых записей</a:t>
            </a:r>
            <a:endParaRPr lang="en-US" sz="2000" b="1" dirty="0"/>
          </a:p>
          <a:p>
            <a:pPr marL="0" indent="457200">
              <a:buNone/>
            </a:pPr>
            <a:endParaRPr lang="ru-RU" sz="1800" dirty="0"/>
          </a:p>
          <a:p>
            <a:pPr marL="0" indent="457200">
              <a:buNone/>
            </a:pPr>
            <a:r>
              <a:rPr lang="ru-RU" sz="1800" dirty="0"/>
              <a:t>Для вставки записей применяется оператор </a:t>
            </a:r>
            <a:r>
              <a:rPr lang="en-US" sz="1800" dirty="0"/>
              <a:t>INSERT:</a:t>
            </a:r>
            <a:endParaRPr lang="ru-RU" sz="1800" dirty="0"/>
          </a:p>
          <a:p>
            <a:pPr marL="0" indent="457200">
              <a:buNone/>
            </a:pPr>
            <a:endParaRPr lang="ru-RU" sz="1800" dirty="0"/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r>
              <a:rPr lang="ru-RU" sz="1800" dirty="0"/>
              <a:t>	Вставлять можно как одну строку за раз, так и несколько.</a:t>
            </a:r>
            <a:endParaRPr lang="en-US" sz="1800" dirty="0"/>
          </a:p>
          <a:p>
            <a:pPr marL="0" indent="457200">
              <a:buNone/>
            </a:pPr>
            <a:endParaRPr lang="en-US" sz="1800" dirty="0"/>
          </a:p>
          <a:p>
            <a:pPr marL="0" indent="457200">
              <a:buNone/>
            </a:pPr>
            <a:r>
              <a:rPr lang="en-US" sz="1800" dirty="0"/>
              <a:t>	</a:t>
            </a:r>
            <a:endParaRPr lang="ru-RU" sz="1800" dirty="0"/>
          </a:p>
        </p:txBody>
      </p:sp>
      <p:pic>
        <p:nvPicPr>
          <p:cNvPr id="6" name="Picture 5" descr="f10-01_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457053"/>
            <a:ext cx="62293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данных в таблицах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Пример </a:t>
            </a:r>
            <a:r>
              <a:rPr lang="en-US" sz="2000" b="1" dirty="0"/>
              <a:t>INSERT</a:t>
            </a:r>
            <a:r>
              <a:rPr lang="ru-RU" sz="2000" b="1" dirty="0"/>
              <a:t> запроса</a:t>
            </a:r>
          </a:p>
          <a:p>
            <a:pPr marL="0" indent="457200">
              <a:buNone/>
            </a:pPr>
            <a:endParaRPr lang="ru-RU" sz="1800" dirty="0"/>
          </a:p>
          <a:p>
            <a:pPr marL="0" indent="457200">
              <a:buNone/>
            </a:pPr>
            <a:endParaRPr lang="ru-RU" sz="1800" dirty="0"/>
          </a:p>
          <a:p>
            <a:pPr marL="0" indent="457200">
              <a:buNone/>
            </a:pPr>
            <a:endParaRPr lang="ru-RU" sz="1800" dirty="0"/>
          </a:p>
          <a:p>
            <a:pPr marL="0" indent="457200">
              <a:buNone/>
            </a:pPr>
            <a:r>
              <a:rPr lang="ru-RU" sz="1600" dirty="0"/>
              <a:t>Значение в поле с идентификатором не вставляется, так как оно генерируется автоматически:</a:t>
            </a:r>
            <a:endParaRPr lang="en-US" sz="1600" dirty="0"/>
          </a:p>
          <a:p>
            <a:pPr marL="0" indent="457200">
              <a:buNone/>
            </a:pPr>
            <a:endParaRPr lang="ru-RU" sz="1600" dirty="0"/>
          </a:p>
          <a:p>
            <a:pPr marL="0" indent="457200">
              <a:buNone/>
            </a:pPr>
            <a:r>
              <a:rPr lang="ru-RU" sz="1600" dirty="0"/>
              <a:t>	</a:t>
            </a:r>
          </a:p>
          <a:p>
            <a:pPr marL="0" indent="457200">
              <a:buNone/>
            </a:pPr>
            <a:endParaRPr lang="en-US" sz="1600" dirty="0"/>
          </a:p>
          <a:p>
            <a:pPr marL="0" indent="457200">
              <a:buNone/>
            </a:pPr>
            <a:r>
              <a:rPr lang="ru-RU" sz="1600" dirty="0"/>
              <a:t>	</a:t>
            </a:r>
          </a:p>
          <a:p>
            <a:pPr marL="0" indent="457200">
              <a:buNone/>
            </a:pPr>
            <a:r>
              <a:rPr lang="ru-RU" sz="1600" dirty="0"/>
              <a:t>Так как количество полей соответствует количеству полей в таблице то можно применить сокращенную запись, убрав имена полей:</a:t>
            </a:r>
          </a:p>
          <a:p>
            <a:pPr marL="0" indent="457200">
              <a:buNone/>
            </a:pP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59166" y="1908121"/>
            <a:ext cx="721323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Products (Name, Price, Count)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VALUES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('ProductN','12,00',5)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3246075"/>
            <a:ext cx="72008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TABLE 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dbo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].[Products](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[ID] 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IDENTITY(1,1)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NOT NULL,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[Name] 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nvarchar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](50) NOT NULL,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5085184"/>
            <a:ext cx="720079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INSERT INTO Products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VALUES ('ProductN','12,00',5)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 algn="ctr"/>
            <a:r>
              <a:rPr lang="ru-RU" dirty="0"/>
              <a:t>Работа с объектами</a:t>
            </a:r>
            <a:r>
              <a:rPr lang="en-US" dirty="0"/>
              <a:t> </a:t>
            </a:r>
            <a:r>
              <a:rPr lang="ru-RU" dirty="0"/>
              <a:t>БД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	Запрос </a:t>
            </a:r>
            <a:r>
              <a:rPr lang="en-US" sz="1800" b="1" dirty="0">
                <a:solidFill>
                  <a:srgbClr val="7030A0"/>
                </a:solidFill>
              </a:rPr>
              <a:t>CREATE</a:t>
            </a:r>
            <a:r>
              <a:rPr lang="uk-UA" sz="1800" dirty="0">
                <a:solidFill>
                  <a:srgbClr val="7030A0"/>
                </a:solidFill>
              </a:rPr>
              <a:t> </a:t>
            </a:r>
            <a:r>
              <a:rPr lang="ru-RU" sz="1800" dirty="0"/>
              <a:t>создает</a:t>
            </a:r>
            <a:r>
              <a:rPr lang="ru-RU" sz="1800" dirty="0">
                <a:solidFill>
                  <a:srgbClr val="7030A0"/>
                </a:solidFill>
              </a:rPr>
              <a:t> </a:t>
            </a:r>
            <a:r>
              <a:rPr lang="ru-RU" sz="1800" dirty="0"/>
              <a:t>таблицы, связи между таблицами и другие объекты БД: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	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227" y="2100088"/>
            <a:ext cx="793122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create</a:t>
            </a: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 CATEGORY 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ID_CATEGORY INTEGER NOT NULL,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NAME VARCHAR(15),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CONSTRAINT PK_CATEGORY PRIMARY KEY (ID_CATEGORY));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227" y="3558635"/>
            <a:ext cx="793122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create</a:t>
            </a: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 PRODUCT 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ID_PRODUCT INTEGER NOT NULL PRIMARY KEY,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NAME VARCHAR(15),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ID_CATEGORY INTEGER,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atin typeface="Courier New" pitchFamily="49" charset="0"/>
                <a:cs typeface="Courier New" pitchFamily="49" charset="0"/>
              </a:rPr>
              <a:t>CONSTRAINT FK1_PRODUCT FOREIGN KEY (ID_CATEGORY) REFERENCES CATEGORY(ID_CATEGORY)); </a:t>
            </a:r>
          </a:p>
        </p:txBody>
      </p:sp>
    </p:spTree>
    <p:extLst>
      <p:ext uri="{BB962C8B-B14F-4D97-AF65-F5344CB8AC3E}">
        <p14:creationId xmlns:p14="http://schemas.microsoft.com/office/powerpoint/2010/main" val="20406620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данных в таблицах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Вставка нескольких строк</a:t>
            </a:r>
          </a:p>
          <a:p>
            <a:pPr marL="0" indent="457200">
              <a:buNone/>
            </a:pPr>
            <a:endParaRPr lang="ru-RU" sz="1600" dirty="0"/>
          </a:p>
          <a:p>
            <a:pPr marL="0" indent="457200">
              <a:buNone/>
            </a:pPr>
            <a:r>
              <a:rPr lang="ru-RU" sz="1600" dirty="0"/>
              <a:t>Скопировать все продукты в архив:</a:t>
            </a:r>
          </a:p>
          <a:p>
            <a:pPr marL="0" indent="457200">
              <a:buNone/>
            </a:pPr>
            <a:endParaRPr lang="ru-RU" sz="1600" dirty="0"/>
          </a:p>
          <a:p>
            <a:pPr marL="0" indent="457200">
              <a:buNone/>
            </a:pPr>
            <a:endParaRPr lang="ru-RU" sz="1600" dirty="0"/>
          </a:p>
          <a:p>
            <a:pPr marL="0" indent="457200">
              <a:buNone/>
            </a:pPr>
            <a:r>
              <a:rPr lang="ru-RU" sz="1600" dirty="0"/>
              <a:t>	</a:t>
            </a:r>
          </a:p>
          <a:p>
            <a:pPr marL="0" indent="457200">
              <a:buNone/>
            </a:pPr>
            <a:r>
              <a:rPr lang="ru-RU" sz="1600" dirty="0"/>
              <a:t>Все продукты скопированы:</a:t>
            </a:r>
          </a:p>
          <a:p>
            <a:pPr marL="0" indent="457200">
              <a:buNone/>
            </a:pPr>
            <a:endParaRPr lang="ru-RU" sz="1600" dirty="0"/>
          </a:p>
          <a:p>
            <a:pPr marL="0" indent="457200">
              <a:buNone/>
            </a:pPr>
            <a:endParaRPr lang="ru-RU" sz="1600" dirty="0"/>
          </a:p>
          <a:p>
            <a:pPr marL="0" indent="457200">
              <a:buNone/>
            </a:pPr>
            <a:r>
              <a:rPr lang="ru-RU" sz="1600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2428868"/>
            <a:ext cx="72008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OldProducts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Name,Price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,[Count] FROM Products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358" y="3409492"/>
            <a:ext cx="3439284" cy="167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данных в таблицах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03225">
              <a:buNone/>
            </a:pPr>
            <a:r>
              <a:rPr lang="ru-RU" sz="2000" b="1" dirty="0"/>
              <a:t>Удаление строк производится оператором </a:t>
            </a:r>
            <a:r>
              <a:rPr lang="en-US" sz="2000" b="1" dirty="0"/>
              <a:t>DELETE</a:t>
            </a:r>
            <a:endParaRPr lang="ru-RU" sz="1800" b="1" dirty="0"/>
          </a:p>
          <a:p>
            <a:pPr marL="0" indent="403225">
              <a:buNone/>
            </a:pPr>
            <a:r>
              <a:rPr lang="en-US" sz="1800" dirty="0"/>
              <a:t>	</a:t>
            </a:r>
          </a:p>
          <a:p>
            <a:pPr marL="0" indent="403225">
              <a:buNone/>
            </a:pPr>
            <a:r>
              <a:rPr lang="ru-RU" sz="1800" dirty="0"/>
              <a:t>Удалять можно как одну строку за раз:</a:t>
            </a:r>
          </a:p>
          <a:p>
            <a:pPr marL="0" indent="403225">
              <a:buNone/>
            </a:pPr>
            <a:endParaRPr lang="ru-RU" sz="1800" dirty="0"/>
          </a:p>
          <a:p>
            <a:pPr marL="0" indent="403225">
              <a:buNone/>
            </a:pPr>
            <a:endParaRPr lang="ru-RU" sz="1800" dirty="0"/>
          </a:p>
          <a:p>
            <a:pPr marL="0" indent="403225">
              <a:buNone/>
            </a:pPr>
            <a:endParaRPr lang="ru-RU" sz="1800" dirty="0"/>
          </a:p>
          <a:p>
            <a:pPr marL="0" indent="403225">
              <a:buNone/>
            </a:pPr>
            <a:r>
              <a:rPr lang="ru-RU" sz="1800" dirty="0"/>
              <a:t>Так и несколько сразу:</a:t>
            </a:r>
          </a:p>
          <a:p>
            <a:pPr marL="0" indent="403225">
              <a:buNone/>
            </a:pPr>
            <a:endParaRPr lang="ru-RU" sz="1800" dirty="0"/>
          </a:p>
          <a:p>
            <a:pPr marL="0" indent="403225">
              <a:buNone/>
            </a:pPr>
            <a:endParaRPr lang="ru-RU" sz="1800" dirty="0"/>
          </a:p>
          <a:p>
            <a:pPr marL="0" indent="403225">
              <a:buNone/>
            </a:pPr>
            <a:endParaRPr lang="ru-RU" sz="1800" dirty="0"/>
          </a:p>
          <a:p>
            <a:pPr marL="0" indent="403225">
              <a:buNone/>
            </a:pPr>
            <a:r>
              <a:rPr lang="ru-RU" sz="1800" dirty="0"/>
              <a:t>Либо полностью очистить таблицу:</a:t>
            </a:r>
          </a:p>
          <a:p>
            <a:pPr marL="0" indent="403225">
              <a:buNone/>
            </a:pPr>
            <a:endParaRPr lang="ru-RU" sz="1800" dirty="0"/>
          </a:p>
          <a:p>
            <a:pPr marL="0" indent="403225">
              <a:buNone/>
            </a:pPr>
            <a:r>
              <a:rPr lang="ru-RU" sz="1800" dirty="0"/>
              <a:t>	</a:t>
            </a:r>
          </a:p>
          <a:p>
            <a:pPr marL="0" indent="403225">
              <a:buNone/>
            </a:pPr>
            <a:r>
              <a:rPr lang="ru-RU" sz="1800" dirty="0"/>
              <a:t>	</a:t>
            </a:r>
          </a:p>
          <a:p>
            <a:pPr marL="0" indent="403225">
              <a:buNone/>
            </a:pPr>
            <a:r>
              <a:rPr lang="ru-RU" sz="1800" dirty="0"/>
              <a:t>	</a:t>
            </a:r>
          </a:p>
          <a:p>
            <a:pPr marL="0" indent="403225">
              <a:buNone/>
            </a:pPr>
            <a:endParaRPr lang="ru-RU" sz="1800" dirty="0"/>
          </a:p>
          <a:p>
            <a:pPr marL="0" indent="403225">
              <a:buNone/>
            </a:pPr>
            <a:r>
              <a:rPr lang="ru-RU" sz="1800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2561653"/>
            <a:ext cx="727280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OldProducts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WHERE ID='1'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3876264"/>
            <a:ext cx="727280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OldProducts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WHERE Price &gt; '1,00'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4" y="5090710"/>
            <a:ext cx="727280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OldProducts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данных в таблицах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03225">
              <a:buNone/>
            </a:pPr>
            <a:r>
              <a:rPr lang="ru-RU" sz="2000" b="1" dirty="0"/>
              <a:t>Удаление строк производится оператором </a:t>
            </a:r>
            <a:r>
              <a:rPr lang="en-US" sz="2000" b="1" dirty="0"/>
              <a:t>DELETE</a:t>
            </a:r>
            <a:endParaRPr lang="ru-RU" sz="1800" b="1" dirty="0"/>
          </a:p>
          <a:p>
            <a:pPr marL="0" indent="403225">
              <a:buNone/>
            </a:pPr>
            <a:r>
              <a:rPr lang="en-US" sz="1800" dirty="0"/>
              <a:t>	</a:t>
            </a:r>
          </a:p>
          <a:p>
            <a:pPr marL="0" indent="403225">
              <a:buNone/>
            </a:pPr>
            <a:r>
              <a:rPr lang="ru-RU" sz="1800" dirty="0"/>
              <a:t>Оператор </a:t>
            </a:r>
            <a:r>
              <a:rPr lang="en-US" sz="1800" dirty="0"/>
              <a:t>DELETE </a:t>
            </a:r>
            <a:r>
              <a:rPr lang="ru-RU" sz="1800" dirty="0"/>
              <a:t>с подзапросом:</a:t>
            </a:r>
          </a:p>
          <a:p>
            <a:pPr marL="0" indent="403225">
              <a:buNone/>
            </a:pPr>
            <a:endParaRPr lang="ru-RU" sz="1800" dirty="0"/>
          </a:p>
          <a:p>
            <a:pPr marL="0" indent="403225">
              <a:buNone/>
            </a:pPr>
            <a:endParaRPr lang="ru-RU" sz="1800" dirty="0"/>
          </a:p>
          <a:p>
            <a:pPr marL="0" indent="403225">
              <a:buNone/>
            </a:pPr>
            <a:endParaRPr lang="ru-RU" sz="1800" dirty="0"/>
          </a:p>
          <a:p>
            <a:pPr marL="0" indent="403225">
              <a:buNone/>
            </a:pPr>
            <a:endParaRPr lang="ru-RU" sz="1800" dirty="0"/>
          </a:p>
          <a:p>
            <a:pPr marL="0" indent="403225">
              <a:buNone/>
            </a:pPr>
            <a:r>
              <a:rPr lang="ru-RU" sz="1800" dirty="0"/>
              <a:t>удаляются строки из таблицы </a:t>
            </a:r>
            <a:r>
              <a:rPr lang="ru-RU" sz="1800" dirty="0" err="1"/>
              <a:t>SalesPersonQuotaHistory</a:t>
            </a:r>
            <a:r>
              <a:rPr lang="ru-RU" sz="1800" dirty="0"/>
              <a:t>, основанной на сведениях о продажах за текущий год, хранящихся в таблице </a:t>
            </a:r>
            <a:r>
              <a:rPr lang="ru-RU" sz="1800" dirty="0" err="1"/>
              <a:t>SalesPerson</a:t>
            </a:r>
            <a:r>
              <a:rPr lang="ru-RU" sz="1800" dirty="0"/>
              <a:t> 	</a:t>
            </a:r>
          </a:p>
          <a:p>
            <a:pPr marL="0" indent="403225">
              <a:buNone/>
            </a:pPr>
            <a:r>
              <a:rPr lang="ru-RU" sz="1800" dirty="0"/>
              <a:t>	</a:t>
            </a:r>
          </a:p>
          <a:p>
            <a:pPr marL="0" indent="403225">
              <a:buNone/>
            </a:pPr>
            <a:r>
              <a:rPr lang="ru-RU" sz="1800" dirty="0"/>
              <a:t>	</a:t>
            </a:r>
          </a:p>
          <a:p>
            <a:pPr marL="0" indent="403225">
              <a:buNone/>
            </a:pPr>
            <a:endParaRPr lang="ru-RU" sz="1800" dirty="0"/>
          </a:p>
          <a:p>
            <a:pPr marL="0" indent="403225">
              <a:buNone/>
            </a:pPr>
            <a:r>
              <a:rPr lang="ru-RU" sz="1800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2561653"/>
            <a:ext cx="727280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Sales.SalesPersonQuotaHistory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BusinessEntityID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IN (SELECT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BusinessEntityID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Sales.SalesPerson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SalesYTD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&gt; 2500000.00);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776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данных в таблицах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03225" algn="ctr">
              <a:buNone/>
            </a:pPr>
            <a:r>
              <a:rPr lang="ru-RU" sz="2000" b="1" dirty="0"/>
              <a:t>Обновление данных</a:t>
            </a:r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r>
              <a:rPr lang="ru-RU" sz="1800" dirty="0"/>
              <a:t>Обновить существующие записи можно используя оператор </a:t>
            </a:r>
            <a:r>
              <a:rPr lang="en-US" sz="1800" dirty="0"/>
              <a:t>UPDATE:</a:t>
            </a:r>
            <a:endParaRPr lang="ru-RU" sz="1800" dirty="0"/>
          </a:p>
          <a:p>
            <a:pPr marL="0" indent="403225" algn="just">
              <a:buNone/>
            </a:pPr>
            <a:endParaRPr lang="en-US" sz="1800" dirty="0"/>
          </a:p>
          <a:p>
            <a:pPr marL="0" indent="403225" algn="just">
              <a:buNone/>
            </a:pPr>
            <a:r>
              <a:rPr lang="ru-RU" sz="1800" dirty="0"/>
              <a:t>	</a:t>
            </a:r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r>
              <a:rPr lang="ru-RU" sz="1800" dirty="0"/>
              <a:t>Обновить название департамента </a:t>
            </a:r>
            <a:r>
              <a:rPr lang="en-US" sz="1800" dirty="0"/>
              <a:t>“HR”</a:t>
            </a:r>
            <a:r>
              <a:rPr lang="ru-RU" sz="1800" dirty="0"/>
              <a:t>, заменив его на </a:t>
            </a:r>
            <a:r>
              <a:rPr lang="en-US" sz="1800" dirty="0"/>
              <a:t>“Human Resources”</a:t>
            </a:r>
            <a:r>
              <a:rPr lang="ru-RU" sz="1800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3" y="2636912"/>
            <a:ext cx="727280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Departments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 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DepartmentName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'Human Resources'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DepartmentName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'HR'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данных в таблицах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03225" algn="ctr">
              <a:buNone/>
            </a:pPr>
            <a:r>
              <a:rPr lang="ru-RU" sz="2000" b="1" dirty="0"/>
              <a:t>Обновление данных</a:t>
            </a:r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r>
              <a:rPr lang="ru-RU" sz="1800" dirty="0"/>
              <a:t>оператор </a:t>
            </a:r>
            <a:r>
              <a:rPr lang="en-US" sz="1800" dirty="0"/>
              <a:t>UPDATE </a:t>
            </a:r>
            <a:r>
              <a:rPr lang="ru-RU" sz="1800" dirty="0"/>
              <a:t>подзапросом</a:t>
            </a:r>
            <a:r>
              <a:rPr lang="en-US" sz="1800" dirty="0"/>
              <a:t>:</a:t>
            </a:r>
            <a:endParaRPr lang="ru-RU" sz="1800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r>
              <a:rPr lang="ru-RU" sz="1800" dirty="0"/>
              <a:t>В запросе изменяется длительность отпуска для 10 сотрудников, имеющих наибольший стаж работы</a:t>
            </a:r>
            <a:endParaRPr lang="en-US" sz="1800" dirty="0"/>
          </a:p>
          <a:p>
            <a:pPr marL="0" indent="403225" algn="just">
              <a:buNone/>
            </a:pPr>
            <a:r>
              <a:rPr lang="ru-RU" sz="1800" dirty="0"/>
              <a:t>	</a:t>
            </a:r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endParaRPr lang="ru-RU" sz="1800" dirty="0"/>
          </a:p>
          <a:p>
            <a:pPr marL="0" indent="403225" algn="just">
              <a:buNone/>
            </a:pPr>
            <a:r>
              <a:rPr lang="ru-RU" sz="1800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3" y="2636912"/>
            <a:ext cx="7272808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HumanResources.Employee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ru-RU" sz="16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VacationHours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VacationHours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+ 8 </a:t>
            </a:r>
            <a:endParaRPr lang="en-US" altLang="ru-RU" sz="16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6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FROM (SELECT TOP 10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BusinessEntityID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HumanResources.Employee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ORDER BY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HireDate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ASC) AS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HumanResources.Employee.BusinessEntityID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1600" dirty="0" err="1">
                <a:latin typeface="Courier New" pitchFamily="49" charset="0"/>
                <a:cs typeface="Courier New" pitchFamily="49" charset="0"/>
              </a:rPr>
              <a:t>th.BusinessEntityID</a:t>
            </a:r>
            <a:r>
              <a:rPr lang="ru-RU" altLang="ru-RU" sz="1600" dirty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5782557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Объекты для работы с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29109117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для работы с данными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Объекты для работы с данными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en-US" sz="1800" dirty="0"/>
              <a:t>MS SQL Server </a:t>
            </a:r>
            <a:r>
              <a:rPr lang="ru-RU" sz="1800" dirty="0"/>
              <a:t>имеет ряд </a:t>
            </a:r>
            <a:r>
              <a:rPr lang="ru-RU" sz="1800" b="1" dirty="0"/>
              <a:t>встроенных объектов и механизмов</a:t>
            </a:r>
            <a:r>
              <a:rPr lang="ru-RU" sz="1800" dirty="0"/>
              <a:t>, предназначенных для работы с данными. Основные:</a:t>
            </a:r>
          </a:p>
          <a:p>
            <a:pPr lvl="1" algn="just"/>
            <a:r>
              <a:rPr lang="en-US" sz="1800" dirty="0"/>
              <a:t>Views </a:t>
            </a:r>
            <a:r>
              <a:rPr lang="ru-RU" sz="1800" dirty="0"/>
              <a:t>или представления</a:t>
            </a:r>
          </a:p>
          <a:p>
            <a:pPr lvl="1" algn="just"/>
            <a:r>
              <a:rPr lang="ru-RU" sz="1800" dirty="0"/>
              <a:t>Пользовательские функции</a:t>
            </a:r>
          </a:p>
          <a:p>
            <a:pPr lvl="1" algn="just"/>
            <a:r>
              <a:rPr lang="ru-RU" sz="1800" dirty="0"/>
              <a:t>Триггеры</a:t>
            </a:r>
          </a:p>
          <a:p>
            <a:pPr lvl="1" algn="just"/>
            <a:r>
              <a:rPr lang="ru-RU" sz="1800"/>
              <a:t>Хранимые процедуры</a:t>
            </a:r>
            <a:endParaRPr lang="ru-RU" sz="18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для работы с данными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en-US" sz="2000" b="1" dirty="0"/>
              <a:t>Views</a:t>
            </a:r>
            <a:endParaRPr lang="ru-RU" sz="2000" b="1" dirty="0"/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Представление (</a:t>
            </a:r>
            <a:r>
              <a:rPr lang="en-US" sz="1800" dirty="0"/>
              <a:t>View)</a:t>
            </a:r>
            <a:r>
              <a:rPr lang="ru-RU" sz="1800" dirty="0"/>
              <a:t> – сохраненный запрос, результатом которого является виртуальная таблица с данными.</a:t>
            </a:r>
            <a:endParaRPr lang="en-US" sz="1800" dirty="0"/>
          </a:p>
          <a:p>
            <a:pPr marL="0" indent="457200" algn="just">
              <a:buNone/>
            </a:pPr>
            <a:endParaRPr lang="en-US" sz="1800" dirty="0"/>
          </a:p>
          <a:p>
            <a:pPr marL="0" indent="457200" algn="just">
              <a:buNone/>
            </a:pPr>
            <a:endParaRPr lang="en-US" sz="1800" dirty="0"/>
          </a:p>
          <a:p>
            <a:pPr marL="0" indent="457200" algn="just">
              <a:buNone/>
            </a:pPr>
            <a:r>
              <a:rPr lang="ru-RU" sz="1800" dirty="0"/>
              <a:t>В результате видим сводную информацию по трем таблицам, собранную вместе: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2708920"/>
            <a:ext cx="727280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EmployeeInfo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590" y="3910012"/>
            <a:ext cx="3860828" cy="153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2403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для работы с данными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en-US" sz="2000" b="1" dirty="0"/>
              <a:t>Views</a:t>
            </a:r>
            <a:endParaRPr lang="ru-RU" sz="2000" b="1" dirty="0"/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На самом деле мы видим результат работы </a:t>
            </a:r>
            <a:r>
              <a:rPr lang="en-US" sz="1800" dirty="0"/>
              <a:t>View:</a:t>
            </a:r>
          </a:p>
          <a:p>
            <a:pPr marL="0" indent="457200" algn="just">
              <a:buNone/>
            </a:pPr>
            <a:endParaRPr lang="en-US" sz="1800" dirty="0"/>
          </a:p>
          <a:p>
            <a:pPr marL="0" indent="457200" algn="just">
              <a:buNone/>
            </a:pPr>
            <a:endParaRPr lang="en-US" sz="1800" dirty="0"/>
          </a:p>
          <a:p>
            <a:pPr marL="0" indent="457200" algn="just">
              <a:buNone/>
            </a:pPr>
            <a:endParaRPr lang="en-US" sz="1800" dirty="0"/>
          </a:p>
          <a:p>
            <a:pPr marL="0" indent="457200" algn="just">
              <a:buNone/>
            </a:pPr>
            <a:endParaRPr lang="en-US" sz="1800" dirty="0"/>
          </a:p>
          <a:p>
            <a:pPr marL="0" indent="457200" algn="just">
              <a:buNone/>
            </a:pPr>
            <a:endParaRPr lang="en-US" sz="1800" dirty="0"/>
          </a:p>
          <a:p>
            <a:pPr marL="0" indent="457200" algn="just">
              <a:buNone/>
            </a:pPr>
            <a:r>
              <a:rPr lang="ru-RU" sz="1800" dirty="0"/>
              <a:t>Основное назначение представлений:</a:t>
            </a:r>
          </a:p>
          <a:p>
            <a:pPr algn="just"/>
            <a:r>
              <a:rPr lang="ru-RU" sz="1800" dirty="0"/>
              <a:t>Ограничить доступ пользователя к определенным колонкам или записям;</a:t>
            </a:r>
          </a:p>
          <a:p>
            <a:pPr algn="just"/>
            <a:r>
              <a:rPr lang="ru-RU" sz="1800" dirty="0"/>
              <a:t>Агрегировать данные из нескольких таблиц в одну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2321585"/>
            <a:ext cx="727280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CREATE VIEW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EmployeeInfo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SELECT Empl.ID,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Empl.Name,Depts.Name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Department,Position.Name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Position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Empl.DepartmentID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Depts.ID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JOIN Position 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Empl.PositionID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Position.ID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331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для работы с данными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Пользовательские функции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Возможности: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</p:txBody>
      </p:sp>
      <p:sp>
        <p:nvSpPr>
          <p:cNvPr id="6" name="Rounded Rectangle 5"/>
          <p:cNvSpPr/>
          <p:nvPr/>
        </p:nvSpPr>
        <p:spPr>
          <a:xfrm>
            <a:off x="971600" y="2348880"/>
            <a:ext cx="7200800" cy="8640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 algn="ctr"/>
            <a:r>
              <a:rPr lang="ru-RU" b="1" dirty="0"/>
              <a:t>Повторное использование логики обработки данных</a:t>
            </a:r>
          </a:p>
          <a:p>
            <a:pPr indent="457200" algn="ctr"/>
            <a:r>
              <a:rPr lang="ru-RU" dirty="0"/>
              <a:t>Можно использовать как отдельный вызов, так и внутри выражений.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71600" y="4365104"/>
            <a:ext cx="7200800" cy="8640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 algn="ctr"/>
            <a:r>
              <a:rPr lang="ru-RU" b="1" dirty="0"/>
              <a:t>Уменьшение количества трафика</a:t>
            </a:r>
          </a:p>
          <a:p>
            <a:pPr indent="457200" algn="ctr"/>
            <a:r>
              <a:rPr lang="ru-RU" dirty="0"/>
              <a:t>Код функций хранится на сервере, а не передается по каналам связи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71600" y="3356992"/>
            <a:ext cx="7200800" cy="8640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 algn="ctr"/>
            <a:r>
              <a:rPr lang="ru-RU" b="1" dirty="0"/>
              <a:t>Быстро исполняются</a:t>
            </a:r>
          </a:p>
          <a:p>
            <a:pPr indent="457200" algn="ctr"/>
            <a:r>
              <a:rPr lang="ru-RU" dirty="0"/>
              <a:t>Пользовательские функции исполняются быстрее</a:t>
            </a:r>
            <a:r>
              <a:rPr lang="en-US" dirty="0"/>
              <a:t> </a:t>
            </a:r>
            <a:r>
              <a:rPr lang="ru-RU" dirty="0"/>
              <a:t>текстовых запросов так как заранее компилируются.</a:t>
            </a:r>
          </a:p>
        </p:txBody>
      </p:sp>
    </p:spTree>
    <p:extLst>
      <p:ext uri="{BB962C8B-B14F-4D97-AF65-F5344CB8AC3E}">
        <p14:creationId xmlns:p14="http://schemas.microsoft.com/office/powerpoint/2010/main" val="348287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 algn="ctr"/>
            <a:r>
              <a:rPr lang="ru-RU" dirty="0"/>
              <a:t>Работа с объектами</a:t>
            </a:r>
            <a:r>
              <a:rPr lang="en-US" dirty="0"/>
              <a:t> </a:t>
            </a:r>
            <a:r>
              <a:rPr lang="ru-RU" dirty="0"/>
              <a:t>БД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	Создание внешнего ключа: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	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227" y="2100088"/>
            <a:ext cx="7931224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&lt;ограничение внешнего ключа (таблица)&gt; ::=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FOREIGN KEY (&lt;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столбец&gt; [, &lt;столбец&gt;]...)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REFERENCES [&lt;схема&gt;.]&lt;таблица&gt; [(&lt;столбец&gt; [, &lt;столбец&gt;]...)]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 ON DELETE { NO ACTION | CASCADE | SET NULL | SET DEFAULT } ]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 ON UPDATE { NO ACTION | CASCADE | SET NULL | SET DEFAULT } ]</a:t>
            </a:r>
            <a:endParaRPr lang="ru-RU" alt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854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для работы с данными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Пользовательские функции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Пример простой функции, возвращающей текстовое значение должности сотрудника: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Эту функцию можно использовать так: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2492896"/>
            <a:ext cx="7272808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ALTER FUNCTION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dbo.EmplPos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(@id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nvarchar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(50)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WITH EXECUTE AS CALLER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DECLARE @position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nvarchar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(50);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SET @position = (SELECT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Position.Name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FROM Position</a:t>
            </a:r>
          </a:p>
          <a:p>
            <a:pPr lvl="1"/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on Position.ID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Empl.PositionID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WHERE Empl.ID = @id);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RETURN(@position);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GO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5661248"/>
            <a:ext cx="727280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SELECT Name,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dbo.EmplPos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(ID)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Empl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96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для работы с данными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Хранимые процедуры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Набор откомпилированных команд </a:t>
            </a:r>
            <a:r>
              <a:rPr lang="en-US" sz="1800" dirty="0"/>
              <a:t>T-SQL</a:t>
            </a:r>
            <a:r>
              <a:rPr lang="ru-RU" sz="1800" dirty="0"/>
              <a:t>: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</p:txBody>
      </p:sp>
      <p:sp>
        <p:nvSpPr>
          <p:cNvPr id="6" name="Rounded Rectangle 5"/>
          <p:cNvSpPr/>
          <p:nvPr/>
        </p:nvSpPr>
        <p:spPr>
          <a:xfrm>
            <a:off x="971600" y="2348880"/>
            <a:ext cx="7200800" cy="12241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 algn="ctr"/>
            <a:r>
              <a:rPr lang="ru-RU" b="1" dirty="0"/>
              <a:t>Возможности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Имеют входные и выходные параметры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Могут возвращать наборы и скалярные значения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Возвращают статус выполнения процедуры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71600" y="3717032"/>
            <a:ext cx="7200800" cy="15121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 algn="ctr"/>
            <a:r>
              <a:rPr lang="ru-RU" b="1" dirty="0"/>
              <a:t>Особенности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Хранятся на стороне сервера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Заранее откомпилированы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Возвращают статус выполнения процедуры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Позволяют получать данные из таблиц, без прямого доступа к ним</a:t>
            </a:r>
          </a:p>
        </p:txBody>
      </p:sp>
    </p:spTree>
    <p:extLst>
      <p:ext uri="{BB962C8B-B14F-4D97-AF65-F5344CB8AC3E}">
        <p14:creationId xmlns:p14="http://schemas.microsoft.com/office/powerpoint/2010/main" val="31136605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для работы с данными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Хранимые процедуры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Пример процедуры, возвращающей идентификатор нового сотрудника: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0918" y="2564904"/>
            <a:ext cx="7272808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US" sz="14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dbo.NewEmployee</a:t>
            </a:r>
            <a:endParaRPr lang="en-US" sz="14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EmployeeName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nvarchar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(50),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DeptName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nvarchar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(50),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PositionName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nvarchar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(50),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OUTPUT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Name,DepartmentID,PositionID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VALUES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EmployeeName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(SELECT ID 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Depts.Name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(SELECT ID FROM Position WHERE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Position.Name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PositionName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 @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SCOPE_IDENTITY()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ru-RU" sz="14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84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для работы с данными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Триггеры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b="1" dirty="0"/>
              <a:t>Триггеры</a:t>
            </a:r>
            <a:r>
              <a:rPr lang="ru-RU" sz="1800" dirty="0"/>
              <a:t> – особый вид хранимых процедур, которые выполняются автоматически при </a:t>
            </a:r>
            <a:r>
              <a:rPr lang="ru-RU" sz="1800" b="1" dirty="0"/>
              <a:t>вставке/обновлении/удалении</a:t>
            </a:r>
            <a:r>
              <a:rPr lang="ru-RU" sz="1800" dirty="0"/>
              <a:t> данных.</a:t>
            </a:r>
          </a:p>
          <a:p>
            <a:pPr marL="0" indent="457200" algn="just">
              <a:buNone/>
            </a:pPr>
            <a:r>
              <a:rPr lang="en-US" sz="1800" dirty="0"/>
              <a:t>DML </a:t>
            </a:r>
            <a:r>
              <a:rPr lang="ru-RU" sz="1800" dirty="0"/>
              <a:t>триггеры бывают двух видов: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44008" y="3681028"/>
            <a:ext cx="3096344" cy="64807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AFTER</a:t>
            </a:r>
            <a:r>
              <a:rPr lang="en-US" b="1" dirty="0"/>
              <a:t> </a:t>
            </a:r>
            <a:endParaRPr lang="ru-RU" b="1" dirty="0"/>
          </a:p>
          <a:p>
            <a:pPr algn="ctr"/>
            <a:r>
              <a:rPr lang="en-US" b="1" dirty="0"/>
              <a:t>INSERT/UPDATE/DELETE</a:t>
            </a:r>
            <a:endParaRPr lang="ru-RU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331640" y="3681028"/>
            <a:ext cx="3096344" cy="64807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INSTEAD OF </a:t>
            </a:r>
            <a:endParaRPr lang="ru-RU" b="1" dirty="0">
              <a:solidFill>
                <a:srgbClr val="7030A0"/>
              </a:solidFill>
            </a:endParaRPr>
          </a:p>
          <a:p>
            <a:pPr algn="ctr"/>
            <a:r>
              <a:rPr lang="en-US" b="1" dirty="0"/>
              <a:t>INSERT/UPDATE/DELETE</a:t>
            </a:r>
            <a:endParaRPr lang="ru-RU" b="1" dirty="0"/>
          </a:p>
        </p:txBody>
      </p:sp>
      <p:sp>
        <p:nvSpPr>
          <p:cNvPr id="8" name="Down Arrow 7"/>
          <p:cNvSpPr/>
          <p:nvPr/>
        </p:nvSpPr>
        <p:spPr>
          <a:xfrm>
            <a:off x="2753798" y="4509120"/>
            <a:ext cx="252028" cy="57606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066166" y="4509120"/>
            <a:ext cx="252028" cy="57606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27584" y="5213611"/>
            <a:ext cx="7272808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115616" y="4909991"/>
            <a:ext cx="1512168" cy="6072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Команда пришла на исполнение</a:t>
            </a:r>
            <a:endParaRPr lang="en-US" sz="11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117652" y="4909991"/>
            <a:ext cx="2894508" cy="6072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Команда исполняется</a:t>
            </a:r>
            <a:endParaRPr lang="en-US" sz="11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415974" y="4909991"/>
            <a:ext cx="1180362" cy="6072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Команда выполнена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269475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для работы с данными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Триггеры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Особенности триггеров: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endParaRPr lang="ru-RU" sz="1800" dirty="0"/>
          </a:p>
        </p:txBody>
      </p:sp>
      <p:sp>
        <p:nvSpPr>
          <p:cNvPr id="6" name="Rounded Rectangle 5"/>
          <p:cNvSpPr/>
          <p:nvPr/>
        </p:nvSpPr>
        <p:spPr>
          <a:xfrm>
            <a:off x="971600" y="2348880"/>
            <a:ext cx="7200800" cy="14401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 algn="ctr"/>
            <a:r>
              <a:rPr lang="ru-RU" b="1" dirty="0"/>
              <a:t>Исполнение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Могут откатывать текущую транзакцию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Любое выражение после, идущее после отката транзакции будет выполнено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Модификация данных после отката будет выполнена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71600" y="4005064"/>
            <a:ext cx="7200800" cy="16561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 algn="ctr"/>
            <a:r>
              <a:rPr lang="ru-RU" b="1" dirty="0"/>
              <a:t>Ограничения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Триггер может быть создан только для одной таблицы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Триггер исполняется только для одной БД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Триггер должен находиться в той же схеме, что и объект триггера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INSTEAD OF  </a:t>
            </a:r>
            <a:r>
              <a:rPr lang="ru-RU" dirty="0"/>
              <a:t>триггер не может быть определен для таблицы, имеющий внешний ключ с установленным каскадным правилом</a:t>
            </a:r>
          </a:p>
        </p:txBody>
      </p:sp>
    </p:spTree>
    <p:extLst>
      <p:ext uri="{BB962C8B-B14F-4D97-AF65-F5344CB8AC3E}">
        <p14:creationId xmlns:p14="http://schemas.microsoft.com/office/powerpoint/2010/main" val="23269475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для работы с данными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ru-RU" sz="2000" b="1" dirty="0"/>
              <a:t>Пример триггера</a:t>
            </a:r>
          </a:p>
          <a:p>
            <a:pPr marL="0" indent="457200" algn="just">
              <a:buNone/>
            </a:pPr>
            <a:endParaRPr lang="ru-RU" sz="1800" dirty="0"/>
          </a:p>
          <a:p>
            <a:pPr marL="0" indent="457200" algn="just">
              <a:buNone/>
            </a:pPr>
            <a:r>
              <a:rPr lang="ru-RU" sz="1800" dirty="0"/>
              <a:t>Для товара, код которого указан при удалении записи, необходимо откорректировать его остаток на складе. Триггер обрабатывает только одну удаляемую запись: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0918" y="2924944"/>
            <a:ext cx="7272808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del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ru-RU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Сделка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uk-UA" sz="1400" dirty="0"/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AFTER DELETE 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 IF @@ROWCOUNT=1 </a:t>
            </a:r>
            <a:r>
              <a:rPr lang="en-US" sz="1400" dirty="0"/>
              <a:t>-- </a:t>
            </a:r>
            <a:r>
              <a:rPr lang="uk-UA" sz="1400" dirty="0" err="1"/>
              <a:t>удалена</a:t>
            </a:r>
            <a:r>
              <a:rPr lang="uk-UA" sz="1400" dirty="0"/>
              <a:t> одна запис</a:t>
            </a:r>
            <a:r>
              <a:rPr lang="ru-RU" sz="1400" dirty="0"/>
              <a:t>ь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DECLARE @y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INT,@x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 </a:t>
            </a:r>
            <a:endParaRPr lang="ru-RU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--</a:t>
            </a:r>
            <a:r>
              <a:rPr lang="uk-UA" sz="1400" dirty="0" err="1">
                <a:latin typeface="Courier New" pitchFamily="49" charset="0"/>
                <a:cs typeface="Courier New" pitchFamily="49" charset="0"/>
              </a:rPr>
              <a:t>определяется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 код и </a:t>
            </a:r>
            <a:r>
              <a:rPr lang="uk-UA" sz="1400" dirty="0" err="1">
                <a:latin typeface="Courier New" pitchFamily="49" charset="0"/>
                <a:cs typeface="Courier New" pitchFamily="49" charset="0"/>
              </a:rPr>
              <a:t>количество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1400" dirty="0" err="1">
                <a:latin typeface="Courier New" pitchFamily="49" charset="0"/>
                <a:cs typeface="Courier New" pitchFamily="49" charset="0"/>
              </a:rPr>
              <a:t>товара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1400" dirty="0" err="1">
                <a:latin typeface="Courier New" pitchFamily="49" charset="0"/>
                <a:cs typeface="Courier New" pitchFamily="49" charset="0"/>
              </a:rPr>
              <a:t>из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1400" dirty="0" err="1">
                <a:latin typeface="Courier New" pitchFamily="49" charset="0"/>
                <a:cs typeface="Courier New" pitchFamily="49" charset="0"/>
              </a:rPr>
              <a:t>удаленной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1400" dirty="0" err="1">
                <a:latin typeface="Courier New" pitchFamily="49" charset="0"/>
                <a:cs typeface="Courier New" pitchFamily="49" charset="0"/>
              </a:rPr>
              <a:t>из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1400" dirty="0" err="1">
                <a:latin typeface="Courier New" pitchFamily="49" charset="0"/>
                <a:cs typeface="Courier New" pitchFamily="49" charset="0"/>
              </a:rPr>
              <a:t>таблицы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«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Склад» записи 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@y=</a:t>
            </a:r>
            <a:r>
              <a:rPr lang="uk-UA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КодТовара</a:t>
            </a:r>
            <a:r>
              <a:rPr lang="uk-UA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@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x=</a:t>
            </a:r>
            <a:r>
              <a:rPr lang="uk-UA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Количество</a:t>
            </a:r>
            <a:r>
              <a:rPr lang="uk-UA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 deleted </a:t>
            </a:r>
            <a:endParaRPr lang="ru-RU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--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в таблице «Склад» </a:t>
            </a:r>
            <a:r>
              <a:rPr lang="uk-UA" sz="1400" dirty="0" err="1">
                <a:latin typeface="Courier New" pitchFamily="49" charset="0"/>
                <a:cs typeface="Courier New" pitchFamily="49" charset="0"/>
              </a:rPr>
              <a:t>корректируется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1400" dirty="0" err="1">
                <a:latin typeface="Courier New" pitchFamily="49" charset="0"/>
                <a:cs typeface="Courier New" pitchFamily="49" charset="0"/>
              </a:rPr>
              <a:t>количество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uk-UA" sz="1400" dirty="0" err="1">
                <a:latin typeface="Courier New" pitchFamily="49" charset="0"/>
                <a:cs typeface="Courier New" pitchFamily="49" charset="0"/>
              </a:rPr>
              <a:t>--товара</a:t>
            </a:r>
            <a:r>
              <a:rPr lang="uk-UA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uk-UA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Склад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uk-UA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Остаток=Остаток-</a:t>
            </a:r>
            <a:r>
              <a:rPr lang="uk-UA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WHERE </a:t>
            </a:r>
            <a:r>
              <a:rPr lang="uk-UA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КодТовара=</a:t>
            </a:r>
            <a:r>
              <a:rPr lang="uk-UA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171363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с данными на базе </a:t>
            </a:r>
            <a:r>
              <a:rPr lang="en-US" dirty="0"/>
              <a:t>MS SQL Server </a:t>
            </a:r>
            <a:r>
              <a:rPr lang="ru-RU" dirty="0"/>
              <a:t>и </a:t>
            </a:r>
            <a:r>
              <a:rPr lang="en-US" dirty="0"/>
              <a:t>T</a:t>
            </a:r>
            <a:r>
              <a:rPr lang="ru-RU" dirty="0"/>
              <a:t>-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93627" y="4082534"/>
            <a:ext cx="2514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3903</TotalTime>
  <Words>3680</Words>
  <Application>Microsoft Office PowerPoint</Application>
  <PresentationFormat>On-screen Show (4:3)</PresentationFormat>
  <Paragraphs>1266</Paragraphs>
  <Slides>96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5" baseType="lpstr">
      <vt:lpstr>Arial</vt:lpstr>
      <vt:lpstr>Arial Unicode MS</vt:lpstr>
      <vt:lpstr>Calibri</vt:lpstr>
      <vt:lpstr>Courier New</vt:lpstr>
      <vt:lpstr>Helvetica LT Std</vt:lpstr>
      <vt:lpstr>HelveticaLTStd-Roman</vt:lpstr>
      <vt:lpstr>Tahoma</vt:lpstr>
      <vt:lpstr>Wingdings</vt:lpstr>
      <vt:lpstr>Тема2</vt:lpstr>
      <vt:lpstr>Работа с данными на базе MS SQL Server и T-SQL</vt:lpstr>
      <vt:lpstr>Содержание</vt:lpstr>
      <vt:lpstr>Манипулирование данными и объектами</vt:lpstr>
      <vt:lpstr>Манипулирование данными и объектами</vt:lpstr>
      <vt:lpstr>Манипулирование данными и объектами</vt:lpstr>
      <vt:lpstr>Манипулирование данными и объектами</vt:lpstr>
      <vt:lpstr>Манипулирование данными и объектами</vt:lpstr>
      <vt:lpstr>Работа с объектами БД</vt:lpstr>
      <vt:lpstr>Работа с объектами БД</vt:lpstr>
      <vt:lpstr>Работа с объектами БД</vt:lpstr>
      <vt:lpstr>Работа с объектами БД</vt:lpstr>
      <vt:lpstr>Работа с объектами БД</vt:lpstr>
      <vt:lpstr>Работа с объектами БД</vt:lpstr>
      <vt:lpstr>Работа с объектами БД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Запрос и фильтрация данных</vt:lpstr>
      <vt:lpstr>Группирование и агрегирование</vt:lpstr>
      <vt:lpstr>Группирование и агрегирование</vt:lpstr>
      <vt:lpstr>Группирование и агрегирование</vt:lpstr>
      <vt:lpstr>Группирование и агрегирование</vt:lpstr>
      <vt:lpstr>Группирование и агрегирование</vt:lpstr>
      <vt:lpstr>Группирование и агрегирование</vt:lpstr>
      <vt:lpstr>Группирование и агрегирование</vt:lpstr>
      <vt:lpstr>Группирование и агрегирование</vt:lpstr>
      <vt:lpstr>Группирование и агрегирование</vt:lpstr>
      <vt:lpstr>Группирование и агрегирование</vt:lpstr>
      <vt:lpstr>Присоединение таблиц и вложенные запросы</vt:lpstr>
      <vt:lpstr>Присоединение таблиц и вложенные запросы</vt:lpstr>
      <vt:lpstr>Присоединение таблиц и вложенные запросы</vt:lpstr>
      <vt:lpstr>Присоединение таблиц и вложенные запросы</vt:lpstr>
      <vt:lpstr>Присоединение таблиц и вложенные запросы</vt:lpstr>
      <vt:lpstr>Присоединение таблиц и вложенные запросы</vt:lpstr>
      <vt:lpstr>Присоединение таблиц и вложенные запросы</vt:lpstr>
      <vt:lpstr>Присоединение таблиц и вложенные запросы</vt:lpstr>
      <vt:lpstr>Присоединение таблиц и вложенные запросы</vt:lpstr>
      <vt:lpstr>Присоединение таблиц и вложенные запросы</vt:lpstr>
      <vt:lpstr>Присоединение таблиц и вложенные запросы</vt:lpstr>
      <vt:lpstr>Присоединение таблиц и вложенные запросы</vt:lpstr>
      <vt:lpstr>Присоединение таблиц и вложенные запросы</vt:lpstr>
      <vt:lpstr>Присоединение таблиц и вложенные запросы</vt:lpstr>
      <vt:lpstr>Присоединение таблиц и вложенные запросы</vt:lpstr>
      <vt:lpstr>Присоединение таблиц и вложенные запросы</vt:lpstr>
      <vt:lpstr>Присоединение таблиц и вложенные запросы</vt:lpstr>
      <vt:lpstr>CTE</vt:lpstr>
      <vt:lpstr>CTE</vt:lpstr>
      <vt:lpstr>CTE</vt:lpstr>
      <vt:lpstr>CTE</vt:lpstr>
      <vt:lpstr>ИЗМЕНЕНИЕ ДАННЫХ в таблицах</vt:lpstr>
      <vt:lpstr>Изменение данных в таблицах</vt:lpstr>
      <vt:lpstr>Изменение данных в таблицах</vt:lpstr>
      <vt:lpstr>Изменение данных в таблицах</vt:lpstr>
      <vt:lpstr>Изменение данных в таблицах</vt:lpstr>
      <vt:lpstr>Изменение данных в таблицах</vt:lpstr>
      <vt:lpstr>Изменение данных в таблицах</vt:lpstr>
      <vt:lpstr>Изменение данных в таблицах</vt:lpstr>
      <vt:lpstr>Изменение данных в таблицах</vt:lpstr>
      <vt:lpstr>Объекты для работы с данными</vt:lpstr>
      <vt:lpstr>Объекты для работы с данными</vt:lpstr>
      <vt:lpstr>Объекты для работы с данными</vt:lpstr>
      <vt:lpstr>Объекты для работы с данными</vt:lpstr>
      <vt:lpstr>Объекты для работы с данными</vt:lpstr>
      <vt:lpstr>Объекты для работы с данными</vt:lpstr>
      <vt:lpstr>Объекты для работы с данными</vt:lpstr>
      <vt:lpstr>Объекты для работы с данными</vt:lpstr>
      <vt:lpstr>Объекты для работы с данными</vt:lpstr>
      <vt:lpstr>Объекты для работы с данными</vt:lpstr>
      <vt:lpstr>Объекты для работы с данными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Ovewview</dc:title>
  <dc:creator>Bee</dc:creator>
  <cp:lastModifiedBy>Yulia Kramar</cp:lastModifiedBy>
  <cp:revision>806</cp:revision>
  <dcterms:modified xsi:type="dcterms:W3CDTF">2016-03-21T17:37:56Z</dcterms:modified>
</cp:coreProperties>
</file>