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handoutMasterIdLst>
    <p:handoutMasterId r:id="rId106"/>
  </p:handout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413" r:id="rId18"/>
    <p:sldId id="414" r:id="rId19"/>
    <p:sldId id="290" r:id="rId20"/>
    <p:sldId id="291" r:id="rId21"/>
    <p:sldId id="292" r:id="rId22"/>
    <p:sldId id="415" r:id="rId23"/>
    <p:sldId id="293" r:id="rId24"/>
    <p:sldId id="416" r:id="rId25"/>
    <p:sldId id="294" r:id="rId26"/>
    <p:sldId id="295" r:id="rId27"/>
    <p:sldId id="418" r:id="rId28"/>
    <p:sldId id="417" r:id="rId29"/>
    <p:sldId id="296" r:id="rId30"/>
    <p:sldId id="419" r:id="rId31"/>
    <p:sldId id="297" r:id="rId32"/>
    <p:sldId id="420" r:id="rId33"/>
    <p:sldId id="298" r:id="rId34"/>
    <p:sldId id="299" r:id="rId35"/>
    <p:sldId id="421" r:id="rId36"/>
    <p:sldId id="300" r:id="rId37"/>
    <p:sldId id="330" r:id="rId38"/>
    <p:sldId id="332" r:id="rId39"/>
    <p:sldId id="444" r:id="rId40"/>
    <p:sldId id="445" r:id="rId41"/>
    <p:sldId id="446" r:id="rId42"/>
    <p:sldId id="447" r:id="rId43"/>
    <p:sldId id="448" r:id="rId44"/>
    <p:sldId id="449" r:id="rId45"/>
    <p:sldId id="450" r:id="rId46"/>
    <p:sldId id="451" r:id="rId47"/>
    <p:sldId id="452" r:id="rId48"/>
    <p:sldId id="453" r:id="rId49"/>
    <p:sldId id="454" r:id="rId50"/>
    <p:sldId id="455" r:id="rId51"/>
    <p:sldId id="456" r:id="rId52"/>
    <p:sldId id="457" r:id="rId53"/>
    <p:sldId id="458" r:id="rId54"/>
    <p:sldId id="412" r:id="rId55"/>
    <p:sldId id="301" r:id="rId56"/>
    <p:sldId id="327" r:id="rId57"/>
    <p:sldId id="328" r:id="rId58"/>
    <p:sldId id="329" r:id="rId59"/>
    <p:sldId id="423" r:id="rId60"/>
    <p:sldId id="411" r:id="rId61"/>
    <p:sldId id="422" r:id="rId62"/>
    <p:sldId id="305" r:id="rId63"/>
    <p:sldId id="302" r:id="rId64"/>
    <p:sldId id="424" r:id="rId65"/>
    <p:sldId id="331" r:id="rId66"/>
    <p:sldId id="429" r:id="rId67"/>
    <p:sldId id="425" r:id="rId68"/>
    <p:sldId id="426" r:id="rId69"/>
    <p:sldId id="427" r:id="rId70"/>
    <p:sldId id="428" r:id="rId71"/>
    <p:sldId id="303" r:id="rId72"/>
    <p:sldId id="430" r:id="rId73"/>
    <p:sldId id="431" r:id="rId74"/>
    <p:sldId id="306" r:id="rId75"/>
    <p:sldId id="307" r:id="rId76"/>
    <p:sldId id="432" r:id="rId77"/>
    <p:sldId id="308" r:id="rId78"/>
    <p:sldId id="309" r:id="rId79"/>
    <p:sldId id="433" r:id="rId80"/>
    <p:sldId id="434" r:id="rId81"/>
    <p:sldId id="435" r:id="rId82"/>
    <p:sldId id="436" r:id="rId83"/>
    <p:sldId id="437" r:id="rId84"/>
    <p:sldId id="438" r:id="rId85"/>
    <p:sldId id="439" r:id="rId86"/>
    <p:sldId id="440" r:id="rId87"/>
    <p:sldId id="310" r:id="rId88"/>
    <p:sldId id="441" r:id="rId89"/>
    <p:sldId id="312" r:id="rId90"/>
    <p:sldId id="311" r:id="rId91"/>
    <p:sldId id="313" r:id="rId92"/>
    <p:sldId id="314" r:id="rId93"/>
    <p:sldId id="315" r:id="rId94"/>
    <p:sldId id="316" r:id="rId95"/>
    <p:sldId id="317" r:id="rId96"/>
    <p:sldId id="318" r:id="rId97"/>
    <p:sldId id="319" r:id="rId98"/>
    <p:sldId id="320" r:id="rId99"/>
    <p:sldId id="321" r:id="rId100"/>
    <p:sldId id="322" r:id="rId101"/>
    <p:sldId id="443" r:id="rId102"/>
    <p:sldId id="442" r:id="rId103"/>
    <p:sldId id="276" r:id="rId10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FBD"/>
    <a:srgbClr val="FFC5C5"/>
    <a:srgbClr val="FF8B8B"/>
    <a:srgbClr val="FF6600"/>
    <a:srgbClr val="FF66CC"/>
    <a:srgbClr val="FF33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8168" autoAdjust="0"/>
  </p:normalViewPr>
  <p:slideViewPr>
    <p:cSldViewPr>
      <p:cViewPr varScale="1">
        <p:scale>
          <a:sx n="49" d="100"/>
          <a:sy n="49" d="100"/>
        </p:scale>
        <p:origin x="540" y="54"/>
      </p:cViewPr>
      <p:guideLst>
        <p:guide orient="horz" pos="72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ABD1-0DEA-486D-A02C-CE0FB6B3BAA0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051B-C6B5-44E2-8544-AD0AA6F1BBA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AF87-3238-4C07-840E-74A8A350294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4B46-4A0F-491A-A398-B220DCB32F6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49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60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28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17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73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75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48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74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8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Author Position</a:t>
            </a:r>
          </a:p>
          <a:p>
            <a:pPr lvl="0"/>
            <a:r>
              <a:rPr lang="en-US" dirty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924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</a:t>
            </a:r>
            <a:r>
              <a:rPr lang="ru-RU" sz="3200" b="1" baseline="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 ВНИМАНИЕ!</a:t>
            </a:r>
            <a:endParaRPr lang="en-US" sz="3200" b="1" baseline="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en-US" sz="3200" b="1" baseline="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ru-RU" sz="3200" b="1" baseline="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ВОПРОСЫ?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Author Position</a:t>
            </a:r>
          </a:p>
          <a:p>
            <a:pPr lvl="0"/>
            <a:r>
              <a:rPr lang="en-US" dirty="0"/>
              <a:t>Author Contact Email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</a:p>
        </p:txBody>
      </p:sp>
    </p:spTree>
    <p:extLst>
      <p:ext uri="{BB962C8B-B14F-4D97-AF65-F5344CB8AC3E}">
        <p14:creationId xmlns:p14="http://schemas.microsoft.com/office/powerpoint/2010/main" val="418895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7" r:id="rId4"/>
    <p:sldLayoutId id="2147483678" r:id="rId5"/>
    <p:sldLayoutId id="2147483651" r:id="rId6"/>
    <p:sldLayoutId id="2147483676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&#1060;&#1091;&#1085;&#1082;&#1094;&#1080;&#1086;&#1085;&#1072;&#1083;&#1100;&#1085;&#1072;&#1103;_&#1079;&#1072;&#1074;&#1080;&#1089;&#1080;&#1084;&#1086;&#1089;&#1090;&#1100;_(&#1087;&#1088;&#1086;&#1075;&#1088;&#1072;&#1084;&#1084;&#1080;&#1088;&#1086;&#1074;&#1072;&#1085;&#1080;&#1077;)" TargetMode="Externa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Реляционная модель данных.</a:t>
            </a:r>
          </a:p>
          <a:p>
            <a:r>
              <a:rPr lang="ru-RU" dirty="0"/>
              <a:t>Отношения, ключи, связи.</a:t>
            </a:r>
          </a:p>
          <a:p>
            <a:r>
              <a:rPr lang="ru-RU" dirty="0"/>
              <a:t>Архитектура СУБД.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реляционных баз данных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Svyatoslav Kulikov</a:t>
            </a:r>
          </a:p>
          <a:p>
            <a:r>
              <a:rPr lang="en-US" dirty="0"/>
              <a:t>Training And Education Manager</a:t>
            </a:r>
          </a:p>
          <a:p>
            <a:r>
              <a:rPr lang="en-US" dirty="0"/>
              <a:t>svyatoslav_kulikov@epam.com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828800" y="685800"/>
            <a:ext cx="2362200" cy="533400"/>
          </a:xfrm>
        </p:spPr>
        <p:txBody>
          <a:bodyPr/>
          <a:lstStyle/>
          <a:p>
            <a:r>
              <a:rPr lang="en-US"/>
              <a:t>SFT.03.003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0150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Нормальные формы «простым языком»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457200" y="1196975"/>
            <a:ext cx="8229600" cy="576263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500" dirty="0"/>
              <a:t>4. Приводим к удобной для реальной работы форме…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57400"/>
            <a:ext cx="6013450" cy="412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8557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ближе к реальности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3052762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AutoNum type="arabicPeriod"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В большинстве случаев </a:t>
            </a:r>
            <a:r>
              <a:rPr lang="ru-RU" sz="30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нормализацию завершают на 3НФ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FontTx/>
              <a:buAutoNum type="arabicPeriod"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Через полгода реальной разработки БД </a:t>
            </a:r>
            <a:r>
              <a:rPr lang="ru-RU" sz="30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человек физически не может придумать модель, противоречащую 3НФ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, не сломав себе мозг.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749626"/>
            <a:ext cx="2838450" cy="240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1906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Здесь всего один слайд, не пугайтесь </a:t>
            </a:r>
            <a:r>
              <a:rPr lang="ru-RU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1452562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000" b="1" dirty="0" err="1">
                <a:latin typeface="Arial" pitchFamily="34" charset="0"/>
                <a:cs typeface="Arial" pitchFamily="34" charset="0"/>
              </a:rPr>
              <a:t>Денормализация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denormalization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– процесс приведения отношения </a:t>
            </a:r>
            <a:r>
              <a:rPr lang="ru-RU" sz="30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к состоянию, нарушающему те или иные нормальные формы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264826" y="331880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err="1">
                <a:latin typeface="Arial" pitchFamily="34" charset="0"/>
                <a:cs typeface="Arial" pitchFamily="34" charset="0"/>
              </a:rPr>
              <a:t>Денормализация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выполняется, в основном, для создания «кэширующих таблиц», некоторые операции с которыми могут выполняться намного быстрее, чем с набором исходных таблиц.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91499" y="3175461"/>
            <a:ext cx="3962400" cy="2895600"/>
            <a:chOff x="381000" y="2209800"/>
            <a:chExt cx="6934200" cy="4016082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2209800"/>
              <a:ext cx="6934200" cy="40160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3733800" y="3200400"/>
              <a:ext cx="1600200" cy="697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209800" y="3897868"/>
              <a:ext cx="3124200" cy="1407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209800" y="4217841"/>
              <a:ext cx="3124200" cy="50655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733800" y="4471120"/>
              <a:ext cx="1600200" cy="93908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3234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Основы реляционных баз данных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Svyatoslav Kulikov</a:t>
            </a:r>
            <a:endParaRPr lang="ru-RU" dirty="0"/>
          </a:p>
          <a:p>
            <a:r>
              <a:rPr lang="en-US" dirty="0"/>
              <a:t>Training And Education Manager</a:t>
            </a:r>
          </a:p>
          <a:p>
            <a:r>
              <a:rPr lang="en-US" dirty="0"/>
              <a:t>svyatoslav_kulikov@epam.com</a:t>
            </a:r>
          </a:p>
        </p:txBody>
      </p:sp>
    </p:spTree>
    <p:extLst>
      <p:ext uri="{BB962C8B-B14F-4D97-AF65-F5344CB8AC3E}">
        <p14:creationId xmlns:p14="http://schemas.microsoft.com/office/powerpoint/2010/main" val="74629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Определения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21336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500" b="1" dirty="0"/>
              <a:t>Реляционная модель данных</a:t>
            </a:r>
            <a:r>
              <a:rPr lang="ru-RU" sz="2500" dirty="0"/>
              <a:t> </a:t>
            </a:r>
            <a:r>
              <a:rPr lang="en-US" sz="2500" dirty="0"/>
              <a:t>(relational data model) </a:t>
            </a:r>
            <a:r>
              <a:rPr lang="ru-RU" sz="2500" dirty="0"/>
              <a:t>– </a:t>
            </a:r>
            <a:r>
              <a:rPr lang="ru-RU" sz="2500" dirty="0">
                <a:solidFill>
                  <a:srgbClr val="7030A0"/>
                </a:solidFill>
              </a:rPr>
              <a:t>логическая модель </a:t>
            </a:r>
            <a:r>
              <a:rPr lang="ru-RU" sz="2500" dirty="0"/>
              <a:t>данных, строгая математическая теория, описывающая </a:t>
            </a:r>
            <a:r>
              <a:rPr lang="ru-RU" sz="2500" dirty="0">
                <a:solidFill>
                  <a:srgbClr val="7030A0"/>
                </a:solidFill>
              </a:rPr>
              <a:t>структуру</a:t>
            </a:r>
            <a:r>
              <a:rPr lang="ru-RU" sz="2500" dirty="0"/>
              <a:t>, </a:t>
            </a:r>
            <a:r>
              <a:rPr lang="ru-RU" sz="2500" dirty="0">
                <a:solidFill>
                  <a:srgbClr val="7030A0"/>
                </a:solidFill>
              </a:rPr>
              <a:t>правила обеспечения целостности </a:t>
            </a:r>
            <a:r>
              <a:rPr lang="ru-RU" sz="2500" dirty="0"/>
              <a:t>и </a:t>
            </a:r>
            <a:r>
              <a:rPr lang="ru-RU" sz="2500" dirty="0">
                <a:solidFill>
                  <a:srgbClr val="7030A0"/>
                </a:solidFill>
              </a:rPr>
              <a:t>правила обработки </a:t>
            </a:r>
            <a:r>
              <a:rPr lang="ru-RU" sz="2500" dirty="0"/>
              <a:t>данных в реляционных базах данных.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7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реляционной модели данных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464820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ru-RU" sz="2500" dirty="0"/>
              <a:t>Простота, т.к. единственной информационной конструкцией является </a:t>
            </a:r>
            <a:r>
              <a:rPr lang="ru-RU" sz="2500" dirty="0">
                <a:solidFill>
                  <a:srgbClr val="7030A0"/>
                </a:solidFill>
              </a:rPr>
              <a:t>отношение</a:t>
            </a:r>
            <a:r>
              <a:rPr lang="ru-RU" sz="2500" dirty="0">
                <a:solidFill>
                  <a:srgbClr val="FF0066"/>
                </a:solidFill>
              </a:rPr>
              <a:t> </a:t>
            </a:r>
            <a:r>
              <a:rPr lang="ru-RU" sz="2500" dirty="0"/>
              <a:t>(таблица).</a:t>
            </a:r>
          </a:p>
          <a:p>
            <a:pPr algn="just">
              <a:buFont typeface="Arial" pitchFamily="34" charset="0"/>
              <a:buChar char="•"/>
            </a:pPr>
            <a:r>
              <a:rPr lang="ru-RU" sz="2500" dirty="0"/>
              <a:t>При проектировании применяются </a:t>
            </a:r>
            <a:r>
              <a:rPr lang="ru-RU" sz="2500" dirty="0">
                <a:solidFill>
                  <a:srgbClr val="7030A0"/>
                </a:solidFill>
              </a:rPr>
              <a:t>строгие правила</a:t>
            </a:r>
            <a:r>
              <a:rPr lang="ru-RU" sz="2500" dirty="0"/>
              <a:t>, базирующие на </a:t>
            </a:r>
            <a:r>
              <a:rPr lang="ru-RU" sz="2500" dirty="0">
                <a:solidFill>
                  <a:srgbClr val="7030A0"/>
                </a:solidFill>
              </a:rPr>
              <a:t>математическом аппарате</a:t>
            </a:r>
            <a:r>
              <a:rPr lang="ru-RU" sz="2500" dirty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ru-RU" sz="2500" dirty="0"/>
              <a:t>Обеспечивает </a:t>
            </a:r>
            <a:r>
              <a:rPr lang="ru-RU" sz="2500" dirty="0">
                <a:solidFill>
                  <a:srgbClr val="7030A0"/>
                </a:solidFill>
              </a:rPr>
              <a:t>полную независимость данных</a:t>
            </a:r>
            <a:r>
              <a:rPr lang="ru-RU" sz="2500" dirty="0"/>
              <a:t>, т.е. при изменении структуры реляционной БД не надо переписывать работающие с ней приложения.</a:t>
            </a:r>
          </a:p>
          <a:p>
            <a:pPr algn="just">
              <a:buFont typeface="Arial" pitchFamily="34" charset="0"/>
              <a:buChar char="•"/>
            </a:pPr>
            <a:r>
              <a:rPr lang="ru-RU" sz="2500" dirty="0"/>
              <a:t>Полностью </a:t>
            </a:r>
            <a:r>
              <a:rPr lang="ru-RU" sz="2500" dirty="0">
                <a:solidFill>
                  <a:srgbClr val="7030A0"/>
                </a:solidFill>
              </a:rPr>
              <a:t>изолирует от пользователей уровень хранения</a:t>
            </a:r>
            <a:r>
              <a:rPr lang="ru-RU" sz="2500" dirty="0"/>
              <a:t> БД во внешней памяти.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54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реляционной модели данных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373380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ru-RU" sz="2500" dirty="0"/>
              <a:t>Относительно </a:t>
            </a:r>
            <a:r>
              <a:rPr lang="ru-RU" sz="2500" dirty="0">
                <a:solidFill>
                  <a:srgbClr val="7030A0"/>
                </a:solidFill>
              </a:rPr>
              <a:t>низкая скорость доступа </a:t>
            </a:r>
            <a:r>
              <a:rPr lang="ru-RU" sz="2500" dirty="0"/>
              <a:t>к данным и использование </a:t>
            </a:r>
            <a:r>
              <a:rPr lang="ru-RU" sz="2500" dirty="0">
                <a:solidFill>
                  <a:srgbClr val="7030A0"/>
                </a:solidFill>
              </a:rPr>
              <a:t>большого объёма внешней памяти</a:t>
            </a:r>
            <a:r>
              <a:rPr lang="ru-RU" sz="2500" dirty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ru-RU" sz="2500" dirty="0"/>
              <a:t>Трудность понимания структуры в случае наличия </a:t>
            </a:r>
            <a:r>
              <a:rPr lang="ru-RU" sz="2500" dirty="0">
                <a:solidFill>
                  <a:srgbClr val="7030A0"/>
                </a:solidFill>
              </a:rPr>
              <a:t>большого числа </a:t>
            </a:r>
            <a:r>
              <a:rPr lang="ru-RU" sz="2500" dirty="0"/>
              <a:t>отношений.</a:t>
            </a:r>
          </a:p>
          <a:p>
            <a:pPr algn="just">
              <a:buFont typeface="Arial" pitchFamily="34" charset="0"/>
              <a:buChar char="•"/>
            </a:pPr>
            <a:r>
              <a:rPr lang="ru-RU" sz="2500" dirty="0"/>
              <a:t>Невозможность или </a:t>
            </a:r>
            <a:r>
              <a:rPr lang="ru-RU" sz="2500" dirty="0">
                <a:solidFill>
                  <a:srgbClr val="7030A0"/>
                </a:solidFill>
              </a:rPr>
              <a:t>высокая сложность представления в виде таблиц</a:t>
            </a:r>
            <a:r>
              <a:rPr lang="ru-RU" sz="2500" dirty="0"/>
              <a:t> некоторых предметных областей (например, </a:t>
            </a:r>
            <a:r>
              <a:rPr lang="ru-RU" sz="2500" dirty="0" err="1"/>
              <a:t>графовых</a:t>
            </a:r>
            <a:r>
              <a:rPr lang="ru-RU" sz="2500" dirty="0"/>
              <a:t> структур).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2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Важно для понимания следующей темы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46482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000" b="1" dirty="0"/>
              <a:t>Целостность базы данных</a:t>
            </a:r>
            <a:r>
              <a:rPr lang="ru-RU" sz="2000" dirty="0"/>
              <a:t> (</a:t>
            </a:r>
            <a:r>
              <a:rPr lang="ru-RU" sz="2000" dirty="0" err="1"/>
              <a:t>database</a:t>
            </a:r>
            <a:r>
              <a:rPr lang="ru-RU" sz="2000" dirty="0"/>
              <a:t> </a:t>
            </a:r>
            <a:r>
              <a:rPr lang="ru-RU" sz="2000" dirty="0" err="1"/>
              <a:t>integrity</a:t>
            </a:r>
            <a:r>
              <a:rPr lang="ru-RU" sz="2000" dirty="0"/>
              <a:t>) – </a:t>
            </a:r>
            <a:r>
              <a:rPr lang="ru-RU" sz="2000" dirty="0">
                <a:solidFill>
                  <a:srgbClr val="7030A0"/>
                </a:solidFill>
              </a:rPr>
              <a:t>соответствие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ru-RU" sz="2000" dirty="0"/>
              <a:t>имеющейся в базе данных </a:t>
            </a:r>
            <a:r>
              <a:rPr lang="ru-RU" sz="2000" dirty="0">
                <a:solidFill>
                  <a:srgbClr val="7030A0"/>
                </a:solidFill>
              </a:rPr>
              <a:t>информации </a:t>
            </a:r>
            <a:r>
              <a:rPr lang="ru-RU" sz="2000" dirty="0"/>
              <a:t>её </a:t>
            </a:r>
            <a:r>
              <a:rPr lang="ru-RU" sz="2000" dirty="0">
                <a:solidFill>
                  <a:srgbClr val="7030A0"/>
                </a:solidFill>
              </a:rPr>
              <a:t>внутренней логике, структуре и всем явно заданным правилам</a:t>
            </a:r>
            <a:r>
              <a:rPr lang="ru-RU" sz="2000" dirty="0"/>
              <a:t>.</a:t>
            </a:r>
            <a:endParaRPr lang="en-US" sz="2000" dirty="0"/>
          </a:p>
          <a:p>
            <a:pPr marL="0" indent="363538" algn="just">
              <a:buFont typeface="Wingdings 3" pitchFamily="18" charset="2"/>
              <a:buNone/>
            </a:pPr>
            <a:r>
              <a:rPr lang="ru-RU" sz="2000" dirty="0"/>
              <a:t> Каждое </a:t>
            </a:r>
            <a:r>
              <a:rPr lang="ru-RU" sz="2000" dirty="0">
                <a:solidFill>
                  <a:srgbClr val="7030A0"/>
                </a:solidFill>
              </a:rPr>
              <a:t>правило</a:t>
            </a:r>
            <a:r>
              <a:rPr lang="ru-RU" sz="2000" dirty="0"/>
              <a:t>, налагающее некоторое ограничение на возможное состояние базы данных, </a:t>
            </a:r>
            <a:r>
              <a:rPr lang="ru-RU" sz="2000" dirty="0">
                <a:solidFill>
                  <a:srgbClr val="7030A0"/>
                </a:solidFill>
              </a:rPr>
              <a:t>называется ограничением целостности </a:t>
            </a:r>
            <a:r>
              <a:rPr lang="ru-RU" sz="2000" dirty="0"/>
              <a:t>(</a:t>
            </a:r>
            <a:r>
              <a:rPr lang="ru-RU" sz="2000" dirty="0" err="1"/>
              <a:t>integrity</a:t>
            </a:r>
            <a:r>
              <a:rPr lang="ru-RU" sz="2000" dirty="0"/>
              <a:t> </a:t>
            </a:r>
            <a:r>
              <a:rPr lang="ru-RU" sz="2000" dirty="0" err="1"/>
              <a:t>constraint</a:t>
            </a:r>
            <a:r>
              <a:rPr lang="ru-RU" sz="2000" dirty="0"/>
              <a:t>).</a:t>
            </a:r>
            <a:endParaRPr lang="en-US" sz="2000" dirty="0"/>
          </a:p>
          <a:p>
            <a:pPr marL="0" indent="363538" algn="just">
              <a:buFont typeface="Wingdings 3" pitchFamily="18" charset="2"/>
              <a:buNone/>
            </a:pPr>
            <a:r>
              <a:rPr lang="ru-RU" sz="2000" dirty="0"/>
              <a:t>Примеры таких правил:</a:t>
            </a:r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ru-RU" sz="2000" i="1" dirty="0"/>
              <a:t>вес детали должен быть положительным;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i="1" dirty="0"/>
              <a:t>количество знаков в телефонном номере на должно превышать </a:t>
            </a:r>
            <a:r>
              <a:rPr lang="en-US" sz="2000" i="1" dirty="0"/>
              <a:t>N</a:t>
            </a:r>
            <a:r>
              <a:rPr lang="ru-RU" sz="2000" i="1" dirty="0"/>
              <a:t>;</a:t>
            </a:r>
            <a:endParaRPr lang="en-US" sz="2000" i="1" dirty="0"/>
          </a:p>
          <a:p>
            <a:pPr algn="just">
              <a:buFont typeface="Arial" pitchFamily="34" charset="0"/>
              <a:buChar char="•"/>
            </a:pPr>
            <a:r>
              <a:rPr lang="ru-RU" sz="2000" i="1" dirty="0"/>
              <a:t>возраст матери не может быть меньше возраста её ребёнка</a:t>
            </a:r>
            <a:r>
              <a:rPr lang="en-US" sz="2000" i="1" dirty="0"/>
              <a:t> (</a:t>
            </a:r>
            <a:r>
              <a:rPr lang="ru-RU" sz="2000" i="1" dirty="0"/>
              <a:t>и, по логике вещей, не может быть «чуть-чуть больше возраста ребёнка»</a:t>
            </a:r>
            <a:r>
              <a:rPr lang="en-US" sz="2000" i="1" dirty="0"/>
              <a:t>)</a:t>
            </a:r>
            <a:r>
              <a:rPr lang="ru-RU" sz="2000" i="1" dirty="0"/>
              <a:t>.</a:t>
            </a:r>
            <a:endParaRPr lang="en-US" sz="2000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0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Отношения, ключи, связи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55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Отношения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33528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000" b="1" dirty="0"/>
              <a:t>Отношение </a:t>
            </a:r>
            <a:r>
              <a:rPr lang="ru-RU" sz="2000" dirty="0"/>
              <a:t>(</a:t>
            </a:r>
            <a:r>
              <a:rPr lang="en-US" sz="2000" dirty="0"/>
              <a:t>relation</a:t>
            </a:r>
            <a:r>
              <a:rPr lang="ru-RU" sz="2000" dirty="0"/>
              <a:t>) – </a:t>
            </a:r>
            <a:r>
              <a:rPr lang="ru-RU" sz="2000" dirty="0">
                <a:solidFill>
                  <a:srgbClr val="7030A0"/>
                </a:solidFill>
              </a:rPr>
              <a:t>подмножество декартового произведения множеств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D</a:t>
            </a:r>
            <a:r>
              <a:rPr lang="en-US" sz="2000" baseline="-25000" dirty="0"/>
              <a:t>1</a:t>
            </a:r>
            <a:r>
              <a:rPr lang="en-US" sz="2000" dirty="0"/>
              <a:t>, D</a:t>
            </a:r>
            <a:r>
              <a:rPr lang="en-US" sz="2000" baseline="-25000" dirty="0"/>
              <a:t>2</a:t>
            </a:r>
            <a:r>
              <a:rPr lang="en-US" sz="2000" dirty="0"/>
              <a:t>, … , D</a:t>
            </a:r>
            <a:r>
              <a:rPr lang="en-US" sz="2000" baseline="-25000" dirty="0"/>
              <a:t>n</a:t>
            </a:r>
            <a:r>
              <a:rPr lang="en-US" sz="2000" dirty="0"/>
              <a:t> (n</a:t>
            </a:r>
            <a:r>
              <a:rPr lang="en-US" sz="2000" dirty="0">
                <a:cs typeface="Arial" charset="0"/>
              </a:rPr>
              <a:t>≥</a:t>
            </a:r>
            <a:r>
              <a:rPr lang="en-US" sz="2000" dirty="0"/>
              <a:t>1)</a:t>
            </a:r>
            <a:r>
              <a:rPr lang="ru-RU" sz="2000" dirty="0"/>
              <a:t>, не обязательно различных.</a:t>
            </a:r>
            <a:endParaRPr lang="en-US" sz="2000" dirty="0"/>
          </a:p>
          <a:p>
            <a:pPr marL="0" indent="363538" algn="just">
              <a:buFont typeface="Wingdings 3" pitchFamily="18" charset="2"/>
              <a:buNone/>
            </a:pPr>
            <a:r>
              <a:rPr lang="ru-RU" sz="2000" dirty="0"/>
              <a:t>Исходные множества D</a:t>
            </a:r>
            <a:r>
              <a:rPr lang="ru-RU" sz="2000" baseline="-25000" dirty="0"/>
              <a:t>1</a:t>
            </a:r>
            <a:r>
              <a:rPr lang="ru-RU" sz="2000" dirty="0"/>
              <a:t>,</a:t>
            </a:r>
            <a:r>
              <a:rPr lang="en-US" sz="2000" dirty="0"/>
              <a:t> </a:t>
            </a:r>
            <a:r>
              <a:rPr lang="ru-RU" sz="2000" dirty="0"/>
              <a:t>D</a:t>
            </a:r>
            <a:r>
              <a:rPr lang="ru-RU" sz="2000" baseline="-25000" dirty="0"/>
              <a:t>2</a:t>
            </a:r>
            <a:r>
              <a:rPr lang="ru-RU" sz="2000" dirty="0"/>
              <a:t>,</a:t>
            </a:r>
            <a:r>
              <a:rPr lang="en-US" sz="2000" dirty="0"/>
              <a:t> </a:t>
            </a:r>
            <a:r>
              <a:rPr lang="ru-RU" sz="2000" dirty="0"/>
              <a:t>...</a:t>
            </a:r>
            <a:r>
              <a:rPr lang="en-US" sz="2000" dirty="0"/>
              <a:t> </a:t>
            </a:r>
            <a:r>
              <a:rPr lang="ru-RU" sz="2000" dirty="0"/>
              <a:t>,D</a:t>
            </a:r>
            <a:r>
              <a:rPr lang="ru-RU" sz="2000" baseline="-25000" dirty="0"/>
              <a:t>n</a:t>
            </a:r>
            <a:r>
              <a:rPr lang="ru-RU" sz="2000" dirty="0"/>
              <a:t> называют в модели </a:t>
            </a:r>
            <a:r>
              <a:rPr lang="ru-RU" sz="2000" b="1" dirty="0"/>
              <a:t>доменами</a:t>
            </a:r>
            <a:r>
              <a:rPr lang="ru-RU" sz="2000" dirty="0"/>
              <a:t> (в СУБД используется понятие «</a:t>
            </a:r>
            <a:r>
              <a:rPr lang="ru-RU" sz="2000" dirty="0">
                <a:solidFill>
                  <a:srgbClr val="7030A0"/>
                </a:solidFill>
              </a:rPr>
              <a:t>тип данных</a:t>
            </a:r>
            <a:r>
              <a:rPr lang="ru-RU" sz="2000" dirty="0"/>
              <a:t>»).</a:t>
            </a:r>
            <a:endParaRPr lang="en-US" sz="2000" dirty="0"/>
          </a:p>
          <a:p>
            <a:pPr marL="0" indent="363538" algn="just">
              <a:buFont typeface="Wingdings 3" pitchFamily="18" charset="2"/>
              <a:buNone/>
            </a:pPr>
            <a:endParaRPr lang="ru-RU" sz="2000" dirty="0"/>
          </a:p>
          <a:p>
            <a:pPr marL="0" indent="363538" algn="just">
              <a:buFont typeface="Wingdings 3" pitchFamily="18" charset="2"/>
              <a:buNone/>
            </a:pPr>
            <a:r>
              <a:rPr lang="ru-RU" sz="2000" dirty="0"/>
              <a:t>Отношение имеет простую </a:t>
            </a:r>
            <a:r>
              <a:rPr lang="ru-RU" sz="2000" dirty="0">
                <a:solidFill>
                  <a:srgbClr val="7030A0"/>
                </a:solidFill>
              </a:rPr>
              <a:t>графическую интерпретацию </a:t>
            </a:r>
            <a:r>
              <a:rPr lang="ru-RU" sz="2000" dirty="0"/>
              <a:t>в виде </a:t>
            </a:r>
            <a:r>
              <a:rPr lang="ru-RU" sz="2000" dirty="0">
                <a:solidFill>
                  <a:srgbClr val="7030A0"/>
                </a:solidFill>
              </a:rPr>
              <a:t>таблицы</a:t>
            </a:r>
            <a:r>
              <a:rPr lang="ru-RU" sz="2000" dirty="0"/>
              <a:t>, столбцы (поля, атрибуты) которой соответствуют вхождениям доменов в отношение, а строки (записи</a:t>
            </a:r>
            <a:r>
              <a:rPr lang="en-US" sz="2000" dirty="0"/>
              <a:t>, </a:t>
            </a:r>
            <a:r>
              <a:rPr lang="ru-RU" sz="2000" dirty="0"/>
              <a:t>кортежи) – наборам из</a:t>
            </a:r>
            <a:r>
              <a:rPr lang="ru-RU" sz="2000" dirty="0">
                <a:solidFill>
                  <a:srgbClr val="7030A0"/>
                </a:solidFill>
              </a:rPr>
              <a:t> n </a:t>
            </a:r>
            <a:r>
              <a:rPr lang="ru-RU" sz="2000" dirty="0"/>
              <a:t>значений, взятых из исходных доменов.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047497"/>
              </p:ext>
            </p:extLst>
          </p:nvPr>
        </p:nvGraphicFramePr>
        <p:xfrm>
          <a:off x="2971800" y="4648200"/>
          <a:ext cx="6002339" cy="1470207"/>
        </p:xfrm>
        <a:graphic>
          <a:graphicData uri="http://schemas.openxmlformats.org/drawingml/2006/table">
            <a:tbl>
              <a:tblPr/>
              <a:tblGrid>
                <a:gridCol w="1795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1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ФИО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Тел1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Тел2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Иванов И.И.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123-45-67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123-45-00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Петров П.П.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123-45-88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123-45-11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9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Фёдоров Ф.Ф.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123-45-99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123-45-22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743200" y="4419600"/>
            <a:ext cx="6324600" cy="1828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895600" y="4572000"/>
            <a:ext cx="6019800" cy="5334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895600" y="5257800"/>
            <a:ext cx="6019800" cy="533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152400" y="5550408"/>
            <a:ext cx="2133600" cy="612648"/>
          </a:xfrm>
          <a:prstGeom prst="wedgeEllipseCallout">
            <a:avLst>
              <a:gd name="adj1" fmla="val 73510"/>
              <a:gd name="adj2" fmla="val 45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Отношение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152400" y="4265676"/>
            <a:ext cx="2133600" cy="612648"/>
          </a:xfrm>
          <a:prstGeom prst="wedgeEllipseCallout">
            <a:avLst>
              <a:gd name="adj1" fmla="val 77082"/>
              <a:gd name="adj2" fmla="val 45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Заголовок отношения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304800" y="4876800"/>
            <a:ext cx="2133600" cy="612648"/>
          </a:xfrm>
          <a:prstGeom prst="wedgeEllipseCallout">
            <a:avLst>
              <a:gd name="adj1" fmla="val 72082"/>
              <a:gd name="adj2" fmla="val 4508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Кортеж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898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7258050" cy="2224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379313"/>
            <a:ext cx="3313112" cy="2869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1066800" y="3657601"/>
            <a:ext cx="2057400" cy="482568"/>
          </a:xfrm>
          <a:prstGeom prst="wedgeRoundRectCallout">
            <a:avLst>
              <a:gd name="adj1" fmla="val 32357"/>
              <a:gd name="adj2" fmla="val -11277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latin typeface="Arial" pitchFamily="34" charset="0"/>
                <a:cs typeface="Arial" pitchFamily="34" charset="0"/>
              </a:rPr>
              <a:t>Отношение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371600" y="4813856"/>
            <a:ext cx="2667000" cy="977344"/>
          </a:xfrm>
          <a:prstGeom prst="wedgeRoundRectCallout">
            <a:avLst>
              <a:gd name="adj1" fmla="val 105144"/>
              <a:gd name="adj2" fmla="val -4681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latin typeface="Arial" pitchFamily="34" charset="0"/>
                <a:cs typeface="Arial" pitchFamily="34" charset="0"/>
              </a:rPr>
              <a:t>Схема отношения</a:t>
            </a:r>
          </a:p>
          <a:p>
            <a:pPr algn="ctr"/>
            <a:r>
              <a:rPr lang="ru-RU" sz="2000" b="1" dirty="0">
                <a:latin typeface="Arial" pitchFamily="34" charset="0"/>
                <a:cs typeface="Arial" pitchFamily="34" charset="0"/>
              </a:rPr>
              <a:t>(в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UML-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нотации)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808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1140657" y="2057401"/>
            <a:ext cx="7959777" cy="3124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75874"/>
            <a:ext cx="7258050" cy="2224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133600" y="1905000"/>
            <a:ext cx="61722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33600" y="1905000"/>
            <a:ext cx="0" cy="570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267200" y="1905000"/>
            <a:ext cx="0" cy="570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72200" y="1905000"/>
            <a:ext cx="0" cy="570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467600" y="1905000"/>
            <a:ext cx="0" cy="570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05800" y="1905000"/>
            <a:ext cx="0" cy="570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5867400" y="685800"/>
            <a:ext cx="3048000" cy="977344"/>
          </a:xfrm>
          <a:prstGeom prst="wedgeRoundRectCallout">
            <a:avLst>
              <a:gd name="adj1" fmla="val -62350"/>
              <a:gd name="adj2" fmla="val 7281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latin typeface="Arial" pitchFamily="34" charset="0"/>
                <a:cs typeface="Arial" pitchFamily="34" charset="0"/>
              </a:rPr>
              <a:t>Атрибуты отношения («столбцы таблицы»)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47800" y="2286000"/>
            <a:ext cx="7391400" cy="60960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ular Callout 18"/>
          <p:cNvSpPr/>
          <p:nvPr/>
        </p:nvSpPr>
        <p:spPr>
          <a:xfrm>
            <a:off x="457200" y="687534"/>
            <a:ext cx="2667000" cy="977344"/>
          </a:xfrm>
          <a:prstGeom prst="wedgeRoundRectCallout">
            <a:avLst>
              <a:gd name="adj1" fmla="val -9517"/>
              <a:gd name="adj2" fmla="val 11115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latin typeface="Arial" pitchFamily="34" charset="0"/>
                <a:cs typeface="Arial" pitchFamily="34" charset="0"/>
              </a:rPr>
              <a:t>Заголовок (схема) отношения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47800" y="3810000"/>
            <a:ext cx="7391400" cy="609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ular Callout 20"/>
          <p:cNvSpPr/>
          <p:nvPr/>
        </p:nvSpPr>
        <p:spPr>
          <a:xfrm>
            <a:off x="6096000" y="5029200"/>
            <a:ext cx="2819400" cy="977344"/>
          </a:xfrm>
          <a:prstGeom prst="wedgeRoundRectCallout">
            <a:avLst>
              <a:gd name="adj1" fmla="val -80899"/>
              <a:gd name="adj2" fmla="val -11430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latin typeface="Arial" pitchFamily="34" charset="0"/>
                <a:cs typeface="Arial" pitchFamily="34" charset="0"/>
              </a:rPr>
              <a:t>Кортеж отношения («строка таблицы», «запись таблицы») 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371600" y="2743200"/>
            <a:ext cx="7543800" cy="21336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ular Callout 52"/>
          <p:cNvSpPr/>
          <p:nvPr/>
        </p:nvSpPr>
        <p:spPr>
          <a:xfrm>
            <a:off x="457200" y="5042177"/>
            <a:ext cx="5105400" cy="977344"/>
          </a:xfrm>
          <a:prstGeom prst="wedgeRoundRectCallout">
            <a:avLst>
              <a:gd name="adj1" fmla="val -17097"/>
              <a:gd name="adj2" fmla="val -6829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latin typeface="Arial" pitchFamily="34" charset="0"/>
                <a:cs typeface="Arial" pitchFamily="34" charset="0"/>
              </a:rPr>
              <a:t>Тело отношения (кортежи НЕ упорядочены, порядок задаётся операторами сортировки)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3352800" y="685800"/>
            <a:ext cx="2209800" cy="977344"/>
          </a:xfrm>
          <a:prstGeom prst="wedgeRoundRectCallout">
            <a:avLst>
              <a:gd name="adj1" fmla="val -55605"/>
              <a:gd name="adj2" fmla="val 8815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latin typeface="Arial" pitchFamily="34" charset="0"/>
                <a:cs typeface="Arial" pitchFamily="34" charset="0"/>
              </a:rPr>
              <a:t>Значение отношения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Left Brace 55"/>
          <p:cNvSpPr/>
          <p:nvPr/>
        </p:nvSpPr>
        <p:spPr>
          <a:xfrm>
            <a:off x="990600" y="2819399"/>
            <a:ext cx="457200" cy="188071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16200000">
            <a:off x="-869298" y="2947801"/>
            <a:ext cx="2796465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Arial" pitchFamily="34" charset="0"/>
                <a:cs typeface="Arial" pitchFamily="34" charset="0"/>
              </a:rPr>
              <a:t>Мощность отношения (число «строк таблицы»)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9672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Связи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34290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500" b="1" dirty="0"/>
              <a:t>Связь </a:t>
            </a:r>
            <a:r>
              <a:rPr lang="ru-RU" sz="2500" dirty="0"/>
              <a:t>(</a:t>
            </a:r>
            <a:r>
              <a:rPr lang="en-US" sz="2500" dirty="0"/>
              <a:t>relationship</a:t>
            </a:r>
            <a:r>
              <a:rPr lang="ru-RU" sz="2500" dirty="0"/>
              <a:t>)</a:t>
            </a:r>
            <a:r>
              <a:rPr lang="en-US" sz="2500" dirty="0"/>
              <a:t> – </a:t>
            </a:r>
            <a:r>
              <a:rPr lang="ru-RU" sz="2500" dirty="0">
                <a:solidFill>
                  <a:srgbClr val="7030A0"/>
                </a:solidFill>
              </a:rPr>
              <a:t>способ указания того факта</a:t>
            </a:r>
            <a:r>
              <a:rPr lang="ru-RU" sz="2500" dirty="0"/>
              <a:t>, что два (иногда – одно или более двух) </a:t>
            </a:r>
            <a:r>
              <a:rPr lang="ru-RU" sz="2500" dirty="0">
                <a:solidFill>
                  <a:srgbClr val="7030A0"/>
                </a:solidFill>
              </a:rPr>
              <a:t>отношения находятся в логической взаимосвязи друг с другом</a:t>
            </a:r>
            <a:r>
              <a:rPr lang="ru-RU" sz="2500" dirty="0"/>
              <a:t>.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ru-RU" sz="2500" dirty="0"/>
              <a:t>Наличие связи налагает на объединённые этой связью отношения </a:t>
            </a:r>
            <a:r>
              <a:rPr lang="ru-RU" sz="2500" dirty="0">
                <a:solidFill>
                  <a:srgbClr val="7030A0"/>
                </a:solidFill>
              </a:rPr>
              <a:t>ряд ограничений</a:t>
            </a:r>
            <a:r>
              <a:rPr lang="ru-RU" sz="2500" dirty="0"/>
              <a:t>, призванных гарантировать </a:t>
            </a:r>
            <a:r>
              <a:rPr lang="ru-RU" sz="2500" dirty="0">
                <a:solidFill>
                  <a:srgbClr val="7030A0"/>
                </a:solidFill>
              </a:rPr>
              <a:t>целостность </a:t>
            </a:r>
            <a:r>
              <a:rPr lang="ru-RU" sz="2500" dirty="0"/>
              <a:t>базы данных.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ru-RU" sz="2500" dirty="0">
                <a:solidFill>
                  <a:srgbClr val="7030A0"/>
                </a:solidFill>
              </a:rPr>
              <a:t>Связи организуются с помощью ключей</a:t>
            </a:r>
            <a:r>
              <a:rPr lang="ru-RU" sz="2500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6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7525" indent="-517525"/>
            <a:r>
              <a:rPr lang="ru-RU" sz="2000" dirty="0"/>
              <a:t>Определения.</a:t>
            </a:r>
            <a:endParaRPr lang="en-US" sz="2000" dirty="0"/>
          </a:p>
          <a:p>
            <a:pPr marL="517525" indent="-517525"/>
            <a:r>
              <a:rPr lang="ru-RU" sz="2000" dirty="0"/>
              <a:t>Реляционная модель данных.</a:t>
            </a:r>
          </a:p>
          <a:p>
            <a:pPr marL="517525" indent="-517525"/>
            <a:r>
              <a:rPr lang="ru-RU" sz="2000" dirty="0"/>
              <a:t>Отношения, ключи, связи.</a:t>
            </a:r>
          </a:p>
          <a:p>
            <a:pPr marL="517525" indent="-517525"/>
            <a:r>
              <a:rPr lang="ru-RU" sz="2000" dirty="0"/>
              <a:t>Типы связей и их применение.</a:t>
            </a:r>
          </a:p>
          <a:p>
            <a:pPr marL="517525" indent="-517525"/>
            <a:r>
              <a:rPr lang="ru-RU" sz="2000" dirty="0"/>
              <a:t>Целостность данных.</a:t>
            </a:r>
            <a:endParaRPr lang="en-US" sz="2000" dirty="0"/>
          </a:p>
          <a:p>
            <a:pPr marL="517525" indent="-517525"/>
            <a:r>
              <a:rPr lang="ru-RU" sz="2000" dirty="0"/>
              <a:t>Основные нормальные формы.</a:t>
            </a:r>
          </a:p>
          <a:p>
            <a:pPr marL="517525" indent="-517525"/>
            <a:r>
              <a:rPr lang="ru-RU" sz="2000" dirty="0"/>
              <a:t>Архитектура СУБД</a:t>
            </a:r>
            <a:r>
              <a:rPr lang="en-US" sz="2000" dirty="0"/>
              <a:t>.</a:t>
            </a:r>
            <a:endParaRPr lang="ru-RU" sz="2000" dirty="0"/>
          </a:p>
          <a:p>
            <a:pPr marL="517525" indent="-517525"/>
            <a:r>
              <a:rPr lang="ru-RU" sz="2000" dirty="0"/>
              <a:t>Инструментальные средства проектирования баз данных.</a:t>
            </a:r>
          </a:p>
          <a:p>
            <a:pPr marL="517525" indent="-517525"/>
            <a:r>
              <a:rPr lang="ru-RU" sz="2000" dirty="0"/>
              <a:t>Установка и настройка СУБД </a:t>
            </a:r>
            <a:r>
              <a:rPr lang="en-US" sz="2000" dirty="0"/>
              <a:t>MySQL.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38675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Ключи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17526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500" b="1" dirty="0"/>
              <a:t>Ключ </a:t>
            </a:r>
            <a:r>
              <a:rPr lang="ru-RU" sz="2500" dirty="0"/>
              <a:t>(</a:t>
            </a:r>
            <a:r>
              <a:rPr lang="en-US" sz="2500" dirty="0"/>
              <a:t>key</a:t>
            </a:r>
            <a:r>
              <a:rPr lang="ru-RU" sz="2500" dirty="0"/>
              <a:t>) – атрибут </a:t>
            </a:r>
            <a:r>
              <a:rPr lang="en-US" sz="2500" dirty="0"/>
              <a:t>(</a:t>
            </a:r>
            <a:r>
              <a:rPr lang="ru-RU" sz="2500" dirty="0"/>
              <a:t>или совокупность атрибутов</a:t>
            </a:r>
            <a:r>
              <a:rPr lang="en-US" sz="2500" dirty="0"/>
              <a:t>)</a:t>
            </a:r>
            <a:r>
              <a:rPr lang="ru-RU" sz="2500" dirty="0"/>
              <a:t> отношения, обладающий </a:t>
            </a:r>
            <a:r>
              <a:rPr lang="ru-RU" sz="2500" dirty="0">
                <a:solidFill>
                  <a:srgbClr val="7030A0"/>
                </a:solidFill>
              </a:rPr>
              <a:t>некоторыми специфическими свойствами</a:t>
            </a:r>
            <a:r>
              <a:rPr lang="ru-RU" sz="2500" dirty="0"/>
              <a:t>, зависящими от </a:t>
            </a:r>
            <a:r>
              <a:rPr lang="ru-RU" sz="2500" dirty="0">
                <a:solidFill>
                  <a:srgbClr val="7030A0"/>
                </a:solidFill>
              </a:rPr>
              <a:t>вида ключа</a:t>
            </a:r>
            <a:r>
              <a:rPr lang="ru-RU" sz="2500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36" y="2743200"/>
            <a:ext cx="8863728" cy="2848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460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Первичный ключ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40386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500" b="1" dirty="0"/>
              <a:t>Первичный ключ (</a:t>
            </a:r>
            <a:r>
              <a:rPr lang="ru-RU" sz="2500" b="1" dirty="0" err="1"/>
              <a:t>primary</a:t>
            </a:r>
            <a:r>
              <a:rPr lang="ru-RU" sz="2500" b="1" dirty="0"/>
              <a:t> </a:t>
            </a:r>
            <a:r>
              <a:rPr lang="ru-RU" sz="2500" b="1" dirty="0" err="1"/>
              <a:t>key</a:t>
            </a:r>
            <a:r>
              <a:rPr lang="ru-RU" sz="2500" b="1" dirty="0"/>
              <a:t>)</a:t>
            </a:r>
            <a:r>
              <a:rPr lang="ru-RU" sz="2500" dirty="0"/>
              <a:t> –</a:t>
            </a:r>
            <a:r>
              <a:rPr lang="en-US" sz="2500" dirty="0"/>
              <a:t> </a:t>
            </a:r>
            <a:r>
              <a:rPr lang="ru-RU" sz="2500" dirty="0">
                <a:solidFill>
                  <a:srgbClr val="7030A0"/>
                </a:solidFill>
              </a:rPr>
              <a:t>минимальное</a:t>
            </a:r>
            <a:r>
              <a:rPr lang="ru-RU" sz="2500" dirty="0">
                <a:solidFill>
                  <a:srgbClr val="FF0066"/>
                </a:solidFill>
              </a:rPr>
              <a:t> </a:t>
            </a:r>
            <a:r>
              <a:rPr lang="ru-RU" sz="2500" dirty="0"/>
              <a:t>множество атрибутов, являющееся подмножеством заголовка данного отношения, составное значение которых </a:t>
            </a:r>
            <a:r>
              <a:rPr lang="ru-RU" sz="2500" dirty="0">
                <a:solidFill>
                  <a:srgbClr val="7030A0"/>
                </a:solidFill>
              </a:rPr>
              <a:t>уникально определяет </a:t>
            </a:r>
            <a:r>
              <a:rPr lang="ru-RU" sz="2500" dirty="0"/>
              <a:t>кортеж отношения.</a:t>
            </a:r>
            <a:endParaRPr lang="en-US" sz="2500" dirty="0"/>
          </a:p>
          <a:p>
            <a:pPr marL="0" indent="363538" algn="just">
              <a:buFont typeface="Wingdings 3" pitchFamily="18" charset="2"/>
              <a:buNone/>
            </a:pPr>
            <a:r>
              <a:rPr lang="ru-RU" sz="2500" dirty="0"/>
              <a:t>На практике термин «первичный ключ» обозначает </a:t>
            </a:r>
            <a:r>
              <a:rPr lang="ru-RU" sz="2500" dirty="0">
                <a:solidFill>
                  <a:srgbClr val="7030A0"/>
                </a:solidFill>
              </a:rPr>
              <a:t>поле </a:t>
            </a:r>
            <a:r>
              <a:rPr lang="ru-RU" sz="2500" dirty="0"/>
              <a:t>(столбец) или группу полей таблицы базы данных, </a:t>
            </a:r>
            <a:r>
              <a:rPr lang="ru-RU" sz="2500" dirty="0">
                <a:solidFill>
                  <a:srgbClr val="7030A0"/>
                </a:solidFill>
              </a:rPr>
              <a:t>значение которого </a:t>
            </a:r>
            <a:r>
              <a:rPr lang="ru-RU" sz="2500" dirty="0"/>
              <a:t>(или комбинация значений которых) </a:t>
            </a:r>
            <a:r>
              <a:rPr lang="ru-RU" sz="2500" dirty="0">
                <a:solidFill>
                  <a:srgbClr val="7030A0"/>
                </a:solidFill>
              </a:rPr>
              <a:t>используется в качестве уникального идентификатора записи</a:t>
            </a:r>
            <a:r>
              <a:rPr lang="ru-RU" sz="2500" dirty="0"/>
              <a:t> (строки) этой таблицы.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66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Первичный ключ</a:t>
            </a:r>
            <a:r>
              <a:rPr lang="en-US" dirty="0"/>
              <a:t> – </a:t>
            </a:r>
            <a:r>
              <a:rPr lang="ru-RU" dirty="0"/>
              <a:t>ВАЖНО!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7200" y="99060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700" dirty="0">
                <a:latin typeface="Arial" pitchFamily="34" charset="0"/>
                <a:cs typeface="Arial" pitchFamily="34" charset="0"/>
              </a:rPr>
              <a:t>Значение первичного ключа </a:t>
            </a:r>
            <a:r>
              <a:rPr lang="ru-RU" sz="27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не может повторяться в двух и более строках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2362200"/>
            <a:ext cx="4457700" cy="3495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62400" y="2209800"/>
            <a:ext cx="1752600" cy="38100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6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Первичный ключ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50292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400" dirty="0"/>
              <a:t>Помните, что в теории реляционных баз данных таблица (отношение) представляет собой изначально </a:t>
            </a:r>
            <a:r>
              <a:rPr lang="ru-RU" sz="2400" dirty="0">
                <a:solidFill>
                  <a:srgbClr val="7030A0"/>
                </a:solidFill>
              </a:rPr>
              <a:t>неупорядоченный набор записей </a:t>
            </a:r>
            <a:r>
              <a:rPr lang="ru-RU" sz="2400" dirty="0"/>
              <a:t>(кортежей).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ru-RU" sz="2400" dirty="0"/>
              <a:t>Единственный </a:t>
            </a:r>
            <a:r>
              <a:rPr lang="ru-RU" sz="2400" dirty="0">
                <a:solidFill>
                  <a:srgbClr val="7030A0"/>
                </a:solidFill>
              </a:rPr>
              <a:t>способ идентифицировать </a:t>
            </a:r>
            <a:r>
              <a:rPr lang="ru-RU" sz="2400" dirty="0"/>
              <a:t>определённую запись в этой таблице – </a:t>
            </a:r>
            <a:r>
              <a:rPr lang="ru-RU" sz="2400" dirty="0">
                <a:solidFill>
                  <a:srgbClr val="7030A0"/>
                </a:solidFill>
              </a:rPr>
              <a:t>указать набор значений </a:t>
            </a:r>
            <a:r>
              <a:rPr lang="ru-RU" sz="2400" dirty="0"/>
              <a:t>одного или нескольких </a:t>
            </a:r>
            <a:r>
              <a:rPr lang="ru-RU" sz="2400" dirty="0">
                <a:solidFill>
                  <a:srgbClr val="7030A0"/>
                </a:solidFill>
              </a:rPr>
              <a:t>полей</a:t>
            </a:r>
            <a:r>
              <a:rPr lang="ru-RU" sz="2400" dirty="0"/>
              <a:t>, который был бы </a:t>
            </a:r>
            <a:r>
              <a:rPr lang="ru-RU" sz="2400" dirty="0">
                <a:solidFill>
                  <a:srgbClr val="7030A0"/>
                </a:solidFill>
              </a:rPr>
              <a:t>уникальным </a:t>
            </a:r>
            <a:r>
              <a:rPr lang="ru-RU" sz="2400" dirty="0"/>
              <a:t>для этой записи.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ru-RU" sz="2400" dirty="0">
                <a:solidFill>
                  <a:srgbClr val="7030A0"/>
                </a:solidFill>
              </a:rPr>
              <a:t>Первичный ключ </a:t>
            </a:r>
            <a:r>
              <a:rPr lang="ru-RU" sz="2400" dirty="0"/>
              <a:t>в таблице </a:t>
            </a:r>
            <a:r>
              <a:rPr lang="ru-RU" sz="2400" dirty="0">
                <a:solidFill>
                  <a:srgbClr val="7030A0"/>
                </a:solidFill>
              </a:rPr>
              <a:t>является базовым уникальным идентификатором</a:t>
            </a:r>
            <a:r>
              <a:rPr lang="ru-RU" sz="2400" dirty="0"/>
              <a:t> для записей. Значение первичного ключа используется везде, где нужно указать на </a:t>
            </a:r>
            <a:r>
              <a:rPr lang="ru-RU" sz="2400" dirty="0">
                <a:solidFill>
                  <a:srgbClr val="7030A0"/>
                </a:solidFill>
              </a:rPr>
              <a:t>конкретную запись</a:t>
            </a:r>
            <a:r>
              <a:rPr lang="ru-RU" sz="2400" dirty="0"/>
              <a:t>. На использовании первичных ключей основана </a:t>
            </a:r>
            <a:r>
              <a:rPr lang="ru-RU" sz="2400" dirty="0">
                <a:solidFill>
                  <a:srgbClr val="7030A0"/>
                </a:solidFill>
              </a:rPr>
              <a:t>организация связей </a:t>
            </a:r>
            <a:r>
              <a:rPr lang="ru-RU" sz="2400" dirty="0"/>
              <a:t>между таблицами реляционной БД.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29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Первичный ключ</a:t>
            </a:r>
            <a:r>
              <a:rPr lang="en-US" dirty="0"/>
              <a:t> – </a:t>
            </a:r>
            <a:r>
              <a:rPr lang="ru-RU" dirty="0"/>
              <a:t>ВАЖНО!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7200" y="990600"/>
            <a:ext cx="8077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700" dirty="0">
                <a:latin typeface="Arial" pitchFamily="34" charset="0"/>
                <a:cs typeface="Arial" pitchFamily="34" charset="0"/>
              </a:rPr>
              <a:t>Первичный ключ служит </a:t>
            </a:r>
            <a:r>
              <a:rPr lang="ru-RU" sz="27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для: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7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однозначной идентификации строки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 таблицы;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7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организации связей 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между таблицами.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55455"/>
            <a:ext cx="3260986" cy="2557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90500" y="3773164"/>
            <a:ext cx="1282097" cy="210144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927089"/>
            <a:ext cx="3281597" cy="3018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592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первичный ключ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3159284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500" b="1" dirty="0"/>
              <a:t>Простой первичный ключ</a:t>
            </a:r>
            <a:r>
              <a:rPr lang="ru-RU" sz="2500" dirty="0"/>
              <a:t> (</a:t>
            </a:r>
            <a:r>
              <a:rPr lang="en-US" sz="2500" dirty="0"/>
              <a:t>simple key</a:t>
            </a:r>
            <a:r>
              <a:rPr lang="ru-RU" sz="2500" dirty="0"/>
              <a:t>) – первичный ключ, состоящий из </a:t>
            </a:r>
            <a:r>
              <a:rPr lang="ru-RU" sz="2500" dirty="0">
                <a:solidFill>
                  <a:srgbClr val="7030A0"/>
                </a:solidFill>
              </a:rPr>
              <a:t>единственного поля таблицы </a:t>
            </a:r>
            <a:r>
              <a:rPr lang="ru-RU" sz="2500" dirty="0"/>
              <a:t>(атрибута отношения), значения которого уникальны для каждой записи.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ru-RU" sz="2500" dirty="0"/>
              <a:t>Так, например, не может быть двух работников с одинаковыми  номерами паспортов, поэтому в таблице, содержащей записи о работниках, </a:t>
            </a:r>
            <a:r>
              <a:rPr lang="ru-RU" sz="2500" dirty="0">
                <a:solidFill>
                  <a:srgbClr val="7030A0"/>
                </a:solidFill>
              </a:rPr>
              <a:t>номер паспорта может быть первичным ключом</a:t>
            </a:r>
            <a:r>
              <a:rPr lang="ru-RU" sz="2500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149884"/>
            <a:ext cx="4752975" cy="202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743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Составной первичный ключ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30480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000" b="1" dirty="0"/>
              <a:t>Составной первичный ключ</a:t>
            </a:r>
            <a:r>
              <a:rPr lang="ru-RU" sz="2000" dirty="0"/>
              <a:t> (</a:t>
            </a:r>
            <a:r>
              <a:rPr lang="ru-RU" sz="2000" dirty="0" err="1"/>
              <a:t>compound</a:t>
            </a:r>
            <a:r>
              <a:rPr lang="ru-RU" sz="2000" dirty="0"/>
              <a:t> </a:t>
            </a:r>
            <a:r>
              <a:rPr lang="ru-RU" sz="2000" dirty="0" err="1"/>
              <a:t>key</a:t>
            </a:r>
            <a:r>
              <a:rPr lang="ru-RU" sz="2000" dirty="0"/>
              <a:t>, </a:t>
            </a:r>
            <a:r>
              <a:rPr lang="ru-RU" sz="2000" dirty="0" err="1"/>
              <a:t>composite</a:t>
            </a:r>
            <a:r>
              <a:rPr lang="ru-RU" sz="2000" dirty="0"/>
              <a:t> </a:t>
            </a:r>
            <a:r>
              <a:rPr lang="ru-RU" sz="2000" dirty="0" err="1"/>
              <a:t>key</a:t>
            </a:r>
            <a:r>
              <a:rPr lang="ru-RU" sz="2000" dirty="0"/>
              <a:t>, </a:t>
            </a:r>
            <a:r>
              <a:rPr lang="ru-RU" sz="2000" dirty="0" err="1"/>
              <a:t>concatenated</a:t>
            </a:r>
            <a:r>
              <a:rPr lang="ru-RU" sz="2000" dirty="0"/>
              <a:t> </a:t>
            </a:r>
            <a:r>
              <a:rPr lang="ru-RU" sz="2000" dirty="0" err="1"/>
              <a:t>key</a:t>
            </a:r>
            <a:r>
              <a:rPr lang="ru-RU" sz="2000" dirty="0"/>
              <a:t>) – первичный ключ, состоящий из </a:t>
            </a:r>
            <a:r>
              <a:rPr lang="ru-RU" sz="2000" dirty="0">
                <a:solidFill>
                  <a:srgbClr val="7030A0"/>
                </a:solidFill>
              </a:rPr>
              <a:t>нескольких полей</a:t>
            </a:r>
            <a:r>
              <a:rPr lang="ru-RU" sz="2000" dirty="0"/>
              <a:t> таблицы (атрибутов отношения).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ru-RU" sz="2000" dirty="0"/>
              <a:t>Если таблица не имеет единственного уникального поля, первичный ключ может быть составлен из </a:t>
            </a:r>
            <a:r>
              <a:rPr lang="ru-RU" sz="2000" dirty="0">
                <a:solidFill>
                  <a:srgbClr val="7030A0"/>
                </a:solidFill>
              </a:rPr>
              <a:t>нескольких полей, совокупность значений которых гарантирует уникальность</a:t>
            </a:r>
            <a:r>
              <a:rPr lang="ru-RU" sz="2000" dirty="0"/>
              <a:t>.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ru-RU" sz="2000" dirty="0"/>
              <a:t>Классическим примером составного первичного ключа является ситуация с «таблицей связи», используемой при организации связи типа «</a:t>
            </a:r>
            <a:r>
              <a:rPr lang="ru-RU" sz="2000" dirty="0">
                <a:solidFill>
                  <a:srgbClr val="7030A0"/>
                </a:solidFill>
              </a:rPr>
              <a:t>многие ко многим</a:t>
            </a:r>
            <a:r>
              <a:rPr lang="ru-RU" sz="2000" dirty="0"/>
              <a:t>».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38600"/>
            <a:ext cx="3890963" cy="209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621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Составной первичный ключ</a:t>
            </a:r>
            <a:r>
              <a:rPr lang="en-US" dirty="0"/>
              <a:t> – </a:t>
            </a:r>
            <a:r>
              <a:rPr lang="ru-RU" dirty="0"/>
              <a:t>последовательность полей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7543800" cy="20621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7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Последовательность полей в составных </a:t>
            </a:r>
            <a:r>
              <a:rPr lang="en-US" sz="27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PK</a:t>
            </a:r>
            <a:r>
              <a:rPr lang="ru-RU" sz="27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имеет значение: 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СУБД может проводить поиск очень быстро целиком по всему составному 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PK 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или по </a:t>
            </a:r>
            <a:r>
              <a:rPr lang="ru-RU" sz="2700" b="1" dirty="0">
                <a:latin typeface="Arial" pitchFamily="34" charset="0"/>
                <a:cs typeface="Arial" pitchFamily="34" charset="0"/>
              </a:rPr>
              <a:t>первому полю, входящему в его состав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320" y="4657279"/>
            <a:ext cx="3255929" cy="1539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6096000" y="4149447"/>
            <a:ext cx="0" cy="40670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10400" y="4149447"/>
            <a:ext cx="0" cy="40670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59702" y="3641616"/>
            <a:ext cx="538942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Если поиск производится чаще по:</a:t>
            </a:r>
          </a:p>
          <a:p>
            <a:pPr marL="285750" indent="-285750">
              <a:buFont typeface="Arial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номеру паспорта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=&gt;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{passport, country}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стране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=&gt;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{country, passport}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79308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Первичный ключ</a:t>
            </a:r>
            <a:r>
              <a:rPr lang="en-US" dirty="0"/>
              <a:t> – </a:t>
            </a:r>
            <a:r>
              <a:rPr lang="ru-RU" dirty="0"/>
              <a:t>ВАЖНО!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7200" y="990600"/>
            <a:ext cx="8077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700" dirty="0">
                <a:latin typeface="Arial" pitchFamily="34" charset="0"/>
                <a:cs typeface="Arial" pitchFamily="34" charset="0"/>
              </a:rPr>
              <a:t>Из всех вариантов нужно выбирать в качестве первичного ключа </a:t>
            </a:r>
            <a:r>
              <a:rPr lang="ru-RU" sz="27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самое «короткое» поле или самую «короткую» комбинацию полей.</a:t>
            </a:r>
            <a:endParaRPr lang="en-US" sz="2700" dirty="0">
              <a:solidFill>
                <a:srgbClr val="7030A0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97005"/>
            <a:ext cx="4191000" cy="3775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eft Brace 16"/>
          <p:cNvSpPr/>
          <p:nvPr/>
        </p:nvSpPr>
        <p:spPr>
          <a:xfrm>
            <a:off x="5417997" y="4047289"/>
            <a:ext cx="375424" cy="150662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92369" y="4320472"/>
            <a:ext cx="44385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000" dirty="0">
                <a:latin typeface="Arial" pitchFamily="34" charset="0"/>
                <a:cs typeface="Arial" pitchFamily="34" charset="0"/>
              </a:rPr>
              <a:t>?</a:t>
            </a:r>
            <a:endParaRPr lang="en-US" sz="5000" dirty="0"/>
          </a:p>
        </p:txBody>
      </p:sp>
      <p:sp>
        <p:nvSpPr>
          <p:cNvPr id="19" name="Left Brace 18"/>
          <p:cNvSpPr/>
          <p:nvPr/>
        </p:nvSpPr>
        <p:spPr>
          <a:xfrm flipH="1">
            <a:off x="6553200" y="4162614"/>
            <a:ext cx="443852" cy="63798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54681" y="3967212"/>
            <a:ext cx="44385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000" dirty="0">
                <a:latin typeface="Arial" pitchFamily="34" charset="0"/>
                <a:cs typeface="Arial" pitchFamily="34" charset="0"/>
              </a:rPr>
              <a:t>?</a:t>
            </a:r>
            <a:endParaRPr lang="en-US" sz="5000" dirty="0"/>
          </a:p>
        </p:txBody>
      </p:sp>
      <p:sp>
        <p:nvSpPr>
          <p:cNvPr id="21" name="Rectangle 20"/>
          <p:cNvSpPr/>
          <p:nvPr/>
        </p:nvSpPr>
        <p:spPr>
          <a:xfrm>
            <a:off x="3048000" y="3354344"/>
            <a:ext cx="78589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!!!</a:t>
            </a:r>
            <a:endParaRPr lang="en-US" sz="5000" dirty="0">
              <a:solidFill>
                <a:srgbClr val="00B0F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40698" y="3878459"/>
            <a:ext cx="1535909" cy="3376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78871" y="3882797"/>
            <a:ext cx="1626838" cy="16882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800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Естественный и синтетический (суррогатный) первичный ключ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51054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300" dirty="0"/>
              <a:t>Первичный ключ может состоять из информационных полей таблицы (то есть полей, содержащих </a:t>
            </a:r>
            <a:r>
              <a:rPr lang="ru-RU" sz="2300" dirty="0">
                <a:solidFill>
                  <a:srgbClr val="7030A0"/>
                </a:solidFill>
              </a:rPr>
              <a:t>полезную информацию об описываемых объектах</a:t>
            </a:r>
            <a:r>
              <a:rPr lang="ru-RU" sz="2300" dirty="0"/>
              <a:t>).</a:t>
            </a:r>
            <a:endParaRPr lang="en-US" sz="2300" dirty="0"/>
          </a:p>
          <a:p>
            <a:pPr marL="0" indent="363538" algn="just">
              <a:buFont typeface="Wingdings 3" pitchFamily="18" charset="2"/>
              <a:buNone/>
            </a:pPr>
            <a:r>
              <a:rPr lang="ru-RU" sz="2300" dirty="0"/>
              <a:t>Такой первичный ключ называют </a:t>
            </a:r>
            <a:r>
              <a:rPr lang="ru-RU" sz="2300" b="1" dirty="0"/>
              <a:t>естественным ключом</a:t>
            </a:r>
            <a:r>
              <a:rPr lang="ru-RU" sz="2300" dirty="0"/>
              <a:t>.</a:t>
            </a:r>
            <a:endParaRPr lang="en-US" sz="2300" dirty="0"/>
          </a:p>
          <a:p>
            <a:pPr marL="0" indent="363538" algn="just">
              <a:buFont typeface="Wingdings 3" pitchFamily="18" charset="2"/>
              <a:buNone/>
            </a:pPr>
            <a:r>
              <a:rPr lang="ru-RU" sz="2300" dirty="0"/>
              <a:t>На практике использование естественных ключей наталкивается на определённые </a:t>
            </a:r>
            <a:r>
              <a:rPr lang="ru-RU" sz="2300" dirty="0">
                <a:solidFill>
                  <a:srgbClr val="7030A0"/>
                </a:solidFill>
              </a:rPr>
              <a:t>сложности</a:t>
            </a:r>
            <a:r>
              <a:rPr lang="ru-RU" sz="2300" dirty="0"/>
              <a:t>:</a:t>
            </a:r>
            <a:endParaRPr lang="en-US" sz="2300" dirty="0"/>
          </a:p>
          <a:p>
            <a:pPr algn="just">
              <a:buFont typeface="Arial" pitchFamily="34" charset="0"/>
              <a:buChar char="•"/>
            </a:pPr>
            <a:r>
              <a:rPr lang="ru-RU" sz="2300" dirty="0"/>
              <a:t>низкая эффективность (размер, необходимость дублировать в случае миграции);</a:t>
            </a:r>
          </a:p>
          <a:p>
            <a:pPr algn="just">
              <a:buFont typeface="Arial" pitchFamily="34" charset="0"/>
              <a:buChar char="•"/>
            </a:pPr>
            <a:r>
              <a:rPr lang="ru-RU" sz="2300" dirty="0"/>
              <a:t>необходимость </a:t>
            </a:r>
            <a:r>
              <a:rPr lang="ru-RU" sz="2300" dirty="0">
                <a:solidFill>
                  <a:srgbClr val="7030A0"/>
                </a:solidFill>
              </a:rPr>
              <a:t>каскадных изменений</a:t>
            </a:r>
            <a:r>
              <a:rPr lang="ru-RU" sz="2300" dirty="0"/>
              <a:t>;</a:t>
            </a:r>
          </a:p>
          <a:p>
            <a:pPr algn="just">
              <a:buFont typeface="Arial" pitchFamily="34" charset="0"/>
              <a:buChar char="•"/>
            </a:pPr>
            <a:r>
              <a:rPr lang="ru-RU" sz="2300" dirty="0"/>
              <a:t>несоответствие </a:t>
            </a:r>
            <a:r>
              <a:rPr lang="ru-RU" sz="2300" dirty="0">
                <a:solidFill>
                  <a:srgbClr val="7030A0"/>
                </a:solidFill>
              </a:rPr>
              <a:t>реальности </a:t>
            </a:r>
            <a:r>
              <a:rPr lang="ru-RU" sz="2300" dirty="0"/>
              <a:t>(значение выбранного в качестве первичного ключа поля может быть задано позже).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8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Определения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17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Естественный первичный ключ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4953000" cy="36623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700" dirty="0">
                <a:latin typeface="Arial" pitchFamily="34" charset="0"/>
                <a:cs typeface="Arial" pitchFamily="34" charset="0"/>
              </a:rPr>
              <a:t>Пример. проблемы с ПК «Паспорт»:</a:t>
            </a:r>
          </a:p>
          <a:p>
            <a:r>
              <a:rPr lang="ru-RU" sz="2700" dirty="0">
                <a:latin typeface="Arial" pitchFamily="34" charset="0"/>
                <a:cs typeface="Arial" pitchFamily="34" charset="0"/>
              </a:rPr>
              <a:t>Большой размер.</a:t>
            </a:r>
          </a:p>
          <a:p>
            <a:r>
              <a:rPr lang="ru-RU" sz="2700" dirty="0">
                <a:latin typeface="Arial" pitchFamily="34" charset="0"/>
                <a:cs typeface="Arial" pitchFamily="34" charset="0"/>
              </a:rPr>
              <a:t>Необходимость каскадных изменений.</a:t>
            </a:r>
          </a:p>
          <a:p>
            <a:r>
              <a:rPr lang="ru-RU" sz="2700" dirty="0">
                <a:latin typeface="Arial" pitchFamily="34" charset="0"/>
                <a:cs typeface="Arial" pitchFamily="34" charset="0"/>
              </a:rPr>
              <a:t>Невозможность вставки данных при отсутствии части информации.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28600"/>
            <a:ext cx="1571625" cy="1155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Left Brace 1"/>
          <p:cNvSpPr/>
          <p:nvPr/>
        </p:nvSpPr>
        <p:spPr>
          <a:xfrm rot="-5400000">
            <a:off x="7561991" y="591409"/>
            <a:ext cx="457200" cy="1560382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676400"/>
            <a:ext cx="1560382" cy="4462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300" dirty="0">
                <a:latin typeface="Arial" pitchFamily="34" charset="0"/>
                <a:cs typeface="Arial" pitchFamily="34" charset="0"/>
              </a:rPr>
              <a:t>8 </a:t>
            </a:r>
            <a:r>
              <a:rPr lang="ru-RU" sz="2300" dirty="0">
                <a:latin typeface="Arial" pitchFamily="34" charset="0"/>
                <a:cs typeface="Arial" pitchFamily="34" charset="0"/>
              </a:rPr>
              <a:t>байт</a:t>
            </a:r>
            <a:endParaRPr lang="en-US" sz="23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581400" y="1371600"/>
            <a:ext cx="3276600" cy="7510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438399"/>
            <a:ext cx="2428875" cy="1642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4419600"/>
            <a:ext cx="1609725" cy="168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852" y="4419600"/>
            <a:ext cx="1962150" cy="962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5867400" y="4900612"/>
            <a:ext cx="16002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7400" y="4900612"/>
            <a:ext cx="1622372" cy="36195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67400" y="4900612"/>
            <a:ext cx="1622372" cy="6619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0" y="5262562"/>
            <a:ext cx="1580213" cy="60483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33800" y="2919014"/>
            <a:ext cx="2652400" cy="967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9" y="5562601"/>
            <a:ext cx="6457071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>
            <a:off x="3110664" y="4526390"/>
            <a:ext cx="0" cy="8552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ounded Rectangular Callout 25"/>
          <p:cNvSpPr/>
          <p:nvPr/>
        </p:nvSpPr>
        <p:spPr>
          <a:xfrm>
            <a:off x="1018082" y="4901626"/>
            <a:ext cx="457200" cy="427618"/>
          </a:xfrm>
          <a:prstGeom prst="wedgeRoundRectCallout">
            <a:avLst>
              <a:gd name="adj1" fmla="val -109357"/>
              <a:gd name="adj2" fmla="val 20622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b="1" dirty="0">
                <a:latin typeface="Arial" pitchFamily="34" charset="0"/>
                <a:cs typeface="Arial" pitchFamily="34" charset="0"/>
              </a:rPr>
              <a:t>?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852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Естественный и синтетический (суррогатный) первичный ключ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28956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000" dirty="0"/>
              <a:t>Вследствие этих и других соображений в практике проектирования БД чаще используют т.н. </a:t>
            </a:r>
            <a:r>
              <a:rPr lang="ru-RU" sz="2000" b="1" dirty="0"/>
              <a:t>синтетические (суррогатные)</a:t>
            </a:r>
            <a:r>
              <a:rPr lang="ru-RU" sz="2000" dirty="0"/>
              <a:t> ключи – </a:t>
            </a:r>
            <a:r>
              <a:rPr lang="ru-RU" sz="2000" dirty="0">
                <a:solidFill>
                  <a:srgbClr val="7030A0"/>
                </a:solidFill>
              </a:rPr>
              <a:t>искусственно созданные технические ключевые поля, не несущие информации об объектах</a:t>
            </a:r>
            <a:r>
              <a:rPr lang="ru-RU" sz="2000" dirty="0"/>
              <a:t>.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ru-RU" sz="2000" dirty="0"/>
              <a:t>Чаще всего таким ключом является </a:t>
            </a:r>
            <a:r>
              <a:rPr lang="ru-RU" sz="2000" dirty="0">
                <a:solidFill>
                  <a:srgbClr val="7030A0"/>
                </a:solidFill>
              </a:rPr>
              <a:t>целочисленное поле, на которое налагается функция </a:t>
            </a:r>
            <a:r>
              <a:rPr lang="ru-RU" sz="2000" dirty="0" err="1">
                <a:solidFill>
                  <a:srgbClr val="7030A0"/>
                </a:solidFill>
              </a:rPr>
              <a:t>автоинкрементирования</a:t>
            </a:r>
            <a:r>
              <a:rPr lang="ru-RU" sz="2000" dirty="0"/>
              <a:t>.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ru-RU" sz="2000" dirty="0"/>
              <a:t>Главное </a:t>
            </a:r>
            <a:r>
              <a:rPr lang="ru-RU" sz="2000" dirty="0">
                <a:solidFill>
                  <a:srgbClr val="7030A0"/>
                </a:solidFill>
              </a:rPr>
              <a:t>достоинство суррогатного ключа </a:t>
            </a:r>
            <a:r>
              <a:rPr lang="ru-RU" sz="2000" dirty="0"/>
              <a:t>состоит в том, что </a:t>
            </a:r>
            <a:r>
              <a:rPr lang="ru-RU" sz="2000" dirty="0">
                <a:solidFill>
                  <a:srgbClr val="7030A0"/>
                </a:solidFill>
              </a:rPr>
              <a:t>он никогда не изменяется (нет проблем с каскадными изменениями)</a:t>
            </a:r>
            <a:r>
              <a:rPr lang="ru-RU" sz="2000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347" y="4038600"/>
            <a:ext cx="6983413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3688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28600"/>
            <a:ext cx="853901" cy="1071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5487591"/>
            <a:ext cx="5744775" cy="689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453" y="4395320"/>
            <a:ext cx="908221" cy="15101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409" y="4395320"/>
            <a:ext cx="2030742" cy="933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Синтетический (суррогатный) первичный ключ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4953000" cy="36623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700" dirty="0">
                <a:latin typeface="Arial" pitchFamily="34" charset="0"/>
                <a:cs typeface="Arial" pitchFamily="34" charset="0"/>
              </a:rPr>
              <a:t>Пример. Преимущества ПК «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id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»:</a:t>
            </a:r>
          </a:p>
          <a:p>
            <a:r>
              <a:rPr lang="ru-RU" sz="2700" dirty="0">
                <a:latin typeface="Arial" pitchFamily="34" charset="0"/>
                <a:cs typeface="Arial" pitchFamily="34" charset="0"/>
              </a:rPr>
              <a:t>Малый размер.</a:t>
            </a:r>
          </a:p>
          <a:p>
            <a:r>
              <a:rPr lang="ru-RU" sz="2700" dirty="0">
                <a:latin typeface="Arial" pitchFamily="34" charset="0"/>
                <a:cs typeface="Arial" pitchFamily="34" charset="0"/>
              </a:rPr>
              <a:t>Нет необходимости каскадных изменений.</a:t>
            </a:r>
          </a:p>
          <a:p>
            <a:r>
              <a:rPr lang="ru-RU" sz="2700" dirty="0">
                <a:latin typeface="Arial" pitchFamily="34" charset="0"/>
                <a:cs typeface="Arial" pitchFamily="34" charset="0"/>
              </a:rPr>
              <a:t>Можно вставить данные при отсутствии части информации.</a:t>
            </a:r>
          </a:p>
        </p:txBody>
      </p:sp>
      <p:sp>
        <p:nvSpPr>
          <p:cNvPr id="2" name="Left Brace 1"/>
          <p:cNvSpPr/>
          <p:nvPr/>
        </p:nvSpPr>
        <p:spPr>
          <a:xfrm rot="-5400000">
            <a:off x="7517606" y="940594"/>
            <a:ext cx="457200" cy="862012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676400"/>
            <a:ext cx="1560382" cy="4462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300" dirty="0">
                <a:latin typeface="Arial" pitchFamily="34" charset="0"/>
                <a:cs typeface="Arial" pitchFamily="34" charset="0"/>
              </a:rPr>
              <a:t>4 байта</a:t>
            </a:r>
            <a:endParaRPr lang="en-US" sz="23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581400" y="1371600"/>
            <a:ext cx="3276600" cy="75107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45835" y="4756333"/>
            <a:ext cx="207561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15594" y="4773032"/>
            <a:ext cx="2005859" cy="34240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67400" y="4756333"/>
            <a:ext cx="2054053" cy="62529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78089" y="5260182"/>
            <a:ext cx="2043364" cy="45481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67200" y="2740819"/>
            <a:ext cx="2286000" cy="129778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10664" y="4144382"/>
            <a:ext cx="0" cy="85523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ounded Rectangular Callout 25"/>
          <p:cNvSpPr/>
          <p:nvPr/>
        </p:nvSpPr>
        <p:spPr>
          <a:xfrm>
            <a:off x="1981200" y="4756333"/>
            <a:ext cx="457200" cy="427618"/>
          </a:xfrm>
          <a:prstGeom prst="wedgeRoundRectCallout">
            <a:avLst>
              <a:gd name="adj1" fmla="val -109357"/>
              <a:gd name="adj2" fmla="val 20622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b="1" dirty="0">
                <a:latin typeface="Arial" pitchFamily="34" charset="0"/>
                <a:cs typeface="Arial" pitchFamily="34" charset="0"/>
              </a:rPr>
              <a:t>!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586" y="2285999"/>
            <a:ext cx="2151089" cy="1894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2437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Возможный ключ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49530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200" b="1" dirty="0"/>
              <a:t>Возможный ключ </a:t>
            </a:r>
            <a:r>
              <a:rPr lang="ru-RU" sz="2200" dirty="0"/>
              <a:t>(</a:t>
            </a:r>
            <a:r>
              <a:rPr lang="en-US" sz="2200" dirty="0"/>
              <a:t>possible key</a:t>
            </a:r>
            <a:r>
              <a:rPr lang="ru-RU" sz="2200" dirty="0"/>
              <a:t>) –</a:t>
            </a:r>
            <a:r>
              <a:rPr lang="en-US" sz="2200" dirty="0"/>
              <a:t> </a:t>
            </a:r>
            <a:r>
              <a:rPr lang="ru-RU" sz="2200" dirty="0"/>
              <a:t>атрибут или набор атрибутов (полей) отношения (таблицы), </a:t>
            </a:r>
            <a:r>
              <a:rPr lang="ru-RU" sz="2200" dirty="0">
                <a:solidFill>
                  <a:srgbClr val="7030A0"/>
                </a:solidFill>
              </a:rPr>
              <a:t>совокупность значений которых отвечает требованиям, предъявляемым к первичному ключу </a:t>
            </a:r>
            <a:r>
              <a:rPr lang="ru-RU" sz="2200" dirty="0"/>
              <a:t>(т.е. является уникальной для каждой записи в таблице).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ru-RU" sz="2200" dirty="0"/>
              <a:t>Каждый </a:t>
            </a:r>
            <a:r>
              <a:rPr lang="ru-RU" sz="2200" dirty="0">
                <a:solidFill>
                  <a:srgbClr val="7030A0"/>
                </a:solidFill>
              </a:rPr>
              <a:t>возможный ключ</a:t>
            </a:r>
            <a:r>
              <a:rPr lang="ru-RU" sz="2200" dirty="0"/>
              <a:t>, кроме выбранного первичным, называется так же </a:t>
            </a:r>
            <a:r>
              <a:rPr lang="ru-RU" sz="2200" b="1" dirty="0">
                <a:solidFill>
                  <a:srgbClr val="7030A0"/>
                </a:solidFill>
              </a:rPr>
              <a:t>альтернативным ключом </a:t>
            </a:r>
            <a:r>
              <a:rPr lang="ru-RU" sz="2200" dirty="0"/>
              <a:t>(</a:t>
            </a:r>
            <a:r>
              <a:rPr lang="en-US" sz="2200" dirty="0"/>
              <a:t>alternative key</a:t>
            </a:r>
            <a:r>
              <a:rPr lang="ru-RU" sz="2200" dirty="0"/>
              <a:t>).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ru-RU" sz="2200" dirty="0"/>
              <a:t>Таблица может иметь </a:t>
            </a:r>
            <a:r>
              <a:rPr lang="ru-RU" sz="2200" dirty="0">
                <a:solidFill>
                  <a:srgbClr val="7030A0"/>
                </a:solidFill>
              </a:rPr>
              <a:t>несколько возможных ключей</a:t>
            </a:r>
            <a:r>
              <a:rPr lang="ru-RU" sz="2200" dirty="0"/>
              <a:t>, один из которых выбирается в качестве </a:t>
            </a:r>
            <a:r>
              <a:rPr lang="ru-RU" sz="2200" dirty="0">
                <a:solidFill>
                  <a:srgbClr val="7030A0"/>
                </a:solidFill>
              </a:rPr>
              <a:t>первичного ключа</a:t>
            </a:r>
            <a:r>
              <a:rPr lang="ru-RU" sz="2200" dirty="0"/>
              <a:t>.</a:t>
            </a:r>
            <a:endParaRPr lang="en-US" sz="2200" dirty="0"/>
          </a:p>
          <a:p>
            <a:pPr marL="0" indent="363538" algn="just">
              <a:buFont typeface="Wingdings 3" pitchFamily="18" charset="2"/>
              <a:buNone/>
            </a:pPr>
            <a:r>
              <a:rPr lang="ru-RU" sz="2200" dirty="0"/>
              <a:t>Для возможных ключей в БД создаются </a:t>
            </a:r>
            <a:r>
              <a:rPr lang="ru-RU" sz="2200" b="1" dirty="0">
                <a:solidFill>
                  <a:srgbClr val="7030A0"/>
                </a:solidFill>
              </a:rPr>
              <a:t>индексы</a:t>
            </a:r>
            <a:r>
              <a:rPr lang="ru-RU" sz="2200" dirty="0"/>
              <a:t>, </a:t>
            </a:r>
            <a:r>
              <a:rPr lang="ru-RU" sz="2200" dirty="0">
                <a:solidFill>
                  <a:srgbClr val="7030A0"/>
                </a:solidFill>
              </a:rPr>
              <a:t>обеспечивающие быстрый поиск записей по набору значений полей ключа</a:t>
            </a:r>
            <a:r>
              <a:rPr lang="ru-RU" sz="2200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49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Интеллектуальный ключ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35052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000" b="1" dirty="0"/>
              <a:t>Интеллектуальный ключ </a:t>
            </a:r>
            <a:r>
              <a:rPr lang="ru-RU" sz="2000" dirty="0"/>
              <a:t>(</a:t>
            </a:r>
            <a:r>
              <a:rPr lang="ru-RU" sz="2000" dirty="0" err="1"/>
              <a:t>intelligent</a:t>
            </a:r>
            <a:r>
              <a:rPr lang="ru-RU" sz="2000" dirty="0"/>
              <a:t> </a:t>
            </a:r>
            <a:r>
              <a:rPr lang="ru-RU" sz="2000" dirty="0" err="1"/>
              <a:t>key</a:t>
            </a:r>
            <a:r>
              <a:rPr lang="ru-RU" sz="2000" dirty="0"/>
              <a:t>) – разновидность естественного ключа: </a:t>
            </a:r>
            <a:r>
              <a:rPr lang="ru-RU" sz="2000" dirty="0">
                <a:solidFill>
                  <a:srgbClr val="7030A0"/>
                </a:solidFill>
              </a:rPr>
              <a:t>ключ, который зависит от одного или более полей своей таблицы</a:t>
            </a:r>
            <a:r>
              <a:rPr lang="ru-RU" sz="2000" dirty="0"/>
              <a:t>, и его значение формируется на основе значений этих полей.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ru-RU" sz="2000" dirty="0"/>
              <a:t>По сути, </a:t>
            </a:r>
            <a:r>
              <a:rPr lang="ru-RU" sz="2000" dirty="0">
                <a:solidFill>
                  <a:srgbClr val="7030A0"/>
                </a:solidFill>
              </a:rPr>
              <a:t>интеллектуальный ключ является естественным составным ключом</a:t>
            </a:r>
            <a:r>
              <a:rPr lang="ru-RU" sz="2000" dirty="0"/>
              <a:t>, поэтому ему присущи все недостатки естественного ключа.</a:t>
            </a:r>
          </a:p>
          <a:p>
            <a:pPr marL="0" indent="363538" algn="just">
              <a:buNone/>
            </a:pPr>
            <a:r>
              <a:rPr lang="ru-RU" sz="2000" dirty="0"/>
              <a:t>Кроме того, </a:t>
            </a:r>
            <a:r>
              <a:rPr lang="ru-RU" sz="2000" dirty="0">
                <a:solidFill>
                  <a:srgbClr val="7030A0"/>
                </a:solidFill>
              </a:rPr>
              <a:t>интеллектуальный ключ не всегда может гарантировать уникальность</a:t>
            </a:r>
            <a:r>
              <a:rPr lang="ru-RU" sz="2000" dirty="0"/>
              <a:t>, например, если в только что рассмотренную таблицу добавится запись «Петров Евгений Васильевич»:</a:t>
            </a:r>
          </a:p>
          <a:p>
            <a:pPr marL="0" indent="363538" algn="just">
              <a:buFont typeface="Wingdings 3" pitchFamily="18" charset="2"/>
              <a:buNone/>
            </a:pPr>
            <a:endParaRPr lang="ru-RU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57880"/>
            <a:ext cx="7078663" cy="166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46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Интеллектуальный первичный ключ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5715000" cy="38147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700" dirty="0">
                <a:latin typeface="Arial" pitchFamily="34" charset="0"/>
                <a:cs typeface="Arial" pitchFamily="34" charset="0"/>
              </a:rPr>
              <a:t>С интеллектуальными ключами есть </a:t>
            </a:r>
            <a:r>
              <a:rPr lang="ru-RU" sz="2700" b="1" dirty="0">
                <a:latin typeface="Arial" pitchFamily="34" charset="0"/>
                <a:cs typeface="Arial" pitchFamily="34" charset="0"/>
              </a:rPr>
              <a:t>проблемы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ru-RU" sz="2700" dirty="0">
                <a:latin typeface="Arial" pitchFamily="34" charset="0"/>
                <a:cs typeface="Arial" pitchFamily="34" charset="0"/>
              </a:rPr>
              <a:t>Их нужно </a:t>
            </a:r>
            <a:r>
              <a:rPr lang="ru-RU" sz="27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генерировать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 и обновлять.</a:t>
            </a:r>
          </a:p>
          <a:p>
            <a:r>
              <a:rPr lang="ru-RU" sz="2700" dirty="0">
                <a:latin typeface="Arial" pitchFamily="34" charset="0"/>
                <a:cs typeface="Arial" pitchFamily="34" charset="0"/>
              </a:rPr>
              <a:t>Высока </a:t>
            </a:r>
            <a:r>
              <a:rPr lang="ru-RU" sz="27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вероятность коллизий 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(совпадений значений).</a:t>
            </a:r>
          </a:p>
          <a:p>
            <a:pPr marL="0" indent="0">
              <a:buNone/>
            </a:pPr>
            <a:r>
              <a:rPr lang="ru-RU" sz="2700" dirty="0">
                <a:latin typeface="Arial" pitchFamily="34" charset="0"/>
                <a:cs typeface="Arial" pitchFamily="34" charset="0"/>
              </a:rPr>
              <a:t>Поэтому они </a:t>
            </a:r>
            <a:r>
              <a:rPr lang="ru-RU" sz="2700" b="1" dirty="0">
                <a:latin typeface="Arial" pitchFamily="34" charset="0"/>
                <a:cs typeface="Arial" pitchFamily="34" charset="0"/>
              </a:rPr>
              <a:t>почти не используются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.</a:t>
            </a:r>
            <a:endParaRPr lang="ru-RU" sz="23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981200"/>
            <a:ext cx="3286125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7558088" y="1143000"/>
            <a:ext cx="747712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093744" y="1219200"/>
            <a:ext cx="175236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400800" y="11430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38463"/>
            <a:ext cx="928688" cy="835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 flipH="1">
            <a:off x="5836444" y="909638"/>
            <a:ext cx="792956" cy="919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486" y="4838700"/>
            <a:ext cx="5208814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3668486" y="4644600"/>
            <a:ext cx="1042611" cy="120685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961191" y="1369219"/>
            <a:ext cx="1601409" cy="3833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419600" y="3264792"/>
            <a:ext cx="404775" cy="10786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249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ключ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25146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200" b="1" dirty="0"/>
              <a:t>Внешний ключ </a:t>
            </a:r>
            <a:r>
              <a:rPr lang="ru-RU" sz="2200" dirty="0"/>
              <a:t>(</a:t>
            </a:r>
            <a:r>
              <a:rPr lang="ru-RU" sz="2200" dirty="0" err="1"/>
              <a:t>foreign</a:t>
            </a:r>
            <a:r>
              <a:rPr lang="ru-RU" sz="2200" dirty="0"/>
              <a:t> </a:t>
            </a:r>
            <a:r>
              <a:rPr lang="ru-RU" sz="2200" dirty="0" err="1"/>
              <a:t>key</a:t>
            </a:r>
            <a:r>
              <a:rPr lang="ru-RU" sz="2200" dirty="0"/>
              <a:t>) – поле таблицы, предназначенное для </a:t>
            </a:r>
            <a:r>
              <a:rPr lang="ru-RU" sz="2200" dirty="0">
                <a:solidFill>
                  <a:srgbClr val="7030A0"/>
                </a:solidFill>
              </a:rPr>
              <a:t>хранения значения первичного ключа другой таблицы</a:t>
            </a:r>
            <a:r>
              <a:rPr lang="ru-RU" sz="2200" dirty="0"/>
              <a:t> с целью организации связи между этими таблицами.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ru-RU" sz="2200" dirty="0"/>
              <a:t>Внешний ключ в таблице может ссылаться и на саму «</a:t>
            </a:r>
            <a:r>
              <a:rPr lang="ru-RU" sz="2200" dirty="0">
                <a:solidFill>
                  <a:srgbClr val="7030A0"/>
                </a:solidFill>
              </a:rPr>
              <a:t>свою</a:t>
            </a:r>
            <a:r>
              <a:rPr lang="ru-RU" sz="2200" dirty="0"/>
              <a:t>» таблицу. В таких случаях говорят о </a:t>
            </a:r>
            <a:r>
              <a:rPr lang="ru-RU" sz="2200" dirty="0">
                <a:solidFill>
                  <a:srgbClr val="7030A0"/>
                </a:solidFill>
              </a:rPr>
              <a:t>рекурсивном внешнем ключе</a:t>
            </a:r>
            <a:r>
              <a:rPr lang="ru-RU" sz="2200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57600"/>
            <a:ext cx="5184775" cy="257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562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рекурсивного внешнего ключа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77545"/>
            <a:ext cx="2362200" cy="229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2" y="2971800"/>
            <a:ext cx="6789738" cy="326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709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Пустые внешние ключи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42672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300" dirty="0"/>
              <a:t>Возможна ситуация, когда </a:t>
            </a:r>
            <a:r>
              <a:rPr lang="ru-RU" sz="2300" dirty="0">
                <a:solidFill>
                  <a:srgbClr val="7030A0"/>
                </a:solidFill>
              </a:rPr>
              <a:t>внешний ключ </a:t>
            </a:r>
            <a:r>
              <a:rPr lang="ru-RU" sz="2300" dirty="0"/>
              <a:t>вместо ссылки на существующую запись в таблице БД содержит «</a:t>
            </a:r>
            <a:r>
              <a:rPr lang="ru-RU" sz="2300" dirty="0">
                <a:solidFill>
                  <a:srgbClr val="7030A0"/>
                </a:solidFill>
              </a:rPr>
              <a:t>отсутствующее значение</a:t>
            </a:r>
            <a:r>
              <a:rPr lang="ru-RU" sz="2300" dirty="0"/>
              <a:t>» </a:t>
            </a:r>
            <a:r>
              <a:rPr lang="ru-RU" sz="2300" b="1" dirty="0">
                <a:solidFill>
                  <a:srgbClr val="7030A0"/>
                </a:solidFill>
              </a:rPr>
              <a:t>NULL</a:t>
            </a:r>
            <a:r>
              <a:rPr lang="ru-RU" sz="2300" dirty="0"/>
              <a:t>.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ru-RU" sz="2300" dirty="0"/>
              <a:t>Такое положение можно трактовать как </a:t>
            </a:r>
            <a:r>
              <a:rPr lang="ru-RU" sz="2300" dirty="0">
                <a:solidFill>
                  <a:srgbClr val="7030A0"/>
                </a:solidFill>
              </a:rPr>
              <a:t>отсутствие какой-то части объекта</a:t>
            </a:r>
            <a:r>
              <a:rPr lang="ru-RU" sz="2300" dirty="0"/>
              <a:t>.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ru-RU" sz="2300" dirty="0"/>
              <a:t>Чтобы корректно работать с группами связанных таблиц, допускающих </a:t>
            </a:r>
            <a:r>
              <a:rPr lang="ru-RU" sz="2300" dirty="0">
                <a:solidFill>
                  <a:srgbClr val="7030A0"/>
                </a:solidFill>
              </a:rPr>
              <a:t>пустые внешние ключи</a:t>
            </a:r>
            <a:r>
              <a:rPr lang="ru-RU" sz="2300" dirty="0"/>
              <a:t>, используется специфическая операция языка SQL – </a:t>
            </a:r>
            <a:r>
              <a:rPr lang="ru-RU" sz="2300" dirty="0">
                <a:solidFill>
                  <a:srgbClr val="7030A0"/>
                </a:solidFill>
              </a:rPr>
              <a:t>открытое соединение </a:t>
            </a:r>
            <a:r>
              <a:rPr lang="ru-RU" sz="2300" dirty="0"/>
              <a:t>(внешнее соединение, </a:t>
            </a:r>
            <a:r>
              <a:rPr lang="en-US" sz="2300" dirty="0">
                <a:solidFill>
                  <a:srgbClr val="7030A0"/>
                </a:solidFill>
              </a:rPr>
              <a:t>outer join </a:t>
            </a:r>
            <a:r>
              <a:rPr lang="ru-RU" sz="2300" dirty="0"/>
              <a:t>– будет рассмотрено позже).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14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6400800" cy="1143000"/>
          </a:xfrm>
        </p:spPr>
        <p:txBody>
          <a:bodyPr/>
          <a:lstStyle/>
          <a:p>
            <a:r>
              <a:rPr lang="ru-RU" sz="3200" dirty="0"/>
              <a:t>Индексы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9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определения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45720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500" b="1" dirty="0"/>
              <a:t>База данных </a:t>
            </a:r>
            <a:r>
              <a:rPr lang="ru-RU" sz="2500" dirty="0"/>
              <a:t>(БД</a:t>
            </a:r>
            <a:r>
              <a:rPr lang="en-US" sz="2500" dirty="0"/>
              <a:t>, database</a:t>
            </a:r>
            <a:r>
              <a:rPr lang="ru-RU" sz="2500" dirty="0"/>
              <a:t>) – </a:t>
            </a:r>
            <a:r>
              <a:rPr lang="ru-RU" sz="2500" dirty="0">
                <a:solidFill>
                  <a:srgbClr val="7030A0"/>
                </a:solidFill>
              </a:rPr>
              <a:t>структурированный организованный </a:t>
            </a:r>
            <a:r>
              <a:rPr lang="ru-RU" sz="2500" dirty="0"/>
              <a:t>набор данных, описывающих характеристики какой-либо физической или виртуальной системы.</a:t>
            </a:r>
          </a:p>
          <a:p>
            <a:pPr marL="0" indent="363538" algn="just">
              <a:buFont typeface="Wingdings 3" pitchFamily="18" charset="2"/>
              <a:buNone/>
            </a:pPr>
            <a:endParaRPr lang="ru-RU" sz="2500" dirty="0"/>
          </a:p>
          <a:p>
            <a:pPr marL="0" indent="363538" algn="just">
              <a:buFont typeface="Wingdings 3" pitchFamily="18" charset="2"/>
              <a:buNone/>
            </a:pPr>
            <a:r>
              <a:rPr lang="ru-RU" sz="2500" dirty="0"/>
              <a:t>«Базой данных» часто упрощённо или ошибочно называют </a:t>
            </a:r>
            <a:r>
              <a:rPr lang="ru-RU" sz="2500" dirty="0">
                <a:solidFill>
                  <a:srgbClr val="7030A0"/>
                </a:solidFill>
              </a:rPr>
              <a:t>Системы Управления Базами Данных </a:t>
            </a:r>
            <a:r>
              <a:rPr lang="ru-RU" sz="2500" dirty="0"/>
              <a:t>(СУБД</a:t>
            </a:r>
            <a:r>
              <a:rPr lang="en-US" sz="2500" dirty="0"/>
              <a:t>, database management system, DBMS</a:t>
            </a:r>
            <a:r>
              <a:rPr lang="ru-RU" sz="2500" dirty="0"/>
              <a:t>).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ru-RU" sz="2500" dirty="0"/>
              <a:t>Нужно различать набор данных (собственно </a:t>
            </a:r>
            <a:r>
              <a:rPr lang="ru-RU" sz="2500" dirty="0">
                <a:solidFill>
                  <a:srgbClr val="7030A0"/>
                </a:solidFill>
              </a:rPr>
              <a:t>БД</a:t>
            </a:r>
            <a:r>
              <a:rPr lang="ru-RU" sz="2500" dirty="0"/>
              <a:t>) и программное обеспечение, предназначенное для организации и ведения баз данных (</a:t>
            </a:r>
            <a:r>
              <a:rPr lang="ru-RU" sz="2500" dirty="0">
                <a:solidFill>
                  <a:srgbClr val="7030A0"/>
                </a:solidFill>
              </a:rPr>
              <a:t>СУБД</a:t>
            </a:r>
            <a:r>
              <a:rPr lang="ru-RU" sz="2500" dirty="0"/>
              <a:t>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52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индекса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7543800" cy="16049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Индекс</a:t>
            </a:r>
            <a:r>
              <a:rPr lang="ru-RU" sz="30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(</a:t>
            </a:r>
            <a:r>
              <a:rPr lang="ru-RU" sz="3000" dirty="0" err="1">
                <a:latin typeface="Arial" pitchFamily="34" charset="0"/>
                <a:cs typeface="Arial" pitchFamily="34" charset="0"/>
              </a:rPr>
              <a:t>index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) – объект БД, создаваемый с целью повышения производительности поиска данных.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2600980"/>
            <a:ext cx="34290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dirty="0">
                <a:latin typeface="Arial" pitchFamily="34" charset="0"/>
                <a:cs typeface="Arial" pitchFamily="34" charset="0"/>
              </a:rPr>
              <a:t>Простая аналогия «из жизни» – карта города. Можно </a:t>
            </a:r>
            <a:r>
              <a:rPr lang="ru-RU" sz="2500" b="1" dirty="0">
                <a:latin typeface="Arial" pitchFamily="34" charset="0"/>
                <a:cs typeface="Arial" pitchFamily="34" charset="0"/>
              </a:rPr>
              <a:t>посмотреть по карте, где находится искомый объект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, а не бродить в поисках по всему городу.</a:t>
            </a:r>
            <a:endParaRPr lang="en-US" sz="25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429000"/>
            <a:ext cx="5100379" cy="2696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0852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индексов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4991100" cy="48815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600" b="1" dirty="0">
                <a:latin typeface="Arial" pitchFamily="34" charset="0"/>
                <a:cs typeface="Arial" pitchFamily="34" charset="0"/>
              </a:rPr>
              <a:t>Размер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 индексов позволяет разместить их </a:t>
            </a:r>
            <a:r>
              <a:rPr lang="ru-RU" sz="2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в оперативной памяти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FontTx/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r>
              <a:rPr lang="ru-RU" sz="2600" b="1" dirty="0">
                <a:latin typeface="Arial" pitchFamily="34" charset="0"/>
                <a:cs typeface="Arial" pitchFamily="34" charset="0"/>
              </a:rPr>
              <a:t>Структура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 индексов </a:t>
            </a:r>
            <a:r>
              <a:rPr lang="ru-RU" sz="2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оптимизирована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 для выполнения операций поиска.</a:t>
            </a:r>
          </a:p>
          <a:p>
            <a:pPr marL="0" indent="0">
              <a:buFontTx/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Индексы значительно </a:t>
            </a:r>
            <a:r>
              <a:rPr lang="ru-RU" sz="2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ускоряют операции поиска 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данных в БД.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257800" y="1066800"/>
          <a:ext cx="379476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4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1+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&gt;100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&lt;20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4191000" y="152400"/>
            <a:ext cx="4724400" cy="612648"/>
          </a:xfrm>
          <a:prstGeom prst="wedgeRoundRectCallout">
            <a:avLst>
              <a:gd name="adj1" fmla="val -3736"/>
              <a:gd name="adj2" fmla="val 7742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SHOW TABLE STATUS FROM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dbname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514600"/>
            <a:ext cx="3280208" cy="1455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ounded Rectangular Callout 12"/>
          <p:cNvSpPr/>
          <p:nvPr/>
        </p:nvSpPr>
        <p:spPr>
          <a:xfrm>
            <a:off x="3886200" y="2057400"/>
            <a:ext cx="2667000" cy="838200"/>
          </a:xfrm>
          <a:prstGeom prst="wedgeRoundRectCallout">
            <a:avLst>
              <a:gd name="adj1" fmla="val 31693"/>
              <a:gd name="adj2" fmla="val 7560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B-Tree (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сбалансированное дерево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5000" y="4495800"/>
            <a:ext cx="3280207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Иногда – на 2-3 порядка. Но так бывает не всегда, нужно исследовать ситуацию.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76996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индексов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1066800"/>
            <a:ext cx="4991100" cy="47244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Занимают</a:t>
            </a:r>
            <a:r>
              <a:rPr lang="ru-RU" sz="2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оперативную память.</a:t>
            </a:r>
          </a:p>
          <a:p>
            <a:pPr marL="0" indent="0">
              <a:buFontTx/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В большинстве случаев значительно </a:t>
            </a:r>
            <a:r>
              <a:rPr lang="ru-RU" sz="2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замедляют операции вставки, обновления, удаления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, т.к. требуется обновлять сам индекс.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257800" y="1066800"/>
          <a:ext cx="379476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4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Index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1+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&gt;100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&lt;20 Mb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4191000" y="152400"/>
            <a:ext cx="4724400" cy="612648"/>
          </a:xfrm>
          <a:prstGeom prst="wedgeRoundRectCallout">
            <a:avLst>
              <a:gd name="adj1" fmla="val -3736"/>
              <a:gd name="adj2" fmla="val 7742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SHOW TABLE STATUS FROM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dbname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 </a:t>
            </a:r>
          </a:p>
        </p:txBody>
      </p:sp>
      <p:sp>
        <p:nvSpPr>
          <p:cNvPr id="8" name="Rectangle 7"/>
          <p:cNvSpPr/>
          <p:nvPr/>
        </p:nvSpPr>
        <p:spPr>
          <a:xfrm>
            <a:off x="5219700" y="2971800"/>
            <a:ext cx="3695701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Иногда – в разы и на порядки.</a:t>
            </a: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С этим можно «бороться», отключая индексы на момент вставки большого числа записей. В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MySQL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– так: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ALTER TABLE `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` DISABLE KEYS;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/>
              <a:t>А потом: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ALTER TABLE `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` ENABLE KEYS;</a:t>
            </a:r>
          </a:p>
        </p:txBody>
      </p:sp>
    </p:spTree>
    <p:extLst>
      <p:ext uri="{BB962C8B-B14F-4D97-AF65-F5344CB8AC3E}">
        <p14:creationId xmlns:p14="http://schemas.microsoft.com/office/powerpoint/2010/main" val="6478566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индексы создавать?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1066800"/>
            <a:ext cx="5181600" cy="47244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Признаки того, что </a:t>
            </a:r>
            <a:r>
              <a:rPr lang="ru-RU" sz="2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индекс нужен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ru-RU" sz="2600" dirty="0">
                <a:latin typeface="Arial" pitchFamily="34" charset="0"/>
                <a:cs typeface="Arial" pitchFamily="34" charset="0"/>
              </a:rPr>
              <a:t>операции </a:t>
            </a:r>
            <a:r>
              <a:rPr lang="ru-RU" sz="2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чтения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 из таблицы выполняются гораздо </a:t>
            </a:r>
            <a:r>
              <a:rPr lang="ru-RU" sz="2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чаще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, чем операции модификации;</a:t>
            </a:r>
          </a:p>
          <a:p>
            <a:r>
              <a:rPr lang="ru-RU" sz="2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поле или совокупность полей 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часто фигурируют в запросах в секции </a:t>
            </a:r>
            <a:r>
              <a:rPr lang="en-US" sz="2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WHERE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ru-RU" sz="2600" dirty="0">
                <a:latin typeface="Arial" pitchFamily="34" charset="0"/>
                <a:cs typeface="Arial" pitchFamily="34" charset="0"/>
              </a:rPr>
              <a:t>исследование показало, что </a:t>
            </a:r>
            <a:r>
              <a:rPr lang="ru-RU" sz="2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наличие индекса повышает производительность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313" y="2209800"/>
            <a:ext cx="3448287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248400" y="2438400"/>
            <a:ext cx="45878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5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?</a:t>
            </a:r>
            <a:endParaRPr lang="en-US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9010" y="3140958"/>
            <a:ext cx="45878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5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?</a:t>
            </a:r>
            <a:endParaRPr lang="en-US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00800" y="3581400"/>
            <a:ext cx="45878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5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?</a:t>
            </a:r>
            <a:endParaRPr lang="en-US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71410" y="4343400"/>
            <a:ext cx="45878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5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?</a:t>
            </a:r>
            <a:endParaRPr lang="en-US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66498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индексы создавать?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1066800"/>
            <a:ext cx="5181600" cy="2074158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Проведём </a:t>
            </a:r>
            <a:r>
              <a:rPr lang="ru-RU" sz="2600" b="1" dirty="0">
                <a:latin typeface="Arial" pitchFamily="34" charset="0"/>
                <a:cs typeface="Arial" pitchFamily="34" charset="0"/>
              </a:rPr>
              <a:t>исследование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. Для таблицы со следующей структурой </a:t>
            </a:r>
            <a:r>
              <a:rPr lang="ru-RU" sz="2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сначала не будем создавать индексов, кроме первичного ключа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980" y="2781300"/>
            <a:ext cx="3448287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4600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индексы создавать?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609600"/>
            <a:ext cx="4191000" cy="4572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600" b="1" dirty="0">
                <a:latin typeface="Arial" pitchFamily="34" charset="0"/>
                <a:cs typeface="Arial" pitchFamily="34" charset="0"/>
              </a:rPr>
              <a:t>Выполним по 1000 раз: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1143000"/>
            <a:ext cx="662162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INSERT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по 1000 строк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1" y="1588532"/>
            <a:ext cx="662162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SELECT * from `news` where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n_rubric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`='…'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2045732"/>
            <a:ext cx="6621622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SELECT * from `news` where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n_rubric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`='…' AND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n_dt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`&gt;='…' AND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n_dt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`&lt;='…'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2771001"/>
            <a:ext cx="662162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SELECT * from `news` where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n_dt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`&gt;='…' AND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n_dt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`&lt;='…'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1" y="3228201"/>
            <a:ext cx="6621622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SELECT * from `news` where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n_title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`='…' AND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n_dt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`&gt;='…' AND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n_dt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`&lt;='…'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3950732"/>
            <a:ext cx="6621622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SELECT * from `news` where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n_title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`='…' AND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n_author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`='…' AND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n_dt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`&gt;='…' AND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n_dt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`&lt;='…'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4676001"/>
            <a:ext cx="6621622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SELECT * from `news` where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n_title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`='…' AND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n_author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`='…'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5398532"/>
            <a:ext cx="662162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SELECT * from `news` where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n_title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`='…'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" y="5855732"/>
            <a:ext cx="662162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SELECT * from `news` where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n_author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`='…'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20000" y="1143000"/>
            <a:ext cx="114646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0.027</a:t>
            </a:r>
            <a:r>
              <a:rPr lang="en-US" dirty="0">
                <a:latin typeface="Arial" pitchFamily="34" charset="0"/>
                <a:cs typeface="Arial" pitchFamily="34" charset="0"/>
              </a:rPr>
              <a:t>289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800600" y="609600"/>
            <a:ext cx="4191000" cy="4572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Tx/>
              <a:buNone/>
            </a:pPr>
            <a:r>
              <a:rPr lang="ru-RU" sz="2600" b="1" dirty="0">
                <a:latin typeface="Arial" pitchFamily="34" charset="0"/>
                <a:cs typeface="Arial" pitchFamily="34" charset="0"/>
              </a:rPr>
              <a:t>Среднее время (с):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20000" y="1588532"/>
            <a:ext cx="114646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4.035</a:t>
            </a:r>
            <a:r>
              <a:rPr lang="en-US" dirty="0">
                <a:latin typeface="Arial" pitchFamily="34" charset="0"/>
                <a:cs typeface="Arial" pitchFamily="34" charset="0"/>
              </a:rPr>
              <a:t>899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20000" y="2045732"/>
            <a:ext cx="114646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4.065</a:t>
            </a:r>
            <a:r>
              <a:rPr lang="en-US" dirty="0">
                <a:latin typeface="Arial" pitchFamily="34" charset="0"/>
                <a:cs typeface="Arial" pitchFamily="34" charset="0"/>
              </a:rPr>
              <a:t>64</a:t>
            </a:r>
            <a:r>
              <a:rPr lang="ru-RU" dirty="0">
                <a:latin typeface="Arial" pitchFamily="34" charset="0"/>
                <a:cs typeface="Arial" pitchFamily="34" charset="0"/>
              </a:rPr>
              <a:t>8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87097" y="2771001"/>
            <a:ext cx="114646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4.508</a:t>
            </a:r>
            <a:r>
              <a:rPr lang="en-US" dirty="0">
                <a:latin typeface="Arial" pitchFamily="34" charset="0"/>
                <a:cs typeface="Arial" pitchFamily="34" charset="0"/>
              </a:rPr>
              <a:t>579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87097" y="3228201"/>
            <a:ext cx="114646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4.207</a:t>
            </a:r>
            <a:r>
              <a:rPr lang="en-US" dirty="0">
                <a:latin typeface="Arial" pitchFamily="34" charset="0"/>
                <a:cs typeface="Arial" pitchFamily="34" charset="0"/>
              </a:rPr>
              <a:t>702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87097" y="3950732"/>
            <a:ext cx="114646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4.187</a:t>
            </a:r>
            <a:r>
              <a:rPr lang="en-US" dirty="0">
                <a:latin typeface="Arial" pitchFamily="34" charset="0"/>
                <a:cs typeface="Arial" pitchFamily="34" charset="0"/>
              </a:rPr>
              <a:t>432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87097" y="4676001"/>
            <a:ext cx="114646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4.210</a:t>
            </a:r>
            <a:r>
              <a:rPr lang="en-US" dirty="0">
                <a:latin typeface="Arial" pitchFamily="34" charset="0"/>
                <a:cs typeface="Arial" pitchFamily="34" charset="0"/>
              </a:rPr>
              <a:t>264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87097" y="5398532"/>
            <a:ext cx="114646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4.173</a:t>
            </a:r>
            <a:r>
              <a:rPr lang="en-US" dirty="0">
                <a:latin typeface="Arial" pitchFamily="34" charset="0"/>
                <a:cs typeface="Arial" pitchFamily="34" charset="0"/>
              </a:rPr>
              <a:t>025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87097" y="5859615"/>
            <a:ext cx="114646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4.161</a:t>
            </a:r>
            <a:r>
              <a:rPr lang="en-US" dirty="0">
                <a:latin typeface="Arial" pitchFamily="34" charset="0"/>
                <a:cs typeface="Arial" pitchFamily="34" charset="0"/>
              </a:rPr>
              <a:t>251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4800600" y="105156"/>
            <a:ext cx="4114800" cy="612648"/>
          </a:xfrm>
          <a:prstGeom prst="wedgeRoundRectCallout">
            <a:avLst>
              <a:gd name="adj1" fmla="val 9235"/>
              <a:gd name="adj2" fmla="val 6001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«Разброс» порядка 0.1 секунды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818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индексы создавать?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1066800"/>
            <a:ext cx="5181600" cy="25908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Создадим следующие индексы:</a:t>
            </a:r>
          </a:p>
          <a:p>
            <a:r>
              <a:rPr lang="en-US" sz="3000" b="1" dirty="0" err="1">
                <a:latin typeface="Arial" pitchFamily="34" charset="0"/>
                <a:cs typeface="Arial" pitchFamily="34" charset="0"/>
              </a:rPr>
              <a:t>n_rubric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  <a:p>
            <a:r>
              <a:rPr lang="en-US" sz="3000" b="1" dirty="0" err="1">
                <a:latin typeface="Arial" pitchFamily="34" charset="0"/>
                <a:cs typeface="Arial" pitchFamily="34" charset="0"/>
              </a:rPr>
              <a:t>n_rubric</a:t>
            </a:r>
            <a:r>
              <a:rPr lang="en-US" sz="30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000" b="1" dirty="0" err="1">
                <a:latin typeface="Arial" pitchFamily="34" charset="0"/>
                <a:cs typeface="Arial" pitchFamily="34" charset="0"/>
              </a:rPr>
              <a:t>n_dt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  <a:p>
            <a:r>
              <a:rPr lang="en-US" sz="3000" b="1" dirty="0" err="1">
                <a:latin typeface="Arial" pitchFamily="34" charset="0"/>
                <a:cs typeface="Arial" pitchFamily="34" charset="0"/>
              </a:rPr>
              <a:t>n_title</a:t>
            </a:r>
            <a:r>
              <a:rPr lang="en-US" sz="30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000" b="1" dirty="0" err="1">
                <a:latin typeface="Arial" pitchFamily="34" charset="0"/>
                <a:cs typeface="Arial" pitchFamily="34" charset="0"/>
              </a:rPr>
              <a:t>n_dt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  <a:p>
            <a:r>
              <a:rPr lang="en-US" sz="3000" b="1" dirty="0" err="1">
                <a:latin typeface="Arial" pitchFamily="34" charset="0"/>
                <a:cs typeface="Arial" pitchFamily="34" charset="0"/>
              </a:rPr>
              <a:t>n_dt</a:t>
            </a:r>
            <a:r>
              <a:rPr lang="en-US" sz="30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000" b="1" dirty="0" err="1">
                <a:latin typeface="Arial" pitchFamily="34" charset="0"/>
                <a:cs typeface="Arial" pitchFamily="34" charset="0"/>
              </a:rPr>
              <a:t>n_author</a:t>
            </a:r>
            <a:endParaRPr lang="ru-RU" sz="3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778" y="1905000"/>
            <a:ext cx="4415489" cy="400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609600" y="4191000"/>
            <a:ext cx="3505200" cy="1219200"/>
          </a:xfrm>
          <a:prstGeom prst="wedgeRoundRectCallout">
            <a:avLst>
              <a:gd name="adj1" fmla="val -22938"/>
              <a:gd name="adj2" fmla="val -6131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Arial" pitchFamily="34" charset="0"/>
                <a:cs typeface="Arial" pitchFamily="34" charset="0"/>
              </a:rPr>
              <a:t>Что здесь лишнее и почему?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436777" y="1676400"/>
            <a:ext cx="4415489" cy="2971800"/>
          </a:xfrm>
          <a:prstGeom prst="wedgeRoundRectCallout">
            <a:avLst>
              <a:gd name="adj1" fmla="val -94039"/>
              <a:gd name="adj2" fmla="val -4695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Arial" pitchFamily="34" charset="0"/>
                <a:cs typeface="Arial" pitchFamily="34" charset="0"/>
              </a:rPr>
              <a:t>n_rubric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т.к. есть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{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n_rubric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n_dt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},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и первое поле в индексе может использоваться как «самостоятельно проиндексированное»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66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индексы создавать?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609600"/>
            <a:ext cx="5257800" cy="4572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600" b="1" dirty="0">
                <a:latin typeface="Arial" pitchFamily="34" charset="0"/>
                <a:cs typeface="Arial" pitchFamily="34" charset="0"/>
              </a:rPr>
              <a:t>Снова выполним по 1000 раз: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34200" y="1143000"/>
            <a:ext cx="76174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0.027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5486400" y="609600"/>
            <a:ext cx="3505200" cy="4572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Tx/>
              <a:buNone/>
            </a:pPr>
            <a:r>
              <a:rPr lang="ru-RU" sz="2600" b="1" dirty="0">
                <a:latin typeface="Arial" pitchFamily="34" charset="0"/>
                <a:cs typeface="Arial" pitchFamily="34" charset="0"/>
              </a:rPr>
              <a:t>Среднее время (с):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34200" y="1588532"/>
            <a:ext cx="76174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4.03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6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34200" y="2045732"/>
            <a:ext cx="76174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4.06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6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34200" y="2771001"/>
            <a:ext cx="76174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4.50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9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34200" y="3228201"/>
            <a:ext cx="76174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4.20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8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34200" y="3950732"/>
            <a:ext cx="76174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4.187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34200" y="4676001"/>
            <a:ext cx="76174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4.210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34200" y="5398532"/>
            <a:ext cx="76174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4.173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34200" y="5859615"/>
            <a:ext cx="76174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4.161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21332" y="1143000"/>
            <a:ext cx="114646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0.896</a:t>
            </a:r>
            <a:r>
              <a:rPr lang="en-US" dirty="0">
                <a:latin typeface="Arial" pitchFamily="34" charset="0"/>
                <a:cs typeface="Arial" pitchFamily="34" charset="0"/>
              </a:rPr>
              <a:t>445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21332" y="1588532"/>
            <a:ext cx="114646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1.200</a:t>
            </a:r>
            <a:r>
              <a:rPr lang="en-US" dirty="0">
                <a:latin typeface="Arial" pitchFamily="34" charset="0"/>
                <a:cs typeface="Arial" pitchFamily="34" charset="0"/>
              </a:rPr>
              <a:t>757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921332" y="2045732"/>
            <a:ext cx="114646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0.207</a:t>
            </a:r>
            <a:r>
              <a:rPr lang="en-US" dirty="0">
                <a:latin typeface="Arial" pitchFamily="34" charset="0"/>
                <a:cs typeface="Arial" pitchFamily="34" charset="0"/>
              </a:rPr>
              <a:t>999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21332" y="2771001"/>
            <a:ext cx="114646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4.318</a:t>
            </a:r>
            <a:r>
              <a:rPr lang="en-US" dirty="0">
                <a:latin typeface="Arial" pitchFamily="34" charset="0"/>
                <a:cs typeface="Arial" pitchFamily="34" charset="0"/>
              </a:rPr>
              <a:t>613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21332" y="3228201"/>
            <a:ext cx="114646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0.003</a:t>
            </a:r>
            <a:r>
              <a:rPr lang="en-US" dirty="0">
                <a:latin typeface="Arial" pitchFamily="34" charset="0"/>
                <a:cs typeface="Arial" pitchFamily="34" charset="0"/>
              </a:rPr>
              <a:t>918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21332" y="3950732"/>
            <a:ext cx="114646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0.000</a:t>
            </a:r>
            <a:r>
              <a:rPr lang="en-US" dirty="0">
                <a:latin typeface="Arial" pitchFamily="34" charset="0"/>
                <a:cs typeface="Arial" pitchFamily="34" charset="0"/>
              </a:rPr>
              <a:t>468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21332" y="4676001"/>
            <a:ext cx="114646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0.000</a:t>
            </a:r>
            <a:r>
              <a:rPr lang="en-US" dirty="0">
                <a:latin typeface="Arial" pitchFamily="34" charset="0"/>
                <a:cs typeface="Arial" pitchFamily="34" charset="0"/>
              </a:rPr>
              <a:t>909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21332" y="5398532"/>
            <a:ext cx="114646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0.000</a:t>
            </a:r>
            <a:r>
              <a:rPr lang="en-US" dirty="0">
                <a:latin typeface="Arial" pitchFamily="34" charset="0"/>
                <a:cs typeface="Arial" pitchFamily="34" charset="0"/>
              </a:rPr>
              <a:t>279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921332" y="5859615"/>
            <a:ext cx="114646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6.567</a:t>
            </a:r>
            <a:r>
              <a:rPr lang="en-US" dirty="0">
                <a:latin typeface="Arial" pitchFamily="34" charset="0"/>
                <a:cs typeface="Arial" pitchFamily="34" charset="0"/>
              </a:rPr>
              <a:t>766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2400" y="1143000"/>
            <a:ext cx="662162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INSERT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по 1000 строк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52401" y="1588532"/>
            <a:ext cx="6621622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SELECT * from `news` where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n_rubric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`='…'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400" y="2045732"/>
            <a:ext cx="6621622" cy="6463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SELECT * from `news` where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n_rubric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`='…' AND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n_dt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`&gt;='…' AND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n_dt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`&lt;='…'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2400" y="2771001"/>
            <a:ext cx="662162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SELECT * from `news` where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n_dt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`&gt;='…' AND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n_dt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`&lt;='…'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52401" y="3228201"/>
            <a:ext cx="6621622" cy="6463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SELECT * from `news` where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n_title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`='…' AND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n_dt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`&gt;='…' AND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n_dt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`&lt;='…'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52400" y="3950732"/>
            <a:ext cx="6621622" cy="6463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SELECT * from `news` where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n_title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`='…' AND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n_author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`='…' AND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n_dt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`&gt;='…' AND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n_dt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`&lt;='…'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52400" y="4676001"/>
            <a:ext cx="6621622" cy="6463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SELECT * from `news` where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n_title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`='…' AND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n_author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`='…'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52400" y="5398532"/>
            <a:ext cx="6621622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SELECT * from `news` where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n_title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`='…'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52400" y="5855732"/>
            <a:ext cx="662162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SELECT * from `news` where 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n_author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`='…'</a:t>
            </a:r>
          </a:p>
        </p:txBody>
      </p:sp>
      <p:sp>
        <p:nvSpPr>
          <p:cNvPr id="45" name="Rounded Rectangular Callout 44"/>
          <p:cNvSpPr/>
          <p:nvPr/>
        </p:nvSpPr>
        <p:spPr>
          <a:xfrm>
            <a:off x="4495800" y="105156"/>
            <a:ext cx="4419600" cy="612648"/>
          </a:xfrm>
          <a:prstGeom prst="wedgeRoundRectCallout">
            <a:avLst>
              <a:gd name="adj1" fmla="val 9235"/>
              <a:gd name="adj2" fmla="val 6001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«Разброс» 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порядка 20 секунд!!!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ounded Rectangular Callout 45"/>
          <p:cNvSpPr/>
          <p:nvPr/>
        </p:nvSpPr>
        <p:spPr>
          <a:xfrm>
            <a:off x="1295400" y="1129931"/>
            <a:ext cx="5334000" cy="1322677"/>
          </a:xfrm>
          <a:prstGeom prst="wedgeRoundRectCallout">
            <a:avLst>
              <a:gd name="adj1" fmla="val 73560"/>
              <a:gd name="adj2" fmla="val 7483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Индекс «сработал», просто в выборку попадает очень много записей, извлечение которых отнимает время.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1417320" y="4860667"/>
            <a:ext cx="5334000" cy="720082"/>
          </a:xfrm>
          <a:prstGeom prst="wedgeRoundRectCallout">
            <a:avLst>
              <a:gd name="adj1" fmla="val 72703"/>
              <a:gd name="adj2" fmla="val 8753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При поиске по этому полю применимых индексов нет.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25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индексы создавать?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1066800"/>
            <a:ext cx="8610600" cy="30480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Итак, в общем случае индексы лучше создавать, чем не создавать </a:t>
            </a:r>
            <a:r>
              <a:rPr lang="ru-RU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.</a:t>
            </a:r>
          </a:p>
          <a:p>
            <a:pPr marL="0" indent="0">
              <a:buFontTx/>
              <a:buNone/>
            </a:pPr>
            <a:r>
              <a:rPr lang="ru-RU" sz="2600" b="1" dirty="0">
                <a:latin typeface="Arial" pitchFamily="34" charset="0"/>
                <a:cs typeface="Arial" pitchFamily="34" charset="0"/>
                <a:sym typeface="Wingdings" pitchFamily="2" charset="2"/>
              </a:rPr>
              <a:t>Поля и их комбинации, на которых лучше создать индексы, определяются исходя из наиболее часто выполняемых запросов на чтение.</a:t>
            </a:r>
          </a:p>
          <a:p>
            <a:pPr marL="0" indent="0">
              <a:buFontTx/>
              <a:buNone/>
            </a:pPr>
            <a:r>
              <a:rPr lang="ru-RU" sz="2600" b="1" dirty="0">
                <a:latin typeface="Arial" pitchFamily="34" charset="0"/>
                <a:cs typeface="Arial" pitchFamily="34" charset="0"/>
                <a:sym typeface="Wingdings" pitchFamily="2" charset="2"/>
              </a:rPr>
              <a:t>Проверить, какие индексы использует СУБД, можно (в </a:t>
            </a:r>
            <a:r>
              <a:rPr lang="en-US" sz="2600" b="1" dirty="0">
                <a:latin typeface="Arial" pitchFamily="34" charset="0"/>
                <a:cs typeface="Arial" pitchFamily="34" charset="0"/>
                <a:sym typeface="Wingdings" pitchFamily="2" charset="2"/>
              </a:rPr>
              <a:t>MySQL) </a:t>
            </a:r>
            <a:r>
              <a:rPr lang="ru-RU" sz="2600" b="1" dirty="0">
                <a:latin typeface="Arial" pitchFamily="34" charset="0"/>
                <a:cs typeface="Arial" pitchFamily="34" charset="0"/>
                <a:sym typeface="Wingdings" pitchFamily="2" charset="2"/>
              </a:rPr>
              <a:t>командой </a:t>
            </a:r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EXPLAIN </a:t>
            </a:r>
            <a:r>
              <a:rPr lang="ru-RU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запрос;</a:t>
            </a:r>
            <a:endParaRPr lang="ru-RU" sz="30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080" y="4102686"/>
            <a:ext cx="690372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EXPLAIN SELECT * from `news` where `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n_author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`='…'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" y="4724399"/>
            <a:ext cx="8580120" cy="862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47284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индексов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1066800"/>
            <a:ext cx="4991100" cy="47244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600" b="1" dirty="0">
                <a:latin typeface="Arial" pitchFamily="34" charset="0"/>
                <a:cs typeface="Arial" pitchFamily="34" charset="0"/>
              </a:rPr>
              <a:t>Уникальные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unique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– </a:t>
            </a:r>
            <a:r>
              <a:rPr lang="ru-RU" sz="2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запрещают вставку одинаковых значений 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в поле таблицы. </a:t>
            </a:r>
            <a:r>
              <a:rPr lang="ru-RU" sz="2600" i="1" dirty="0">
                <a:latin typeface="Arial" pitchFamily="34" charset="0"/>
                <a:cs typeface="Arial" pitchFamily="34" charset="0"/>
              </a:rPr>
              <a:t>Как правило, создаются на «альтернативном ПК».</a:t>
            </a:r>
          </a:p>
          <a:p>
            <a:pPr marL="0" indent="0">
              <a:buFontTx/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r>
              <a:rPr lang="ru-RU" sz="2600" b="1" dirty="0">
                <a:latin typeface="Arial" pitchFamily="34" charset="0"/>
                <a:cs typeface="Arial" pitchFamily="34" charset="0"/>
              </a:rPr>
              <a:t>Неуникальные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non-unique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– </a:t>
            </a:r>
            <a:r>
              <a:rPr lang="ru-RU" sz="2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просто индексы </a:t>
            </a:r>
            <a:r>
              <a:rPr lang="ru-RU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, созданные для ускорения поиска.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57400"/>
            <a:ext cx="1695450" cy="3969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3200400" y="213360"/>
            <a:ext cx="2667000" cy="838200"/>
          </a:xfrm>
          <a:prstGeom prst="wedgeRoundRectCallout">
            <a:avLst>
              <a:gd name="adj1" fmla="val 71122"/>
              <a:gd name="adj2" fmla="val 17378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Поле с уникальным индексом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248400" y="213360"/>
            <a:ext cx="2667000" cy="838200"/>
          </a:xfrm>
          <a:prstGeom prst="wedgeRoundRectCallout">
            <a:avLst>
              <a:gd name="adj1" fmla="val 4265"/>
              <a:gd name="adj2" fmla="val 16833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Поле с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НЕуникальным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индексом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7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определения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16764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500" b="1" dirty="0"/>
              <a:t>Данные</a:t>
            </a:r>
            <a:r>
              <a:rPr lang="ru-RU" sz="2500" dirty="0"/>
              <a:t> – это представление фактов и идей </a:t>
            </a:r>
            <a:r>
              <a:rPr lang="ru-RU" sz="2500" b="1" dirty="0">
                <a:solidFill>
                  <a:srgbClr val="7030A0"/>
                </a:solidFill>
              </a:rPr>
              <a:t>в формализованном виде</a:t>
            </a:r>
            <a:r>
              <a:rPr lang="ru-RU" sz="2500" dirty="0"/>
              <a:t>, пригодном для передачи и обработки в некотором информационном процессе.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810000"/>
            <a:ext cx="4752975" cy="202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15053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индексов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1066800"/>
            <a:ext cx="4648200" cy="49530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500" b="1" dirty="0">
                <a:latin typeface="Arial" pitchFamily="34" charset="0"/>
                <a:cs typeface="Arial" pitchFamily="34" charset="0"/>
              </a:rPr>
              <a:t>Кластерные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500" dirty="0" err="1">
                <a:latin typeface="Arial" pitchFamily="34" charset="0"/>
                <a:cs typeface="Arial" pitchFamily="34" charset="0"/>
              </a:rPr>
              <a:t>claster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 index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 –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строятся </a:t>
            </a:r>
            <a:r>
              <a:rPr lang="ru-RU" sz="25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на поле, по значению которого упорядочена таблица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. В таблице может быть только один кластерный индекс (и это, как правило – ПК).</a:t>
            </a:r>
          </a:p>
          <a:p>
            <a:pPr marL="0" indent="0">
              <a:buFontTx/>
              <a:buNone/>
            </a:pPr>
            <a:endParaRPr lang="ru-RU" sz="25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r>
              <a:rPr lang="ru-RU" sz="2500" b="1" dirty="0" err="1">
                <a:latin typeface="Arial" pitchFamily="34" charset="0"/>
                <a:cs typeface="Arial" pitchFamily="34" charset="0"/>
              </a:rPr>
              <a:t>Некластерные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non-</a:t>
            </a:r>
            <a:r>
              <a:rPr lang="en-US" sz="2500" dirty="0" err="1">
                <a:latin typeface="Arial" pitchFamily="34" charset="0"/>
                <a:cs typeface="Arial" pitchFamily="34" charset="0"/>
              </a:rPr>
              <a:t>claster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 index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 –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строятся на </a:t>
            </a:r>
            <a:r>
              <a:rPr lang="ru-RU" sz="25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произвольном неупорядоченном поле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таблицы.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019300"/>
            <a:ext cx="3934691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ounded Rectangular Callout 41"/>
          <p:cNvSpPr/>
          <p:nvPr/>
        </p:nvSpPr>
        <p:spPr>
          <a:xfrm>
            <a:off x="3695700" y="182880"/>
            <a:ext cx="2476500" cy="838200"/>
          </a:xfrm>
          <a:prstGeom prst="wedgeRoundRectCallout">
            <a:avLst>
              <a:gd name="adj1" fmla="val 14551"/>
              <a:gd name="adj2" fmla="val 16469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Здесь может быть кластерный индекс.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ounded Rectangular Callout 42"/>
          <p:cNvSpPr/>
          <p:nvPr/>
        </p:nvSpPr>
        <p:spPr>
          <a:xfrm>
            <a:off x="6362700" y="182880"/>
            <a:ext cx="2601191" cy="838200"/>
          </a:xfrm>
          <a:prstGeom prst="wedgeRoundRectCallout">
            <a:avLst>
              <a:gd name="adj1" fmla="val -22360"/>
              <a:gd name="adj2" fmla="val 8106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Здесь может быть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НЕкластерный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индекс.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51" name="Straight Arrow Connector 2050"/>
          <p:cNvCxnSpPr>
            <a:stCxn id="43" idx="4"/>
          </p:cNvCxnSpPr>
          <p:nvPr/>
        </p:nvCxnSpPr>
        <p:spPr>
          <a:xfrm flipH="1">
            <a:off x="6629400" y="1281433"/>
            <a:ext cx="452269" cy="7378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4"/>
          </p:cNvCxnSpPr>
          <p:nvPr/>
        </p:nvCxnSpPr>
        <p:spPr>
          <a:xfrm>
            <a:off x="7081669" y="1281433"/>
            <a:ext cx="766932" cy="7378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2707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индексов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1066800"/>
            <a:ext cx="4648200" cy="47244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600" b="1" dirty="0">
                <a:latin typeface="Arial" pitchFamily="34" charset="0"/>
                <a:cs typeface="Arial" pitchFamily="34" charset="0"/>
              </a:rPr>
              <a:t>Простые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simple index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– 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строятся на одном поле.</a:t>
            </a:r>
          </a:p>
          <a:p>
            <a:pPr marL="0" indent="0">
              <a:buFontTx/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r>
              <a:rPr lang="ru-RU" sz="2600" b="1" dirty="0">
                <a:latin typeface="Arial" pitchFamily="34" charset="0"/>
                <a:cs typeface="Arial" pitchFamily="34" charset="0"/>
              </a:rPr>
              <a:t>Составные, сложные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complex index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– 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строятся на нескольких полях или даже на выражениях.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934691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3695700" y="182880"/>
            <a:ext cx="2476500" cy="838200"/>
          </a:xfrm>
          <a:prstGeom prst="wedgeRoundRectCallout">
            <a:avLst>
              <a:gd name="adj1" fmla="val 13320"/>
              <a:gd name="adj2" fmla="val 13378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Одно поле, простой индекс.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362700" y="182880"/>
            <a:ext cx="2601191" cy="838200"/>
          </a:xfrm>
          <a:prstGeom prst="wedgeRoundRectCallout">
            <a:avLst>
              <a:gd name="adj1" fmla="val -22360"/>
              <a:gd name="adj2" fmla="val 8106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Два поля, составной индекс.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8" idx="4"/>
          </p:cNvCxnSpPr>
          <p:nvPr/>
        </p:nvCxnSpPr>
        <p:spPr>
          <a:xfrm flipH="1">
            <a:off x="6629400" y="1281433"/>
            <a:ext cx="452269" cy="4711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4"/>
          </p:cNvCxnSpPr>
          <p:nvPr/>
        </p:nvCxnSpPr>
        <p:spPr>
          <a:xfrm>
            <a:off x="7081669" y="1281433"/>
            <a:ext cx="766932" cy="4711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4028209" y="5257800"/>
            <a:ext cx="3972791" cy="914400"/>
          </a:xfrm>
          <a:prstGeom prst="wedgeRoundRectCallout">
            <a:avLst>
              <a:gd name="adj1" fmla="val 45227"/>
              <a:gd name="adj2" fmla="val -10106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Сложный индекс по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UPPER(`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sn_title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`)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(</a:t>
            </a: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НЕ </a:t>
            </a:r>
            <a:r>
              <a:rPr lang="ru-RU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поддерживатеся</a:t>
            </a: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MySQL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94149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индексов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1066800"/>
            <a:ext cx="4991100" cy="47244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600" b="1" dirty="0">
                <a:latin typeface="Arial" pitchFamily="34" charset="0"/>
                <a:cs typeface="Arial" pitchFamily="34" charset="0"/>
              </a:rPr>
              <a:t>Плотные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dense index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– 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указывают на </a:t>
            </a:r>
            <a:r>
              <a:rPr lang="ru-RU" sz="2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конкретную запись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 в таблице или </a:t>
            </a:r>
            <a:r>
              <a:rPr lang="ru-RU" sz="2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блок записей с одинаковыми значениями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 индексированного поля.</a:t>
            </a:r>
          </a:p>
          <a:p>
            <a:pPr marL="0" indent="0">
              <a:buFontTx/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r>
              <a:rPr lang="ru-RU" sz="2600" b="1" dirty="0">
                <a:latin typeface="Arial" pitchFamily="34" charset="0"/>
                <a:cs typeface="Arial" pitchFamily="34" charset="0"/>
              </a:rPr>
              <a:t>Неплотные, редкие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spare index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– 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указывают на </a:t>
            </a:r>
            <a:r>
              <a:rPr lang="ru-RU" sz="2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блок (отсортированных) записей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066800"/>
            <a:ext cx="4191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066799"/>
            <a:ext cx="4191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334000" y="685800"/>
            <a:ext cx="1143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19700" y="685800"/>
            <a:ext cx="12573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05400" y="685800"/>
            <a:ext cx="1371600" cy="1085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53000" y="685800"/>
            <a:ext cx="1524000" cy="1385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00600" y="685800"/>
            <a:ext cx="1676400" cy="1652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34300" y="685800"/>
            <a:ext cx="4953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543800" y="685800"/>
            <a:ext cx="670560" cy="1385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987" y="4360545"/>
            <a:ext cx="314325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Straight Arrow Connector 30"/>
          <p:cNvCxnSpPr/>
          <p:nvPr/>
        </p:nvCxnSpPr>
        <p:spPr>
          <a:xfrm>
            <a:off x="7484268" y="4038600"/>
            <a:ext cx="797719" cy="520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162800" y="4038600"/>
            <a:ext cx="1112520" cy="1346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Rectangle 2047"/>
          <p:cNvSpPr/>
          <p:nvPr/>
        </p:nvSpPr>
        <p:spPr>
          <a:xfrm>
            <a:off x="4419600" y="228600"/>
            <a:ext cx="1219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INDEX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79920" y="228600"/>
            <a:ext cx="1219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INDEX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686550" y="3581400"/>
            <a:ext cx="1219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5226997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индексами в </a:t>
            </a:r>
            <a:r>
              <a:rPr lang="en-US" dirty="0"/>
              <a:t>MySQL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" y="838200"/>
            <a:ext cx="5962911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ounded Rectangular Callout 21"/>
          <p:cNvSpPr/>
          <p:nvPr/>
        </p:nvSpPr>
        <p:spPr>
          <a:xfrm>
            <a:off x="249555" y="1905000"/>
            <a:ext cx="2476500" cy="838200"/>
          </a:xfrm>
          <a:prstGeom prst="wedgeRoundRectCallout">
            <a:avLst>
              <a:gd name="adj1" fmla="val 74858"/>
              <a:gd name="adj2" fmla="val -7166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Первичный ключ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6096000" y="533400"/>
            <a:ext cx="2476500" cy="838200"/>
          </a:xfrm>
          <a:prstGeom prst="wedgeRoundRectCallout">
            <a:avLst>
              <a:gd name="adj1" fmla="val -126988"/>
              <a:gd name="adj2" fmla="val 12469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Уникальный индекс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6172200" y="1676400"/>
            <a:ext cx="2476500" cy="838200"/>
          </a:xfrm>
          <a:prstGeom prst="wedgeRoundRectCallout">
            <a:avLst>
              <a:gd name="adj1" fmla="val -135603"/>
              <a:gd name="adj2" fmla="val 1742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Неуникальный индекс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ounded Rectangular Callout 25"/>
          <p:cNvSpPr/>
          <p:nvPr/>
        </p:nvSpPr>
        <p:spPr>
          <a:xfrm>
            <a:off x="249555" y="3276600"/>
            <a:ext cx="7522846" cy="1295400"/>
          </a:xfrm>
          <a:prstGeom prst="wedgeRoundRectCallout">
            <a:avLst>
              <a:gd name="adj1" fmla="val -6406"/>
              <a:gd name="adj2" fmla="val -10139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Полнотекстовый индекс для таблиц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MyISAM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и полей типа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CHAR, VARCHAR, TEXT.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Для поиска используется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синтексис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MATCH() ... AGAINST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(далее – см. мануал по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MySQL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)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70052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связей и их применение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807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виды связей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28194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500" dirty="0"/>
              <a:t>Тип создаваемой связи зависит от того, </a:t>
            </a:r>
            <a:r>
              <a:rPr lang="ru-RU" sz="2500" dirty="0">
                <a:solidFill>
                  <a:srgbClr val="7030A0"/>
                </a:solidFill>
              </a:rPr>
              <a:t>как определены связанные столбцы</a:t>
            </a:r>
            <a:r>
              <a:rPr lang="ru-RU" sz="2500" dirty="0"/>
              <a:t>. Основных видов связи три:</a:t>
            </a:r>
          </a:p>
          <a:p>
            <a:pPr algn="just">
              <a:buFont typeface="Arial" pitchFamily="34" charset="0"/>
              <a:buChar char="•"/>
            </a:pPr>
            <a:r>
              <a:rPr lang="ru-RU" sz="2500" dirty="0"/>
              <a:t>один ко многим;</a:t>
            </a:r>
          </a:p>
          <a:p>
            <a:pPr algn="just">
              <a:buFont typeface="Arial" pitchFamily="34" charset="0"/>
              <a:buChar char="•"/>
            </a:pPr>
            <a:r>
              <a:rPr lang="ru-RU" sz="2500" dirty="0"/>
              <a:t>многие ко многим;</a:t>
            </a:r>
          </a:p>
          <a:p>
            <a:pPr algn="just">
              <a:buFont typeface="Arial" pitchFamily="34" charset="0"/>
              <a:buChar char="•"/>
            </a:pPr>
            <a:r>
              <a:rPr lang="ru-RU" sz="2500" dirty="0"/>
              <a:t>один к одному.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815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один ко многим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19812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500" dirty="0"/>
              <a:t>Связь </a:t>
            </a:r>
            <a:r>
              <a:rPr lang="ru-RU" sz="2500" b="1" dirty="0">
                <a:solidFill>
                  <a:srgbClr val="7030A0"/>
                </a:solidFill>
              </a:rPr>
              <a:t>один ко многим</a:t>
            </a:r>
            <a:r>
              <a:rPr lang="ru-RU" sz="2500" b="1" dirty="0"/>
              <a:t> </a:t>
            </a:r>
            <a:r>
              <a:rPr lang="ru-RU" sz="2500" dirty="0"/>
              <a:t>самая распространённая. В этом типе связей у строки таблицы А может быть несколько совпадающих строк таблицы Б, но каждой строке таблицы Б может соответствовать только одна строка из А.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51188"/>
            <a:ext cx="8208963" cy="288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59256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многие ко многим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16002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000" dirty="0"/>
              <a:t>В связи </a:t>
            </a:r>
            <a:r>
              <a:rPr lang="ru-RU" sz="2000" b="1" dirty="0">
                <a:solidFill>
                  <a:srgbClr val="7030A0"/>
                </a:solidFill>
              </a:rPr>
              <a:t>многие ко многим</a:t>
            </a:r>
            <a:r>
              <a:rPr lang="ru-RU" sz="2000" dirty="0"/>
              <a:t> строке таблицы А может сопоставляться несколько строк таблицы Б, и наоборот. Такие связи создаются определением третьей таблицы, которая называется таблицей соединения, чей первичный ключ состоит из внешних ключей А и Б.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619743"/>
              </p:ext>
            </p:extLst>
          </p:nvPr>
        </p:nvGraphicFramePr>
        <p:xfrm>
          <a:off x="609600" y="2819400"/>
          <a:ext cx="8191500" cy="321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Image" r:id="rId3" imgW="10920635" imgH="4292063" progId="Photoshop.Image.9">
                  <p:embed/>
                </p:oleObj>
              </mc:Choice>
              <mc:Fallback>
                <p:oleObj name="Image" r:id="rId3" imgW="10920635" imgH="4292063" progId="Photoshop.Image.9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19400"/>
                        <a:ext cx="8191500" cy="321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69367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один к одному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24384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000" dirty="0"/>
              <a:t>В связи </a:t>
            </a:r>
            <a:r>
              <a:rPr lang="ru-RU" sz="2000" b="1" dirty="0">
                <a:solidFill>
                  <a:srgbClr val="7030A0"/>
                </a:solidFill>
              </a:rPr>
              <a:t>один к одному</a:t>
            </a:r>
            <a:r>
              <a:rPr lang="ru-RU" sz="2000" dirty="0"/>
              <a:t> одной строке таблицы А соответствует одна строка таблицы Б.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ru-RU" sz="2000" dirty="0"/>
              <a:t>Эту связь можно использовать для: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/>
              <a:t>разделения таблицы со многими столбцами;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/>
              <a:t>изоляции части таблицы из соображений безопасности;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/>
              <a:t>хранения кратковременных данных, которые можно легко удалить вместе со всей таблицей.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57600"/>
            <a:ext cx="6985000" cy="236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5151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Мощность связи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7543800" cy="17573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7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Мощность</a:t>
            </a:r>
            <a:r>
              <a:rPr lang="en-US" sz="27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(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кардинальность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)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 связи (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relationship cardinality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– 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указание </a:t>
            </a:r>
            <a:r>
              <a:rPr lang="ru-RU" sz="27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возможного числа записей 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в таблице с каждой стороны связи.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8600" y="2895600"/>
            <a:ext cx="37719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>
                <a:latin typeface="Arial" pitchFamily="34" charset="0"/>
                <a:cs typeface="Arial" pitchFamily="34" charset="0"/>
              </a:rPr>
              <a:t>При серьёзном проектировании указывают обе (нижнюю и верхнюю) границы с каждой стороны связи.</a:t>
            </a:r>
            <a:endParaRPr lang="en-US" sz="2300" dirty="0"/>
          </a:p>
        </p:txBody>
      </p:sp>
      <p:sp>
        <p:nvSpPr>
          <p:cNvPr id="15" name="Rectangle 14"/>
          <p:cNvSpPr/>
          <p:nvPr/>
        </p:nvSpPr>
        <p:spPr>
          <a:xfrm>
            <a:off x="4800600" y="2907268"/>
            <a:ext cx="125098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Владелец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99463" y="2907268"/>
            <a:ext cx="10785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Машина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>
            <a:stCxn id="16" idx="1"/>
            <a:endCxn id="15" idx="3"/>
          </p:cNvCxnSpPr>
          <p:nvPr/>
        </p:nvCxnSpPr>
        <p:spPr>
          <a:xfrm flipH="1">
            <a:off x="6051583" y="3091934"/>
            <a:ext cx="1847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31565" y="272260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M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223063" y="272617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1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4800600" y="3821668"/>
            <a:ext cx="125098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Владелец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99463" y="3821668"/>
            <a:ext cx="10785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Машина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>
            <a:stCxn id="24" idx="1"/>
            <a:endCxn id="23" idx="3"/>
          </p:cNvCxnSpPr>
          <p:nvPr/>
        </p:nvCxnSpPr>
        <p:spPr>
          <a:xfrm flipH="1">
            <a:off x="6051583" y="4006334"/>
            <a:ext cx="1847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31565" y="3637002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1..M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6223063" y="364057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1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4800600" y="4659868"/>
            <a:ext cx="125098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Владелец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899463" y="4659868"/>
            <a:ext cx="10785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Машина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Arrow Connector 33"/>
          <p:cNvCxnSpPr>
            <a:stCxn id="31" idx="1"/>
            <a:endCxn id="30" idx="3"/>
          </p:cNvCxnSpPr>
          <p:nvPr/>
        </p:nvCxnSpPr>
        <p:spPr>
          <a:xfrm flipH="1">
            <a:off x="6051583" y="4844534"/>
            <a:ext cx="1847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331565" y="4475202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0..M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6223063" y="447877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1</a:t>
            </a:r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4800600" y="5498068"/>
            <a:ext cx="125098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Владелец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99463" y="5498068"/>
            <a:ext cx="10785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Машина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Arrow Connector 38"/>
          <p:cNvCxnSpPr>
            <a:stCxn id="38" idx="1"/>
            <a:endCxn id="37" idx="3"/>
          </p:cNvCxnSpPr>
          <p:nvPr/>
        </p:nvCxnSpPr>
        <p:spPr>
          <a:xfrm flipH="1">
            <a:off x="6051583" y="5682734"/>
            <a:ext cx="1847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331565" y="5313402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0..M</a:t>
            </a:r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>
            <a:off x="6223063" y="531697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0..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1</a:t>
            </a:r>
            <a:endParaRPr lang="en-US" b="1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1219200" y="5001875"/>
            <a:ext cx="2933700" cy="992386"/>
          </a:xfrm>
          <a:prstGeom prst="wedgeRoundRectCallout">
            <a:avLst>
              <a:gd name="adj1" fmla="val 57977"/>
              <a:gd name="adj2" fmla="val -9420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b="1" dirty="0">
                <a:latin typeface="Arial" pitchFamily="34" charset="0"/>
                <a:cs typeface="Arial" pitchFamily="34" charset="0"/>
              </a:rPr>
              <a:t>В чём разница таких записей?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1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Логика построения базы данных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34290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500" dirty="0"/>
              <a:t>Организация структуры БД формируется, исходя из следующих соображений:</a:t>
            </a:r>
          </a:p>
          <a:p>
            <a:pPr marL="0" indent="363538" algn="just">
              <a:buFont typeface="Wingdings 3" pitchFamily="18" charset="2"/>
              <a:buNone/>
            </a:pPr>
            <a:endParaRPr lang="ru-RU" sz="2500" dirty="0"/>
          </a:p>
          <a:p>
            <a:pPr marL="0" indent="363538" algn="just">
              <a:buFontTx/>
              <a:buAutoNum type="arabicPeriod"/>
            </a:pPr>
            <a:r>
              <a:rPr lang="ru-RU" sz="2500" dirty="0"/>
              <a:t> </a:t>
            </a:r>
            <a:r>
              <a:rPr lang="ru-RU" sz="2500" dirty="0">
                <a:solidFill>
                  <a:srgbClr val="7030A0"/>
                </a:solidFill>
              </a:rPr>
              <a:t>Адекватность</a:t>
            </a:r>
            <a:r>
              <a:rPr lang="ru-RU" sz="2500" dirty="0">
                <a:solidFill>
                  <a:srgbClr val="FF0066"/>
                </a:solidFill>
              </a:rPr>
              <a:t> </a:t>
            </a:r>
            <a:r>
              <a:rPr lang="ru-RU" sz="2500" dirty="0"/>
              <a:t>описываемому объекту</a:t>
            </a:r>
            <a:r>
              <a:rPr lang="en-US" sz="2500" dirty="0"/>
              <a:t> </a:t>
            </a:r>
            <a:r>
              <a:rPr lang="ru-RU" sz="2500" dirty="0"/>
              <a:t>или системе.</a:t>
            </a:r>
          </a:p>
          <a:p>
            <a:pPr marL="0" indent="363538" algn="just">
              <a:buFontTx/>
              <a:buAutoNum type="arabicPeriod"/>
            </a:pPr>
            <a:r>
              <a:rPr lang="ru-RU" sz="2500" dirty="0"/>
              <a:t> </a:t>
            </a:r>
            <a:r>
              <a:rPr lang="ru-RU" sz="2500" dirty="0">
                <a:solidFill>
                  <a:srgbClr val="7030A0"/>
                </a:solidFill>
              </a:rPr>
              <a:t>Удобство </a:t>
            </a:r>
            <a:r>
              <a:rPr lang="ru-RU" sz="2500" dirty="0"/>
              <a:t>использования.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971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Идентифицирующие и </a:t>
            </a:r>
            <a:r>
              <a:rPr lang="ru-RU" dirty="0" err="1"/>
              <a:t>неидентифицирующие</a:t>
            </a:r>
            <a:r>
              <a:rPr lang="ru-RU" dirty="0"/>
              <a:t> связи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19812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500" dirty="0"/>
              <a:t>Связь между двумя таблицами может быть:</a:t>
            </a:r>
          </a:p>
          <a:p>
            <a:pPr algn="just">
              <a:buFont typeface="Arial" charset="0"/>
              <a:buChar char="•"/>
            </a:pPr>
            <a:r>
              <a:rPr lang="ru-RU" sz="2500" b="1"/>
              <a:t>идентифицирующей</a:t>
            </a:r>
            <a:r>
              <a:rPr lang="ru-RU" sz="2500"/>
              <a:t> </a:t>
            </a:r>
            <a:r>
              <a:rPr lang="ru-RU" sz="2500" dirty="0"/>
              <a:t>– в дочернюю таблицу </a:t>
            </a:r>
            <a:r>
              <a:rPr lang="ru-RU" sz="2500" dirty="0">
                <a:solidFill>
                  <a:srgbClr val="7030A0"/>
                </a:solidFill>
              </a:rPr>
              <a:t>нельзя добавить запись, которой нет соответствия</a:t>
            </a:r>
            <a:r>
              <a:rPr lang="ru-RU" sz="2500" dirty="0"/>
              <a:t> в родительской таблице (</a:t>
            </a:r>
            <a:r>
              <a:rPr lang="en-US" sz="2500" dirty="0"/>
              <a:t>FK NOT NULL</a:t>
            </a:r>
            <a:r>
              <a:rPr lang="ru-RU" sz="2500" dirty="0"/>
              <a:t>)</a:t>
            </a:r>
            <a:r>
              <a:rPr lang="en-US" sz="2500" dirty="0"/>
              <a:t>;</a:t>
            </a:r>
          </a:p>
          <a:p>
            <a:pPr algn="just">
              <a:buFont typeface="Arial" charset="0"/>
              <a:buChar char="•"/>
            </a:pPr>
            <a:r>
              <a:rPr lang="ru-RU" sz="2500" b="1" dirty="0" err="1"/>
              <a:t>неидентифицирующей</a:t>
            </a:r>
            <a:r>
              <a:rPr lang="ru-RU" sz="2500" dirty="0"/>
              <a:t> – в дочернюю таблицу </a:t>
            </a:r>
            <a:r>
              <a:rPr lang="ru-RU" sz="2500" dirty="0">
                <a:solidFill>
                  <a:srgbClr val="7030A0"/>
                </a:solidFill>
              </a:rPr>
              <a:t>можно добавить запись</a:t>
            </a:r>
            <a:r>
              <a:rPr lang="ru-RU" sz="2500" dirty="0"/>
              <a:t>, которой нет соответствия в родительской таблице (</a:t>
            </a:r>
            <a:r>
              <a:rPr lang="en-US" sz="2500" dirty="0"/>
              <a:t>FK NULL</a:t>
            </a:r>
            <a:r>
              <a:rPr lang="ru-RU" sz="2500" dirty="0"/>
              <a:t>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127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Идентифицирующие и </a:t>
            </a:r>
            <a:r>
              <a:rPr lang="ru-RU" dirty="0" err="1"/>
              <a:t>неидентифицирующие</a:t>
            </a:r>
            <a:r>
              <a:rPr lang="ru-RU" dirty="0"/>
              <a:t> связи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6019800" cy="52625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700" dirty="0">
                <a:latin typeface="Arial" pitchFamily="34" charset="0"/>
                <a:cs typeface="Arial" pitchFamily="34" charset="0"/>
              </a:rPr>
              <a:t>Идентифицирующая связь определяет ситуацию, когда запись в дочерней таблице обязана быть связана с записью в родительской таблице.</a:t>
            </a:r>
          </a:p>
          <a:p>
            <a:pPr marL="0" indent="0">
              <a:buFontTx/>
              <a:buNone/>
            </a:pPr>
            <a:endParaRPr lang="ru-RU" sz="27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r>
              <a:rPr lang="ru-RU" sz="2700" dirty="0" err="1">
                <a:latin typeface="Arial" pitchFamily="34" charset="0"/>
                <a:cs typeface="Arial" pitchFamily="34" charset="0"/>
              </a:rPr>
              <a:t>НЕидентифицирующая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 связь определяет ситуацию, когда запись в дочерней таблице может быть НЕ связана с записью в родительской таблице.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60112" y="1748135"/>
            <a:ext cx="85215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Отдел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301085" y="2353270"/>
            <a:ext cx="172008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Мат .ценность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traight Arrow Connector 32"/>
          <p:cNvCxnSpPr>
            <a:stCxn id="32" idx="1"/>
            <a:endCxn id="28" idx="3"/>
          </p:cNvCxnSpPr>
          <p:nvPr/>
        </p:nvCxnSpPr>
        <p:spPr>
          <a:xfrm flipH="1" flipV="1">
            <a:off x="7012268" y="1932801"/>
            <a:ext cx="288817" cy="605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705600" y="2602468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0..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M</a:t>
            </a:r>
            <a:endParaRPr lang="en-US" b="1" dirty="0"/>
          </a:p>
        </p:txBody>
      </p:sp>
      <p:sp>
        <p:nvSpPr>
          <p:cNvPr id="44" name="Rectangle 43"/>
          <p:cNvSpPr/>
          <p:nvPr/>
        </p:nvSpPr>
        <p:spPr>
          <a:xfrm>
            <a:off x="7010400" y="15240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1</a:t>
            </a:r>
            <a:endParaRPr lang="en-US" b="1" dirty="0"/>
          </a:p>
        </p:txBody>
      </p:sp>
      <p:sp>
        <p:nvSpPr>
          <p:cNvPr id="45" name="Rectangle 44"/>
          <p:cNvSpPr/>
          <p:nvPr/>
        </p:nvSpPr>
        <p:spPr>
          <a:xfrm>
            <a:off x="6060954" y="3881735"/>
            <a:ext cx="107465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Человек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899071" y="4486870"/>
            <a:ext cx="5482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Кот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" name="Straight Arrow Connector 46"/>
          <p:cNvCxnSpPr>
            <a:stCxn id="46" idx="1"/>
            <a:endCxn id="45" idx="3"/>
          </p:cNvCxnSpPr>
          <p:nvPr/>
        </p:nvCxnSpPr>
        <p:spPr>
          <a:xfrm flipH="1" flipV="1">
            <a:off x="7135608" y="4066401"/>
            <a:ext cx="763463" cy="6051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291293" y="4736068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0..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M</a:t>
            </a:r>
            <a:endParaRPr lang="en-US" b="1" dirty="0"/>
          </a:p>
        </p:txBody>
      </p:sp>
      <p:sp>
        <p:nvSpPr>
          <p:cNvPr id="49" name="Rectangle 48"/>
          <p:cNvSpPr/>
          <p:nvPr/>
        </p:nvSpPr>
        <p:spPr>
          <a:xfrm>
            <a:off x="7162800" y="365760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0..1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61387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Целостность данных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781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Целостность данных, ссылочная целостность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50292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100" b="1" dirty="0"/>
              <a:t>Ссылочная целостность (</a:t>
            </a:r>
            <a:r>
              <a:rPr lang="en-US" sz="2100" b="1" dirty="0"/>
              <a:t>referential integrity</a:t>
            </a:r>
            <a:r>
              <a:rPr lang="ru-RU" sz="2100" b="1" dirty="0"/>
              <a:t>)</a:t>
            </a:r>
            <a:r>
              <a:rPr lang="ru-RU" sz="2100" dirty="0"/>
              <a:t> – необходимое </a:t>
            </a:r>
            <a:r>
              <a:rPr lang="ru-RU" sz="2100" dirty="0">
                <a:solidFill>
                  <a:srgbClr val="7030A0"/>
                </a:solidFill>
              </a:rPr>
              <a:t>качество реляционной базы данных</a:t>
            </a:r>
            <a:r>
              <a:rPr lang="ru-RU" sz="2100" dirty="0"/>
              <a:t>, заключающееся в </a:t>
            </a:r>
            <a:r>
              <a:rPr lang="ru-RU" sz="2100" dirty="0">
                <a:solidFill>
                  <a:srgbClr val="7030A0"/>
                </a:solidFill>
              </a:rPr>
              <a:t>отсутствии </a:t>
            </a:r>
            <a:r>
              <a:rPr lang="ru-RU" sz="2100" dirty="0"/>
              <a:t>в любом её отношении </a:t>
            </a:r>
            <a:r>
              <a:rPr lang="ru-RU" sz="2100" dirty="0">
                <a:solidFill>
                  <a:srgbClr val="7030A0"/>
                </a:solidFill>
              </a:rPr>
              <a:t>внешних ключей</a:t>
            </a:r>
            <a:r>
              <a:rPr lang="ru-RU" sz="2100" dirty="0"/>
              <a:t>, ссылающихся на </a:t>
            </a:r>
            <a:r>
              <a:rPr lang="ru-RU" sz="2100" dirty="0">
                <a:solidFill>
                  <a:srgbClr val="7030A0"/>
                </a:solidFill>
              </a:rPr>
              <a:t>несуществующие кортежи</a:t>
            </a:r>
            <a:r>
              <a:rPr lang="ru-RU" sz="2100" dirty="0"/>
              <a:t>.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ru-RU" sz="2100" dirty="0">
                <a:solidFill>
                  <a:srgbClr val="7030A0"/>
                </a:solidFill>
              </a:rPr>
              <a:t>Связи </a:t>
            </a:r>
            <a:r>
              <a:rPr lang="ru-RU" sz="2100" dirty="0"/>
              <a:t>между данными, хранимыми в разных отношениях, в реляционной БД </a:t>
            </a:r>
            <a:r>
              <a:rPr lang="ru-RU" sz="2100" dirty="0">
                <a:solidFill>
                  <a:srgbClr val="7030A0"/>
                </a:solidFill>
              </a:rPr>
              <a:t>устанавливаются с помощью использования внешних ключей</a:t>
            </a:r>
            <a:r>
              <a:rPr lang="ru-RU" sz="2100" dirty="0"/>
              <a:t>, как только что было рассмотрено.</a:t>
            </a:r>
            <a:endParaRPr lang="en-US" sz="2100" dirty="0"/>
          </a:p>
          <a:p>
            <a:pPr marL="0" indent="363538" algn="just">
              <a:buFont typeface="Wingdings 3" pitchFamily="18" charset="2"/>
              <a:buNone/>
            </a:pPr>
            <a:r>
              <a:rPr lang="ru-RU" sz="2100" dirty="0"/>
              <a:t>Т.о. обеспечение ссылочной целостности может быть достигнуто за счёт:</a:t>
            </a:r>
          </a:p>
          <a:p>
            <a:pPr algn="just">
              <a:buFont typeface="Arial" pitchFamily="34" charset="0"/>
              <a:buChar char="•"/>
            </a:pPr>
            <a:r>
              <a:rPr lang="ru-RU" sz="2100" dirty="0"/>
              <a:t>явного установления </a:t>
            </a:r>
            <a:r>
              <a:rPr lang="ru-RU" sz="2100" dirty="0">
                <a:solidFill>
                  <a:srgbClr val="7030A0"/>
                </a:solidFill>
              </a:rPr>
              <a:t>ссылок</a:t>
            </a:r>
            <a:r>
              <a:rPr lang="ru-RU" sz="2100" dirty="0"/>
              <a:t> (через внешние ключи);</a:t>
            </a:r>
          </a:p>
          <a:p>
            <a:pPr algn="just">
              <a:buFont typeface="Arial" pitchFamily="34" charset="0"/>
              <a:buChar char="•"/>
            </a:pPr>
            <a:r>
              <a:rPr lang="ru-RU" sz="2100" dirty="0"/>
              <a:t>использования </a:t>
            </a:r>
            <a:r>
              <a:rPr lang="ru-RU" sz="2100" dirty="0">
                <a:solidFill>
                  <a:srgbClr val="7030A0"/>
                </a:solidFill>
              </a:rPr>
              <a:t>триггеров</a:t>
            </a:r>
            <a:r>
              <a:rPr lang="ru-RU" sz="2100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791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ссылочной целостности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9100" y="1312348"/>
            <a:ext cx="37719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>
                <a:latin typeface="Arial" pitchFamily="34" charset="0"/>
                <a:cs typeface="Arial" pitchFamily="34" charset="0"/>
              </a:rPr>
              <a:t>Ссылочная целостность обеспечивает свойство БД, заключающееся в том, что соблюдается правило: «если ключ на что-то ссылается, </a:t>
            </a:r>
          </a:p>
          <a:p>
            <a:r>
              <a:rPr lang="ru-RU" sz="2300" dirty="0">
                <a:latin typeface="Arial" pitchFamily="34" charset="0"/>
                <a:cs typeface="Arial" pitchFamily="34" charset="0"/>
              </a:rPr>
              <a:t>это что-то должно существовать».</a:t>
            </a:r>
            <a:endParaRPr lang="en-US" sz="23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466547"/>
            <a:ext cx="1200150" cy="904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466547"/>
            <a:ext cx="1600200" cy="1809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>
            <a:endCxn id="5122" idx="1"/>
          </p:cNvCxnSpPr>
          <p:nvPr/>
        </p:nvCxnSpPr>
        <p:spPr>
          <a:xfrm flipV="1">
            <a:off x="5821680" y="2918985"/>
            <a:ext cx="1798320" cy="199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791200" y="2918984"/>
            <a:ext cx="1798320" cy="552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806440" y="3195012"/>
            <a:ext cx="1798320" cy="549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791200" y="2674669"/>
            <a:ext cx="762000" cy="199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791200" y="3858150"/>
            <a:ext cx="1371600" cy="199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62800" y="3673484"/>
            <a:ext cx="56938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???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553200" y="2466547"/>
            <a:ext cx="77457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NULL</a:t>
            </a:r>
            <a:endParaRPr lang="en-US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228600" y="4803614"/>
            <a:ext cx="8591550" cy="992386"/>
          </a:xfrm>
          <a:prstGeom prst="wedgeRoundRectCallout">
            <a:avLst>
              <a:gd name="adj1" fmla="val 24274"/>
              <a:gd name="adj2" fmla="val -7884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b="1" dirty="0">
                <a:latin typeface="Arial" pitchFamily="34" charset="0"/>
                <a:cs typeface="Arial" pitchFamily="34" charset="0"/>
              </a:rPr>
              <a:t>При наличии ЯВНО прописанных между таблицами связей СУБД не допустит такой ситуации.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2867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Целостность данных, ссылочная целостность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5105400"/>
          </a:xfrm>
        </p:spPr>
        <p:txBody>
          <a:bodyPr/>
          <a:lstStyle/>
          <a:p>
            <a:pPr marL="0" indent="228600" algn="just">
              <a:buFont typeface="Wingdings 3" pitchFamily="18" charset="2"/>
              <a:buNone/>
            </a:pPr>
            <a:r>
              <a:rPr lang="ru-RU" sz="2100" dirty="0"/>
              <a:t>Любая операция, изменяющая данные в таблице, вызывает автоматическую проверку ссылочной целостности.</a:t>
            </a:r>
          </a:p>
          <a:p>
            <a:pPr marL="0" indent="228600" algn="just">
              <a:buNone/>
            </a:pPr>
            <a:r>
              <a:rPr lang="ru-RU" sz="2100" dirty="0"/>
              <a:t>При операциях изменения или удаления записи проверяется, </a:t>
            </a:r>
            <a:r>
              <a:rPr lang="ru-RU" sz="2100" dirty="0">
                <a:solidFill>
                  <a:srgbClr val="7030A0"/>
                </a:solidFill>
              </a:rPr>
              <a:t>нет ли на неё ссылок</a:t>
            </a:r>
            <a:r>
              <a:rPr lang="ru-RU" sz="2100" dirty="0"/>
              <a:t>; если ссылки имеются, то возможно три варианта дальнейших действий:</a:t>
            </a:r>
          </a:p>
          <a:p>
            <a:pPr lvl="1" algn="just"/>
            <a:r>
              <a:rPr lang="ru-RU" sz="2100" dirty="0">
                <a:solidFill>
                  <a:srgbClr val="7030A0"/>
                </a:solidFill>
              </a:rPr>
              <a:t>запрет </a:t>
            </a:r>
            <a:r>
              <a:rPr lang="ru-RU" sz="2100" dirty="0"/>
              <a:t>– изменение блокируется, и возвращается ошибка;</a:t>
            </a:r>
          </a:p>
          <a:p>
            <a:pPr lvl="1" algn="just"/>
            <a:r>
              <a:rPr lang="ru-RU" sz="2100" dirty="0">
                <a:solidFill>
                  <a:srgbClr val="7030A0"/>
                </a:solidFill>
              </a:rPr>
              <a:t>каскадное изменение (удаление) </a:t>
            </a:r>
            <a:r>
              <a:rPr lang="ru-RU" sz="2100" dirty="0"/>
              <a:t>– в одной транзакции производится изменение (удаление) данной записи и всех записей, ссылающихся на данную;</a:t>
            </a:r>
          </a:p>
          <a:p>
            <a:pPr lvl="1" algn="just"/>
            <a:r>
              <a:rPr lang="ru-RU" sz="2100" dirty="0">
                <a:solidFill>
                  <a:srgbClr val="7030A0"/>
                </a:solidFill>
              </a:rPr>
              <a:t>обнуление внешних ключей </a:t>
            </a:r>
            <a:r>
              <a:rPr lang="ru-RU" sz="2100" dirty="0"/>
              <a:t>(при удалении) – во все внешние ключи записей, ссылающихся на данную, записывается значение NULL.</a:t>
            </a:r>
            <a:endParaRPr lang="ru-RU" sz="2100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909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Запрет каскадной операции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7391400" cy="2214561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700" dirty="0">
                <a:latin typeface="Arial" pitchFamily="34" charset="0"/>
                <a:cs typeface="Arial" pitchFamily="34" charset="0"/>
              </a:rPr>
              <a:t>Пока существует хотя бы одна запись в дочерней таблице, соответствующая некоей записи в родительской таблице, эту запись </a:t>
            </a:r>
            <a:r>
              <a:rPr lang="ru-RU" sz="27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из родительской таблицы нельзя удалить и/или нельзя изменить её первичный ключ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93" y="3924852"/>
            <a:ext cx="1760054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461093" y="4305853"/>
            <a:ext cx="1760054" cy="4571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4305853"/>
            <a:ext cx="1763947" cy="4571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69313" y="4286883"/>
            <a:ext cx="130997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&lt;=&gt;</a:t>
            </a:r>
            <a:endParaRPr lang="en-US" sz="5000" dirty="0">
              <a:solidFill>
                <a:srgbClr val="0070C0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493" y="3837701"/>
            <a:ext cx="1981200" cy="1850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477000" y="4534452"/>
            <a:ext cx="689693" cy="7995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61093" y="4267200"/>
            <a:ext cx="3048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200" y="4267200"/>
            <a:ext cx="308693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461093" y="5334000"/>
            <a:ext cx="4285792" cy="800533"/>
          </a:xfrm>
          <a:prstGeom prst="wedgeRoundRectCallout">
            <a:avLst>
              <a:gd name="adj1" fmla="val -36781"/>
              <a:gd name="adj2" fmla="val -12100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dirty="0">
                <a:latin typeface="Arial" pitchFamily="34" charset="0"/>
                <a:cs typeface="Arial" pitchFamily="34" charset="0"/>
              </a:rPr>
              <a:t>Изменение ПК и удаление записи запрещено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9982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Каскадное удаление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9"/>
            <a:ext cx="7391400" cy="18335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700" dirty="0">
                <a:latin typeface="Arial" pitchFamily="34" charset="0"/>
                <a:cs typeface="Arial" pitchFamily="34" charset="0"/>
              </a:rPr>
              <a:t>При </a:t>
            </a:r>
            <a:r>
              <a:rPr lang="ru-RU" sz="27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каскадном удалении 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записи дочерней таблицы, соответствующие удаляемой записи родительской таблицы, тоже удаляются.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24852"/>
            <a:ext cx="1760054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837701"/>
            <a:ext cx="1981200" cy="1850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762000" y="4305853"/>
            <a:ext cx="1760054" cy="4571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8107" y="4305853"/>
            <a:ext cx="1763947" cy="4571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947493" y="4490877"/>
            <a:ext cx="1977307" cy="7946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43600" y="4490877"/>
            <a:ext cx="1981200" cy="7946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906811" y="4305853"/>
            <a:ext cx="93487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=&gt;</a:t>
            </a:r>
            <a:endParaRPr lang="en-US" sz="5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428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Каскадное обновление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9"/>
            <a:ext cx="7391400" cy="18335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700" dirty="0">
                <a:latin typeface="Arial" pitchFamily="34" charset="0"/>
                <a:cs typeface="Arial" pitchFamily="34" charset="0"/>
              </a:rPr>
              <a:t>При обновлении первичного ключа родительской таблицы </a:t>
            </a:r>
            <a:r>
              <a:rPr lang="ru-RU" sz="27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внешние ключи соответствующих записей в дочерней таблице принимают это же новое значение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746" y="4038600"/>
            <a:ext cx="1760054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837701"/>
            <a:ext cx="1981200" cy="1850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1592746" y="4419601"/>
            <a:ext cx="3048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88853" y="4419601"/>
            <a:ext cx="308693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239000" y="4490877"/>
            <a:ext cx="685800" cy="7946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239000" y="4534453"/>
            <a:ext cx="685800" cy="7510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74246" y="4419601"/>
            <a:ext cx="93487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=&gt;</a:t>
            </a:r>
            <a:endParaRPr lang="en-US" sz="5000" dirty="0">
              <a:solidFill>
                <a:srgbClr val="0070C0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533400" y="3867874"/>
            <a:ext cx="838200" cy="611386"/>
          </a:xfrm>
          <a:prstGeom prst="wedgeRoundRectCallout">
            <a:avLst>
              <a:gd name="adj1" fmla="val 76748"/>
              <a:gd name="adj2" fmla="val 8207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555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8077200" y="3408888"/>
            <a:ext cx="838200" cy="611386"/>
          </a:xfrm>
          <a:prstGeom prst="wedgeRoundRectCallout">
            <a:avLst>
              <a:gd name="adj1" fmla="val -73770"/>
              <a:gd name="adj2" fmla="val 16348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555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8077200" y="5028307"/>
            <a:ext cx="838200" cy="611386"/>
          </a:xfrm>
          <a:prstGeom prst="wedgeRoundRectCallout">
            <a:avLst>
              <a:gd name="adj1" fmla="val -69627"/>
              <a:gd name="adj2" fmla="val -3151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555</a:t>
            </a:r>
          </a:p>
        </p:txBody>
      </p:sp>
    </p:spTree>
    <p:extLst>
      <p:ext uri="{BB962C8B-B14F-4D97-AF65-F5344CB8AC3E}">
        <p14:creationId xmlns:p14="http://schemas.microsoft.com/office/powerpoint/2010/main" val="42209768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пустых ключей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9"/>
            <a:ext cx="7391400" cy="18335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700" dirty="0">
                <a:latin typeface="Arial" pitchFamily="34" charset="0"/>
                <a:cs typeface="Arial" pitchFamily="34" charset="0"/>
              </a:rPr>
              <a:t>При удалении записи из родительской таблицы </a:t>
            </a:r>
            <a:r>
              <a:rPr lang="ru-RU" sz="27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во внешние ключи соответствующих записей дочерней таблицы устанавливается значение </a:t>
            </a:r>
            <a:r>
              <a:rPr lang="en-US" sz="27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NULL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.</a:t>
            </a:r>
            <a:endParaRPr lang="ru-RU" sz="2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24852"/>
            <a:ext cx="1760054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762000" y="4305853"/>
            <a:ext cx="1760054" cy="4571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58107" y="4305853"/>
            <a:ext cx="1763947" cy="4571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06811" y="4305853"/>
            <a:ext cx="93487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=&gt;</a:t>
            </a:r>
            <a:endParaRPr lang="en-US" sz="5000" dirty="0">
              <a:solidFill>
                <a:srgbClr val="0070C0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37701"/>
            <a:ext cx="1981200" cy="1850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 flipV="1">
            <a:off x="6781800" y="4490877"/>
            <a:ext cx="685800" cy="7946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81800" y="4534453"/>
            <a:ext cx="685800" cy="7510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7848600" y="3408888"/>
            <a:ext cx="1143000" cy="611386"/>
          </a:xfrm>
          <a:prstGeom prst="wedgeRoundRectCallout">
            <a:avLst>
              <a:gd name="adj1" fmla="val -82950"/>
              <a:gd name="adj2" fmla="val 15612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NULL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7848600" y="5285501"/>
            <a:ext cx="1143000" cy="611386"/>
          </a:xfrm>
          <a:prstGeom prst="wedgeRoundRectCallout">
            <a:avLst>
              <a:gd name="adj1" fmla="val -86885"/>
              <a:gd name="adj2" fmla="val -7925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95706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проектирования баз данных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46482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000" dirty="0"/>
              <a:t>Допустим, у нас есть отдел кадров, и мы решаем, как хранить данные о сотрудниках.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ru-RU" sz="2000" b="1" dirty="0">
                <a:solidFill>
                  <a:srgbClr val="7030A0"/>
                </a:solidFill>
              </a:rPr>
              <a:t>Инфологический уровень </a:t>
            </a:r>
            <a:r>
              <a:rPr lang="ru-RU" sz="2000" dirty="0"/>
              <a:t>– описывает общую модель БД в терминах отношений (таблиц) и связей («</a:t>
            </a:r>
            <a:r>
              <a:rPr lang="ru-RU" sz="2000" i="1" dirty="0">
                <a:solidFill>
                  <a:srgbClr val="9933FF"/>
                </a:solidFill>
              </a:rPr>
              <a:t>Мы будем хранить данные в личных делах</a:t>
            </a:r>
            <a:r>
              <a:rPr lang="ru-RU" sz="2000" dirty="0"/>
              <a:t>»).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ru-RU" sz="2000" b="1" dirty="0" err="1">
                <a:solidFill>
                  <a:srgbClr val="7030A0"/>
                </a:solidFill>
              </a:rPr>
              <a:t>Даталогический</a:t>
            </a:r>
            <a:r>
              <a:rPr lang="ru-RU" sz="2000" b="1" dirty="0">
                <a:solidFill>
                  <a:srgbClr val="7030A0"/>
                </a:solidFill>
              </a:rPr>
              <a:t> уровень </a:t>
            </a:r>
            <a:r>
              <a:rPr lang="ru-RU" sz="2000" dirty="0"/>
              <a:t>– формализует модель БД до чёткого описания структуры отношений, требований целостности и т.п. («</a:t>
            </a:r>
            <a:r>
              <a:rPr lang="ru-RU" sz="2000" i="1" dirty="0">
                <a:solidFill>
                  <a:srgbClr val="9933FF"/>
                </a:solidFill>
              </a:rPr>
              <a:t>Личное дело каждого сотрудника представляет собой два документа – листок по учёту кадров и биографию</a:t>
            </a:r>
            <a:r>
              <a:rPr lang="ru-RU" sz="2000" dirty="0"/>
              <a:t>»).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ru-RU" sz="2000" b="1" dirty="0">
                <a:solidFill>
                  <a:srgbClr val="7030A0"/>
                </a:solidFill>
              </a:rPr>
              <a:t>Физический уровень </a:t>
            </a:r>
            <a:r>
              <a:rPr lang="ru-RU" sz="2000" dirty="0"/>
              <a:t>– описывает типы данных, методы доступа, индексы и т.п. («</a:t>
            </a:r>
            <a:r>
              <a:rPr lang="ru-RU" sz="2000" i="1" dirty="0">
                <a:solidFill>
                  <a:srgbClr val="9933FF"/>
                </a:solidFill>
              </a:rPr>
              <a:t>Документы личного дела будут распечатаны на листах А4, сшиты в папку и спрятаны в сейф в углу кабинета начальника</a:t>
            </a:r>
            <a:r>
              <a:rPr lang="ru-RU" sz="2000" dirty="0"/>
              <a:t>»).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562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значения по умолчанию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7391400" cy="2214561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700" dirty="0">
                <a:latin typeface="Arial" pitchFamily="34" charset="0"/>
                <a:cs typeface="Arial" pitchFamily="34" charset="0"/>
              </a:rPr>
              <a:t>При удалении записи из родительской таблицы </a:t>
            </a:r>
            <a:r>
              <a:rPr lang="ru-RU" sz="27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во внешние ключи соответствующих записей дочерней таблицы устанавливается значение по умолчанию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.</a:t>
            </a:r>
            <a:endParaRPr lang="ru-RU" sz="2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93" y="3924852"/>
            <a:ext cx="1760054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461093" y="4305853"/>
            <a:ext cx="1760054" cy="4571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4305853"/>
            <a:ext cx="1763947" cy="4571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605904" y="4305853"/>
            <a:ext cx="93487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=&gt;</a:t>
            </a:r>
            <a:endParaRPr lang="en-US" sz="5000" dirty="0">
              <a:solidFill>
                <a:srgbClr val="0070C0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493" y="3837701"/>
            <a:ext cx="1981200" cy="1850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 flipV="1">
            <a:off x="6480893" y="4490877"/>
            <a:ext cx="685800" cy="7946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80893" y="4534453"/>
            <a:ext cx="685800" cy="7510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7547693" y="3408888"/>
            <a:ext cx="1143000" cy="611386"/>
          </a:xfrm>
          <a:prstGeom prst="wedgeRoundRectCallout">
            <a:avLst>
              <a:gd name="adj1" fmla="val -82950"/>
              <a:gd name="adj2" fmla="val 15612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7547693" y="5285501"/>
            <a:ext cx="1143000" cy="611386"/>
          </a:xfrm>
          <a:prstGeom prst="wedgeRoundRectCallout">
            <a:avLst>
              <a:gd name="adj1" fmla="val -86885"/>
              <a:gd name="adj2" fmla="val -7925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Arial" pitchFamily="34" charset="0"/>
                <a:cs typeface="Arial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224738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Ссылочная целостность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2" y="2133600"/>
            <a:ext cx="8713787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371600"/>
            <a:ext cx="6705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>
                <a:latin typeface="Arial" pitchFamily="34" charset="0"/>
                <a:cs typeface="Arial" pitchFamily="34" charset="0"/>
              </a:rPr>
              <a:t>Небольшой пример для обсуждения.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4690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Консистентность данных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9"/>
            <a:ext cx="7391400" cy="18335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7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Консистентность данных 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data consistency, data validity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) – согласованность данных друг с другом: ссылочная целостность и внутренняя непротиворечивость.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8600" y="3200400"/>
            <a:ext cx="37719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>
                <a:latin typeface="Arial" pitchFamily="34" charset="0"/>
                <a:cs typeface="Arial" pitchFamily="34" charset="0"/>
              </a:rPr>
              <a:t>Простым языком: фрагменты данных в БД не должны противоречить друг другу.</a:t>
            </a:r>
            <a:endParaRPr lang="en-US" sz="23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506777"/>
            <a:ext cx="1590675" cy="89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89298"/>
            <a:ext cx="1600200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/>
          <p:cNvCxnSpPr>
            <a:endCxn id="7170" idx="1"/>
          </p:cNvCxnSpPr>
          <p:nvPr/>
        </p:nvCxnSpPr>
        <p:spPr>
          <a:xfrm flipV="1">
            <a:off x="6051030" y="3954452"/>
            <a:ext cx="1111770" cy="41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170" idx="1"/>
          </p:cNvCxnSpPr>
          <p:nvPr/>
        </p:nvCxnSpPr>
        <p:spPr>
          <a:xfrm flipV="1">
            <a:off x="6021050" y="3954452"/>
            <a:ext cx="1141750" cy="723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051030" y="4267200"/>
            <a:ext cx="1096530" cy="724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419600" y="4249711"/>
            <a:ext cx="1600200" cy="6270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82000" y="3747350"/>
            <a:ext cx="371475" cy="3135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19600" y="4876801"/>
            <a:ext cx="1631431" cy="298398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382000" y="4106056"/>
            <a:ext cx="371475" cy="313544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30" idx="3"/>
          </p:cNvCxnSpPr>
          <p:nvPr/>
        </p:nvCxnSpPr>
        <p:spPr>
          <a:xfrm flipV="1">
            <a:off x="6051031" y="4366818"/>
            <a:ext cx="2330969" cy="6591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8" idx="1"/>
          </p:cNvCxnSpPr>
          <p:nvPr/>
        </p:nvCxnSpPr>
        <p:spPr>
          <a:xfrm flipV="1">
            <a:off x="5998190" y="3904122"/>
            <a:ext cx="2383810" cy="586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389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Консистентность данных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7391400" cy="2138361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700" dirty="0">
                <a:latin typeface="Arial" pitchFamily="34" charset="0"/>
                <a:cs typeface="Arial" pitchFamily="34" charset="0"/>
              </a:rPr>
              <a:t>Консистентность данных, как правило, обеспечивается созданием </a:t>
            </a:r>
            <a:r>
              <a:rPr lang="ru-RU" sz="27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триггеров</a:t>
            </a:r>
            <a:r>
              <a:rPr lang="ru-RU" sz="2700" dirty="0">
                <a:latin typeface="Arial" pitchFamily="34" charset="0"/>
                <a:cs typeface="Arial" pitchFamily="34" charset="0"/>
              </a:rPr>
              <a:t>, контролирующих операции с таблицами и корректирующих соответствующие данные или блокирующих операцию.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81575" y="3060501"/>
            <a:ext cx="37719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>
                <a:latin typeface="Arial" pitchFamily="34" charset="0"/>
                <a:cs typeface="Arial" pitchFamily="34" charset="0"/>
              </a:rPr>
              <a:t>О триггерах – чуть позже.</a:t>
            </a:r>
            <a:endParaRPr lang="en-US" sz="23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971069"/>
            <a:ext cx="2286000" cy="1286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3657600"/>
            <a:ext cx="2297722" cy="2133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/>
          <p:cNvCxnSpPr>
            <a:stCxn id="7171" idx="3"/>
            <a:endCxn id="7170" idx="1"/>
          </p:cNvCxnSpPr>
          <p:nvPr/>
        </p:nvCxnSpPr>
        <p:spPr>
          <a:xfrm flipV="1">
            <a:off x="2840647" y="4614435"/>
            <a:ext cx="3483953" cy="10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170" idx="1"/>
          </p:cNvCxnSpPr>
          <p:nvPr/>
        </p:nvCxnSpPr>
        <p:spPr>
          <a:xfrm flipV="1">
            <a:off x="2840647" y="4614435"/>
            <a:ext cx="3483953" cy="491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174355" y="5035601"/>
            <a:ext cx="4150245" cy="572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42925" y="4495800"/>
            <a:ext cx="2297722" cy="816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77201" y="4363350"/>
            <a:ext cx="533400" cy="429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2925" y="5312410"/>
            <a:ext cx="2297722" cy="478790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077200" y="4792682"/>
            <a:ext cx="533400" cy="465117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31" idx="1"/>
          </p:cNvCxnSpPr>
          <p:nvPr/>
        </p:nvCxnSpPr>
        <p:spPr>
          <a:xfrm flipV="1">
            <a:off x="2840647" y="5025241"/>
            <a:ext cx="5236553" cy="5265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8" idx="1"/>
          </p:cNvCxnSpPr>
          <p:nvPr/>
        </p:nvCxnSpPr>
        <p:spPr>
          <a:xfrm flipV="1">
            <a:off x="2840647" y="4578016"/>
            <a:ext cx="5236554" cy="3260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42925" y="4495801"/>
            <a:ext cx="2297722" cy="4083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6" idx="3"/>
          </p:cNvCxnSpPr>
          <p:nvPr/>
        </p:nvCxnSpPr>
        <p:spPr>
          <a:xfrm>
            <a:off x="542925" y="4495801"/>
            <a:ext cx="2297722" cy="4083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723832" y="3627316"/>
            <a:ext cx="93487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=&gt;</a:t>
            </a:r>
            <a:endParaRPr lang="en-US" sz="5000" dirty="0">
              <a:solidFill>
                <a:srgbClr val="0070C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8077201" y="4356487"/>
            <a:ext cx="506698" cy="4361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077201" y="4363350"/>
            <a:ext cx="506698" cy="4503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ular Callout 42"/>
          <p:cNvSpPr/>
          <p:nvPr/>
        </p:nvSpPr>
        <p:spPr>
          <a:xfrm>
            <a:off x="7848599" y="3408888"/>
            <a:ext cx="842093" cy="477312"/>
          </a:xfrm>
          <a:prstGeom prst="wedgeRoundRectCallout">
            <a:avLst>
              <a:gd name="adj1" fmla="val 13176"/>
              <a:gd name="adj2" fmla="val 17182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b="1" dirty="0">
                <a:latin typeface="Arial" pitchFamily="34" charset="0"/>
                <a:cs typeface="Arial" pitchFamily="34" charset="0"/>
              </a:rPr>
              <a:t>1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710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нормальные формы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714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49530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300" b="1" dirty="0"/>
              <a:t>Нормализация</a:t>
            </a:r>
            <a:r>
              <a:rPr lang="ru-RU" sz="2300" dirty="0"/>
              <a:t> </a:t>
            </a:r>
            <a:r>
              <a:rPr lang="en-US" sz="2300" dirty="0"/>
              <a:t>(normalization) </a:t>
            </a:r>
            <a:r>
              <a:rPr lang="ru-RU" sz="2300" dirty="0"/>
              <a:t>отношений информационной модели является </a:t>
            </a:r>
            <a:r>
              <a:rPr lang="ru-RU" sz="2300" dirty="0">
                <a:solidFill>
                  <a:srgbClr val="7030A0"/>
                </a:solidFill>
              </a:rPr>
              <a:t>механизмом </a:t>
            </a:r>
            <a:r>
              <a:rPr lang="ru-RU" sz="2300" b="1" dirty="0">
                <a:solidFill>
                  <a:srgbClr val="7030A0"/>
                </a:solidFill>
              </a:rPr>
              <a:t>создания корректной оптимальной модели</a:t>
            </a:r>
            <a:r>
              <a:rPr lang="ru-RU" sz="2300" dirty="0">
                <a:solidFill>
                  <a:srgbClr val="7030A0"/>
                </a:solidFill>
              </a:rPr>
              <a:t> реляционной БД</a:t>
            </a:r>
            <a:r>
              <a:rPr lang="ru-RU" sz="2300" dirty="0"/>
              <a:t>.</a:t>
            </a:r>
          </a:p>
          <a:p>
            <a:pPr marL="0" indent="363538" algn="just">
              <a:buFont typeface="Wingdings 3" pitchFamily="18" charset="2"/>
              <a:buNone/>
            </a:pPr>
            <a:endParaRPr lang="ru-RU" sz="2300" dirty="0"/>
          </a:p>
          <a:p>
            <a:pPr marL="0" indent="363538" algn="just">
              <a:buFont typeface="Wingdings 3" pitchFamily="18" charset="2"/>
              <a:buNone/>
            </a:pPr>
            <a:r>
              <a:rPr lang="ru-RU" sz="2300" dirty="0"/>
              <a:t>В процессе выполнения нормализации решаются следующие задачи:</a:t>
            </a:r>
          </a:p>
          <a:p>
            <a:pPr algn="just">
              <a:buFont typeface="Arial" pitchFamily="34" charset="0"/>
              <a:buChar char="•"/>
            </a:pPr>
            <a:r>
              <a:rPr lang="ru-RU" sz="2300" dirty="0"/>
              <a:t> </a:t>
            </a:r>
            <a:r>
              <a:rPr lang="ru-RU" sz="2300" dirty="0">
                <a:solidFill>
                  <a:srgbClr val="7030A0"/>
                </a:solidFill>
              </a:rPr>
              <a:t>группировка атрибутов </a:t>
            </a:r>
            <a:r>
              <a:rPr lang="ru-RU" sz="2300" dirty="0"/>
              <a:t>в отношении предметной области;</a:t>
            </a:r>
          </a:p>
          <a:p>
            <a:pPr algn="just">
              <a:buFont typeface="Arial" pitchFamily="34" charset="0"/>
              <a:buChar char="•"/>
            </a:pPr>
            <a:r>
              <a:rPr lang="ru-RU" sz="2300" dirty="0"/>
              <a:t> </a:t>
            </a:r>
            <a:r>
              <a:rPr lang="ru-RU" sz="2300" dirty="0">
                <a:solidFill>
                  <a:srgbClr val="7030A0"/>
                </a:solidFill>
              </a:rPr>
              <a:t>распределение атрибутов </a:t>
            </a:r>
            <a:r>
              <a:rPr lang="ru-RU" sz="2300" dirty="0"/>
              <a:t>по отношениям базы данных.</a:t>
            </a:r>
            <a:endParaRPr lang="en-US" sz="23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731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аномалии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7543800" cy="22145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3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Аномалия</a:t>
            </a:r>
            <a:r>
              <a:rPr lang="ru-RU" sz="33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3300" dirty="0">
                <a:latin typeface="Arial" pitchFamily="34" charset="0"/>
                <a:cs typeface="Arial" pitchFamily="34" charset="0"/>
              </a:rPr>
              <a:t>anomaly</a:t>
            </a:r>
            <a:r>
              <a:rPr lang="ru-RU" sz="33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3300" dirty="0">
                <a:latin typeface="Arial" pitchFamily="34" charset="0"/>
                <a:cs typeface="Arial" pitchFamily="34" charset="0"/>
              </a:rPr>
              <a:t> – </a:t>
            </a:r>
            <a:r>
              <a:rPr lang="ru-RU" sz="3300" dirty="0">
                <a:latin typeface="Arial" pitchFamily="34" charset="0"/>
                <a:cs typeface="Arial" pitchFamily="34" charset="0"/>
              </a:rPr>
              <a:t>противоречие между </a:t>
            </a:r>
            <a:r>
              <a:rPr lang="ru-RU" sz="33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моделью предметной области </a:t>
            </a:r>
            <a:r>
              <a:rPr lang="ru-RU" sz="3300" dirty="0">
                <a:latin typeface="Arial" pitchFamily="34" charset="0"/>
                <a:cs typeface="Arial" pitchFamily="34" charset="0"/>
              </a:rPr>
              <a:t>и </a:t>
            </a:r>
            <a:r>
              <a:rPr lang="ru-RU" sz="33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моделью данных</a:t>
            </a:r>
            <a:r>
              <a:rPr lang="ru-RU" sz="3300" dirty="0">
                <a:latin typeface="Arial" pitchFamily="34" charset="0"/>
                <a:cs typeface="Arial" pitchFamily="34" charset="0"/>
              </a:rPr>
              <a:t>, поддерживаемой средствами конкретной СУБД</a:t>
            </a:r>
            <a:r>
              <a:rPr lang="en-US" sz="3300" dirty="0">
                <a:latin typeface="Arial" pitchFamily="34" charset="0"/>
                <a:cs typeface="Arial" pitchFamily="34" charset="0"/>
              </a:rPr>
              <a:t>.</a:t>
            </a:r>
            <a:endParaRPr lang="ru-RU" sz="33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181443"/>
            <a:ext cx="4257675" cy="2990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2767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Аномалии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51816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100" dirty="0"/>
              <a:t>В случае неверной нормализации при работе с БД возникают аномалии (нарушения логики). Пусть у нас есть отношение: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ru-RU" sz="2100" dirty="0">
                <a:solidFill>
                  <a:srgbClr val="7030A0"/>
                </a:solidFill>
              </a:rPr>
              <a:t>ПОСТАВКИ (Поставщик, Адрес, Товар, Количество, Стоимость)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ru-RU" sz="2100" b="1" dirty="0"/>
              <a:t>Обновление.</a:t>
            </a:r>
            <a:r>
              <a:rPr lang="ru-RU" sz="2100" dirty="0"/>
              <a:t> </a:t>
            </a:r>
            <a:r>
              <a:rPr lang="ru-RU" sz="2100" dirty="0">
                <a:solidFill>
                  <a:srgbClr val="7030A0"/>
                </a:solidFill>
              </a:rPr>
              <a:t>Адрес </a:t>
            </a:r>
            <a:r>
              <a:rPr lang="ru-RU" sz="2100" dirty="0"/>
              <a:t>повторяется для каждой записи, и при изменении адреса необходимо изменить все соответствующие записи.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ru-RU" sz="2100" b="1" dirty="0"/>
              <a:t>Удаление.</a:t>
            </a:r>
            <a:r>
              <a:rPr lang="ru-RU" sz="2100" dirty="0"/>
              <a:t> Если </a:t>
            </a:r>
            <a:r>
              <a:rPr lang="ru-RU" sz="2100" dirty="0">
                <a:solidFill>
                  <a:srgbClr val="7030A0"/>
                </a:solidFill>
              </a:rPr>
              <a:t>Поставщик </a:t>
            </a:r>
            <a:r>
              <a:rPr lang="ru-RU" sz="2100" dirty="0"/>
              <a:t>прекращает поставку товаров на некоторое время, то записи со всеми его поставками удаляются. При этом происходит потеря реквизитов поставщика.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ru-RU" sz="2100" b="1" dirty="0"/>
              <a:t>Вставка.</a:t>
            </a:r>
            <a:r>
              <a:rPr lang="ru-RU" sz="2100" dirty="0"/>
              <a:t> Если договор на поставку уже заключён, а поставка ещё не произведена, то соответствующие поля </a:t>
            </a:r>
            <a:r>
              <a:rPr lang="ru-RU" sz="2100" dirty="0">
                <a:solidFill>
                  <a:srgbClr val="7030A0"/>
                </a:solidFill>
              </a:rPr>
              <a:t>нечем</a:t>
            </a:r>
            <a:r>
              <a:rPr lang="ru-RU" sz="2100" dirty="0"/>
              <a:t> заполнять.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103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Нормальные формы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51054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500" b="1" dirty="0"/>
              <a:t>Нормальная форма</a:t>
            </a:r>
            <a:r>
              <a:rPr lang="ru-RU" sz="2500" dirty="0"/>
              <a:t> (НФ, </a:t>
            </a:r>
            <a:r>
              <a:rPr lang="en-US" sz="2500" dirty="0"/>
              <a:t>normal form</a:t>
            </a:r>
            <a:r>
              <a:rPr lang="ru-RU" sz="2500" dirty="0"/>
              <a:t>) представляет собой </a:t>
            </a:r>
            <a:r>
              <a:rPr lang="ru-RU" sz="2500" b="1" dirty="0">
                <a:solidFill>
                  <a:srgbClr val="7030A0"/>
                </a:solidFill>
              </a:rPr>
              <a:t>ограничение</a:t>
            </a:r>
            <a:r>
              <a:rPr lang="ru-RU" sz="2500" b="1" dirty="0"/>
              <a:t> на схему базы данных</a:t>
            </a:r>
            <a:r>
              <a:rPr lang="ru-RU" sz="2500" dirty="0"/>
              <a:t>, вводимое с целью </a:t>
            </a:r>
            <a:r>
              <a:rPr lang="ru-RU" sz="2500" dirty="0">
                <a:solidFill>
                  <a:srgbClr val="7030A0"/>
                </a:solidFill>
              </a:rPr>
              <a:t>устранения определённых нежелательных свойств</a:t>
            </a:r>
            <a:r>
              <a:rPr lang="ru-RU" sz="2500" dirty="0"/>
              <a:t> при выполнении реляционных операций.</a:t>
            </a:r>
          </a:p>
          <a:p>
            <a:pPr marL="0" indent="363538" algn="just">
              <a:buFont typeface="Wingdings 3" pitchFamily="18" charset="2"/>
              <a:buNone/>
            </a:pPr>
            <a:endParaRPr lang="en-US" sz="2500" dirty="0"/>
          </a:p>
          <a:p>
            <a:pPr marL="0" indent="363538" algn="just">
              <a:buFont typeface="Wingdings 3" pitchFamily="18" charset="2"/>
              <a:buNone/>
            </a:pPr>
            <a:r>
              <a:rPr lang="ru-RU" sz="2500" dirty="0"/>
              <a:t>Различают несколько типов нормальных форм. Каждая из них ограничивает присутствие определённого класса функциональных зависимостей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en-US" dirty="0">
                <a:solidFill>
                  <a:srgbClr val="7030A0"/>
                </a:solidFill>
                <a:hlinkClick r:id="rId2"/>
              </a:rPr>
              <a:t>http://ru.wikipedia.org/wiki/</a:t>
            </a:r>
            <a:r>
              <a:rPr lang="ru-RU" dirty="0" err="1">
                <a:solidFill>
                  <a:srgbClr val="7030A0"/>
                </a:solidFill>
                <a:hlinkClick r:id="rId2"/>
              </a:rPr>
              <a:t>Функциональная_зависимость</a:t>
            </a:r>
            <a:r>
              <a:rPr lang="ru-RU" dirty="0">
                <a:solidFill>
                  <a:srgbClr val="7030A0"/>
                </a:solidFill>
                <a:hlinkClick r:id="rId2"/>
              </a:rPr>
              <a:t>_(программирование)</a:t>
            </a:r>
            <a:endParaRPr lang="ru-RU" sz="2500" dirty="0"/>
          </a:p>
          <a:p>
            <a:pPr marL="0" indent="363538" algn="just">
              <a:buFont typeface="Wingdings 3" pitchFamily="18" charset="2"/>
              <a:buNone/>
            </a:pPr>
            <a:r>
              <a:rPr lang="ru-RU" sz="2500" dirty="0"/>
              <a:t>и устраняет соответствующие аномалии в выполнении реляционных операций.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148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26717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Как правило, </a:t>
            </a:r>
            <a:r>
              <a:rPr lang="ru-RU" sz="30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не существует «единственно правильного способа нормализации»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для достаточно сложной БД – у всех решений есть плюсы и минусы. Но желательно придерживаться следующих требований…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4322164" y="3886200"/>
            <a:ext cx="4572000" cy="22159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ru-RU" sz="2300" dirty="0">
                <a:latin typeface="Arial" pitchFamily="34" charset="0"/>
                <a:cs typeface="Arial" pitchFamily="34" charset="0"/>
              </a:rPr>
              <a:t>Эти требования могут противоречить друг другу, так что не стремитесь выполнить их все любой ценой. Выбирайте то, что важно для вашей конкретной БД!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60234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33528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000" b="1" dirty="0"/>
              <a:t>Реляционная БД</a:t>
            </a:r>
            <a:r>
              <a:rPr lang="ru-RU" sz="2000" dirty="0"/>
              <a:t> – БД, основанная на </a:t>
            </a:r>
            <a:r>
              <a:rPr lang="ru-RU" sz="2000" dirty="0">
                <a:solidFill>
                  <a:srgbClr val="7030A0"/>
                </a:solidFill>
              </a:rPr>
              <a:t>теоретико-множественной реляционной </a:t>
            </a:r>
            <a:r>
              <a:rPr lang="ru-RU" sz="2000" dirty="0" err="1">
                <a:solidFill>
                  <a:srgbClr val="7030A0"/>
                </a:solidFill>
              </a:rPr>
              <a:t>даталогической</a:t>
            </a:r>
            <a:r>
              <a:rPr lang="ru-RU" sz="2000" dirty="0">
                <a:solidFill>
                  <a:srgbClr val="7030A0"/>
                </a:solidFill>
              </a:rPr>
              <a:t> модели</a:t>
            </a:r>
            <a:r>
              <a:rPr lang="ru-RU" sz="2000" dirty="0"/>
              <a:t>. Теория реляционных баз данных была разработана доктором Коддом из компании IBM в 1970 году.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ru-RU" sz="2000" dirty="0"/>
              <a:t>В реляционных БД все данные представлены в виде </a:t>
            </a:r>
            <a:r>
              <a:rPr lang="ru-RU" sz="2000" dirty="0">
                <a:solidFill>
                  <a:srgbClr val="7030A0"/>
                </a:solidFill>
              </a:rPr>
              <a:t>таблиц</a:t>
            </a:r>
            <a:r>
              <a:rPr lang="ru-RU" sz="2000" dirty="0"/>
              <a:t>, разбитых на </a:t>
            </a:r>
            <a:r>
              <a:rPr lang="ru-RU" sz="2000" dirty="0">
                <a:solidFill>
                  <a:srgbClr val="7030A0"/>
                </a:solidFill>
              </a:rPr>
              <a:t>строки</a:t>
            </a:r>
            <a:r>
              <a:rPr lang="ru-RU" sz="2000" dirty="0">
                <a:solidFill>
                  <a:srgbClr val="FF0066"/>
                </a:solidFill>
              </a:rPr>
              <a:t> </a:t>
            </a:r>
            <a:r>
              <a:rPr lang="ru-RU" sz="2000" dirty="0"/>
              <a:t>и</a:t>
            </a:r>
            <a:r>
              <a:rPr lang="ru-RU" sz="2000" dirty="0">
                <a:solidFill>
                  <a:srgbClr val="FF0066"/>
                </a:solidFill>
              </a:rPr>
              <a:t> </a:t>
            </a:r>
            <a:r>
              <a:rPr lang="ru-RU" sz="2000" dirty="0">
                <a:solidFill>
                  <a:srgbClr val="7030A0"/>
                </a:solidFill>
              </a:rPr>
              <a:t>столбцы</a:t>
            </a:r>
            <a:r>
              <a:rPr lang="ru-RU" sz="2000" dirty="0"/>
              <a:t>, на </a:t>
            </a:r>
            <a:r>
              <a:rPr lang="ru-RU" sz="2000" dirty="0">
                <a:solidFill>
                  <a:srgbClr val="7030A0"/>
                </a:solidFill>
              </a:rPr>
              <a:t>пересечении </a:t>
            </a:r>
            <a:r>
              <a:rPr lang="ru-RU" sz="2000" dirty="0"/>
              <a:t>которых расположены </a:t>
            </a:r>
            <a:r>
              <a:rPr lang="ru-RU" sz="2000" dirty="0">
                <a:solidFill>
                  <a:srgbClr val="7030A0"/>
                </a:solidFill>
              </a:rPr>
              <a:t>данные</a:t>
            </a:r>
            <a:r>
              <a:rPr lang="ru-RU" sz="2000" dirty="0"/>
              <a:t>.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ru-RU" sz="2000" dirty="0">
                <a:solidFill>
                  <a:srgbClr val="7030A0"/>
                </a:solidFill>
              </a:rPr>
              <a:t>Запросы </a:t>
            </a:r>
            <a:r>
              <a:rPr lang="ru-RU" sz="2000" dirty="0"/>
              <a:t>к таким таблицам </a:t>
            </a:r>
            <a:r>
              <a:rPr lang="ru-RU" sz="2000" dirty="0">
                <a:solidFill>
                  <a:srgbClr val="7030A0"/>
                </a:solidFill>
              </a:rPr>
              <a:t>возвращают таблицы</a:t>
            </a:r>
            <a:r>
              <a:rPr lang="ru-RU" sz="2000" dirty="0"/>
              <a:t>, которые сами могут становиться предметом дальнейших запросов.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587875"/>
            <a:ext cx="34004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572000"/>
            <a:ext cx="4752975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5307012"/>
            <a:ext cx="1741488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5692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Требование минимальности первичных ключей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10715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Первичные ключи отношений должны быть минимальными.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812" y="1828800"/>
            <a:ext cx="4821788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Left Brace 1"/>
          <p:cNvSpPr/>
          <p:nvPr/>
        </p:nvSpPr>
        <p:spPr>
          <a:xfrm>
            <a:off x="4800600" y="3657600"/>
            <a:ext cx="457200" cy="17526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0067" y="4103013"/>
            <a:ext cx="54053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000" dirty="0">
                <a:latin typeface="Arial" pitchFamily="34" charset="0"/>
                <a:cs typeface="Arial" pitchFamily="34" charset="0"/>
              </a:rPr>
              <a:t>?</a:t>
            </a:r>
            <a:endParaRPr lang="en-US" sz="5000" dirty="0"/>
          </a:p>
        </p:txBody>
      </p:sp>
      <p:sp>
        <p:nvSpPr>
          <p:cNvPr id="9" name="Left Brace 8"/>
          <p:cNvSpPr/>
          <p:nvPr/>
        </p:nvSpPr>
        <p:spPr>
          <a:xfrm flipH="1">
            <a:off x="6172199" y="3886200"/>
            <a:ext cx="540533" cy="8763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0" y="3893463"/>
            <a:ext cx="54053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000" dirty="0">
                <a:latin typeface="Arial" pitchFamily="34" charset="0"/>
                <a:cs typeface="Arial" pitchFamily="34" charset="0"/>
              </a:rPr>
              <a:t>?</a:t>
            </a:r>
            <a:endParaRPr lang="en-US" sz="5000" dirty="0"/>
          </a:p>
        </p:txBody>
      </p:sp>
      <p:sp>
        <p:nvSpPr>
          <p:cNvPr id="11" name="Rectangle 10"/>
          <p:cNvSpPr/>
          <p:nvPr/>
        </p:nvSpPr>
        <p:spPr>
          <a:xfrm>
            <a:off x="2362200" y="3254355"/>
            <a:ext cx="71846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!!!</a:t>
            </a:r>
            <a:endParaRPr lang="en-US" sz="5000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3569613"/>
            <a:ext cx="1870466" cy="39278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00400" y="3569613"/>
            <a:ext cx="1981200" cy="196393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327473" y="4152980"/>
            <a:ext cx="3558727" cy="201922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500" dirty="0">
                <a:latin typeface="Arial" pitchFamily="34" charset="0"/>
                <a:cs typeface="Arial" pitchFamily="34" charset="0"/>
              </a:rPr>
              <a:t>Это требование идеально выполняется с введением суррогатных 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PK.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05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9" grpId="0" animBg="1"/>
      <p:bldP spid="10" grpId="0"/>
      <p:bldP spid="11" grpId="0"/>
      <p:bldP spid="7" grpId="0" animBg="1"/>
      <p:bldP spid="1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Требование надёжности данных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10715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Модель БД должна по возможности минимизировать или устранять избыточность данных.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8229600" cy="3693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32054" y="2590800"/>
            <a:ext cx="287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Иванов Иван Иванович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59705" y="2985331"/>
            <a:ext cx="1226695" cy="204386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28800" y="2985331"/>
            <a:ext cx="2201945" cy="242486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1084" y="5726668"/>
            <a:ext cx="1210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111-22-33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05400" y="5181600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444-55-66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35346" y="3766878"/>
            <a:ext cx="54053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000" dirty="0">
                <a:latin typeface="Arial" pitchFamily="34" charset="0"/>
                <a:cs typeface="Arial" pitchFamily="34" charset="0"/>
              </a:rPr>
              <a:t>?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76465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Требование производительности системы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12239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Модель БД должна позволять обеспечивать необходимую производительность операций.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79" y="2084883"/>
            <a:ext cx="3576638" cy="3764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4800" y="2084883"/>
            <a:ext cx="4572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 `news_keywords`.`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nk_url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`, `news_keywords`.`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nk_name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`, count(*) as 'q' from `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news_keywords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` RIGHT JOIN `n_m2m_nk` ON `news_keywords`.`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nk_uid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`=`n_m2m_nk`.`nk_uid` group by `n_m2m_nk`.`nk_uid` order by `q`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`news_keywords`.`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nk_name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`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limit 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800" y="5181600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Arial" pitchFamily="34" charset="0"/>
                <a:cs typeface="Arial" pitchFamily="34" charset="0"/>
              </a:rPr>
              <a:t>Хммм</a:t>
            </a:r>
            <a:r>
              <a:rPr lang="ru-RU" dirty="0">
                <a:latin typeface="Arial" pitchFamily="34" charset="0"/>
                <a:cs typeface="Arial" pitchFamily="34" charset="0"/>
              </a:rPr>
              <a:t>… Возможно, и обеспечивает, но… есть сомнения.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186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Требование сохранения производительности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15287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Разброс времени реакции на различные операции с данными должен быть минимальным.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2484407"/>
            <a:ext cx="85344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>
                <a:latin typeface="Arial" pitchFamily="34" charset="0"/>
                <a:cs typeface="Arial" pitchFamily="34" charset="0"/>
              </a:rPr>
              <a:t>Это требование выполняют крайне редко, т.к. очень часто наблюдается явный «перевес» в сторону каких-то операций при реальном использовании БД.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89" y="3733800"/>
            <a:ext cx="5211422" cy="2579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2374" y="4100304"/>
            <a:ext cx="1665841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Read = 30K/D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Write = 5/D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Update = 2/D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112662" y="4100304"/>
            <a:ext cx="1802738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Read = 5/D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Write = 200K/D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Update = -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23392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Требование непротиворечивости данных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15287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Модель БД должна минимизировать вероятность возникновения противоречивости данных при любых операциях с данными.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24384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Иными словами – связи должны быть установлены ЯВНО!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199"/>
            <a:ext cx="6934200" cy="3020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3352800" y="2807732"/>
            <a:ext cx="3276600" cy="16880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9393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Требование гибкости структуры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15287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Модель БД должна быть </a:t>
            </a:r>
            <a:r>
              <a:rPr lang="ru-RU" sz="30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способной к адаптации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в случае необходимости внесения изменений.</a:t>
            </a:r>
          </a:p>
        </p:txBody>
      </p:sp>
      <p:sp>
        <p:nvSpPr>
          <p:cNvPr id="2" name="Rectangle 1"/>
          <p:cNvSpPr/>
          <p:nvPr/>
        </p:nvSpPr>
        <p:spPr>
          <a:xfrm>
            <a:off x="258580" y="2505670"/>
            <a:ext cx="583742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dirty="0">
                <a:latin typeface="Arial" pitchFamily="34" charset="0"/>
                <a:cs typeface="Arial" pitchFamily="34" charset="0"/>
              </a:rPr>
              <a:t>Это достигается за счёт: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500" dirty="0" err="1">
                <a:latin typeface="Arial" pitchFamily="34" charset="0"/>
                <a:cs typeface="Arial" pitchFamily="34" charset="0"/>
              </a:rPr>
              <a:t>Мнемоничных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 имён.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500" dirty="0">
                <a:latin typeface="Arial" pitchFamily="34" charset="0"/>
                <a:cs typeface="Arial" pitchFamily="34" charset="0"/>
              </a:rPr>
              <a:t>Комментариев.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500" dirty="0">
                <a:latin typeface="Arial" pitchFamily="34" charset="0"/>
                <a:cs typeface="Arial" pitchFamily="34" charset="0"/>
              </a:rPr>
              <a:t>Документации.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500" dirty="0">
                <a:latin typeface="Arial" pitchFamily="34" charset="0"/>
                <a:cs typeface="Arial" pitchFamily="34" charset="0"/>
              </a:rPr>
              <a:t>Схемы в общепринятой нотации.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500" dirty="0">
                <a:latin typeface="Arial" pitchFamily="34" charset="0"/>
                <a:cs typeface="Arial" pitchFamily="34" charset="0"/>
              </a:rPr>
              <a:t>Отсутствия глупых ограничений.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724400" y="1955831"/>
            <a:ext cx="3048000" cy="965137"/>
          </a:xfrm>
          <a:prstGeom prst="wedgeRoundRectCallout">
            <a:avLst>
              <a:gd name="adj1" fmla="val -81597"/>
              <a:gd name="adj2" fmla="val 6428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«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abc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»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--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плохо, «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user_id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»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--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хорошо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962400" y="2438399"/>
            <a:ext cx="3048000" cy="1143001"/>
          </a:xfrm>
          <a:prstGeom prst="wedgeRoundRectCallout">
            <a:avLst>
              <a:gd name="adj1" fmla="val -83072"/>
              <a:gd name="adj2" fmla="val 4330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К полям, таблицам, связям, в хранимых подпрограммах и т.д.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951157" y="2743200"/>
            <a:ext cx="3048000" cy="1295400"/>
          </a:xfrm>
          <a:prstGeom prst="wedgeRoundRectCallout">
            <a:avLst>
              <a:gd name="adj1" fmla="val -83564"/>
              <a:gd name="adj2" fmla="val 3520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Сначала её не пишут, а потом проклинают тех, кто в своё время не написал </a:t>
            </a:r>
            <a:r>
              <a:rPr lang="ru-RU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.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809938" y="3011148"/>
            <a:ext cx="3048000" cy="1143001"/>
          </a:xfrm>
          <a:prstGeom prst="wedgeRoundRectCallout">
            <a:avLst>
              <a:gd name="adj1" fmla="val -101269"/>
              <a:gd name="adj2" fmla="val 5117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Хорошо подходит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UML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или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IDEF0.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5638800" y="5029200"/>
            <a:ext cx="3048000" cy="1143001"/>
          </a:xfrm>
          <a:prstGeom prst="wedgeRoundRectCallout">
            <a:avLst>
              <a:gd name="adj1" fmla="val -104712"/>
              <a:gd name="adj2" fmla="val -6161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…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вроде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ID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пользователя размером в 1 байт.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33400" y="4906328"/>
            <a:ext cx="3048000" cy="1265874"/>
          </a:xfrm>
          <a:prstGeom prst="wedgeRoundRectCallout">
            <a:avLst>
              <a:gd name="adj1" fmla="val 113621"/>
              <a:gd name="adj2" fmla="val 653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И при этом ещё нет документации </a:t>
            </a:r>
            <a:r>
              <a:rPr lang="ru-RU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 -- вообще жуть получается.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90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Требование </a:t>
            </a:r>
            <a:r>
              <a:rPr lang="ru-RU"/>
              <a:t>актуальности данных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15287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В каждый момент времени БД должна содержать актуальный набор данных.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6934200" cy="4016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733800" y="3200400"/>
            <a:ext cx="1600200" cy="697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09800" y="3897868"/>
            <a:ext cx="3124200" cy="1407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09800" y="4217841"/>
            <a:ext cx="3124200" cy="5065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733800" y="4471120"/>
            <a:ext cx="1600200" cy="939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10200" y="1981200"/>
            <a:ext cx="2133599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Насколько кэш устарел?</a:t>
            </a:r>
            <a:endParaRPr lang="en-US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520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нормальная форма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48768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500" dirty="0"/>
              <a:t>Отношение находится в </a:t>
            </a:r>
            <a:r>
              <a:rPr lang="ru-RU" sz="2500" b="1" dirty="0"/>
              <a:t>первой нормальной форме (1НФ)</a:t>
            </a:r>
            <a:r>
              <a:rPr lang="ru-RU" sz="2500" dirty="0"/>
              <a:t>, если все атрибуты отношения являются </a:t>
            </a:r>
            <a:r>
              <a:rPr lang="ru-RU" sz="2500" b="1" dirty="0"/>
              <a:t>атомарными</a:t>
            </a:r>
            <a:r>
              <a:rPr lang="ru-RU" sz="2500" dirty="0"/>
              <a:t>, т.е. </a:t>
            </a:r>
            <a:r>
              <a:rPr lang="ru-RU" sz="2500" dirty="0">
                <a:solidFill>
                  <a:srgbClr val="7030A0"/>
                </a:solidFill>
              </a:rPr>
              <a:t>не имеют компонентов</a:t>
            </a:r>
            <a:r>
              <a:rPr lang="ru-RU" sz="2500" dirty="0"/>
              <a:t>.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ru-RU" sz="2500" dirty="0">
                <a:solidFill>
                  <a:srgbClr val="7030A0"/>
                </a:solidFill>
              </a:rPr>
              <a:t>Атомарными могут считаться такие данные, дальнейшее деление которых не требуется.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ru-RU" sz="2500" dirty="0"/>
              <a:t>Например, если для выполнения любых операций всегда используется ФИО целиком, оно может считаться атомарным. Если же возникает потребность разделить его на фамилию, имя, отчество, то оно не является атомарным и должно быть разбито на три отдельных столбца таблицы.</a:t>
            </a:r>
            <a:endParaRPr lang="en-US" sz="25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909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нормальная форма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909638"/>
            <a:ext cx="8686800" cy="14525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3000" b="1" dirty="0">
                <a:latin typeface="Arial" pitchFamily="34" charset="0"/>
                <a:cs typeface="Arial" pitchFamily="34" charset="0"/>
              </a:rPr>
              <a:t>Внимание!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Атомарность должна соблюдаться </a:t>
            </a:r>
            <a:r>
              <a:rPr lang="ru-RU" sz="30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на уровне БД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, т.е. </a:t>
            </a:r>
            <a:r>
              <a:rPr lang="ru-RU" sz="30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с помощью БД не должно выполняться никаких операций над частью поля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245533" y="2875002"/>
            <a:ext cx="866986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>
                <a:latin typeface="Arial" pitchFamily="34" charset="0"/>
                <a:cs typeface="Arial" pitchFamily="34" charset="0"/>
              </a:rPr>
              <a:t>Поэтому, например, хранение в поле </a:t>
            </a:r>
            <a:r>
              <a:rPr lang="ru-RU" sz="2300" b="1" dirty="0" err="1">
                <a:latin typeface="Arial" pitchFamily="34" charset="0"/>
                <a:cs typeface="Arial" pitchFamily="34" charset="0"/>
              </a:rPr>
              <a:t>сериализованных</a:t>
            </a:r>
            <a:r>
              <a:rPr lang="ru-RU" sz="2300" b="1" dirty="0">
                <a:latin typeface="Arial" pitchFamily="34" charset="0"/>
                <a:cs typeface="Arial" pitchFamily="34" charset="0"/>
              </a:rPr>
              <a:t> данных</a:t>
            </a:r>
            <a:r>
              <a:rPr lang="ru-RU" sz="2300" dirty="0">
                <a:latin typeface="Arial" pitchFamily="34" charset="0"/>
                <a:cs typeface="Arial" pitchFamily="34" charset="0"/>
              </a:rPr>
              <a:t>, которые </a:t>
            </a:r>
            <a:r>
              <a:rPr lang="ru-RU" sz="23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всегда добавляются, обновляются, удаляются и извлекаются ЦЕЛИКОМ</a:t>
            </a:r>
            <a:r>
              <a:rPr lang="ru-RU" sz="2300" dirty="0">
                <a:latin typeface="Arial" pitchFamily="34" charset="0"/>
                <a:cs typeface="Arial" pitchFamily="34" charset="0"/>
              </a:rPr>
              <a:t>, хоть и является признаком хорошего тона, но имеет право на существование.</a:t>
            </a: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" y="4572000"/>
            <a:ext cx="8200417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H="1">
            <a:off x="7391400" y="3200400"/>
            <a:ext cx="823912" cy="22860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786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нормальная форма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12954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500" dirty="0"/>
              <a:t>На рисунке слева представлено </a:t>
            </a:r>
            <a:r>
              <a:rPr lang="ru-RU" sz="2500" b="1" dirty="0">
                <a:solidFill>
                  <a:srgbClr val="FF0000"/>
                </a:solidFill>
              </a:rPr>
              <a:t>ненормализованное</a:t>
            </a:r>
            <a:r>
              <a:rPr lang="ru-RU" sz="2500" dirty="0"/>
              <a:t> (до 1НФ) отношение, справа – </a:t>
            </a:r>
            <a:r>
              <a:rPr lang="ru-RU" sz="2500" b="1" dirty="0">
                <a:solidFill>
                  <a:srgbClr val="008000"/>
                </a:solidFill>
              </a:rPr>
              <a:t>нормализованное</a:t>
            </a:r>
            <a:r>
              <a:rPr lang="ru-RU" sz="2500" dirty="0"/>
              <a:t>.</a:t>
            </a:r>
            <a:endParaRPr lang="en-US" sz="25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89</a:t>
            </a:fld>
            <a:endParaRPr 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535238"/>
            <a:ext cx="3311525" cy="25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508250"/>
            <a:ext cx="4321175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96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особенности реляционных баз данных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50292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000" dirty="0"/>
              <a:t>Кратко </a:t>
            </a:r>
            <a:r>
              <a:rPr lang="ru-RU" sz="2000" b="1" dirty="0">
                <a:solidFill>
                  <a:srgbClr val="7030A0"/>
                </a:solidFill>
              </a:rPr>
              <a:t>особенности реляционных БД</a:t>
            </a:r>
            <a:r>
              <a:rPr lang="ru-RU" sz="2000" dirty="0">
                <a:solidFill>
                  <a:srgbClr val="7030A0"/>
                </a:solidFill>
              </a:rPr>
              <a:t> </a:t>
            </a:r>
            <a:r>
              <a:rPr lang="ru-RU" sz="2000" dirty="0"/>
              <a:t>можно сформулировать следующим образом: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>
                <a:solidFill>
                  <a:srgbClr val="7030A0"/>
                </a:solidFill>
              </a:rPr>
              <a:t>Данные хранятся в таблицах</a:t>
            </a:r>
            <a:r>
              <a:rPr lang="ru-RU" sz="2000" dirty="0"/>
              <a:t>, состоящих из столбцов («атрибутов») и строк («записей», «кортежей»).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/>
              <a:t>На пересечении каждого столбца и строчки стоит </a:t>
            </a:r>
            <a:r>
              <a:rPr lang="ru-RU" sz="2000" dirty="0">
                <a:solidFill>
                  <a:srgbClr val="7030A0"/>
                </a:solidFill>
              </a:rPr>
              <a:t>в точности одно значение</a:t>
            </a:r>
            <a:r>
              <a:rPr lang="ru-RU" sz="2000" dirty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/>
              <a:t>У каждого </a:t>
            </a:r>
            <a:r>
              <a:rPr lang="ru-RU" sz="2000" dirty="0">
                <a:solidFill>
                  <a:srgbClr val="7030A0"/>
                </a:solidFill>
              </a:rPr>
              <a:t>столбца есть своё имя</a:t>
            </a:r>
            <a:r>
              <a:rPr lang="ru-RU" sz="2000" dirty="0"/>
              <a:t>, которое служит его названием, и все значения в одном столбце имеют один тип.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>
                <a:solidFill>
                  <a:srgbClr val="7030A0"/>
                </a:solidFill>
              </a:rPr>
              <a:t>Запросы </a:t>
            </a:r>
            <a:r>
              <a:rPr lang="ru-RU" sz="2000" dirty="0"/>
              <a:t>к базе данных </a:t>
            </a:r>
            <a:r>
              <a:rPr lang="ru-RU" sz="2000" dirty="0">
                <a:solidFill>
                  <a:srgbClr val="7030A0"/>
                </a:solidFill>
              </a:rPr>
              <a:t>возвращают результат в виде таблиц</a:t>
            </a:r>
            <a:r>
              <a:rPr lang="ru-RU" sz="2000" dirty="0"/>
              <a:t>, которые тоже могут выступать как объект запросов.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>
                <a:solidFill>
                  <a:srgbClr val="7030A0"/>
                </a:solidFill>
              </a:rPr>
              <a:t>Строки </a:t>
            </a:r>
            <a:r>
              <a:rPr lang="ru-RU" sz="2000" dirty="0"/>
              <a:t>в реляционной базе данных </a:t>
            </a:r>
            <a:r>
              <a:rPr lang="ru-RU" sz="2000" dirty="0" err="1">
                <a:solidFill>
                  <a:srgbClr val="7030A0"/>
                </a:solidFill>
              </a:rPr>
              <a:t>неупорядочены</a:t>
            </a:r>
            <a:r>
              <a:rPr lang="ru-RU" sz="2000" dirty="0">
                <a:solidFill>
                  <a:srgbClr val="7030A0"/>
                </a:solidFill>
              </a:rPr>
              <a:t> </a:t>
            </a:r>
            <a:r>
              <a:rPr lang="ru-RU" sz="2000" dirty="0"/>
              <a:t>–  упорядочивание производится в момент формирования ответа на запрос.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ru-RU" sz="2000" b="1" dirty="0">
                <a:solidFill>
                  <a:srgbClr val="9933FF"/>
                </a:solidFill>
              </a:rPr>
              <a:t>Общепринятым стандартом языка работы с реляционными базами данных является язык SQL.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465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Вторая нормальная форма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35052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500" dirty="0"/>
              <a:t>Отношение находится во </a:t>
            </a:r>
            <a:r>
              <a:rPr lang="ru-RU" sz="2500" b="1" dirty="0"/>
              <a:t>второй нормальной форме (2НФ)</a:t>
            </a:r>
            <a:r>
              <a:rPr lang="ru-RU" sz="2500" dirty="0"/>
              <a:t>, если она находится в 1НФ, и при этом </a:t>
            </a:r>
            <a:r>
              <a:rPr lang="ru-RU" sz="2500" dirty="0">
                <a:solidFill>
                  <a:srgbClr val="7030A0"/>
                </a:solidFill>
              </a:rPr>
              <a:t>не имеет атрибутов, зависящих от части первичного ключа</a:t>
            </a:r>
            <a:r>
              <a:rPr lang="ru-RU" sz="2500" dirty="0"/>
              <a:t>.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ru-RU" sz="2500" dirty="0"/>
              <a:t>На практике нарушение 2НФ встречается крайне редко, т.к. чаще всего используются первичные ключи, </a:t>
            </a:r>
            <a:r>
              <a:rPr lang="ru-RU" sz="2500" dirty="0">
                <a:solidFill>
                  <a:srgbClr val="7030A0"/>
                </a:solidFill>
              </a:rPr>
              <a:t>состоящие из одного поля </a:t>
            </a:r>
            <a:r>
              <a:rPr lang="ru-RU" sz="2500" dirty="0"/>
              <a:t>(в т.ч. суррогатные).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676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Вторая нормальная форма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24384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200" dirty="0"/>
              <a:t>Пусть наличие компьютера у сотрудника по правилам фирмы зависит от должности (начальник – есть компьютер, подчинённый – нет компьютера).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ru-RU" sz="2200" dirty="0"/>
              <a:t>Тогда приведённое на рисунке отношение </a:t>
            </a:r>
            <a:r>
              <a:rPr lang="ru-RU" sz="2200" b="1" dirty="0">
                <a:solidFill>
                  <a:srgbClr val="FF0000"/>
                </a:solidFill>
              </a:rPr>
              <a:t>НЕ находится во 2НФ</a:t>
            </a:r>
            <a:r>
              <a:rPr lang="ru-RU" sz="2200" dirty="0"/>
              <a:t>, т.к. допускает указание наличия компьютера у подчинённого.</a:t>
            </a:r>
            <a:endParaRPr lang="en-US" sz="2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91</a:t>
            </a:fld>
            <a:endParaRPr 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52800"/>
            <a:ext cx="3671887" cy="282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3733800"/>
            <a:ext cx="41910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>
                <a:latin typeface="Arial" pitchFamily="34" charset="0"/>
                <a:cs typeface="Arial" pitchFamily="34" charset="0"/>
              </a:rPr>
              <a:t>В этом отношении поле </a:t>
            </a:r>
            <a:r>
              <a:rPr lang="ru-RU" sz="2300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НаличиеПК</a:t>
            </a:r>
            <a:r>
              <a:rPr lang="ru-RU" sz="2300" dirty="0">
                <a:latin typeface="Arial" pitchFamily="34" charset="0"/>
                <a:cs typeface="Arial" pitchFamily="34" charset="0"/>
              </a:rPr>
              <a:t> зависит только от поля </a:t>
            </a:r>
            <a:r>
              <a:rPr lang="ru-RU" sz="23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Должность</a:t>
            </a:r>
            <a:r>
              <a:rPr lang="ru-RU" sz="2300" dirty="0">
                <a:latin typeface="Arial" pitchFamily="34" charset="0"/>
                <a:cs typeface="Arial" pitchFamily="34" charset="0"/>
              </a:rPr>
              <a:t>.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12675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Вторая нормальная форма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9144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500" dirty="0"/>
              <a:t>Чтобы привести это отношение ко 2НФ, нужно </a:t>
            </a:r>
            <a:r>
              <a:rPr lang="ru-RU" sz="2500" b="1" dirty="0">
                <a:solidFill>
                  <a:srgbClr val="008000"/>
                </a:solidFill>
              </a:rPr>
              <a:t>разбить его на два отдельных</a:t>
            </a:r>
            <a:r>
              <a:rPr lang="ru-RU" sz="2500" dirty="0"/>
              <a:t>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92</a:t>
            </a:fld>
            <a:endParaRPr 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333625"/>
            <a:ext cx="8497887" cy="304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24654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Третья нормальная форма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41910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500" dirty="0"/>
              <a:t>Отношение находится </a:t>
            </a:r>
            <a:r>
              <a:rPr lang="ru-RU" sz="2500" b="1" dirty="0"/>
              <a:t>в третьей нормальной форме (3НФ)</a:t>
            </a:r>
            <a:r>
              <a:rPr lang="ru-RU" sz="2500" dirty="0"/>
              <a:t>, если она находится во второй нормальной форме (2НФ) и при этом любой её </a:t>
            </a:r>
            <a:r>
              <a:rPr lang="ru-RU" sz="2500" dirty="0" err="1"/>
              <a:t>неключевой</a:t>
            </a:r>
            <a:r>
              <a:rPr lang="ru-RU" sz="2500" dirty="0"/>
              <a:t> атрибут напрямую (</a:t>
            </a:r>
            <a:r>
              <a:rPr lang="ru-RU" sz="2500" dirty="0" err="1"/>
              <a:t>нетранзитивно</a:t>
            </a:r>
            <a:r>
              <a:rPr lang="ru-RU" sz="2500" dirty="0"/>
              <a:t>) зависит от первичного ключа.</a:t>
            </a:r>
          </a:p>
          <a:p>
            <a:pPr marL="0" indent="363538" algn="just">
              <a:buFont typeface="Wingdings 3" pitchFamily="18" charset="2"/>
              <a:buNone/>
            </a:pPr>
            <a:endParaRPr lang="ru-RU" sz="2500" dirty="0"/>
          </a:p>
          <a:p>
            <a:pPr marL="0" indent="363538" algn="just">
              <a:buFont typeface="Wingdings 3" pitchFamily="18" charset="2"/>
              <a:buNone/>
            </a:pPr>
            <a:r>
              <a:rPr lang="ru-RU" sz="2500" dirty="0"/>
              <a:t>На практике это означает, что в таблице </a:t>
            </a:r>
            <a:r>
              <a:rPr lang="ru-RU" sz="2500" dirty="0">
                <a:solidFill>
                  <a:srgbClr val="7030A0"/>
                </a:solidFill>
              </a:rPr>
              <a:t>данные какого-то столбца не должны дублироваться в разных строках </a:t>
            </a:r>
            <a:r>
              <a:rPr lang="ru-RU" sz="2500" dirty="0"/>
              <a:t>просто потому, что они характеризуют другие </a:t>
            </a:r>
            <a:r>
              <a:rPr lang="ru-RU" sz="2500" dirty="0" err="1"/>
              <a:t>недублирующиеся</a:t>
            </a:r>
            <a:r>
              <a:rPr lang="ru-RU" sz="2500" dirty="0"/>
              <a:t> значения.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206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Третья нормальная форма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24384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500" dirty="0"/>
              <a:t>Пусть в некоторой фирме на отдел приходится один телефон. Тогда хранить информацию о телефоне в таблице с сотрудниками – бессмысленно, </a:t>
            </a:r>
            <a:r>
              <a:rPr lang="ru-RU" sz="2500" dirty="0">
                <a:solidFill>
                  <a:srgbClr val="7030A0"/>
                </a:solidFill>
              </a:rPr>
              <a:t>т.к. она будет дублироваться</a:t>
            </a:r>
            <a:r>
              <a:rPr lang="ru-RU" sz="2500" dirty="0"/>
              <a:t>.</a:t>
            </a:r>
          </a:p>
          <a:p>
            <a:pPr marL="0" indent="363538" algn="just">
              <a:buFont typeface="Wingdings 3" pitchFamily="18" charset="2"/>
              <a:buNone/>
            </a:pPr>
            <a:r>
              <a:rPr lang="ru-RU" sz="2500" dirty="0"/>
              <a:t>Т.о. приведённое ниже отношение </a:t>
            </a:r>
            <a:r>
              <a:rPr lang="ru-RU" sz="2500" b="1" dirty="0">
                <a:solidFill>
                  <a:srgbClr val="FF0000"/>
                </a:solidFill>
              </a:rPr>
              <a:t>НЕ находится в 3НФ</a:t>
            </a:r>
            <a:r>
              <a:rPr lang="ru-RU" sz="2500" dirty="0">
                <a:solidFill>
                  <a:schemeClr val="accent2"/>
                </a:solidFill>
              </a:rPr>
              <a:t>.</a:t>
            </a:r>
            <a:endParaRPr lang="ru-RU" sz="25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94</a:t>
            </a:fld>
            <a:endParaRPr 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05200"/>
            <a:ext cx="3311525" cy="275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50174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Третья нормальная форма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990600"/>
          </a:xfrm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500" dirty="0"/>
              <a:t>Разбив это отношение на два отдельных, мы </a:t>
            </a:r>
            <a:r>
              <a:rPr lang="ru-RU" sz="2500" b="1" dirty="0">
                <a:solidFill>
                  <a:srgbClr val="008000"/>
                </a:solidFill>
              </a:rPr>
              <a:t>получим 3НФ</a:t>
            </a:r>
            <a:r>
              <a:rPr lang="ru-RU" sz="2500" dirty="0"/>
              <a:t>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95</a:t>
            </a:fld>
            <a:endParaRPr 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349500"/>
            <a:ext cx="8569325" cy="341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851110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Нормальные формы «простым языком»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11" name="Rectangle 6"/>
          <p:cNvSpPr>
            <a:spLocks noGrp="1"/>
          </p:cNvSpPr>
          <p:nvPr>
            <p:ph idx="4294967295"/>
          </p:nvPr>
        </p:nvSpPr>
        <p:spPr>
          <a:xfrm>
            <a:off x="457200" y="1196975"/>
            <a:ext cx="8229600" cy="576263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500" dirty="0"/>
              <a:t>0. Ужасное отношение.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16113"/>
            <a:ext cx="3960812" cy="343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644885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Нормальные формы «простым языком»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8" name="Rectangle 6"/>
          <p:cNvSpPr>
            <a:spLocks noGrp="1"/>
          </p:cNvSpPr>
          <p:nvPr>
            <p:ph idx="4294967295"/>
          </p:nvPr>
        </p:nvSpPr>
        <p:spPr>
          <a:xfrm>
            <a:off x="457200" y="1196975"/>
            <a:ext cx="8229600" cy="576263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500" dirty="0"/>
              <a:t>1. </a:t>
            </a:r>
            <a:r>
              <a:rPr lang="ru-RU" sz="2500" b="1" dirty="0">
                <a:solidFill>
                  <a:srgbClr val="008000"/>
                </a:solidFill>
              </a:rPr>
              <a:t>1НФ</a:t>
            </a:r>
            <a:r>
              <a:rPr lang="ru-RU" sz="2500" dirty="0"/>
              <a:t>: делаем атрибуты атомарными.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73238"/>
            <a:ext cx="3722688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201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Нормальные формы «простым языком»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457200" y="1196975"/>
            <a:ext cx="8229600" cy="576263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500" dirty="0"/>
              <a:t>2. </a:t>
            </a:r>
            <a:r>
              <a:rPr lang="ru-RU" sz="2500" b="1" dirty="0">
                <a:solidFill>
                  <a:srgbClr val="008000"/>
                </a:solidFill>
              </a:rPr>
              <a:t>2НФ</a:t>
            </a:r>
            <a:r>
              <a:rPr lang="ru-RU" sz="2500" dirty="0"/>
              <a:t>: убираем зависимости от части ключа.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27313"/>
            <a:ext cx="6923088" cy="3188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37727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Нормальные формы «простым языком»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8" name="Rectangle 6"/>
          <p:cNvSpPr>
            <a:spLocks noGrp="1"/>
          </p:cNvSpPr>
          <p:nvPr>
            <p:ph idx="4294967295"/>
          </p:nvPr>
        </p:nvSpPr>
        <p:spPr>
          <a:xfrm>
            <a:off x="457200" y="1196975"/>
            <a:ext cx="8229600" cy="576263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363538" algn="just">
              <a:buFont typeface="Wingdings 3" pitchFamily="18" charset="2"/>
              <a:buNone/>
            </a:pPr>
            <a:r>
              <a:rPr lang="ru-RU" sz="2500" dirty="0"/>
              <a:t>3. </a:t>
            </a:r>
            <a:r>
              <a:rPr lang="ru-RU" sz="2500" b="1" dirty="0">
                <a:solidFill>
                  <a:srgbClr val="008000"/>
                </a:solidFill>
              </a:rPr>
              <a:t>3НФ</a:t>
            </a:r>
            <a:r>
              <a:rPr lang="ru-RU" sz="2500" dirty="0"/>
              <a:t>: исключаем «бесполезное дублирование».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52600"/>
            <a:ext cx="5929313" cy="445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098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2789</TotalTime>
  <Words>5413</Words>
  <Application>Microsoft Office PowerPoint</Application>
  <PresentationFormat>Экран (4:3)</PresentationFormat>
  <Paragraphs>720</Paragraphs>
  <Slides>103</Slides>
  <Notes>10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103</vt:i4>
      </vt:variant>
    </vt:vector>
  </HeadingPairs>
  <TitlesOfParts>
    <vt:vector size="111" baseType="lpstr">
      <vt:lpstr>Arial</vt:lpstr>
      <vt:lpstr>Calibri</vt:lpstr>
      <vt:lpstr>Courier New</vt:lpstr>
      <vt:lpstr>Tahoma</vt:lpstr>
      <vt:lpstr>Wingdings</vt:lpstr>
      <vt:lpstr>Wingdings 3</vt:lpstr>
      <vt:lpstr>template</vt:lpstr>
      <vt:lpstr>Image</vt:lpstr>
      <vt:lpstr>Основы реляционных баз данных</vt:lpstr>
      <vt:lpstr>Содержание</vt:lpstr>
      <vt:lpstr>Определения</vt:lpstr>
      <vt:lpstr>Основные определения</vt:lpstr>
      <vt:lpstr>Основные определения</vt:lpstr>
      <vt:lpstr>Логика построения базы данных</vt:lpstr>
      <vt:lpstr>Уровни проектирования баз данных</vt:lpstr>
      <vt:lpstr>Реляционные базы данных</vt:lpstr>
      <vt:lpstr>Ключевые особенности реляционных баз данных</vt:lpstr>
      <vt:lpstr>Реляционная модель данных</vt:lpstr>
      <vt:lpstr>Определения</vt:lpstr>
      <vt:lpstr>Достоинства реляционной модели данных</vt:lpstr>
      <vt:lpstr>Недостатки реляционной модели данных</vt:lpstr>
      <vt:lpstr>Важно для понимания следующей темы</vt:lpstr>
      <vt:lpstr>Отношения, ключи, связи</vt:lpstr>
      <vt:lpstr>Отношения</vt:lpstr>
      <vt:lpstr>Отношения</vt:lpstr>
      <vt:lpstr>Отношения</vt:lpstr>
      <vt:lpstr>Связи</vt:lpstr>
      <vt:lpstr>Ключи</vt:lpstr>
      <vt:lpstr>Первичный ключ</vt:lpstr>
      <vt:lpstr>Первичный ключ – ВАЖНО!</vt:lpstr>
      <vt:lpstr>Первичный ключ</vt:lpstr>
      <vt:lpstr>Первичный ключ – ВАЖНО!</vt:lpstr>
      <vt:lpstr>Простой первичный ключ</vt:lpstr>
      <vt:lpstr>Составной первичный ключ</vt:lpstr>
      <vt:lpstr>Составной первичный ключ – последовательность полей</vt:lpstr>
      <vt:lpstr>Первичный ключ – ВАЖНО!</vt:lpstr>
      <vt:lpstr>Естественный и синтетический (суррогатный) первичный ключ</vt:lpstr>
      <vt:lpstr>Естественный первичный ключ</vt:lpstr>
      <vt:lpstr>Естественный и синтетический (суррогатный) первичный ключ</vt:lpstr>
      <vt:lpstr>Синтетический (суррогатный) первичный ключ</vt:lpstr>
      <vt:lpstr>Возможный ключ</vt:lpstr>
      <vt:lpstr>Интеллектуальный ключ</vt:lpstr>
      <vt:lpstr>Интеллектуальный первичный ключ</vt:lpstr>
      <vt:lpstr>Внешний ключ</vt:lpstr>
      <vt:lpstr>Пример рекурсивного внешнего ключа</vt:lpstr>
      <vt:lpstr>Пустые внешние ключи</vt:lpstr>
      <vt:lpstr>Индексы</vt:lpstr>
      <vt:lpstr>Понятие индекса</vt:lpstr>
      <vt:lpstr>Преимущества индексов</vt:lpstr>
      <vt:lpstr>Недостатки индексов</vt:lpstr>
      <vt:lpstr>Какие индексы создавать?</vt:lpstr>
      <vt:lpstr>Какие индексы создавать?</vt:lpstr>
      <vt:lpstr>Какие индексы создавать?</vt:lpstr>
      <vt:lpstr>Какие индексы создавать?</vt:lpstr>
      <vt:lpstr>Какие индексы создавать?</vt:lpstr>
      <vt:lpstr>Какие индексы создавать?</vt:lpstr>
      <vt:lpstr>Виды индексов</vt:lpstr>
      <vt:lpstr>Виды индексов</vt:lpstr>
      <vt:lpstr>Виды индексов</vt:lpstr>
      <vt:lpstr>Виды индексов</vt:lpstr>
      <vt:lpstr>Управление индексами в MySQL</vt:lpstr>
      <vt:lpstr>Типы связей и их применение</vt:lpstr>
      <vt:lpstr>Основные виды связей</vt:lpstr>
      <vt:lpstr>Связь один ко многим</vt:lpstr>
      <vt:lpstr>Связь многие ко многим</vt:lpstr>
      <vt:lpstr>Связь один к одному</vt:lpstr>
      <vt:lpstr>Мощность связи</vt:lpstr>
      <vt:lpstr>Идентифицирующие и неидентифицирующие связи</vt:lpstr>
      <vt:lpstr>Идентифицирующие и неидентифицирующие связи</vt:lpstr>
      <vt:lpstr>Целостность данных</vt:lpstr>
      <vt:lpstr>Целостность данных, ссылочная целостность</vt:lpstr>
      <vt:lpstr>Понятие ссылочной целостности</vt:lpstr>
      <vt:lpstr>Целостность данных, ссылочная целостность</vt:lpstr>
      <vt:lpstr>Запрет каскадной операции</vt:lpstr>
      <vt:lpstr>Каскадное удаление</vt:lpstr>
      <vt:lpstr>Каскадное обновление</vt:lpstr>
      <vt:lpstr>Установка пустых ключей</vt:lpstr>
      <vt:lpstr>Установка значения по умолчанию</vt:lpstr>
      <vt:lpstr>Ссылочная целостность</vt:lpstr>
      <vt:lpstr>Консистентность данных</vt:lpstr>
      <vt:lpstr>Консистентность данных</vt:lpstr>
      <vt:lpstr>Основные нормальные формы</vt:lpstr>
      <vt:lpstr>Нормализация</vt:lpstr>
      <vt:lpstr>Понятие аномалии</vt:lpstr>
      <vt:lpstr>Аномалии</vt:lpstr>
      <vt:lpstr>Нормальные формы</vt:lpstr>
      <vt:lpstr>Нормализация</vt:lpstr>
      <vt:lpstr>Требование минимальности первичных ключей</vt:lpstr>
      <vt:lpstr>Требование надёжности данных</vt:lpstr>
      <vt:lpstr>Требование производительности системы</vt:lpstr>
      <vt:lpstr>Требование сохранения производительности</vt:lpstr>
      <vt:lpstr>Требование непротиворечивости данных</vt:lpstr>
      <vt:lpstr>Требование гибкости структуры</vt:lpstr>
      <vt:lpstr>Требование актуальности данных</vt:lpstr>
      <vt:lpstr>Первая нормальная форма</vt:lpstr>
      <vt:lpstr>Первая нормальная форма</vt:lpstr>
      <vt:lpstr>Первая нормальная форма</vt:lpstr>
      <vt:lpstr>Вторая нормальная форма</vt:lpstr>
      <vt:lpstr>Вторая нормальная форма</vt:lpstr>
      <vt:lpstr>Вторая нормальная форма</vt:lpstr>
      <vt:lpstr>Третья нормальная форма</vt:lpstr>
      <vt:lpstr>Третья нормальная форма</vt:lpstr>
      <vt:lpstr>Третья нормальная форма</vt:lpstr>
      <vt:lpstr>Нормальные формы «простым языком»</vt:lpstr>
      <vt:lpstr>Нормальные формы «простым языком»</vt:lpstr>
      <vt:lpstr>Нормальные формы «простым языком»</vt:lpstr>
      <vt:lpstr>Нормальные формы «простым языком»</vt:lpstr>
      <vt:lpstr>Нормальные формы «простым языком»</vt:lpstr>
      <vt:lpstr>Немного ближе к реальности</vt:lpstr>
      <vt:lpstr>Здесь всего один слайд, не пугайтесь </vt:lpstr>
      <vt:lpstr>Презентация PowerPoint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Svyatoslav Kulikov</dc:creator>
  <cp:lastModifiedBy>Yulia Kramar</cp:lastModifiedBy>
  <cp:revision>391</cp:revision>
  <dcterms:created xsi:type="dcterms:W3CDTF">2011-09-12T08:39:49Z</dcterms:created>
  <dcterms:modified xsi:type="dcterms:W3CDTF">2016-02-29T15:26:03Z</dcterms:modified>
</cp:coreProperties>
</file>