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/>
  <p:notesSz cx="6858000" cy="9144000"/>
  <p:embeddedFontLst>
    <p:embeddedFont>
      <p:font typeface="Roboto" panose="0200000000000000000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55b62db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55b62db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55b62dba_0_6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55b62dba_0_6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55b62dba_0_7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55b62dba_0_7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55b62dba_0_7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55b62dba_0_7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55b62dba_0_8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55b62dba_0_8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d55b62dba_0_8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d55b62dba_0_8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55b62dba_0_8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55b62dba_0_8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55b62dba_0_8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55b62dba_0_8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55b62dba_0_8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55b62dba_0_8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55b62dba_0_8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d55b62dba_0_8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d55b62dba_0_8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d55b62dba_0_8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55b62dba_0_1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55b62dba_0_1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d55b62dba_0_9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d55b62dba_0_9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d55b62dba_0_9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d55b62dba_0_9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d55b62dba_0_9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d55b62dba_0_9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55b62dba_0_10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d55b62dba_0_10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d55b62dba_0_10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d55b62dba_0_10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d55b62dba_0_9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d55b62dba_0_9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55b62dba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55b62dba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55b62dba_0_2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55b62dba_0_2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55b62dba_0_3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55b62dba_0_3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55b62dba_0_3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55b62dba_0_3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55b62dba_0_4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55b62dba_0_4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55b62dba_0_5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55b62dba_0_5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55b62dba_0_5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55b62dba_0_5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19.jpeg"/><Relationship Id="rId2" Type="http://schemas.openxmlformats.org/officeDocument/2006/relationships/hyperlink" Target="http://www.youtube.com/watch?v=nFJIZRRiq2I" TargetMode="Externa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jpeg"/><Relationship Id="rId2" Type="http://schemas.openxmlformats.org/officeDocument/2006/relationships/hyperlink" Target="http://www.youtube.com/watch?v=-JukQWzNhdw" TargetMode="Externa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CC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Displaying Information and Performing Actions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8" name="Google Shape;68;p13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74EA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Iaru Cristina </a:t>
            </a:r>
            <a:endParaRPr sz="2200">
              <a:solidFill>
                <a:srgbClr val="674EA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Connection</a:t>
            </a:r>
            <a:endParaRPr lang="en-US"/>
          </a:p>
        </p:txBody>
      </p:sp>
      <p:sp>
        <p:nvSpPr>
          <p:cNvPr id="137" name="Google Shape;137;p2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75075" y="2112751"/>
            <a:ext cx="3525475" cy="23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5175" y="2231572"/>
            <a:ext cx="5327276" cy="2182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Displaying text on an OLED display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OLED Connection</a:t>
            </a:r>
            <a:endParaRPr lang="en-US"/>
          </a:p>
        </p:txBody>
      </p:sp>
      <p:sp>
        <p:nvSpPr>
          <p:cNvPr id="151" name="Google Shape;151;p2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0700" y="728150"/>
            <a:ext cx="3366161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88511" y="1723300"/>
            <a:ext cx="5374789" cy="222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4006200" y="198400"/>
            <a:ext cx="5137800" cy="246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The LCD Class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1200"/>
              <a:t>Represents the 16X2 LCD RGB Backlight.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1200"/>
              <a:t>Enables changes like background color and writing text.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The TemperatureAndHumidityLcd Subclass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1200"/>
              <a:t>Specialises in easy printing of the temperature 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  </a:t>
            </a:r>
            <a:r>
              <a:rPr lang="en-US" sz="1100"/>
              <a:t>(expressed in degrees Fahrenheit)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9" name="Google Shape;159;p2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3250" y="202988"/>
            <a:ext cx="3561500" cy="47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32950" y="2922725"/>
            <a:ext cx="4884301" cy="12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161175"/>
            <a:ext cx="2808000" cy="1150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The Main Function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8" name="Google Shape;168;p26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899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Displays the ambient temperature expressed in degrees Fahrenheit (ºF) and the humidity value in the LCD screen, every 10 seconds.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02275" y="467975"/>
            <a:ext cx="5567274" cy="42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545975"/>
            <a:ext cx="8520600" cy="572700"/>
          </a:xfrm>
          <a:prstGeom prst="rect">
            <a:avLst/>
          </a:prstGeom>
          <a:effectLst>
            <a:outerShdw blurRad="57150" dist="19050" dir="14820000" algn="bl" rotWithShape="0">
              <a:srgbClr val="674EA7"/>
            </a:outerShdw>
          </a:effectLst>
        </p:spPr>
        <p:txBody>
          <a:bodyPr spcFirstLastPara="1" wrap="square" lIns="91425" tIns="792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Displaying text on an OLED display </a:t>
            </a:r>
            <a:endParaRPr lang="en-US"/>
          </a:p>
        </p:txBody>
      </p:sp>
      <p:sp>
        <p:nvSpPr>
          <p:cNvPr id="175" name="Google Shape;175;p27"/>
          <p:cNvSpPr txBox="1"/>
          <p:nvPr>
            <p:ph type="body" idx="1"/>
          </p:nvPr>
        </p:nvSpPr>
        <p:spPr>
          <a:xfrm>
            <a:off x="311700" y="1610275"/>
            <a:ext cx="8520600" cy="3170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74EA7"/>
                </a:solidFill>
              </a:rPr>
              <a:t>Knowledge part:</a:t>
            </a:r>
            <a:endParaRPr b="1">
              <a:solidFill>
                <a:srgbClr val="674EA7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❖"/>
            </a:pPr>
            <a:r>
              <a:rPr lang="en-US" sz="1400"/>
              <a:t>The </a:t>
            </a:r>
            <a:r>
              <a:rPr lang="en-US" sz="1400" b="1" i="1"/>
              <a:t>upm library</a:t>
            </a:r>
            <a:r>
              <a:rPr lang="en-US" sz="1400"/>
              <a:t> ( support for the SeeedStudio Grove OLED display 0.96", 16 grayscale 96-by-96 dot matrix OLED display breakout board )</a:t>
            </a:r>
            <a:endParaRPr sz="14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400" i="1"/>
              <a:t>OLED display</a:t>
            </a:r>
            <a:r>
              <a:rPr lang="en-US" sz="1400"/>
              <a:t> uses SSD1327 driver integrated circuit ( the </a:t>
            </a:r>
            <a:r>
              <a:rPr lang="en-US" sz="1400" i="1"/>
              <a:t>SSD1327</a:t>
            </a:r>
            <a:r>
              <a:rPr lang="en-US" sz="1400"/>
              <a:t> class represents a 96-by-96 dot matrix OLED display ; this class works with </a:t>
            </a:r>
            <a:r>
              <a:rPr lang="en-US" sz="1400" i="1"/>
              <a:t>mraa.I</a:t>
            </a:r>
            <a:r>
              <a:rPr lang="en-US" sz="1400" i="1" baseline="30000"/>
              <a:t>2</a:t>
            </a:r>
            <a:r>
              <a:rPr lang="en-US" sz="1400" i="1"/>
              <a:t>C </a:t>
            </a:r>
            <a:r>
              <a:rPr lang="en-US" sz="1400"/>
              <a:t>class)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 i="1"/>
              <a:t>Oled class</a:t>
            </a:r>
            <a:r>
              <a:rPr lang="en-US" sz="1400"/>
              <a:t> ( will represent the 96-by-96 dot matrix OLED ) will use its default 8-by-8 character box to display text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sz="1400" i="1"/>
              <a:t>SSD1327</a:t>
            </a:r>
            <a:r>
              <a:rPr lang="en-US" sz="1400"/>
              <a:t> class interact with the OLED display</a:t>
            </a:r>
            <a:endParaRPr sz="1400"/>
          </a:p>
        </p:txBody>
      </p:sp>
      <p:sp>
        <p:nvSpPr>
          <p:cNvPr id="176" name="Google Shape;176;p2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21950" y="3314450"/>
            <a:ext cx="2801275" cy="15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DHT22 Temperature and Humidity sensor</a:t>
            </a:r>
            <a:endParaRPr lang="en-US"/>
          </a:p>
        </p:txBody>
      </p:sp>
      <p:sp>
        <p:nvSpPr>
          <p:cNvPr id="183" name="Google Shape;183;p2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68150" y="1871775"/>
            <a:ext cx="1720900" cy="24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411100" y="3675875"/>
            <a:ext cx="1112450" cy="8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7150" y="2106825"/>
            <a:ext cx="5504326" cy="25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19500" y="485075"/>
            <a:ext cx="82221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Connection:</a:t>
            </a:r>
            <a:endParaRPr sz="3600"/>
          </a:p>
        </p:txBody>
      </p:sp>
      <p:sp>
        <p:nvSpPr>
          <p:cNvPr id="192" name="Google Shape;192;p2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631723">
            <a:off x="278968" y="1992990"/>
            <a:ext cx="3062789" cy="145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 descr="https://www.or97.com/arduino-temperature-and-humidity-monitor-tutorial-with-dht11-or-dht22-sensor► Find more details, circuit schematics and source codes on our official website.&#10;&#10;In this Arduino Tutorial we will learn how to use the DHT11 or the DHT22 sensor for measuring temperature and humidity with the Arduino board." title="Arduino Temperature and Humidity monitor Tutorial with DHT11 or DHT22 sensor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26475" y="1854775"/>
            <a:ext cx="3787800" cy="2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743850" y="3472406"/>
            <a:ext cx="2773350" cy="146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Accelerometer Module</a:t>
            </a:r>
            <a:endParaRPr lang="en-US"/>
          </a:p>
        </p:txBody>
      </p:sp>
      <p:sp>
        <p:nvSpPr>
          <p:cNvPr id="201" name="Google Shape;201;p3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3625" y="1819913"/>
            <a:ext cx="1850413" cy="15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89775" y="3323575"/>
            <a:ext cx="1784448" cy="16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79398" y="1904825"/>
            <a:ext cx="47529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5624600" y="3429325"/>
            <a:ext cx="3028200" cy="126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299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Example: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-&gt; you can detect the movement, 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-&gt; shocks 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-&gt; space orientation of an object.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Connection:</a:t>
            </a:r>
            <a:endParaRPr sz="3600"/>
          </a:p>
        </p:txBody>
      </p:sp>
      <p:sp>
        <p:nvSpPr>
          <p:cNvPr id="211" name="Google Shape;211;p3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1218277">
            <a:off x="193025" y="2618325"/>
            <a:ext cx="4752955" cy="15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 descr="The I2 library was installed and NOMI Designs library was used to talk to the chip.&#10;My accelerometer is model MMA8452, obtained on the breakout board from sparkfun." title="Arduino and accelerometer tinkering. Sound generator based on X axis.">
            <a:hlinkClick r:id="rId2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14004" y="1890400"/>
            <a:ext cx="3845864" cy="288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77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Overview / What will be presented</a:t>
            </a:r>
            <a:endParaRPr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" name="Google Shape;74;p1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8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 panose="02020603050405020304"/>
              <a:buChar char="❖"/>
            </a:pP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Understand LCD displays and their connection</a:t>
            </a:r>
            <a:endParaRPr sz="1300">
              <a:solidFill>
                <a:schemeClr val="dk1"/>
              </a:solidFill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 panose="02020603050405020304"/>
              <a:buChar char="❖"/>
            </a:pP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 the most important things we must consider when choosing LCD display.</a:t>
            </a:r>
            <a:endParaRPr sz="13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Take advantage of the </a:t>
            </a:r>
            <a:r>
              <a:rPr lang="en-US" sz="125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upm</a:t>
            </a: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library with LCD displays and actuators.</a:t>
            </a:r>
            <a:endParaRPr sz="13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❖"/>
            </a:pP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an LCD display with an RGB backlight that works with the I</a:t>
            </a:r>
            <a: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 bus.</a:t>
            </a:r>
            <a:endParaRPr sz="1300">
              <a:solidFill>
                <a:schemeClr val="dk1"/>
              </a:solidFill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 panose="02020603050405020304"/>
              <a:buChar char="❖"/>
            </a:pP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Display and update text in a 16x2 LCD screen.</a:t>
            </a:r>
            <a:endParaRPr sz="13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an OLED display that works with the </a:t>
            </a:r>
            <a:r>
              <a:rPr lang="en-US" sz="1300" i="1">
                <a:solidFill>
                  <a:schemeClr val="dk1"/>
                </a:solidFill>
              </a:rPr>
              <a:t>I</a:t>
            </a:r>
            <a:r>
              <a:rPr lang="en-US" sz="1300" i="1" baseline="30000">
                <a:solidFill>
                  <a:schemeClr val="dk1"/>
                </a:solidFill>
              </a:rPr>
              <a:t>2</a:t>
            </a:r>
            <a:r>
              <a:rPr lang="en-US" sz="1300" i="1">
                <a:solidFill>
                  <a:schemeClr val="dk1"/>
                </a:solidFill>
              </a:rPr>
              <a:t>C</a:t>
            </a: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300" b="1">
              <a:solidFill>
                <a:schemeClr val="dk1"/>
              </a:solidFill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 panose="02020603050405020304"/>
              <a:buChar char="❖"/>
            </a:pP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Display and update text on a 96-by-96 dot matrix OLED display.</a:t>
            </a:r>
            <a:endParaRPr sz="1300">
              <a:solidFill>
                <a:schemeClr val="dk1"/>
              </a:solidFill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 panose="02020603050405020304"/>
              <a:buChar char="❖"/>
            </a:pP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Wire a standard servo motor to be controlled with PWM.</a:t>
            </a:r>
            <a:endParaRPr sz="1300">
              <a:solidFill>
                <a:schemeClr val="dk1"/>
              </a:solidFill>
            </a:endParaRPr>
          </a:p>
          <a:p>
            <a:pPr marL="457200" marR="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 panose="02020603050405020304"/>
              <a:buChar char="❖"/>
            </a:pPr>
            <a:r>
              <a:rPr lang="en-US" sz="13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Display a value with a servo motor and a shaft.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268950" y="486250"/>
            <a:ext cx="8520600" cy="841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Positioning a shaft to indicate a value with a servo motor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3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0" name="Google Shape;220;p32"/>
          <p:cNvSpPr txBox="1"/>
          <p:nvPr/>
        </p:nvSpPr>
        <p:spPr>
          <a:xfrm>
            <a:off x="534300" y="1596400"/>
            <a:ext cx="8255100" cy="315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 </a:t>
            </a:r>
            <a:r>
              <a:rPr lang="en-US" i="1"/>
              <a:t>mraa.Pwm</a:t>
            </a:r>
            <a:r>
              <a:rPr lang="en-US"/>
              <a:t> class - control PWM on the PWM capable GPIO pin labeled ~3</a:t>
            </a:r>
            <a:endParaRPr lang="en-US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i="1"/>
              <a:t>upm library</a:t>
            </a:r>
            <a:r>
              <a:rPr lang="en-US"/>
              <a:t> ( support for </a:t>
            </a:r>
            <a:r>
              <a:rPr lang="en-US" i="1"/>
              <a:t>SeeedStudio Grove Servo</a:t>
            </a:r>
            <a:r>
              <a:rPr lang="en-US"/>
              <a:t> and </a:t>
            </a:r>
            <a:r>
              <a:rPr lang="en-US" i="1"/>
              <a:t>EMAX 9g ES08A High Sensitive Mini Servo</a:t>
            </a:r>
            <a:r>
              <a:rPr lang="en-US"/>
              <a:t> in the </a:t>
            </a:r>
            <a:r>
              <a:rPr lang="en-US" i="1"/>
              <a:t>pyupm_servo</a:t>
            </a:r>
            <a:r>
              <a:rPr lang="en-US"/>
              <a:t> module )</a:t>
            </a:r>
            <a:endParaRPr lang="en-US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i="1"/>
              <a:t>ES08A</a:t>
            </a:r>
            <a:r>
              <a:rPr lang="en-US"/>
              <a:t> class - represents any of the two mentioned servos connected to the board</a:t>
            </a:r>
            <a:endParaRPr lang="en-US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i="1"/>
              <a:t>TemperatureServo</a:t>
            </a:r>
            <a:r>
              <a:rPr lang="en-US"/>
              <a:t> class - represent the servo [ for  positioning the shaft in a valid angle (from 0 to 180 degrees) based on the temperature expressed in ºF ]</a:t>
            </a:r>
            <a:endParaRPr sz="13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i="1"/>
              <a:t>ES08A</a:t>
            </a:r>
            <a:r>
              <a:rPr lang="en-US"/>
              <a:t> class - interact with the servo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5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8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en-US" sz="3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Ultrasonic Ranging </a:t>
            </a:r>
            <a:endParaRPr sz="3000"/>
          </a:p>
        </p:txBody>
      </p:sp>
      <p:sp>
        <p:nvSpPr>
          <p:cNvPr id="226" name="Google Shape;226;p33"/>
          <p:cNvSpPr txBox="1"/>
          <p:nvPr>
            <p:ph type="body" idx="1"/>
          </p:nvPr>
        </p:nvSpPr>
        <p:spPr>
          <a:xfrm>
            <a:off x="0" y="1907725"/>
            <a:ext cx="4444500" cy="27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76300" lvl="0" indent="-3143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Font typeface="Arial" panose="020B0604020202020204"/>
              <a:buChar char="●"/>
            </a:pPr>
            <a:r>
              <a:rPr lang="en-US" sz="1350">
                <a:solidFill>
                  <a:srgbClr val="3A3A3A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Power Supply :+5V DC</a:t>
            </a:r>
            <a:endParaRPr sz="1350">
              <a:solidFill>
                <a:srgbClr val="3A3A3A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lvl="0" indent="-3143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Font typeface="Arial" panose="020B0604020202020204"/>
              <a:buChar char="●"/>
            </a:pPr>
            <a:r>
              <a:rPr lang="en-US" sz="1350">
                <a:solidFill>
                  <a:srgbClr val="3A3A3A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Quiescent Current : &lt;2mA</a:t>
            </a:r>
            <a:endParaRPr sz="1350">
              <a:solidFill>
                <a:srgbClr val="3A3A3A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lvl="0" indent="-3143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Font typeface="Arial" panose="020B0604020202020204"/>
              <a:buChar char="●"/>
            </a:pPr>
            <a:r>
              <a:rPr lang="en-US" sz="1350">
                <a:solidFill>
                  <a:srgbClr val="3A3A3A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Working Current: 15mA</a:t>
            </a:r>
            <a:endParaRPr sz="1350">
              <a:solidFill>
                <a:srgbClr val="3A3A3A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lvl="0" indent="-3143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Font typeface="Arial" panose="020B0604020202020204"/>
              <a:buChar char="●"/>
            </a:pPr>
            <a:r>
              <a:rPr lang="en-US" sz="1350">
                <a:solidFill>
                  <a:srgbClr val="3A3A3A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Effectual Angle: &lt;15°</a:t>
            </a:r>
            <a:endParaRPr sz="1350">
              <a:solidFill>
                <a:srgbClr val="3A3A3A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lvl="0" indent="-3143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Font typeface="Arial" panose="020B0604020202020204"/>
              <a:buChar char="●"/>
            </a:pPr>
            <a:r>
              <a:rPr lang="en-US" sz="1350">
                <a:solidFill>
                  <a:srgbClr val="3A3A3A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Ranging Distance : 2cm – 400 cm/1″ – 13ft</a:t>
            </a:r>
            <a:endParaRPr sz="1350">
              <a:solidFill>
                <a:srgbClr val="3A3A3A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lvl="0" indent="-3143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Font typeface="Arial" panose="020B0604020202020204"/>
              <a:buChar char="●"/>
            </a:pPr>
            <a:r>
              <a:rPr lang="en-US" sz="1350">
                <a:solidFill>
                  <a:srgbClr val="3A3A3A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Resolution : 0.3 cm</a:t>
            </a:r>
            <a:endParaRPr sz="1350">
              <a:solidFill>
                <a:srgbClr val="3A3A3A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lvl="0" indent="-3143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Font typeface="Arial" panose="020B0604020202020204"/>
              <a:buChar char="●"/>
            </a:pPr>
            <a:r>
              <a:rPr lang="en-US" sz="1350">
                <a:solidFill>
                  <a:srgbClr val="3A3A3A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Measuring Angle: 30 degree</a:t>
            </a:r>
            <a:endParaRPr sz="1350">
              <a:solidFill>
                <a:srgbClr val="3A3A3A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lvl="0" indent="-3143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Font typeface="Arial" panose="020B0604020202020204"/>
              <a:buChar char="●"/>
            </a:pPr>
            <a:r>
              <a:rPr lang="en-US" sz="1350">
                <a:solidFill>
                  <a:srgbClr val="3A3A3A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Trigger Input Pulse width: 10uS</a:t>
            </a:r>
            <a:endParaRPr sz="1350">
              <a:solidFill>
                <a:srgbClr val="3A3A3A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76300" lvl="0" indent="-314325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50"/>
              <a:buFont typeface="Arial" panose="020B0604020202020204"/>
              <a:buChar char="●"/>
            </a:pPr>
            <a:r>
              <a:rPr lang="en-US" sz="1350">
                <a:solidFill>
                  <a:srgbClr val="3A3A3A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Dimension: 45mm x 20mm x 15mm</a:t>
            </a:r>
            <a:endParaRPr sz="1350">
              <a:solidFill>
                <a:srgbClr val="3A3A3A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3700"/>
              </a:spcBef>
              <a:spcAft>
                <a:spcPts val="1600"/>
              </a:spcAft>
              <a:buNone/>
            </a:pPr>
            <a:endParaRPr sz="1000">
              <a:solidFill>
                <a:srgbClr val="333333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3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62000" y="1742800"/>
            <a:ext cx="25431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Connection</a:t>
            </a:r>
            <a:endParaRPr lang="en-US"/>
          </a:p>
        </p:txBody>
      </p:sp>
      <p:sp>
        <p:nvSpPr>
          <p:cNvPr id="234" name="Google Shape;234;p3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702375"/>
            <a:ext cx="8693999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627550" y="370825"/>
            <a:ext cx="8222100" cy="9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</a:t>
            </a:r>
            <a:r>
              <a:rPr lang="en-US" sz="3600"/>
              <a:t>icro Servomotor SG90 90°</a:t>
            </a:r>
            <a:endParaRPr sz="3600"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7688" y="1805863"/>
            <a:ext cx="36861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21425" y="1862475"/>
            <a:ext cx="52744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3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02350" y="1919075"/>
            <a:ext cx="62865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effectLst>
            <a:outerShdw blurRad="71438" dist="19050" dir="5400000" algn="bl" rotWithShape="0">
              <a:srgbClr val="000000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90000"/>
                </a:solidFill>
              </a:rPr>
              <a:t>THE END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255" name="Google Shape;255;p3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62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Understanding LCD displays and their connection types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6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use different kinds of electronic components, shields, or breakout boards to provide information to the user via any connected device.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Examples: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Different colored LEDs for temperature thresholds. (RED - Hot, BLUE - Cold)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Single RGB LED where we change it’s PWM to get different colors.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Sometimes LEDs are not enough (humidity % - we don’t have 100 GPIO slots for 100 LEDs) so we want to use an LCD Display.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2" name="Google Shape;82;p1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54325" y="1796300"/>
            <a:ext cx="5410200" cy="23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56900" y="4079650"/>
            <a:ext cx="8830200" cy="39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</a:rPr>
              <a:t>     We display the temperature on the first line and the humidity level on the second one.</a:t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56900" y="827350"/>
            <a:ext cx="8830200" cy="50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6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Example of a 16x2 LCD Module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Important characteristics when getting an LCD Module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❖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Compatibility </a:t>
            </a:r>
            <a:r>
              <a:rPr lang="en-US" sz="1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(Intel Galileo Gen 2 board)</a:t>
            </a: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❖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voltage supply that we are using </a:t>
            </a:r>
            <a:r>
              <a:rPr lang="en-US" sz="1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(5V or 3.3V)</a:t>
            </a: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❖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Connection type.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❖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Operating range and special environment requirements.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❖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Dimensions - depending on your project.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❖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Number of columns and rows.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❖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Response time.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❖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Protocol, support in the upm library and Python bindings.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❖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Supported character set and built-in fonts.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Char char="❖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Different colors. </a:t>
            </a:r>
            <a:r>
              <a:rPr lang="en-US" sz="1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(backlight, text, contrast)</a:t>
            </a: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" name="Google Shape;97;p1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7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solidFill>
                  <a:srgbClr val="FFFFFF"/>
                </a:solidFill>
              </a:rPr>
              <a:t>Wiring an LCD RGB backlight to the I</a:t>
            </a:r>
            <a:r>
              <a:rPr lang="en-US" sz="2500" baseline="30000">
                <a:solidFill>
                  <a:srgbClr val="FFFFFF"/>
                </a:solidFill>
              </a:rPr>
              <a:t>2</a:t>
            </a:r>
            <a:r>
              <a:rPr lang="en-US" sz="2500">
                <a:solidFill>
                  <a:srgbClr val="FFFFFF"/>
                </a:solidFill>
              </a:rPr>
              <a:t>C bus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82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>
                <a:solidFill>
                  <a:srgbClr val="FFFFFF"/>
                </a:solidFill>
              </a:rPr>
              <a:t>Info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LCD RGB backlight breakout board will also be connected to the same I2C bus to which the temperature and humidity digital sensor is connected. 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connect many slaves to the I2C bus in the Intel Galileo Gen 2 board as long as their have different I2C addresses.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fact, the LCD RGB backlight breakout board has two I2C addresses: one for the LCD display and the other for the backlight.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p1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501050" y="359900"/>
            <a:ext cx="8222100" cy="76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Necessary parts/ components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7" name="Google Shape;117;p20"/>
          <p:cNvSpPr txBox="1"/>
          <p:nvPr/>
        </p:nvSpPr>
        <p:spPr>
          <a:xfrm>
            <a:off x="536400" y="1017725"/>
            <a:ext cx="219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0"/>
          <p:cNvSpPr txBox="1"/>
          <p:nvPr/>
        </p:nvSpPr>
        <p:spPr>
          <a:xfrm>
            <a:off x="311675" y="1167625"/>
            <a:ext cx="4043700" cy="48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SeeedStudio Grove temperature and humidity sensor</a:t>
            </a:r>
            <a:r>
              <a:rPr lang="en-US">
                <a:solidFill>
                  <a:srgbClr val="674EA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843600" y="1167625"/>
            <a:ext cx="4124400" cy="294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SeeedStudio Grove LCD RGB backlight breakout.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0875" y="1799900"/>
            <a:ext cx="4124500" cy="30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43600" y="1799900"/>
            <a:ext cx="3988689" cy="299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1602 LCD with I</a:t>
            </a:r>
            <a:r>
              <a:rPr lang="en-US" baseline="30000"/>
              <a:t>2</a:t>
            </a:r>
            <a:r>
              <a:rPr lang="en-US"/>
              <a:t>C Interface and Yellow-Green backlight</a:t>
            </a:r>
            <a:endParaRPr lang="en-US"/>
          </a:p>
        </p:txBody>
      </p:sp>
      <p:sp>
        <p:nvSpPr>
          <p:cNvPr id="127" name="Google Shape;127;p21"/>
          <p:cNvSpPr txBox="1"/>
          <p:nvPr>
            <p:ph type="body" idx="1"/>
          </p:nvPr>
        </p:nvSpPr>
        <p:spPr>
          <a:xfrm>
            <a:off x="403775" y="3326525"/>
            <a:ext cx="8290200" cy="15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A3939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Specifications:</a:t>
            </a:r>
            <a:endParaRPr sz="1500">
              <a:solidFill>
                <a:srgbClr val="3A3939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ctr" rtl="0">
              <a:spcBef>
                <a:spcPts val="700"/>
              </a:spcBef>
              <a:spcAft>
                <a:spcPts val="0"/>
              </a:spcAft>
              <a:buClr>
                <a:srgbClr val="777777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777777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Input Voltage Range: 4.5 V to 5.5 V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777777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Supply Current: 1.5 mA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777777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Operation Voltage for LCD: 5 V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777777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Backlight Forward Current: 120 mA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777777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Backlight Forward Voltage Range: 4.1 V to 4.3 V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500">
              <a:solidFill>
                <a:srgbClr val="3A3939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</a:p>
        </p:txBody>
      </p:sp>
      <p:sp>
        <p:nvSpPr>
          <p:cNvPr id="128" name="Google Shape;128;p2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775" y="1731675"/>
            <a:ext cx="2198217" cy="17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974775" y="1719350"/>
            <a:ext cx="3148201" cy="15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22986" y="1823450"/>
            <a:ext cx="2748390" cy="13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4360</Words>
  <Application>WPS Presentation</Application>
  <PresentationFormat/>
  <Paragraphs>182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Arial</vt:lpstr>
      <vt:lpstr>Roboto</vt:lpstr>
      <vt:lpstr>Times New Roman</vt:lpstr>
      <vt:lpstr>Courier New</vt:lpstr>
      <vt:lpstr>Microsoft YaHei</vt:lpstr>
      <vt:lpstr/>
      <vt:lpstr>Arial Unicode MS</vt:lpstr>
      <vt:lpstr>Material</vt:lpstr>
      <vt:lpstr>Displaying Information and Performing Actions</vt:lpstr>
      <vt:lpstr>Overview / What will be presented</vt:lpstr>
      <vt:lpstr>Understanding LCD displays and their connection types</vt:lpstr>
      <vt:lpstr>PowerPoint 演示文稿</vt:lpstr>
      <vt:lpstr>Important characteristics when getting an LCD Module</vt:lpstr>
      <vt:lpstr>Wiring an LCD RGB backlight to the I2C bus</vt:lpstr>
      <vt:lpstr>Info</vt:lpstr>
      <vt:lpstr>Necessary parts/ components</vt:lpstr>
      <vt:lpstr>1602 LCD with I2C Interface and Yellow-Green backlight</vt:lpstr>
      <vt:lpstr>Connection</vt:lpstr>
      <vt:lpstr>Displaying text on an OLED display</vt:lpstr>
      <vt:lpstr>OLED Connection</vt:lpstr>
      <vt:lpstr>PowerPoint 演示文稿</vt:lpstr>
      <vt:lpstr>The Main Function </vt:lpstr>
      <vt:lpstr>Displaying text on an OLED display </vt:lpstr>
      <vt:lpstr>DHT22 Temperature and Humidity sensor</vt:lpstr>
      <vt:lpstr>Connection:</vt:lpstr>
      <vt:lpstr>Digital Accelerometer Module</vt:lpstr>
      <vt:lpstr>Connection:</vt:lpstr>
      <vt:lpstr>Positioning a shaft to indicate a value with a servo motor</vt:lpstr>
      <vt:lpstr>Ultrasonic Ranging </vt:lpstr>
      <vt:lpstr>Connection</vt:lpstr>
      <vt:lpstr>Micro Servomotor SG90 90°</vt:lpstr>
      <vt:lpstr>PowerPoint 演示文稿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Information and Performing Actions</dc:title>
  <dc:creator/>
  <cp:lastModifiedBy>Cristina</cp:lastModifiedBy>
  <cp:revision>1</cp:revision>
  <dcterms:created xsi:type="dcterms:W3CDTF">2020-02-05T18:47:10Z</dcterms:created>
  <dcterms:modified xsi:type="dcterms:W3CDTF">2020-02-05T18:47:10Z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2057-11.2.0.9144</vt:lpwstr>
  </property>
</Properties>
</file>