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1387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0CA2E-75D3-1FD5-745F-15FB46BBCC0D}" v="508" dt="2023-11-26T09:27:25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 CARD LAYOUT B-047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11966" y="260564"/>
            <a:ext cx="8789437" cy="6258947"/>
            <a:chOff x="634542" y="369870"/>
            <a:chExt cx="11000941" cy="60328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129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9"/>
              <a:ext cx="10944431" cy="53127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2753091" cy="28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 dirty="0">
                  <a:latin typeface="Century Gothic" panose="020B0502020202020204" pitchFamily="34" charset="0"/>
                </a:rPr>
                <a:t>BENEFIT CARD LAYOUT-B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135774"/>
              <a:ext cx="9550278" cy="266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 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Attribution-ShareAlike 4.0 International License. http://creativecommons.org/licenses/by-sa/4.0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C5A6289-7DF0-4062-9366-B9F4F293595F}"/>
              </a:ext>
            </a:extLst>
          </p:cNvPr>
          <p:cNvGrpSpPr/>
          <p:nvPr/>
        </p:nvGrpSpPr>
        <p:grpSpPr>
          <a:xfrm>
            <a:off x="111966" y="260563"/>
            <a:ext cx="8789437" cy="5984615"/>
            <a:chOff x="634542" y="369870"/>
            <a:chExt cx="11000941" cy="5768474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D422E45-BC3F-462B-BCC3-0F045D8C1291}"/>
                </a:ext>
              </a:extLst>
            </p:cNvPr>
            <p:cNvSpPr/>
            <p:nvPr/>
          </p:nvSpPr>
          <p:spPr>
            <a:xfrm>
              <a:off x="691053" y="816100"/>
              <a:ext cx="10944430" cy="53127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C8798AF-215B-4E45-AA39-C53EE7B01701}"/>
                </a:ext>
              </a:extLst>
            </p:cNvPr>
            <p:cNvSpPr/>
            <p:nvPr/>
          </p:nvSpPr>
          <p:spPr>
            <a:xfrm>
              <a:off x="691051" y="825553"/>
              <a:ext cx="10944431" cy="1080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BENEFIT:</a:t>
              </a:r>
            </a:p>
            <a:p>
              <a:r>
                <a:rPr lang="en-IE" sz="60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Summary of the benefit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28B9FFE-7278-4B6B-9DBE-E869F4453893}"/>
                </a:ext>
              </a:extLst>
            </p:cNvPr>
            <p:cNvSpPr/>
            <p:nvPr/>
          </p:nvSpPr>
          <p:spPr>
            <a:xfrm>
              <a:off x="691050" y="1906432"/>
              <a:ext cx="5470987" cy="28617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CHANGES REQUIRED: 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Describe the changes required at a high level to realise this benefit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5D1FAE1-204D-41B7-B5E8-F1B66EC02102}"/>
                </a:ext>
              </a:extLst>
            </p:cNvPr>
            <p:cNvSpPr/>
            <p:nvPr/>
          </p:nvSpPr>
          <p:spPr>
            <a:xfrm>
              <a:off x="6162038" y="1906431"/>
              <a:ext cx="5473444" cy="13997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BENEFIT MEASUREMENT: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When and how will we measure the benefit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often should we check?</a:t>
              </a:r>
            </a:p>
            <a:p>
              <a:pPr lvl="0"/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9EDD2D7-8D28-404E-891F-F81F12892A8E}"/>
                </a:ext>
              </a:extLst>
            </p:cNvPr>
            <p:cNvSpPr/>
            <p:nvPr/>
          </p:nvSpPr>
          <p:spPr>
            <a:xfrm>
              <a:off x="691053" y="4777484"/>
              <a:ext cx="5470988" cy="13608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BENEFITS ALIGNMENT:</a:t>
              </a:r>
            </a:p>
            <a:p>
              <a:pPr lvl="0"/>
              <a:r>
                <a:rPr lang="en-IE" sz="60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How does this benefit align with 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F677A7A-3D56-4205-92D9-ED5A4FC1554C}"/>
                </a:ext>
              </a:extLst>
            </p:cNvPr>
            <p:cNvSpPr/>
            <p:nvPr/>
          </p:nvSpPr>
          <p:spPr>
            <a:xfrm>
              <a:off x="6164494" y="4777485"/>
              <a:ext cx="5470988" cy="13608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STAKEHOLDERS</a:t>
              </a:r>
            </a:p>
            <a:p>
              <a:pPr lvl="0"/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Who’s concerned with this benefit?</a:t>
              </a:r>
            </a:p>
            <a:p>
              <a:endParaRPr lang="en-IE" sz="9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4EE5D75-2A2D-48A3-8F01-880534741411}"/>
                </a:ext>
              </a:extLst>
            </p:cNvPr>
            <p:cNvSpPr txBox="1"/>
            <p:nvPr/>
          </p:nvSpPr>
          <p:spPr>
            <a:xfrm>
              <a:off x="634542" y="36987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8F0F04A-CC56-4775-AD5D-B0FD69B4ECF4}"/>
                </a:ext>
              </a:extLst>
            </p:cNvPr>
            <p:cNvSpPr/>
            <p:nvPr/>
          </p:nvSpPr>
          <p:spPr>
            <a:xfrm>
              <a:off x="9491321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REALISED ON: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416018E-9E16-4436-B2B9-4C4DC88C8704}"/>
                </a:ext>
              </a:extLst>
            </p:cNvPr>
            <p:cNvSpPr/>
            <p:nvPr/>
          </p:nvSpPr>
          <p:spPr>
            <a:xfrm>
              <a:off x="10616925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E67CFD-CD6C-4365-9572-8C03C2BEA6DD}"/>
              </a:ext>
            </a:extLst>
          </p:cNvPr>
          <p:cNvSpPr/>
          <p:nvPr/>
        </p:nvSpPr>
        <p:spPr>
          <a:xfrm>
            <a:off x="5455786" y="279643"/>
            <a:ext cx="1639293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BENEFIT OWNER: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24C4C80-D951-4DB9-BC33-1C7F00317FD6}"/>
              </a:ext>
            </a:extLst>
          </p:cNvPr>
          <p:cNvSpPr/>
          <p:nvPr/>
        </p:nvSpPr>
        <p:spPr>
          <a:xfrm>
            <a:off x="230485" y="2269065"/>
            <a:ext cx="2013616" cy="115993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PROCESS CHANGES :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F64CC45-9D75-4C3E-BC15-7A5CBBAB1C1A}"/>
              </a:ext>
            </a:extLst>
          </p:cNvPr>
          <p:cNvSpPr/>
          <p:nvPr/>
        </p:nvSpPr>
        <p:spPr>
          <a:xfrm>
            <a:off x="2291738" y="2269065"/>
            <a:ext cx="2013616" cy="115993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PEOPLE CHANGES: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9FB4C7B-63CB-4C77-8141-12B047106A99}"/>
              </a:ext>
            </a:extLst>
          </p:cNvPr>
          <p:cNvSpPr/>
          <p:nvPr/>
        </p:nvSpPr>
        <p:spPr>
          <a:xfrm>
            <a:off x="4475512" y="801748"/>
            <a:ext cx="4354750" cy="9685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CLASSIFICATION: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Graphic 3" descr="Rocket">
            <a:extLst>
              <a:ext uri="{FF2B5EF4-FFF2-40B4-BE49-F238E27FC236}">
                <a16:creationId xmlns:a16="http://schemas.microsoft.com/office/drawing/2014/main" id="{E68AAB11-DFDB-48D7-9F49-20E329B15BE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5048" y="1076804"/>
            <a:ext cx="281670" cy="365751"/>
          </a:xfrm>
          <a:prstGeom prst="rect">
            <a:avLst/>
          </a:prstGeom>
        </p:spPr>
      </p:pic>
      <p:pic>
        <p:nvPicPr>
          <p:cNvPr id="8" name="Graphic 7" descr="Upward trend">
            <a:extLst>
              <a:ext uri="{FF2B5EF4-FFF2-40B4-BE49-F238E27FC236}">
                <a16:creationId xmlns:a16="http://schemas.microsoft.com/office/drawing/2014/main" id="{1CAE3AF6-5EF2-4643-99B0-3AC01EA5FFB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47402" y="1038399"/>
            <a:ext cx="340821" cy="442558"/>
          </a:xfrm>
          <a:prstGeom prst="rect">
            <a:avLst/>
          </a:prstGeom>
        </p:spPr>
      </p:pic>
      <p:pic>
        <p:nvPicPr>
          <p:cNvPr id="10" name="Graphic 9" descr="No sign">
            <a:extLst>
              <a:ext uri="{FF2B5EF4-FFF2-40B4-BE49-F238E27FC236}">
                <a16:creationId xmlns:a16="http://schemas.microsoft.com/office/drawing/2014/main" id="{EFFC2750-BCE3-486E-A0AD-D435CF5EA61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2029" y="1076804"/>
            <a:ext cx="281670" cy="365751"/>
          </a:xfrm>
          <a:prstGeom prst="rect">
            <a:avLst/>
          </a:prstGeom>
        </p:spPr>
      </p:pic>
      <p:pic>
        <p:nvPicPr>
          <p:cNvPr id="12" name="Graphic 11" descr="Downward trend">
            <a:extLst>
              <a:ext uri="{FF2B5EF4-FFF2-40B4-BE49-F238E27FC236}">
                <a16:creationId xmlns:a16="http://schemas.microsoft.com/office/drawing/2014/main" id="{95E84F91-9200-4541-BE7F-E5145ACCF2E5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6869" y="1058517"/>
            <a:ext cx="309837" cy="402325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E57015F8-C553-454C-9B23-39E449131C3D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20207" y="1058517"/>
            <a:ext cx="309837" cy="402325"/>
          </a:xfrm>
          <a:prstGeom prst="rect">
            <a:avLst/>
          </a:prstGeom>
        </p:spPr>
      </p:pic>
      <p:pic>
        <p:nvPicPr>
          <p:cNvPr id="25" name="Graphic 24" descr="Lightbulb">
            <a:extLst>
              <a:ext uri="{FF2B5EF4-FFF2-40B4-BE49-F238E27FC236}">
                <a16:creationId xmlns:a16="http://schemas.microsoft.com/office/drawing/2014/main" id="{1C844E82-3FC4-46FA-8716-DB7E08338B23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63545" y="1058517"/>
            <a:ext cx="309837" cy="402325"/>
          </a:xfrm>
          <a:prstGeom prst="rect">
            <a:avLst/>
          </a:prstGeom>
        </p:spPr>
      </p:pic>
      <p:pic>
        <p:nvPicPr>
          <p:cNvPr id="91" name="Graphic 90" descr="Puzzle">
            <a:extLst>
              <a:ext uri="{FF2B5EF4-FFF2-40B4-BE49-F238E27FC236}">
                <a16:creationId xmlns:a16="http://schemas.microsoft.com/office/drawing/2014/main" id="{019EF1FC-C7A1-42E2-9124-1CFBED5641C4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33532" y="1076804"/>
            <a:ext cx="281670" cy="365751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08A828F-A6CE-42AC-B6F5-07507CEAE832}"/>
              </a:ext>
            </a:extLst>
          </p:cNvPr>
          <p:cNvSpPr/>
          <p:nvPr/>
        </p:nvSpPr>
        <p:spPr>
          <a:xfrm>
            <a:off x="4528278" y="1377637"/>
            <a:ext cx="396357" cy="184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grow</a:t>
            </a:r>
            <a:endParaRPr lang="en-IE" sz="135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0B8EC0-4105-4029-A195-36F74118B1A1}"/>
              </a:ext>
            </a:extLst>
          </p:cNvPr>
          <p:cNvSpPr/>
          <p:nvPr/>
        </p:nvSpPr>
        <p:spPr>
          <a:xfrm>
            <a:off x="5119979" y="1377637"/>
            <a:ext cx="618962" cy="184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transform</a:t>
            </a:r>
            <a:endParaRPr lang="en-IE" sz="135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49440D2-889D-4173-B7D6-605FAE0504DF}"/>
              </a:ext>
            </a:extLst>
          </p:cNvPr>
          <p:cNvSpPr/>
          <p:nvPr/>
        </p:nvSpPr>
        <p:spPr>
          <a:xfrm>
            <a:off x="5776216" y="1377637"/>
            <a:ext cx="516836" cy="184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innovate</a:t>
            </a:r>
            <a:endParaRPr lang="en-IE" sz="135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E58EC12-6CAA-4ED5-B68B-27E87C448E17}"/>
              </a:ext>
            </a:extLst>
          </p:cNvPr>
          <p:cNvSpPr/>
          <p:nvPr/>
        </p:nvSpPr>
        <p:spPr>
          <a:xfrm>
            <a:off x="6472590" y="1377637"/>
            <a:ext cx="502820" cy="184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inform</a:t>
            </a:r>
            <a:endParaRPr lang="en-IE" sz="135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368564C-65EF-42DF-9478-CFD23CA6774B}"/>
              </a:ext>
            </a:extLst>
          </p:cNvPr>
          <p:cNvSpPr/>
          <p:nvPr/>
        </p:nvSpPr>
        <p:spPr>
          <a:xfrm>
            <a:off x="7095079" y="1377637"/>
            <a:ext cx="514505" cy="184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optimise</a:t>
            </a:r>
            <a:endParaRPr lang="en-IE" sz="135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A6B820B-5CEF-4C09-9A47-2D104CD03B98}"/>
              </a:ext>
            </a:extLst>
          </p:cNvPr>
          <p:cNvSpPr/>
          <p:nvPr/>
        </p:nvSpPr>
        <p:spPr>
          <a:xfrm>
            <a:off x="7756438" y="1377637"/>
            <a:ext cx="472231" cy="184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enable</a:t>
            </a:r>
            <a:endParaRPr lang="en-IE" sz="135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B5DD1B0-5DD1-4D94-A39F-8EF1A05FB209}"/>
              </a:ext>
            </a:extLst>
          </p:cNvPr>
          <p:cNvSpPr/>
          <p:nvPr/>
        </p:nvSpPr>
        <p:spPr>
          <a:xfrm>
            <a:off x="8450893" y="1377637"/>
            <a:ext cx="404446" cy="184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latin typeface="Century Gothic" panose="020B0502020202020204" pitchFamily="34" charset="0"/>
              </a:rPr>
              <a:t>stop</a:t>
            </a:r>
            <a:endParaRPr lang="en-IE" sz="135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37FC4F6-C71B-4BBC-8872-ECDC5293B7C8}"/>
              </a:ext>
            </a:extLst>
          </p:cNvPr>
          <p:cNvSpPr/>
          <p:nvPr/>
        </p:nvSpPr>
        <p:spPr>
          <a:xfrm>
            <a:off x="7129633" y="2740521"/>
            <a:ext cx="1174891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TIMESPAN: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5EC14BB-7264-45D3-B262-5964799CEFBF}"/>
              </a:ext>
            </a:extLst>
          </p:cNvPr>
          <p:cNvSpPr/>
          <p:nvPr/>
        </p:nvSpPr>
        <p:spPr>
          <a:xfrm>
            <a:off x="4615951" y="2742651"/>
            <a:ext cx="1176095" cy="3716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PROBABILITY OF BENEFIT: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2F54A31-459C-4D21-A2A5-CBDD3C7680FF}"/>
              </a:ext>
            </a:extLst>
          </p:cNvPr>
          <p:cNvSpPr txBox="1"/>
          <p:nvPr/>
        </p:nvSpPr>
        <p:spPr>
          <a:xfrm>
            <a:off x="5416756" y="2893294"/>
            <a:ext cx="433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/>
              <a:t>%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3D3E84A-A646-41DE-B5B9-02BD37AC45BC}"/>
              </a:ext>
            </a:extLst>
          </p:cNvPr>
          <p:cNvSpPr/>
          <p:nvPr/>
        </p:nvSpPr>
        <p:spPr>
          <a:xfrm>
            <a:off x="7125159" y="2300673"/>
            <a:ext cx="1174891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UPDATE FREQUENCY: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A2D9CCA-CABB-49BA-858D-ED50E02EAB3A}"/>
              </a:ext>
            </a:extLst>
          </p:cNvPr>
          <p:cNvSpPr/>
          <p:nvPr/>
        </p:nvSpPr>
        <p:spPr>
          <a:xfrm>
            <a:off x="3338897" y="804906"/>
            <a:ext cx="1104639" cy="5195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LIFECYCLE:</a:t>
            </a:r>
          </a:p>
          <a:p>
            <a:endParaRPr lang="en-IE" sz="525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E6E8F84-EB90-4F1E-B591-48EACFBE7D6C}"/>
              </a:ext>
            </a:extLst>
          </p:cNvPr>
          <p:cNvSpPr/>
          <p:nvPr/>
        </p:nvSpPr>
        <p:spPr>
          <a:xfrm>
            <a:off x="3298546" y="1334121"/>
            <a:ext cx="1161206" cy="510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potential, expected, committed, validated, baselined, realised</a:t>
            </a:r>
            <a:endParaRPr lang="en-IE" sz="135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29D046E-692B-4BDE-B195-6C3D754AC2C4}"/>
              </a:ext>
            </a:extLst>
          </p:cNvPr>
          <p:cNvSpPr/>
          <p:nvPr/>
        </p:nvSpPr>
        <p:spPr>
          <a:xfrm>
            <a:off x="4615951" y="2300447"/>
            <a:ext cx="1174890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METRIC: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187268-1590-4373-854E-B9F962A62AAA}"/>
              </a:ext>
            </a:extLst>
          </p:cNvPr>
          <p:cNvSpPr/>
          <p:nvPr/>
        </p:nvSpPr>
        <p:spPr>
          <a:xfrm>
            <a:off x="5862594" y="2300613"/>
            <a:ext cx="1174890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METRIC SOURCE: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E564669-5FD7-4B33-9396-95884276658E}"/>
              </a:ext>
            </a:extLst>
          </p:cNvPr>
          <p:cNvSpPr/>
          <p:nvPr/>
        </p:nvSpPr>
        <p:spPr>
          <a:xfrm>
            <a:off x="5868485" y="2745373"/>
            <a:ext cx="1174890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BASELINE VALUE: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071C9C8-C763-4692-B8F8-926AE4F700F0}"/>
              </a:ext>
            </a:extLst>
          </p:cNvPr>
          <p:cNvSpPr/>
          <p:nvPr/>
        </p:nvSpPr>
        <p:spPr>
          <a:xfrm>
            <a:off x="230485" y="5261033"/>
            <a:ext cx="2013616" cy="8804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STRATEGIC ALIGNMENT: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What business strategies, goals, objectives are impacted?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BAE5FE5-1654-4D4B-BC19-92795FDD3713}"/>
              </a:ext>
            </a:extLst>
          </p:cNvPr>
          <p:cNvSpPr/>
          <p:nvPr/>
        </p:nvSpPr>
        <p:spPr>
          <a:xfrm>
            <a:off x="2291738" y="5261033"/>
            <a:ext cx="2013616" cy="8804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BUSINESS CAPABILITY IMPACT:</a:t>
            </a:r>
          </a:p>
          <a:p>
            <a:r>
              <a:rPr lang="en-IE" sz="6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What business capabilities are impacted?</a:t>
            </a:r>
          </a:p>
          <a:p>
            <a:endParaRPr lang="en-IE" sz="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274672-DF0B-43F4-B1B5-C7F2D4965922}"/>
              </a:ext>
            </a:extLst>
          </p:cNvPr>
          <p:cNvSpPr/>
          <p:nvPr/>
        </p:nvSpPr>
        <p:spPr>
          <a:xfrm>
            <a:off x="230485" y="3517888"/>
            <a:ext cx="2013616" cy="115993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CAPABILITY CHANGES :</a:t>
            </a:r>
          </a:p>
          <a:p>
            <a:endParaRPr lang="en-IE" sz="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DE0A47C-164C-4DB8-93C7-9850193F611B}"/>
              </a:ext>
            </a:extLst>
          </p:cNvPr>
          <p:cNvSpPr/>
          <p:nvPr/>
        </p:nvSpPr>
        <p:spPr>
          <a:xfrm>
            <a:off x="2317469" y="3518754"/>
            <a:ext cx="2013616" cy="115993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TECHNOLOGY CHANGES :</a:t>
            </a:r>
          </a:p>
          <a:p>
            <a:endParaRPr lang="en-IE" sz="6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B4E7D9E-CCE0-4934-855E-02542E2DD2BC}"/>
              </a:ext>
            </a:extLst>
          </p:cNvPr>
          <p:cNvSpPr/>
          <p:nvPr/>
        </p:nvSpPr>
        <p:spPr>
          <a:xfrm>
            <a:off x="4528275" y="3313864"/>
            <a:ext cx="4373125" cy="15124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BENEFIT MEASUREMENT:</a:t>
            </a:r>
          </a:p>
          <a:p>
            <a:pPr lvl="0"/>
            <a:r>
              <a: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When and how will we measure the benefit</a:t>
            </a:r>
          </a:p>
          <a:p>
            <a:pPr lvl="0"/>
            <a:r>
              <a: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How often should we check?</a:t>
            </a:r>
          </a:p>
          <a:p>
            <a:pPr lvl="0"/>
            <a:endParaRPr lang="en-IE" sz="60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2C5373-1999-4518-A630-5B2F5C68BCDF}"/>
              </a:ext>
            </a:extLst>
          </p:cNvPr>
          <p:cNvSpPr/>
          <p:nvPr/>
        </p:nvSpPr>
        <p:spPr>
          <a:xfrm>
            <a:off x="7133642" y="4179446"/>
            <a:ext cx="1174891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TIMESPAN: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D5200B-28F7-4685-88ED-B385EFA7AC84}"/>
              </a:ext>
            </a:extLst>
          </p:cNvPr>
          <p:cNvSpPr/>
          <p:nvPr/>
        </p:nvSpPr>
        <p:spPr>
          <a:xfrm>
            <a:off x="4619960" y="4181576"/>
            <a:ext cx="1176095" cy="37161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PROBABILITY OF BENEFIT: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94C300-AC77-4DE6-A105-F5E504DEDDBF}"/>
              </a:ext>
            </a:extLst>
          </p:cNvPr>
          <p:cNvSpPr txBox="1"/>
          <p:nvPr/>
        </p:nvSpPr>
        <p:spPr>
          <a:xfrm>
            <a:off x="5420765" y="4332219"/>
            <a:ext cx="433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/>
              <a:t>%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C9BCF6-EA39-49FD-8A63-2CEA24DC16B4}"/>
              </a:ext>
            </a:extLst>
          </p:cNvPr>
          <p:cNvSpPr/>
          <p:nvPr/>
        </p:nvSpPr>
        <p:spPr>
          <a:xfrm>
            <a:off x="7129168" y="3739598"/>
            <a:ext cx="1174891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UPDATE FREQUENCY: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2DE33F-6EA8-4587-80C6-7F6AA0F26689}"/>
              </a:ext>
            </a:extLst>
          </p:cNvPr>
          <p:cNvSpPr/>
          <p:nvPr/>
        </p:nvSpPr>
        <p:spPr>
          <a:xfrm>
            <a:off x="4619960" y="3739372"/>
            <a:ext cx="1174890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METRIC: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C592DE-81F8-46FE-98C0-FC522B32BA95}"/>
              </a:ext>
            </a:extLst>
          </p:cNvPr>
          <p:cNvSpPr/>
          <p:nvPr/>
        </p:nvSpPr>
        <p:spPr>
          <a:xfrm>
            <a:off x="5866603" y="3739538"/>
            <a:ext cx="1174890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METRIC SOURCE: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106E04-17BF-43CD-9909-66EB31FD5A3D}"/>
              </a:ext>
            </a:extLst>
          </p:cNvPr>
          <p:cNvSpPr/>
          <p:nvPr/>
        </p:nvSpPr>
        <p:spPr>
          <a:xfrm>
            <a:off x="5872494" y="4184298"/>
            <a:ext cx="1174890" cy="373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>
                <a:solidFill>
                  <a:schemeClr val="tx1"/>
                </a:solidFill>
                <a:latin typeface="Century Gothic" panose="020B0502020202020204" pitchFamily="34" charset="0"/>
              </a:rPr>
              <a:t>BASELINE VALUE: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1196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5710</TotalTime>
  <Words>217</Words>
  <Application>Microsoft Office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Futura PT Book</vt:lpstr>
      <vt:lpstr>Futura PT Heavy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102</cp:revision>
  <cp:lastPrinted>2019-05-02T10:48:10Z</cp:lastPrinted>
  <dcterms:created xsi:type="dcterms:W3CDTF">2019-04-30T12:07:12Z</dcterms:created>
  <dcterms:modified xsi:type="dcterms:W3CDTF">2023-11-26T20:45:36Z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