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14" r:id="rId4"/>
  </p:sldMasterIdLst>
  <p:notesMasterIdLst>
    <p:notesMasterId r:id="rId6"/>
  </p:notesMasterIdLst>
  <p:sldIdLst>
    <p:sldId id="3503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reiss" initials="PP" lastIdx="1" clrIdx="0">
    <p:extLst>
      <p:ext uri="{19B8F6BF-5375-455C-9EA6-DF929625EA0E}">
        <p15:presenceInfo xmlns:p15="http://schemas.microsoft.com/office/powerpoint/2012/main" userId="Paul Preiss" providerId="None"/>
      </p:ext>
    </p:extLst>
  </p:cmAuthor>
  <p:cmAuthor id="2" name="Scott Whitmire" initials="SW" lastIdx="1" clrIdx="1">
    <p:extLst>
      <p:ext uri="{19B8F6BF-5375-455C-9EA6-DF929625EA0E}">
        <p15:presenceInfo xmlns:p15="http://schemas.microsoft.com/office/powerpoint/2012/main" userId="S::whitmire_ieee.org#ext#@iasahome.onmicrosoft.com::1e15b1e4-8139-4fd6-939f-6048c957096c" providerId="AD"/>
      </p:ext>
    </p:extLst>
  </p:cmAuthor>
  <p:cmAuthor id="3" name="Unknown Use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0CA2E-75D3-1FD5-745F-15FB46BBCC0D}" v="508" dt="2023-11-26T09:27:25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44B6-5A41-43C5-A619-981B4EE672C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0F45-E900-413B-B1C0-0FB440D7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/>
              <a:t>PATTERN CANVAS-92</a:t>
            </a:r>
          </a:p>
          <a:p>
            <a:pPr algn="l"/>
            <a:r>
              <a:rPr lang="en-US"/>
              <a:t>We will put patterns on “cards”</a:t>
            </a:r>
          </a:p>
          <a:p>
            <a:pPr algn="l"/>
            <a:r>
              <a:rPr lang="en-US"/>
              <a:t>IASA repository will be here – URL</a:t>
            </a:r>
          </a:p>
          <a:p>
            <a:pPr algn="l"/>
            <a:endParaRPr lang="en-US"/>
          </a:p>
          <a:p>
            <a:pPr algn="l"/>
            <a:r>
              <a:rPr lang="en-US"/>
              <a:t>Image taken from painting, </a:t>
            </a:r>
            <a:r>
              <a:rPr lang="en-US" b="0" i="0" cap="all">
                <a:solidFill>
                  <a:srgbClr val="A4A4A4"/>
                </a:solidFill>
                <a:effectLst/>
                <a:latin typeface="soleil"/>
              </a:rPr>
              <a:t>"A FRIEND IN NEED" BY C.M. COOLIDGE </a:t>
            </a:r>
            <a:r>
              <a:rPr lang="en-US" b="0" i="0" cap="none">
                <a:solidFill>
                  <a:srgbClr val="A4A4A4"/>
                </a:solidFill>
                <a:effectLst/>
                <a:latin typeface="soleil"/>
              </a:rPr>
              <a:t>(public domain)</a:t>
            </a:r>
            <a:endParaRPr lang="en-US" b="0" i="0" cap="all">
              <a:solidFill>
                <a:srgbClr val="A4A4A4"/>
              </a:solidFill>
              <a:effectLst/>
              <a:latin typeface="soleil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42289">
              <a:defRPr/>
            </a:pPr>
            <a:fld id="{65119AE1-01B3-4A3C-861A-3EE889A1A04B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42289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722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/>
          <p:nvPr userDrawn="1"/>
        </p:nvGrpSpPr>
        <p:grpSpPr>
          <a:xfrm>
            <a:off x="6422437" y="6276452"/>
            <a:ext cx="2225424" cy="369748"/>
            <a:chOff x="25958979" y="28320386"/>
            <a:chExt cx="12864921" cy="2137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8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fld id="{E148CC48-9397-BB44-A213-644E6BCB586A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r>
              <a:rPr lang="en-US"/>
              <a:t>Copyright All Rights Reserved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20521" y="-581"/>
            <a:ext cx="284136" cy="6858000"/>
          </a:xfrm>
          <a:prstGeom prst="rect">
            <a:avLst/>
          </a:prstGeom>
          <a:solidFill>
            <a:srgbClr val="3FB4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-12385" y="-2915"/>
            <a:ext cx="251237" cy="6858000"/>
          </a:xfrm>
          <a:prstGeom prst="rect">
            <a:avLst/>
          </a:prstGeom>
          <a:solidFill>
            <a:srgbClr val="EE662C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9140" y="-2915"/>
            <a:ext cx="396404" cy="6858000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232437" y="309308"/>
            <a:ext cx="7580785" cy="715879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7550102" y="303293"/>
            <a:ext cx="541421" cy="721895"/>
          </a:xfrm>
          <a:prstGeom prst="ellipse">
            <a:avLst/>
          </a:prstGeom>
          <a:solidFill>
            <a:srgbClr val="A2B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A2B5CB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4968" y="5999926"/>
            <a:ext cx="1478905" cy="4488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304964" y="6514226"/>
            <a:ext cx="16989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An Association for All IT Architects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6829425" cy="66607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Futura PT Heavy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710293" y="1465263"/>
            <a:ext cx="6457983" cy="4657951"/>
          </a:xfrm>
        </p:spPr>
        <p:txBody>
          <a:bodyPr/>
          <a:lstStyle>
            <a:lvl1pPr>
              <a:defRPr>
                <a:latin typeface="Futura PT Book"/>
                <a:cs typeface="Segoe UI" panose="020B0502040204020203" pitchFamily="34" charset="0"/>
              </a:defRPr>
            </a:lvl1pPr>
            <a:lvl2pPr>
              <a:defRPr>
                <a:latin typeface="Futura PT Book"/>
                <a:cs typeface="Segoe UI" panose="020B0502040204020203" pitchFamily="34" charset="0"/>
              </a:defRPr>
            </a:lvl2pPr>
            <a:lvl3pPr>
              <a:defRPr>
                <a:latin typeface="Futura PT Book"/>
                <a:cs typeface="Segoe UI" panose="020B0502040204020203" pitchFamily="34" charset="0"/>
              </a:defRPr>
            </a:lvl3pPr>
            <a:lvl4pPr>
              <a:defRPr>
                <a:latin typeface="Futura PT Book"/>
                <a:cs typeface="Segoe UI" panose="020B0502040204020203" pitchFamily="34" charset="0"/>
              </a:defRPr>
            </a:lvl4pPr>
            <a:lvl5pPr>
              <a:defRPr>
                <a:latin typeface="Futura PT Book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9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D217-2A88-4F75-847C-DEF9739EA309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27F084-D6D6-4F17-9B99-B07801AF58B8}"/>
              </a:ext>
            </a:extLst>
          </p:cNvPr>
          <p:cNvSpPr/>
          <p:nvPr/>
        </p:nvSpPr>
        <p:spPr>
          <a:xfrm>
            <a:off x="489029" y="616941"/>
            <a:ext cx="8229600" cy="55890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defTabSz="685800">
              <a:defRPr/>
            </a:pPr>
            <a:r>
              <a:rPr lang="en-IE" sz="900" dirty="0">
                <a:solidFill>
                  <a:prstClr val="black"/>
                </a:solidFill>
                <a:latin typeface="Segoe UI"/>
                <a:cs typeface="Segoe UI"/>
              </a:rPr>
              <a:t>OBJECTIVE:</a:t>
            </a:r>
          </a:p>
          <a:p>
            <a:pPr defTabSz="685800">
              <a:defRPr/>
            </a:pPr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Segoe UI"/>
                <a:cs typeface="Segoe UI"/>
              </a:rPr>
              <a:t>The objective of the collaboration</a:t>
            </a:r>
            <a:endParaRPr lang="en-IE" sz="600" dirty="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E5560-8BF4-4A88-8F65-DAE8F45FB5E2}"/>
              </a:ext>
            </a:extLst>
          </p:cNvPr>
          <p:cNvSpPr txBox="1"/>
          <p:nvPr/>
        </p:nvSpPr>
        <p:spPr>
          <a:xfrm>
            <a:off x="484432" y="220155"/>
            <a:ext cx="3127587" cy="30008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defTabSz="685800">
              <a:defRPr/>
            </a:pPr>
            <a:r>
              <a:rPr lang="en-IE" sz="1350" dirty="0">
                <a:solidFill>
                  <a:prstClr val="black"/>
                </a:solidFill>
                <a:latin typeface="Segoe UI"/>
                <a:cs typeface="Segoe UI"/>
              </a:rPr>
              <a:t>COLLABORATION PLANNING CANVAS</a:t>
            </a:r>
            <a:endParaRPr lang="en-IE" sz="135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CB4E0E-59AF-4C5C-8A3C-F5ECAA11B276}"/>
              </a:ext>
            </a:extLst>
          </p:cNvPr>
          <p:cNvSpPr/>
          <p:nvPr/>
        </p:nvSpPr>
        <p:spPr>
          <a:xfrm>
            <a:off x="352184" y="6327667"/>
            <a:ext cx="71627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IE" sz="600" b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Pattern Card </a:t>
            </a:r>
            <a:r>
              <a:rPr lang="en-IE" sz="6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Version: </a:t>
            </a:r>
            <a:r>
              <a:rPr lang="en-IE" sz="600" b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0.1</a:t>
            </a:r>
            <a:r>
              <a:rPr lang="en-IE" sz="6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Designed By: </a:t>
            </a:r>
            <a:r>
              <a:rPr lang="en-IE" sz="600" b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Brian Loomis</a:t>
            </a:r>
            <a:r>
              <a:rPr lang="en-IE" sz="6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IASA Global</a:t>
            </a:r>
            <a:endParaRPr lang="en-IE" sz="600" b="1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685800">
              <a:defRPr/>
            </a:pPr>
            <a:r>
              <a:rPr lang="en-IE" sz="60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work is licensed under a Creative Commons Attribution-Share-Alike 4.0 International License. http://creativecommons.org/licenses/by-sa/4.0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BDE0A6-732B-4216-A8B9-04259858D71C}"/>
              </a:ext>
            </a:extLst>
          </p:cNvPr>
          <p:cNvSpPr/>
          <p:nvPr/>
        </p:nvSpPr>
        <p:spPr>
          <a:xfrm>
            <a:off x="3226561" y="613808"/>
            <a:ext cx="2752646" cy="16972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defTabSz="685800">
              <a:defRPr/>
            </a:pPr>
            <a:r>
              <a:rPr lang="en-IE" sz="900" dirty="0">
                <a:solidFill>
                  <a:prstClr val="black"/>
                </a:solidFill>
                <a:latin typeface="Segoe UI"/>
                <a:cs typeface="Segoe UI"/>
              </a:rPr>
              <a:t>OUTCOME:</a:t>
            </a:r>
          </a:p>
          <a:p>
            <a:pPr defTabSz="685800">
              <a:defRPr/>
            </a:pPr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Segoe UI"/>
                <a:cs typeface="Segoe UI"/>
              </a:rPr>
              <a:t>The expected outcome of the collaboration in terms of value.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23560C-CC5A-8921-758A-EED422A56D78}"/>
              </a:ext>
            </a:extLst>
          </p:cNvPr>
          <p:cNvSpPr/>
          <p:nvPr/>
        </p:nvSpPr>
        <p:spPr>
          <a:xfrm>
            <a:off x="5975428" y="613808"/>
            <a:ext cx="2743200" cy="16972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defTabSz="685800">
              <a:defRPr/>
            </a:pPr>
            <a:r>
              <a:rPr lang="en-IE" sz="900" dirty="0">
                <a:solidFill>
                  <a:prstClr val="black"/>
                </a:solidFill>
                <a:latin typeface="Segoe UI"/>
                <a:cs typeface="Segoe UI"/>
              </a:rPr>
              <a:t>PRECONDITIONS:</a:t>
            </a:r>
          </a:p>
          <a:p>
            <a:pPr defTabSz="685800">
              <a:defRPr/>
            </a:pPr>
            <a:r>
              <a:rPr lang="en-IE" sz="600" dirty="0">
                <a:solidFill>
                  <a:prstClr val="white">
                    <a:lumMod val="75000"/>
                  </a:prstClr>
                </a:solidFill>
                <a:latin typeface="Segoe UI"/>
                <a:cs typeface="Segoe UI"/>
              </a:rPr>
              <a:t>What needs to be agreed before the collaboration begins.</a:t>
            </a:r>
            <a:endParaRPr lang="en-IE" sz="600" dirty="0">
              <a:solidFill>
                <a:prstClr val="white">
                  <a:lumMod val="7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5ABB0F-73D7-ADF3-4408-F16A7D54897A}"/>
              </a:ext>
            </a:extLst>
          </p:cNvPr>
          <p:cNvSpPr/>
          <p:nvPr/>
        </p:nvSpPr>
        <p:spPr>
          <a:xfrm>
            <a:off x="487139" y="613807"/>
            <a:ext cx="2743200" cy="16972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defTabSz="685800">
              <a:defRPr/>
            </a:pPr>
            <a:endParaRPr lang="en-IE" sz="9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3C7083-F772-82D0-E3EE-2EC1B4116EED}"/>
              </a:ext>
            </a:extLst>
          </p:cNvPr>
          <p:cNvSpPr/>
          <p:nvPr/>
        </p:nvSpPr>
        <p:spPr>
          <a:xfrm>
            <a:off x="487139" y="2314137"/>
            <a:ext cx="2743200" cy="38887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defTabSz="685800">
              <a:defRPr/>
            </a:pPr>
            <a:endParaRPr lang="en-IE" sz="9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7CEF1-1452-9718-D247-6C688898AC8D}"/>
              </a:ext>
            </a:extLst>
          </p:cNvPr>
          <p:cNvSpPr/>
          <p:nvPr/>
        </p:nvSpPr>
        <p:spPr>
          <a:xfrm>
            <a:off x="3226560" y="2314137"/>
            <a:ext cx="2752646" cy="38887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defTabSz="685800">
              <a:defRPr/>
            </a:pPr>
            <a:endParaRPr lang="en-IE" sz="9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C6D52-5AB1-9E08-BBB5-B56637E602BF}"/>
              </a:ext>
            </a:extLst>
          </p:cNvPr>
          <p:cNvSpPr txBox="1"/>
          <p:nvPr/>
        </p:nvSpPr>
        <p:spPr>
          <a:xfrm>
            <a:off x="489317" y="2312450"/>
            <a:ext cx="27432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E" sz="900" dirty="0">
                <a:latin typeface="Segoe UI"/>
                <a:cs typeface="Segoe UI"/>
              </a:rPr>
              <a:t>PARTICIPANTS AND STAKEHOLDERS:</a:t>
            </a:r>
            <a:br>
              <a:rPr lang="en-IE" sz="900" dirty="0">
                <a:latin typeface="Segoe UI"/>
                <a:cs typeface="Segoe UI"/>
              </a:rPr>
            </a:br>
            <a:r>
              <a:rPr lang="en-IE" sz="600" dirty="0">
                <a:solidFill>
                  <a:srgbClr val="BFBFBF"/>
                </a:solidFill>
                <a:latin typeface="Segoe UI"/>
                <a:cs typeface="Segoe UI"/>
              </a:rPr>
              <a:t>Who are participating in the collaboration.</a:t>
            </a:r>
            <a:endParaRPr lang="en-IE" sz="600" dirty="0">
              <a:solidFill>
                <a:srgbClr val="BFBFBF"/>
              </a:solidFill>
              <a:latin typeface="Segoe UI"/>
              <a:ea typeface="Calibri"/>
              <a:cs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711DE-107D-E21E-4C63-BC0823D1C614}"/>
              </a:ext>
            </a:extLst>
          </p:cNvPr>
          <p:cNvSpPr txBox="1"/>
          <p:nvPr/>
        </p:nvSpPr>
        <p:spPr>
          <a:xfrm>
            <a:off x="3238185" y="2312450"/>
            <a:ext cx="27432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E" sz="900" dirty="0">
                <a:latin typeface="Segoe UI"/>
                <a:cs typeface="Segoe UI"/>
              </a:rPr>
              <a:t>CONTRIBUTION:</a:t>
            </a: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IE" sz="600" dirty="0">
                <a:solidFill>
                  <a:srgbClr val="BFBFBF"/>
                </a:solidFill>
                <a:latin typeface="Segoe UI"/>
                <a:cs typeface="Segoe UI"/>
              </a:rPr>
              <a:t>What the participant is expected to contribute..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0F2E3-2633-1E33-1C8B-AFE31EEF397D}"/>
              </a:ext>
            </a:extLst>
          </p:cNvPr>
          <p:cNvSpPr txBox="1"/>
          <p:nvPr/>
        </p:nvSpPr>
        <p:spPr>
          <a:xfrm>
            <a:off x="5977607" y="2312450"/>
            <a:ext cx="27432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E" sz="900" dirty="0">
                <a:latin typeface="Segoe UI"/>
                <a:cs typeface="Segoe UI"/>
              </a:rPr>
              <a:t>GAINS</a:t>
            </a:r>
          </a:p>
          <a:p>
            <a:r>
              <a:rPr lang="en-IE" sz="600" dirty="0">
                <a:solidFill>
                  <a:srgbClr val="BFBFBF"/>
                </a:solidFill>
                <a:latin typeface="Segoe UI"/>
                <a:cs typeface="Segoe UI"/>
              </a:rPr>
              <a:t>What the participant expect to gain </a:t>
            </a:r>
            <a:r>
              <a:rPr lang="en-IE" sz="600" dirty="0" err="1">
                <a:solidFill>
                  <a:srgbClr val="BFBFBF"/>
                </a:solidFill>
                <a:latin typeface="Segoe UI"/>
                <a:cs typeface="Segoe UI"/>
              </a:rPr>
              <a:t>freom</a:t>
            </a:r>
            <a:r>
              <a:rPr lang="en-IE" sz="600" dirty="0">
                <a:solidFill>
                  <a:srgbClr val="BFBFBF"/>
                </a:solidFill>
                <a:latin typeface="Segoe UI"/>
                <a:cs typeface="Segoe UI"/>
              </a:rPr>
              <a:t> the </a:t>
            </a:r>
            <a:r>
              <a:rPr lang="en-IE" sz="600" dirty="0" err="1">
                <a:solidFill>
                  <a:srgbClr val="BFBFBF"/>
                </a:solidFill>
                <a:latin typeface="Segoe UI"/>
                <a:cs typeface="Segoe UI"/>
              </a:rPr>
              <a:t>colaboration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5635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EA1FF0C90CC46BE0B2DAE7343BC82" ma:contentTypeVersion="18" ma:contentTypeDescription="Create a new document." ma:contentTypeScope="" ma:versionID="34c68816ed58ced06a839eb2d2a26705">
  <xsd:schema xmlns:xsd="http://www.w3.org/2001/XMLSchema" xmlns:xs="http://www.w3.org/2001/XMLSchema" xmlns:p="http://schemas.microsoft.com/office/2006/metadata/properties" xmlns:ns2="099940de-42d8-436e-a75d-edc3388fef96" xmlns:ns3="507c5c30-90b0-4827-b6f5-897a167f48d4" targetNamespace="http://schemas.microsoft.com/office/2006/metadata/properties" ma:root="true" ma:fieldsID="e64a510efbabdd176dc907f70786c15f" ns2:_="" ns3:_="">
    <xsd:import namespace="099940de-42d8-436e-a75d-edc3388fef96"/>
    <xsd:import namespace="507c5c30-90b0-4827-b6f5-897a167f4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Domai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940de-42d8-436e-a75d-edc3388fe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main" ma:index="17" nillable="true" ma:displayName="Domain" ma:description="ITABoK Domain" ma:format="Dropdown" ma:internalName="Domain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5c30-90b0-4827-b6f5-897a167f4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d49aea-1eb9-4f3a-a9da-1542585ca395}" ma:internalName="TaxCatchAll" ma:showField="CatchAllData" ma:web="507c5c30-90b0-4827-b6f5-897a167f48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ain xmlns="099940de-42d8-436e-a75d-edc3388fef96" xsi:nil="true"/>
    <lcf76f155ced4ddcb4097134ff3c332f xmlns="099940de-42d8-436e-a75d-edc3388fef96">
      <Terms xmlns="http://schemas.microsoft.com/office/infopath/2007/PartnerControls"/>
    </lcf76f155ced4ddcb4097134ff3c332f>
    <TaxCatchAll xmlns="507c5c30-90b0-4827-b6f5-897a167f48d4" xsi:nil="true"/>
  </documentManagement>
</p:properties>
</file>

<file path=customXml/itemProps1.xml><?xml version="1.0" encoding="utf-8"?>
<ds:datastoreItem xmlns:ds="http://schemas.openxmlformats.org/officeDocument/2006/customXml" ds:itemID="{5F474A18-2A81-4001-B2E2-9545CE5EC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A8AAF2-6D88-4B5B-97BB-CD322311D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940de-42d8-436e-a75d-edc3388fef96"/>
    <ds:schemaRef ds:uri="507c5c30-90b0-4827-b6f5-897a167f4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04B9B2-494E-4F66-A435-90DE2BB0C33C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099940de-42d8-436e-a75d-edc3388fef96"/>
    <ds:schemaRef ds:uri="http://purl.org/dc/elements/1.1/"/>
    <ds:schemaRef ds:uri="http://schemas.microsoft.com/office/2006/documentManagement/types"/>
    <ds:schemaRef ds:uri="507c5c30-90b0-4827-b6f5-897a167f48d4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5710</TotalTime>
  <Words>144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Futura PT Book</vt:lpstr>
      <vt:lpstr>Futura PT Heavy</vt:lpstr>
      <vt:lpstr>Segoe UI</vt:lpstr>
      <vt:lpstr>soleil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Zillah Pischkur</dc:creator>
  <cp:lastModifiedBy>Enrique Umana</cp:lastModifiedBy>
  <cp:revision>103</cp:revision>
  <cp:lastPrinted>2019-05-02T10:48:10Z</cp:lastPrinted>
  <dcterms:created xsi:type="dcterms:W3CDTF">2019-04-30T12:07:12Z</dcterms:created>
  <dcterms:modified xsi:type="dcterms:W3CDTF">2023-11-26T09:32:54Z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0x010100E84EA1FF0C90CC46BE0B2DAE7343BC82</vt:lpwstr>
  </property>
  <property fmtid="{D5CDD505-2E9C-101B-9397-08002B2CF9AE}" pid="3" name="ArticulateGUID">
    <vt:lpwstr>63AA75CB-DC12-4DEF-BBFC-583E59E2968B</vt:lpwstr>
  </property>
  <property fmtid="{D5CDD505-2E9C-101B-9397-08002B2CF9AE}" pid="4" name="ArticulatePath">
    <vt:lpwstr>https://iasahome.sharepoint.com/sites/ITABoKTeam/Shared Documents/General/ITABoK 3.0/Canvases and Templates/Canvases and Cards</vt:lpwstr>
  </property>
  <property fmtid="{D5CDD505-2E9C-101B-9397-08002B2CF9AE}" pid="5" name="MediaServiceImageTags">
    <vt:lpwstr/>
  </property>
</Properties>
</file>