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6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ARCHITECTS ENGAGEMENT TOUCHPOINTS CANVAS-023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21297" y="136524"/>
            <a:ext cx="8818402" cy="6094612"/>
            <a:chOff x="634542" y="369870"/>
            <a:chExt cx="11000941" cy="5854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700054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ENGAGEMENT CANVAS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579976" y="737118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Innovate /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5EECFA-6B06-4227-BBCB-B94B9E866BCB}"/>
              </a:ext>
            </a:extLst>
          </p:cNvPr>
          <p:cNvSpPr/>
          <p:nvPr/>
        </p:nvSpPr>
        <p:spPr>
          <a:xfrm>
            <a:off x="1901884" y="737115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Strategy /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9BF70E-07C3-4F3A-A76B-4CE3626CC4AD}"/>
              </a:ext>
            </a:extLst>
          </p:cNvPr>
          <p:cNvSpPr/>
          <p:nvPr/>
        </p:nvSpPr>
        <p:spPr>
          <a:xfrm>
            <a:off x="3223791" y="737115"/>
            <a:ext cx="1223040" cy="549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Plan /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2F4CF6-339E-4F08-8E46-F727A01D67C9}"/>
              </a:ext>
            </a:extLst>
          </p:cNvPr>
          <p:cNvSpPr/>
          <p:nvPr/>
        </p:nvSpPr>
        <p:spPr>
          <a:xfrm>
            <a:off x="4552292" y="740214"/>
            <a:ext cx="1223040" cy="5490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Transform /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270E57-2AA0-4EBE-AA00-DC327BC57659}"/>
              </a:ext>
            </a:extLst>
          </p:cNvPr>
          <p:cNvSpPr/>
          <p:nvPr/>
        </p:nvSpPr>
        <p:spPr>
          <a:xfrm>
            <a:off x="5880793" y="740214"/>
            <a:ext cx="1223040" cy="5490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Measure</a:t>
            </a:r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F56EA2C5-EF25-421A-90CE-E4831CB0BD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3520" y="835095"/>
            <a:ext cx="261824" cy="240369"/>
          </a:xfrm>
          <a:prstGeom prst="rect">
            <a:avLst/>
          </a:prstGeom>
        </p:spPr>
      </p:pic>
      <p:pic>
        <p:nvPicPr>
          <p:cNvPr id="8" name="Graphic 7" descr="Stapler">
            <a:extLst>
              <a:ext uri="{FF2B5EF4-FFF2-40B4-BE49-F238E27FC236}">
                <a16:creationId xmlns:a16="http://schemas.microsoft.com/office/drawing/2014/main" id="{B99E36F9-27C2-45BE-8152-D4E2E4ABCE5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914" y="1071905"/>
            <a:ext cx="261824" cy="240369"/>
          </a:xfrm>
          <a:prstGeom prst="rect">
            <a:avLst/>
          </a:prstGeom>
        </p:spPr>
      </p:pic>
      <p:pic>
        <p:nvPicPr>
          <p:cNvPr id="10" name="Graphic 9" descr="Meeting">
            <a:extLst>
              <a:ext uri="{FF2B5EF4-FFF2-40B4-BE49-F238E27FC236}">
                <a16:creationId xmlns:a16="http://schemas.microsoft.com/office/drawing/2014/main" id="{A144FE9A-8FD5-4A1C-831B-FBC8D80EAC0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3520" y="1413974"/>
            <a:ext cx="261824" cy="240369"/>
          </a:xfrm>
          <a:prstGeom prst="rect">
            <a:avLst/>
          </a:prstGeom>
        </p:spPr>
      </p:pic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E1138DC4-B785-4852-9976-715E24B782D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3520" y="1703413"/>
            <a:ext cx="261824" cy="240369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EB6AF2CA-02AA-4E9B-92A7-C3B57B03560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520" y="1992852"/>
            <a:ext cx="261824" cy="240369"/>
          </a:xfrm>
          <a:prstGeom prst="rect">
            <a:avLst/>
          </a:prstGeom>
        </p:spPr>
      </p:pic>
      <p:pic>
        <p:nvPicPr>
          <p:cNvPr id="93" name="Graphic 92" descr="Puzzle">
            <a:extLst>
              <a:ext uri="{FF2B5EF4-FFF2-40B4-BE49-F238E27FC236}">
                <a16:creationId xmlns:a16="http://schemas.microsoft.com/office/drawing/2014/main" id="{4CE068F8-CE37-4300-B658-6319DC0E7DE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03520" y="2282292"/>
            <a:ext cx="261824" cy="240369"/>
          </a:xfrm>
          <a:prstGeom prst="rect">
            <a:avLst/>
          </a:prstGeom>
        </p:spPr>
      </p:pic>
      <p:pic>
        <p:nvPicPr>
          <p:cNvPr id="95" name="Graphic 94" descr="Playbook">
            <a:extLst>
              <a:ext uri="{FF2B5EF4-FFF2-40B4-BE49-F238E27FC236}">
                <a16:creationId xmlns:a16="http://schemas.microsoft.com/office/drawing/2014/main" id="{27327C3A-B596-4521-8ECA-3DA5B666D2A4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03520" y="2571731"/>
            <a:ext cx="261824" cy="240369"/>
          </a:xfrm>
          <a:prstGeom prst="rect">
            <a:avLst/>
          </a:prstGeom>
        </p:spPr>
      </p:pic>
      <p:pic>
        <p:nvPicPr>
          <p:cNvPr id="101" name="Graphic 100" descr="Ruler">
            <a:extLst>
              <a:ext uri="{FF2B5EF4-FFF2-40B4-BE49-F238E27FC236}">
                <a16:creationId xmlns:a16="http://schemas.microsoft.com/office/drawing/2014/main" id="{9DFFA30D-9CD3-462B-80FD-2EEBA2C83163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03520" y="3287887"/>
            <a:ext cx="261824" cy="240369"/>
          </a:xfrm>
          <a:prstGeom prst="rect">
            <a:avLst/>
          </a:prstGeom>
        </p:spPr>
      </p:pic>
      <p:pic>
        <p:nvPicPr>
          <p:cNvPr id="103" name="Graphic 102" descr="Winking Face with No Fill">
            <a:extLst>
              <a:ext uri="{FF2B5EF4-FFF2-40B4-BE49-F238E27FC236}">
                <a16:creationId xmlns:a16="http://schemas.microsoft.com/office/drawing/2014/main" id="{FC03C846-CC27-429F-89B7-BC3A3CC0A00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31166" y="800272"/>
            <a:ext cx="261824" cy="240369"/>
          </a:xfrm>
          <a:prstGeom prst="rect">
            <a:avLst/>
          </a:prstGeom>
        </p:spPr>
      </p:pic>
      <p:pic>
        <p:nvPicPr>
          <p:cNvPr id="105" name="Graphic 104" descr="Smiling Face with No Fill">
            <a:extLst>
              <a:ext uri="{FF2B5EF4-FFF2-40B4-BE49-F238E27FC236}">
                <a16:creationId xmlns:a16="http://schemas.microsoft.com/office/drawing/2014/main" id="{7A1CAB97-5051-45C1-AA2E-EB7D4169A1C2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1166" y="1040641"/>
            <a:ext cx="261824" cy="240369"/>
          </a:xfrm>
          <a:prstGeom prst="rect">
            <a:avLst/>
          </a:prstGeom>
        </p:spPr>
      </p:pic>
      <p:pic>
        <p:nvPicPr>
          <p:cNvPr id="107" name="Graphic 106" descr="Neutral Face with No Fill">
            <a:extLst>
              <a:ext uri="{FF2B5EF4-FFF2-40B4-BE49-F238E27FC236}">
                <a16:creationId xmlns:a16="http://schemas.microsoft.com/office/drawing/2014/main" id="{292CFB6D-D89D-4D88-9E0F-1BAB7040517F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1166" y="1281010"/>
            <a:ext cx="261824" cy="240369"/>
          </a:xfrm>
          <a:prstGeom prst="rect">
            <a:avLst/>
          </a:prstGeom>
        </p:spPr>
      </p:pic>
      <p:pic>
        <p:nvPicPr>
          <p:cNvPr id="109" name="Graphic 108" descr="Confused Face with No Fill">
            <a:extLst>
              <a:ext uri="{FF2B5EF4-FFF2-40B4-BE49-F238E27FC236}">
                <a16:creationId xmlns:a16="http://schemas.microsoft.com/office/drawing/2014/main" id="{0F42A311-FE9A-4D94-AAF1-073423AC4D6E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31166" y="1521379"/>
            <a:ext cx="261824" cy="240369"/>
          </a:xfrm>
          <a:prstGeom prst="rect">
            <a:avLst/>
          </a:prstGeom>
        </p:spPr>
      </p:pic>
      <p:pic>
        <p:nvPicPr>
          <p:cNvPr id="111" name="Graphic 110" descr="Surprised Face with No Fill">
            <a:extLst>
              <a:ext uri="{FF2B5EF4-FFF2-40B4-BE49-F238E27FC236}">
                <a16:creationId xmlns:a16="http://schemas.microsoft.com/office/drawing/2014/main" id="{877CFEDC-E7DB-43A6-8D1D-A741BF816BF4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1166" y="2002117"/>
            <a:ext cx="261824" cy="240369"/>
          </a:xfrm>
          <a:prstGeom prst="rect">
            <a:avLst/>
          </a:prstGeom>
        </p:spPr>
      </p:pic>
      <p:pic>
        <p:nvPicPr>
          <p:cNvPr id="113" name="Graphic 112" descr="Crying Face with No Fill">
            <a:extLst>
              <a:ext uri="{FF2B5EF4-FFF2-40B4-BE49-F238E27FC236}">
                <a16:creationId xmlns:a16="http://schemas.microsoft.com/office/drawing/2014/main" id="{1E84012B-F13D-45E9-BAF4-F088C118692D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31166" y="1761748"/>
            <a:ext cx="261824" cy="240369"/>
          </a:xfrm>
          <a:prstGeom prst="rect">
            <a:avLst/>
          </a:prstGeom>
        </p:spPr>
      </p:pic>
      <p:pic>
        <p:nvPicPr>
          <p:cNvPr id="115" name="Graphic 114" descr="Warning">
            <a:extLst>
              <a:ext uri="{FF2B5EF4-FFF2-40B4-BE49-F238E27FC236}">
                <a16:creationId xmlns:a16="http://schemas.microsoft.com/office/drawing/2014/main" id="{EEC0B3A0-BF51-4FBB-9F64-38237F3B9BAB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16858" y="2912056"/>
            <a:ext cx="261824" cy="240369"/>
          </a:xfrm>
          <a:prstGeom prst="rect">
            <a:avLst/>
          </a:prstGeom>
        </p:spPr>
      </p:pic>
      <p:pic>
        <p:nvPicPr>
          <p:cNvPr id="117" name="Graphic 116" descr="Map with pin">
            <a:extLst>
              <a:ext uri="{FF2B5EF4-FFF2-40B4-BE49-F238E27FC236}">
                <a16:creationId xmlns:a16="http://schemas.microsoft.com/office/drawing/2014/main" id="{7C136CE6-52AF-4A4D-953E-331FBC58DAE6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301713" y="3623544"/>
            <a:ext cx="261824" cy="240369"/>
          </a:xfrm>
          <a:prstGeom prst="rect">
            <a:avLst/>
          </a:prstGeom>
        </p:spPr>
      </p:pic>
      <p:pic>
        <p:nvPicPr>
          <p:cNvPr id="119" name="Graphic 118" descr="Tools">
            <a:extLst>
              <a:ext uri="{FF2B5EF4-FFF2-40B4-BE49-F238E27FC236}">
                <a16:creationId xmlns:a16="http://schemas.microsoft.com/office/drawing/2014/main" id="{47B8BC8D-2012-40F4-9188-7965C09340E8}"/>
              </a:ext>
            </a:extLst>
          </p:cNvPr>
          <p:cNvPicPr>
            <a:picLocks noChangeAspect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301713" y="3912979"/>
            <a:ext cx="261824" cy="240369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C66DB77-931A-462C-8450-B59715C0658B}"/>
              </a:ext>
            </a:extLst>
          </p:cNvPr>
          <p:cNvSpPr/>
          <p:nvPr/>
        </p:nvSpPr>
        <p:spPr>
          <a:xfrm>
            <a:off x="8204789" y="843666"/>
            <a:ext cx="6209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SWEET SPOT</a:t>
            </a:r>
            <a:endParaRPr lang="en-IE" sz="135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F8AC5B-BF28-4576-A9BF-C61A934FBA56}"/>
              </a:ext>
            </a:extLst>
          </p:cNvPr>
          <p:cNvSpPr/>
          <p:nvPr/>
        </p:nvSpPr>
        <p:spPr>
          <a:xfrm>
            <a:off x="8204789" y="1080034"/>
            <a:ext cx="6209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B87D54-4B73-4620-840C-9DAF4713719A}"/>
              </a:ext>
            </a:extLst>
          </p:cNvPr>
          <p:cNvSpPr/>
          <p:nvPr/>
        </p:nvSpPr>
        <p:spPr>
          <a:xfrm>
            <a:off x="8204789" y="1329009"/>
            <a:ext cx="5371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NOT SURE</a:t>
            </a:r>
            <a:endParaRPr lang="en-IE" sz="13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007879-65D4-455C-8516-624A776895ED}"/>
              </a:ext>
            </a:extLst>
          </p:cNvPr>
          <p:cNvSpPr/>
          <p:nvPr/>
        </p:nvSpPr>
        <p:spPr>
          <a:xfrm>
            <a:off x="8196372" y="1512727"/>
            <a:ext cx="630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NECESSARY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VALUE</a:t>
            </a:r>
            <a:endParaRPr lang="en-IE" sz="135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E10697-C736-49C7-B116-B1BEC598491D}"/>
              </a:ext>
            </a:extLst>
          </p:cNvPr>
          <p:cNvSpPr/>
          <p:nvPr/>
        </p:nvSpPr>
        <p:spPr>
          <a:xfrm>
            <a:off x="8201182" y="1754272"/>
            <a:ext cx="62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NON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VALUE-ADD</a:t>
            </a:r>
            <a:endParaRPr lang="en-IE" sz="13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DCC2C6-DFC1-4E19-BE1C-59CD82EEFB98}"/>
              </a:ext>
            </a:extLst>
          </p:cNvPr>
          <p:cNvSpPr/>
          <p:nvPr/>
        </p:nvSpPr>
        <p:spPr>
          <a:xfrm>
            <a:off x="8204789" y="2028017"/>
            <a:ext cx="711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FIRE-FIGHTING</a:t>
            </a:r>
            <a:endParaRPr lang="en-IE" sz="135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47554E-4EB5-4CEB-8000-2F2AEF19EFEA}"/>
              </a:ext>
            </a:extLst>
          </p:cNvPr>
          <p:cNvSpPr/>
          <p:nvPr/>
        </p:nvSpPr>
        <p:spPr>
          <a:xfrm>
            <a:off x="7479825" y="836358"/>
            <a:ext cx="6288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DOCUMENT</a:t>
            </a:r>
            <a:endParaRPr lang="en-IE" sz="135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50DCC4-04EE-4345-BD3A-BA417F415291}"/>
              </a:ext>
            </a:extLst>
          </p:cNvPr>
          <p:cNvSpPr/>
          <p:nvPr/>
        </p:nvSpPr>
        <p:spPr>
          <a:xfrm>
            <a:off x="7516725" y="1120749"/>
            <a:ext cx="52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ADMIN</a:t>
            </a:r>
            <a:endParaRPr lang="en-IE" sz="135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0A15C8-85A5-4E9C-BBED-C75428FECDE7}"/>
              </a:ext>
            </a:extLst>
          </p:cNvPr>
          <p:cNvSpPr/>
          <p:nvPr/>
        </p:nvSpPr>
        <p:spPr>
          <a:xfrm>
            <a:off x="7478122" y="1451375"/>
            <a:ext cx="57461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MEETING</a:t>
            </a:r>
            <a:endParaRPr lang="en-IE" sz="135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DA0AB9-BECC-4016-8D69-C816AAC49F37}"/>
              </a:ext>
            </a:extLst>
          </p:cNvPr>
          <p:cNvSpPr/>
          <p:nvPr/>
        </p:nvSpPr>
        <p:spPr>
          <a:xfrm>
            <a:off x="7483957" y="1734135"/>
            <a:ext cx="62237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THINKING</a:t>
            </a:r>
            <a:endParaRPr lang="en-IE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40E75A1-47A6-478D-8F40-7DB6F83828ED}"/>
              </a:ext>
            </a:extLst>
          </p:cNvPr>
          <p:cNvSpPr/>
          <p:nvPr/>
        </p:nvSpPr>
        <p:spPr>
          <a:xfrm>
            <a:off x="7489367" y="2025221"/>
            <a:ext cx="5540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IDEATE</a:t>
            </a:r>
            <a:endParaRPr lang="en-IE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10BC13-2AD4-4879-A284-022ADB919B2C}"/>
              </a:ext>
            </a:extLst>
          </p:cNvPr>
          <p:cNvSpPr/>
          <p:nvPr/>
        </p:nvSpPr>
        <p:spPr>
          <a:xfrm>
            <a:off x="7489367" y="2312691"/>
            <a:ext cx="5633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CONNECT</a:t>
            </a:r>
            <a:endParaRPr lang="en-IE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194D4A-075A-4494-88D8-1F94C8298688}"/>
              </a:ext>
            </a:extLst>
          </p:cNvPr>
          <p:cNvSpPr/>
          <p:nvPr/>
        </p:nvSpPr>
        <p:spPr>
          <a:xfrm>
            <a:off x="7489367" y="2615988"/>
            <a:ext cx="61696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ANALYSE</a:t>
            </a:r>
            <a:endParaRPr lang="en-IE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1B9343C-3D43-4424-9FC0-96D3047AF3D8}"/>
              </a:ext>
            </a:extLst>
          </p:cNvPr>
          <p:cNvSpPr/>
          <p:nvPr/>
        </p:nvSpPr>
        <p:spPr>
          <a:xfrm>
            <a:off x="7483957" y="3327468"/>
            <a:ext cx="5267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MEASURE</a:t>
            </a:r>
            <a:endParaRPr lang="en-IE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6924003-56CC-477E-B2E9-E09E727B973D}"/>
              </a:ext>
            </a:extLst>
          </p:cNvPr>
          <p:cNvSpPr/>
          <p:nvPr/>
        </p:nvSpPr>
        <p:spPr>
          <a:xfrm>
            <a:off x="7514614" y="2973204"/>
            <a:ext cx="5165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CRISIS</a:t>
            </a:r>
            <a:endParaRPr lang="en-IE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BA9F05-376D-419C-B4F2-9AAC04D9CE5E}"/>
              </a:ext>
            </a:extLst>
          </p:cNvPr>
          <p:cNvSpPr/>
          <p:nvPr/>
        </p:nvSpPr>
        <p:spPr>
          <a:xfrm>
            <a:off x="7489367" y="3662393"/>
            <a:ext cx="58825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solidFill>
                  <a:prstClr val="black"/>
                </a:solidFill>
                <a:latin typeface="Century Gothic" panose="020B0502020202020204" pitchFamily="34" charset="0"/>
              </a:rPr>
              <a:t>ROADMAP</a:t>
            </a:r>
            <a:endParaRPr lang="en-IE" sz="135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E7B3623-9A59-45D3-9EA8-D80FA65D13A9}"/>
              </a:ext>
            </a:extLst>
          </p:cNvPr>
          <p:cNvSpPr/>
          <p:nvPr/>
        </p:nvSpPr>
        <p:spPr>
          <a:xfrm>
            <a:off x="7496046" y="3849347"/>
            <a:ext cx="72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CREATE,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INVESTIGATE </a:t>
            </a:r>
          </a:p>
          <a:p>
            <a:r>
              <a:rPr lang="en-IE" sz="600">
                <a:solidFill>
                  <a:prstClr val="black"/>
                </a:solidFill>
                <a:latin typeface="Century Gothic" panose="020B0502020202020204" pitchFamily="34" charset="0"/>
              </a:rPr>
              <a:t>&amp; PROTOTYPE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8BF60-9CB0-48D1-A757-A1CDA69ED871}"/>
              </a:ext>
            </a:extLst>
          </p:cNvPr>
          <p:cNvGrpSpPr/>
          <p:nvPr/>
        </p:nvGrpSpPr>
        <p:grpSpPr>
          <a:xfrm>
            <a:off x="166596" y="1060667"/>
            <a:ext cx="6923899" cy="5170468"/>
            <a:chOff x="203918" y="1296908"/>
            <a:chExt cx="6944185" cy="462154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587909-8473-4423-B39F-736E95EAE1D7}"/>
                </a:ext>
              </a:extLst>
            </p:cNvPr>
            <p:cNvSpPr/>
            <p:nvPr/>
          </p:nvSpPr>
          <p:spPr>
            <a:xfrm>
              <a:off x="203921" y="1296908"/>
              <a:ext cx="6944182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4BE211-966C-44D9-90F5-8B4DEF8559B0}"/>
                </a:ext>
              </a:extLst>
            </p:cNvPr>
            <p:cNvSpPr/>
            <p:nvPr/>
          </p:nvSpPr>
          <p:spPr>
            <a:xfrm>
              <a:off x="203919" y="3604286"/>
              <a:ext cx="6944183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16C3B7-3F6C-4E21-A691-4B21117F520C}"/>
                </a:ext>
              </a:extLst>
            </p:cNvPr>
            <p:cNvSpPr/>
            <p:nvPr/>
          </p:nvSpPr>
          <p:spPr>
            <a:xfrm>
              <a:off x="203919" y="2451971"/>
              <a:ext cx="6944183" cy="11461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D74A91-EC5A-4C33-9695-4E605344600C}"/>
                </a:ext>
              </a:extLst>
            </p:cNvPr>
            <p:cNvSpPr/>
            <p:nvPr/>
          </p:nvSpPr>
          <p:spPr>
            <a:xfrm>
              <a:off x="203918" y="4760875"/>
              <a:ext cx="6944185" cy="11575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8CD76EA-A737-4E12-B389-B87752157E30}"/>
              </a:ext>
            </a:extLst>
          </p:cNvPr>
          <p:cNvSpPr txBox="1"/>
          <p:nvPr/>
        </p:nvSpPr>
        <p:spPr>
          <a:xfrm rot="16200000">
            <a:off x="-262303" y="1563443"/>
            <a:ext cx="12326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Deliverables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6CE21-BB8D-4A0E-8D94-7A0D57A2BD2F}"/>
              </a:ext>
            </a:extLst>
          </p:cNvPr>
          <p:cNvSpPr txBox="1"/>
          <p:nvPr/>
        </p:nvSpPr>
        <p:spPr>
          <a:xfrm rot="16200000">
            <a:off x="-60342" y="2847624"/>
            <a:ext cx="8208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81D6CD-D07C-4524-AD55-EC6415FD0583}"/>
              </a:ext>
            </a:extLst>
          </p:cNvPr>
          <p:cNvSpPr txBox="1"/>
          <p:nvPr/>
        </p:nvSpPr>
        <p:spPr>
          <a:xfrm rot="16200000">
            <a:off x="23873" y="4119806"/>
            <a:ext cx="614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Tools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A6F37-9251-4F33-9DA0-0E07B52F2F63}"/>
              </a:ext>
            </a:extLst>
          </p:cNvPr>
          <p:cNvSpPr txBox="1"/>
          <p:nvPr/>
        </p:nvSpPr>
        <p:spPr>
          <a:xfrm rot="16200000">
            <a:off x="-329109" y="5407724"/>
            <a:ext cx="132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Opportunities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163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5837</TotalTime>
  <Words>50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106</cp:revision>
  <cp:lastPrinted>2019-05-02T10:48:10Z</cp:lastPrinted>
  <dcterms:created xsi:type="dcterms:W3CDTF">2019-04-30T12:07:12Z</dcterms:created>
  <dcterms:modified xsi:type="dcterms:W3CDTF">2023-12-03T06:25:31Z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