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420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JBTD TIMELINE-93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5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://creativecommons.org/licenses/by-sa/4.0" TargetMode="Externa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iasaglobal.org/wp-content/uploads/2018/10/JTBD-TIMELINE-with-Questions.pptx" TargetMode="External"/><Relationship Id="rId27" Type="http://schemas.openxmlformats.org/officeDocument/2006/relationships/image" Target="../media/image23.png"/><Relationship Id="rId30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7935813-8732-46F0-B3DA-C51DAEB6A9D3}"/>
              </a:ext>
            </a:extLst>
          </p:cNvPr>
          <p:cNvSpPr/>
          <p:nvPr/>
        </p:nvSpPr>
        <p:spPr>
          <a:xfrm>
            <a:off x="1550893" y="1404094"/>
            <a:ext cx="3411071" cy="739589"/>
          </a:xfrm>
          <a:prstGeom prst="wedgeRectCallout">
            <a:avLst>
              <a:gd name="adj1" fmla="val -57452"/>
              <a:gd name="adj2" fmla="val -395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IE" sz="750" baseline="30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A58D874-B68E-4BC7-89C8-CD8F8BFC5C68}"/>
              </a:ext>
            </a:extLst>
          </p:cNvPr>
          <p:cNvSpPr/>
          <p:nvPr/>
        </p:nvSpPr>
        <p:spPr>
          <a:xfrm>
            <a:off x="1550893" y="2231087"/>
            <a:ext cx="3411071" cy="739589"/>
          </a:xfrm>
          <a:prstGeom prst="wedgeRectCallout">
            <a:avLst>
              <a:gd name="adj1" fmla="val -57452"/>
              <a:gd name="adj2" fmla="val -395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IE" sz="75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#1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6C6A900-096E-401C-9703-282397C55652}"/>
              </a:ext>
            </a:extLst>
          </p:cNvPr>
          <p:cNvSpPr/>
          <p:nvPr/>
        </p:nvSpPr>
        <p:spPr>
          <a:xfrm>
            <a:off x="1550893" y="3058079"/>
            <a:ext cx="3411071" cy="739589"/>
          </a:xfrm>
          <a:prstGeom prst="wedgeRectCallout">
            <a:avLst>
              <a:gd name="adj1" fmla="val -57452"/>
              <a:gd name="adj2" fmla="val -395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IE" sz="75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#2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C6779E4-9218-452C-A2D8-5459E7E1FC17}"/>
              </a:ext>
            </a:extLst>
          </p:cNvPr>
          <p:cNvSpPr/>
          <p:nvPr/>
        </p:nvSpPr>
        <p:spPr>
          <a:xfrm>
            <a:off x="1550893" y="3885070"/>
            <a:ext cx="3411071" cy="739589"/>
          </a:xfrm>
          <a:prstGeom prst="wedgeRectCallout">
            <a:avLst>
              <a:gd name="adj1" fmla="val -57452"/>
              <a:gd name="adj2" fmla="val -395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IE" sz="75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507F402-8559-451C-BFD4-E6FEF2F7A299}"/>
              </a:ext>
            </a:extLst>
          </p:cNvPr>
          <p:cNvSpPr/>
          <p:nvPr/>
        </p:nvSpPr>
        <p:spPr>
          <a:xfrm>
            <a:off x="1550893" y="4698604"/>
            <a:ext cx="3411071" cy="739589"/>
          </a:xfrm>
          <a:prstGeom prst="wedgeRectCallout">
            <a:avLst>
              <a:gd name="adj1" fmla="val -57452"/>
              <a:gd name="adj2" fmla="val -395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IE" sz="75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</a:p>
        </p:txBody>
      </p:sp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16147F1B-7100-4BA9-9B4E-CB9AE4C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628" y="1351453"/>
            <a:ext cx="264406" cy="264406"/>
          </a:xfrm>
          <a:prstGeom prst="rect">
            <a:avLst/>
          </a:prstGeom>
        </p:spPr>
      </p:pic>
      <p:pic>
        <p:nvPicPr>
          <p:cNvPr id="18" name="Graphic 17" descr="Stopwatch">
            <a:extLst>
              <a:ext uri="{FF2B5EF4-FFF2-40B4-BE49-F238E27FC236}">
                <a16:creationId xmlns:a16="http://schemas.microsoft.com/office/drawing/2014/main" id="{51042529-0D7F-4DC5-B000-FA335D41E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408" y="2970675"/>
            <a:ext cx="290846" cy="290846"/>
          </a:xfrm>
          <a:prstGeom prst="rect">
            <a:avLst/>
          </a:prstGeom>
        </p:spPr>
      </p:pic>
      <p:pic>
        <p:nvPicPr>
          <p:cNvPr id="20" name="Graphic 19" descr="Run">
            <a:extLst>
              <a:ext uri="{FF2B5EF4-FFF2-40B4-BE49-F238E27FC236}">
                <a16:creationId xmlns:a16="http://schemas.microsoft.com/office/drawing/2014/main" id="{2B8775CB-47B2-4E1A-9F96-00CD18D6E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9783" y="2210228"/>
            <a:ext cx="240369" cy="240369"/>
          </a:xfrm>
          <a:prstGeom prst="rect">
            <a:avLst/>
          </a:prstGeom>
        </p:spPr>
      </p:pic>
      <p:pic>
        <p:nvPicPr>
          <p:cNvPr id="22" name="Graphic 21" descr="Money">
            <a:extLst>
              <a:ext uri="{FF2B5EF4-FFF2-40B4-BE49-F238E27FC236}">
                <a16:creationId xmlns:a16="http://schemas.microsoft.com/office/drawing/2014/main" id="{708F4E09-3050-48F1-9434-EC31A2D23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189" y="3729303"/>
            <a:ext cx="218517" cy="218517"/>
          </a:xfrm>
          <a:prstGeom prst="rect">
            <a:avLst/>
          </a:prstGeom>
        </p:spPr>
      </p:pic>
      <p:pic>
        <p:nvPicPr>
          <p:cNvPr id="24" name="Graphic 23" descr="Credit card">
            <a:extLst>
              <a:ext uri="{FF2B5EF4-FFF2-40B4-BE49-F238E27FC236}">
                <a16:creationId xmlns:a16="http://schemas.microsoft.com/office/drawing/2014/main" id="{7E37F2F0-DD82-4F64-9E4A-9DF672D9EC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572" y="3874305"/>
            <a:ext cx="218517" cy="218517"/>
          </a:xfrm>
          <a:prstGeom prst="rect">
            <a:avLst/>
          </a:prstGeom>
        </p:spPr>
      </p:pic>
      <p:pic>
        <p:nvPicPr>
          <p:cNvPr id="26" name="Graphic 25" descr="Thumbs Up Sign">
            <a:extLst>
              <a:ext uri="{FF2B5EF4-FFF2-40B4-BE49-F238E27FC236}">
                <a16:creationId xmlns:a16="http://schemas.microsoft.com/office/drawing/2014/main" id="{CF6DFE23-338B-4AB8-B9D5-5E20D57D69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628" y="4586694"/>
            <a:ext cx="264406" cy="26440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40BB01-2284-4B5D-AD99-EB9B8A77C9EA}"/>
              </a:ext>
            </a:extLst>
          </p:cNvPr>
          <p:cNvCxnSpPr>
            <a:cxnSpLocks/>
          </p:cNvCxnSpPr>
          <p:nvPr/>
        </p:nvCxnSpPr>
        <p:spPr>
          <a:xfrm>
            <a:off x="1154831" y="1629586"/>
            <a:ext cx="0" cy="5754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D5850E-3FAA-4489-AE56-7244EB4C778E}"/>
              </a:ext>
            </a:extLst>
          </p:cNvPr>
          <p:cNvSpPr txBox="1"/>
          <p:nvPr/>
        </p:nvSpPr>
        <p:spPr>
          <a:xfrm>
            <a:off x="3000208" y="1960474"/>
            <a:ext cx="18437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keeping an eye open &amp; looking around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4EF45-13BA-4AC0-BC68-797A41F2EC36}"/>
              </a:ext>
            </a:extLst>
          </p:cNvPr>
          <p:cNvSpPr txBox="1"/>
          <p:nvPr/>
        </p:nvSpPr>
        <p:spPr>
          <a:xfrm>
            <a:off x="3235139" y="2786009"/>
            <a:ext cx="172515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looking for options, building the set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77AD0-D6D2-4364-B205-3EA6B252DE04}"/>
              </a:ext>
            </a:extLst>
          </p:cNvPr>
          <p:cNvSpPr txBox="1"/>
          <p:nvPr/>
        </p:nvSpPr>
        <p:spPr>
          <a:xfrm>
            <a:off x="3367010" y="3614457"/>
            <a:ext cx="1569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trade-offs, constraints, sensitivity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7614E-CC8C-41E1-A83C-F24A58D23A3E}"/>
              </a:ext>
            </a:extLst>
          </p:cNvPr>
          <p:cNvSpPr txBox="1"/>
          <p:nvPr/>
        </p:nvSpPr>
        <p:spPr>
          <a:xfrm>
            <a:off x="4481232" y="4439992"/>
            <a:ext cx="5100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judging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BFA88-DDDC-4E0A-9932-65A3E55C8CBB}"/>
              </a:ext>
            </a:extLst>
          </p:cNvPr>
          <p:cNvSpPr txBox="1"/>
          <p:nvPr/>
        </p:nvSpPr>
        <p:spPr>
          <a:xfrm>
            <a:off x="1789494" y="5176327"/>
            <a:ext cx="56618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B841B-21BB-4307-99AB-4EAB6804165F}"/>
              </a:ext>
            </a:extLst>
          </p:cNvPr>
          <p:cNvSpPr txBox="1"/>
          <p:nvPr/>
        </p:nvSpPr>
        <p:spPr>
          <a:xfrm>
            <a:off x="2872822" y="5176327"/>
            <a:ext cx="60305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HMMMM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B284B-79B0-4C85-91DB-ABBC424BA705}"/>
              </a:ext>
            </a:extLst>
          </p:cNvPr>
          <p:cNvSpPr txBox="1"/>
          <p:nvPr/>
        </p:nvSpPr>
        <p:spPr>
          <a:xfrm>
            <a:off x="3836743" y="5176327"/>
            <a:ext cx="59343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SADNESS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6F81D-1707-44D6-A151-BDD4AADEC912}"/>
              </a:ext>
            </a:extLst>
          </p:cNvPr>
          <p:cNvSpPr txBox="1"/>
          <p:nvPr/>
        </p:nvSpPr>
        <p:spPr>
          <a:xfrm>
            <a:off x="598508" y="1762362"/>
            <a:ext cx="5934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</a:t>
            </a:r>
          </a:p>
          <a:p>
            <a:pPr algn="r"/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03039-7FE0-4E88-88C8-0B3C2E5300F4}"/>
              </a:ext>
            </a:extLst>
          </p:cNvPr>
          <p:cNvSpPr txBox="1"/>
          <p:nvPr/>
        </p:nvSpPr>
        <p:spPr>
          <a:xfrm>
            <a:off x="598508" y="2560404"/>
            <a:ext cx="5934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</a:p>
          <a:p>
            <a:pPr algn="r"/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294067-7188-497D-BF0C-CD9E247CFD6E}"/>
              </a:ext>
            </a:extLst>
          </p:cNvPr>
          <p:cNvSpPr txBox="1"/>
          <p:nvPr/>
        </p:nvSpPr>
        <p:spPr>
          <a:xfrm>
            <a:off x="580954" y="3429792"/>
            <a:ext cx="6158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23FC2F-262B-4E87-8173-B21F5460DF74}"/>
              </a:ext>
            </a:extLst>
          </p:cNvPr>
          <p:cNvSpPr txBox="1"/>
          <p:nvPr/>
        </p:nvSpPr>
        <p:spPr>
          <a:xfrm>
            <a:off x="414162" y="4255326"/>
            <a:ext cx="777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</a:t>
            </a:r>
          </a:p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/EXPERIENCE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506DB-E155-4152-9FFE-E56AB84FE1B2}"/>
              </a:ext>
            </a:extLst>
          </p:cNvPr>
          <p:cNvSpPr txBox="1"/>
          <p:nvPr/>
        </p:nvSpPr>
        <p:spPr>
          <a:xfrm rot="16200000">
            <a:off x="143965" y="3010467"/>
            <a:ext cx="64152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07BE5-992C-42DB-AE84-23125D1CFF87}"/>
              </a:ext>
            </a:extLst>
          </p:cNvPr>
          <p:cNvSpPr txBox="1"/>
          <p:nvPr/>
        </p:nvSpPr>
        <p:spPr>
          <a:xfrm rot="5400000">
            <a:off x="8605603" y="3323998"/>
            <a:ext cx="44916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5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C29B22-C802-4ECE-A21D-9A6507665DB0}"/>
              </a:ext>
            </a:extLst>
          </p:cNvPr>
          <p:cNvCxnSpPr>
            <a:cxnSpLocks/>
          </p:cNvCxnSpPr>
          <p:nvPr/>
        </p:nvCxnSpPr>
        <p:spPr>
          <a:xfrm>
            <a:off x="477150" y="1391434"/>
            <a:ext cx="0" cy="14083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6D6B95-B304-474D-9D8E-48821BE56C97}"/>
              </a:ext>
            </a:extLst>
          </p:cNvPr>
          <p:cNvCxnSpPr>
            <a:cxnSpLocks/>
          </p:cNvCxnSpPr>
          <p:nvPr/>
        </p:nvCxnSpPr>
        <p:spPr>
          <a:xfrm>
            <a:off x="480461" y="3417500"/>
            <a:ext cx="17086" cy="2056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2AB243-5F85-462E-8BA5-88426B6B814E}"/>
              </a:ext>
            </a:extLst>
          </p:cNvPr>
          <p:cNvCxnSpPr>
            <a:cxnSpLocks/>
          </p:cNvCxnSpPr>
          <p:nvPr/>
        </p:nvCxnSpPr>
        <p:spPr>
          <a:xfrm>
            <a:off x="8830184" y="3646201"/>
            <a:ext cx="0" cy="1791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FCB10-859C-4FF7-953B-268567204EAC}"/>
              </a:ext>
            </a:extLst>
          </p:cNvPr>
          <p:cNvCxnSpPr>
            <a:cxnSpLocks/>
          </p:cNvCxnSpPr>
          <p:nvPr/>
        </p:nvCxnSpPr>
        <p:spPr>
          <a:xfrm>
            <a:off x="8830184" y="1434417"/>
            <a:ext cx="0" cy="1791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70CC56-47D5-42FD-85E9-C75BB5138B0D}"/>
              </a:ext>
            </a:extLst>
          </p:cNvPr>
          <p:cNvCxnSpPr>
            <a:cxnSpLocks/>
          </p:cNvCxnSpPr>
          <p:nvPr/>
        </p:nvCxnSpPr>
        <p:spPr>
          <a:xfrm>
            <a:off x="1157073" y="2425198"/>
            <a:ext cx="0" cy="5754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B5C0B1-02AF-4C2A-BC97-1F22648B3505}"/>
              </a:ext>
            </a:extLst>
          </p:cNvPr>
          <p:cNvCxnSpPr>
            <a:cxnSpLocks/>
          </p:cNvCxnSpPr>
          <p:nvPr/>
        </p:nvCxnSpPr>
        <p:spPr>
          <a:xfrm>
            <a:off x="1154832" y="3256667"/>
            <a:ext cx="0" cy="5754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DED4C-DE2D-48E3-9299-3338F8068A92}"/>
              </a:ext>
            </a:extLst>
          </p:cNvPr>
          <p:cNvCxnSpPr>
            <a:cxnSpLocks/>
          </p:cNvCxnSpPr>
          <p:nvPr/>
        </p:nvCxnSpPr>
        <p:spPr>
          <a:xfrm>
            <a:off x="1157076" y="4074697"/>
            <a:ext cx="0" cy="5754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Crying Face with No Fill">
            <a:extLst>
              <a:ext uri="{FF2B5EF4-FFF2-40B4-BE49-F238E27FC236}">
                <a16:creationId xmlns:a16="http://schemas.microsoft.com/office/drawing/2014/main" id="{50246E66-024F-4516-947E-2D543F6FD3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02143" y="5172535"/>
            <a:ext cx="198652" cy="198652"/>
          </a:xfrm>
          <a:prstGeom prst="rect">
            <a:avLst/>
          </a:prstGeom>
        </p:spPr>
      </p:pic>
      <p:pic>
        <p:nvPicPr>
          <p:cNvPr id="54" name="Graphic 53" descr="Grinning Face with No Fill">
            <a:extLst>
              <a:ext uri="{FF2B5EF4-FFF2-40B4-BE49-F238E27FC236}">
                <a16:creationId xmlns:a16="http://schemas.microsoft.com/office/drawing/2014/main" id="{A627D23C-C464-4F4C-9E4A-D34763E59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57514" y="5177520"/>
            <a:ext cx="198652" cy="198652"/>
          </a:xfrm>
          <a:prstGeom prst="rect">
            <a:avLst/>
          </a:prstGeom>
        </p:spPr>
      </p:pic>
      <p:pic>
        <p:nvPicPr>
          <p:cNvPr id="56" name="Graphic 55" descr="Confused Face with No Fill">
            <a:extLst>
              <a:ext uri="{FF2B5EF4-FFF2-40B4-BE49-F238E27FC236}">
                <a16:creationId xmlns:a16="http://schemas.microsoft.com/office/drawing/2014/main" id="{1BF2877B-C7AE-4EE8-9AD5-0259E346C5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30776" y="5172534"/>
            <a:ext cx="198652" cy="19865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72FE248-0CD2-46FA-86CC-5CC70AB6EDEF}"/>
              </a:ext>
            </a:extLst>
          </p:cNvPr>
          <p:cNvSpPr/>
          <p:nvPr/>
        </p:nvSpPr>
        <p:spPr>
          <a:xfrm>
            <a:off x="282405" y="1301004"/>
            <a:ext cx="8640113" cy="4235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8AF74-F837-4265-BAD8-8ACC5E7A1B96}"/>
              </a:ext>
            </a:extLst>
          </p:cNvPr>
          <p:cNvSpPr txBox="1"/>
          <p:nvPr/>
        </p:nvSpPr>
        <p:spPr>
          <a:xfrm>
            <a:off x="282405" y="955359"/>
            <a:ext cx="1470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Segoe UI" panose="020B0502040204020203" pitchFamily="34" charset="0"/>
                <a:cs typeface="Segoe UI" panose="020B0502040204020203" pitchFamily="34" charset="0"/>
              </a:rPr>
              <a:t>JTBD TIMELINE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1D4C2D-91E4-40FE-97F5-6D0D6AE05639}"/>
              </a:ext>
            </a:extLst>
          </p:cNvPr>
          <p:cNvSpPr/>
          <p:nvPr/>
        </p:nvSpPr>
        <p:spPr>
          <a:xfrm>
            <a:off x="7357216" y="977816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6FC168-7E73-4867-971A-0D76C496F102}"/>
              </a:ext>
            </a:extLst>
          </p:cNvPr>
          <p:cNvSpPr/>
          <p:nvPr/>
        </p:nvSpPr>
        <p:spPr>
          <a:xfrm>
            <a:off x="8158599" y="977815"/>
            <a:ext cx="763919" cy="2702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5C8961-3A8C-41C6-941D-3B49DF87A838}"/>
              </a:ext>
            </a:extLst>
          </p:cNvPr>
          <p:cNvSpPr/>
          <p:nvPr/>
        </p:nvSpPr>
        <p:spPr>
          <a:xfrm>
            <a:off x="237598" y="5549078"/>
            <a:ext cx="692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Last updated on 21 April 2018 Download a copy of this canvas at 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  <a:hlinkClick r:id="rId22"/>
              </a:rPr>
              <a:t>https://iasaglobal.org/wp-content/uploads/2018/10/JTBD-TIMELINE-with-Questions.pptx</a:t>
            </a:r>
            <a:endParaRPr lang="en-IE" sz="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E" sz="600" b="1">
                <a:latin typeface="Segoe UI" panose="020B0502040204020203" pitchFamily="34" charset="0"/>
                <a:cs typeface="Segoe UI" panose="020B0502040204020203" pitchFamily="34" charset="0"/>
              </a:rPr>
              <a:t> JTBD Timeline 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IE" sz="600" b="1">
                <a:latin typeface="Segoe UI" panose="020B0502040204020203" pitchFamily="34" charset="0"/>
                <a:cs typeface="Segoe UI" panose="020B0502040204020203" pitchFamily="34" charset="0"/>
              </a:rPr>
              <a:t>0.1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 Designed By: </a:t>
            </a:r>
            <a:r>
              <a:rPr lang="en-IE" sz="600" b="1">
                <a:latin typeface="Segoe UI" panose="020B0502040204020203" pitchFamily="34" charset="0"/>
                <a:cs typeface="Segoe UI" panose="020B0502040204020203" pitchFamily="34" charset="0"/>
              </a:rPr>
              <a:t>Gar Mac Críosta Agent ∆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IE" sz="600" b="1">
                <a:latin typeface="Segoe UI" panose="020B0502040204020203" pitchFamily="34" charset="0"/>
                <a:cs typeface="Segoe UI" panose="020B0502040204020203" pitchFamily="34" charset="0"/>
              </a:rPr>
              <a:t>IASA Global. 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This work is licensed under a Creative Commons Attribution-</a:t>
            </a:r>
            <a:r>
              <a:rPr lang="en-IE" sz="600" err="1">
                <a:latin typeface="Segoe UI" panose="020B0502040204020203" pitchFamily="34" charset="0"/>
                <a:cs typeface="Segoe UI" panose="020B0502040204020203" pitchFamily="34" charset="0"/>
              </a:rPr>
              <a:t>ShareAlike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 4.0 International License. 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  <a:hlinkClick r:id="rId23"/>
              </a:rPr>
              <a:t>http://creativecommons.org/licenses/by-sa/4.0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 INSPIRED BY: Business Model Generation </a:t>
            </a:r>
            <a:r>
              <a:rPr lang="en-IE" sz="600" err="1">
                <a:latin typeface="Segoe UI" panose="020B0502040204020203" pitchFamily="34" charset="0"/>
                <a:cs typeface="Segoe UI" panose="020B0502040204020203" pitchFamily="34" charset="0"/>
              </a:rPr>
              <a:t>A.Osterwalder</a:t>
            </a:r>
            <a:r>
              <a:rPr lang="en-IE" sz="600">
                <a:latin typeface="Segoe UI" panose="020B0502040204020203" pitchFamily="34" charset="0"/>
                <a:cs typeface="Segoe UI" panose="020B0502040204020203" pitchFamily="34" charset="0"/>
              </a:rPr>
              <a:t> et al.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B2FF30C-5D7D-4AE1-8AA8-662BD017A2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16" y="5610770"/>
            <a:ext cx="571500" cy="20132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0C08016-21F2-421D-935C-5AB063659252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131" y="5610770"/>
            <a:ext cx="884387" cy="2013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F4ABA-13C9-49F4-8201-B79251B282DA}"/>
              </a:ext>
            </a:extLst>
          </p:cNvPr>
          <p:cNvGrpSpPr/>
          <p:nvPr/>
        </p:nvGrpSpPr>
        <p:grpSpPr>
          <a:xfrm>
            <a:off x="5028964" y="1377279"/>
            <a:ext cx="3708887" cy="766402"/>
            <a:chOff x="5028964" y="1377279"/>
            <a:chExt cx="3708887" cy="766402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72BBCAD1-1055-401D-97ED-71DAB1BB230E}"/>
                </a:ext>
              </a:extLst>
            </p:cNvPr>
            <p:cNvSpPr/>
            <p:nvPr/>
          </p:nvSpPr>
          <p:spPr>
            <a:xfrm>
              <a:off x="5065057" y="1404093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Graphic 57" descr="Blackboard">
              <a:extLst>
                <a:ext uri="{FF2B5EF4-FFF2-40B4-BE49-F238E27FC236}">
                  <a16:creationId xmlns:a16="http://schemas.microsoft.com/office/drawing/2014/main" id="{B95F0C52-3C2A-45E1-9EAF-CD496AA5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48522" y="1377279"/>
              <a:ext cx="264406" cy="264406"/>
            </a:xfrm>
            <a:prstGeom prst="rect">
              <a:avLst/>
            </a:prstGeom>
          </p:spPr>
        </p:pic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A72CE917-7209-4D07-9226-CC2E8A62F02F}"/>
                </a:ext>
              </a:extLst>
            </p:cNvPr>
            <p:cNvSpPr/>
            <p:nvPr/>
          </p:nvSpPr>
          <p:spPr>
            <a:xfrm>
              <a:off x="6972544" y="1397461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Graphic 69" descr="High Voltage">
              <a:extLst>
                <a:ext uri="{FF2B5EF4-FFF2-40B4-BE49-F238E27FC236}">
                  <a16:creationId xmlns:a16="http://schemas.microsoft.com/office/drawing/2014/main" id="{FB8499E3-A4F4-47C3-8683-7C9AAFC51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13128" y="1404093"/>
              <a:ext cx="180593" cy="18059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69B28B-1600-4E54-BCF3-E6EA1634E4C6}"/>
                </a:ext>
              </a:extLst>
            </p:cNvPr>
            <p:cNvSpPr txBox="1"/>
            <p:nvPr/>
          </p:nvSpPr>
          <p:spPr>
            <a:xfrm>
              <a:off x="5028964" y="1397925"/>
              <a:ext cx="109254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Capability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4451E6-A7CB-4283-83C7-732069066DE7}"/>
                </a:ext>
              </a:extLst>
            </p:cNvPr>
            <p:cNvSpPr txBox="1"/>
            <p:nvPr/>
          </p:nvSpPr>
          <p:spPr>
            <a:xfrm>
              <a:off x="6955108" y="1394523"/>
              <a:ext cx="119739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 Service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8784D7-2A6C-4D8E-9358-8EB90E96058C}"/>
              </a:ext>
            </a:extLst>
          </p:cNvPr>
          <p:cNvGrpSpPr/>
          <p:nvPr/>
        </p:nvGrpSpPr>
        <p:grpSpPr>
          <a:xfrm>
            <a:off x="5023052" y="2211239"/>
            <a:ext cx="3708887" cy="766402"/>
            <a:chOff x="5028964" y="1377279"/>
            <a:chExt cx="3708887" cy="766402"/>
          </a:xfrm>
        </p:grpSpPr>
        <p:sp>
          <p:nvSpPr>
            <p:cNvPr id="77" name="Flowchart: Process 76">
              <a:extLst>
                <a:ext uri="{FF2B5EF4-FFF2-40B4-BE49-F238E27FC236}">
                  <a16:creationId xmlns:a16="http://schemas.microsoft.com/office/drawing/2014/main" id="{798BC11C-6676-4618-ADAF-82758B2D513E}"/>
                </a:ext>
              </a:extLst>
            </p:cNvPr>
            <p:cNvSpPr/>
            <p:nvPr/>
          </p:nvSpPr>
          <p:spPr>
            <a:xfrm>
              <a:off x="5065057" y="1404093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8" name="Graphic 77" descr="Blackboard">
              <a:extLst>
                <a:ext uri="{FF2B5EF4-FFF2-40B4-BE49-F238E27FC236}">
                  <a16:creationId xmlns:a16="http://schemas.microsoft.com/office/drawing/2014/main" id="{9B34C0C9-9BF7-499A-90A2-D77B2DB2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48522" y="1377279"/>
              <a:ext cx="264406" cy="264406"/>
            </a:xfrm>
            <a:prstGeom prst="rect">
              <a:avLst/>
            </a:prstGeom>
          </p:spPr>
        </p:pic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C6116AE5-FE0B-4537-AD49-7FFD9A0B681E}"/>
                </a:ext>
              </a:extLst>
            </p:cNvPr>
            <p:cNvSpPr/>
            <p:nvPr/>
          </p:nvSpPr>
          <p:spPr>
            <a:xfrm>
              <a:off x="6972544" y="1397461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0" name="Graphic 79" descr="High Voltage">
              <a:extLst>
                <a:ext uri="{FF2B5EF4-FFF2-40B4-BE49-F238E27FC236}">
                  <a16:creationId xmlns:a16="http://schemas.microsoft.com/office/drawing/2014/main" id="{8E1FFC9E-02AC-4087-B822-C995AB71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13128" y="1404093"/>
              <a:ext cx="180593" cy="180593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F52883-C53E-4075-A8C1-46394E86268D}"/>
                </a:ext>
              </a:extLst>
            </p:cNvPr>
            <p:cNvSpPr txBox="1"/>
            <p:nvPr/>
          </p:nvSpPr>
          <p:spPr>
            <a:xfrm>
              <a:off x="5028964" y="1397925"/>
              <a:ext cx="13599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Capability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FB06445-206F-488E-BC2F-A708E58810DD}"/>
                </a:ext>
              </a:extLst>
            </p:cNvPr>
            <p:cNvSpPr txBox="1"/>
            <p:nvPr/>
          </p:nvSpPr>
          <p:spPr>
            <a:xfrm>
              <a:off x="6955108" y="1394523"/>
              <a:ext cx="134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 Service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689946-811D-4250-8893-8D517574A2F4}"/>
              </a:ext>
            </a:extLst>
          </p:cNvPr>
          <p:cNvGrpSpPr/>
          <p:nvPr/>
        </p:nvGrpSpPr>
        <p:grpSpPr>
          <a:xfrm>
            <a:off x="5032378" y="3043408"/>
            <a:ext cx="3708887" cy="766402"/>
            <a:chOff x="5028964" y="1377279"/>
            <a:chExt cx="3708887" cy="766402"/>
          </a:xfrm>
        </p:grpSpPr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4368AE6C-67E4-482F-AD8E-815ED6208928}"/>
                </a:ext>
              </a:extLst>
            </p:cNvPr>
            <p:cNvSpPr/>
            <p:nvPr/>
          </p:nvSpPr>
          <p:spPr>
            <a:xfrm>
              <a:off x="5065057" y="1404093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5" name="Graphic 84" descr="Blackboard">
              <a:extLst>
                <a:ext uri="{FF2B5EF4-FFF2-40B4-BE49-F238E27FC236}">
                  <a16:creationId xmlns:a16="http://schemas.microsoft.com/office/drawing/2014/main" id="{97A14AB2-BCF2-4610-80B2-42F98CBC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48522" y="1377279"/>
              <a:ext cx="264406" cy="264406"/>
            </a:xfrm>
            <a:prstGeom prst="rect">
              <a:avLst/>
            </a:prstGeom>
          </p:spPr>
        </p:pic>
        <p:sp>
          <p:nvSpPr>
            <p:cNvPr id="86" name="Flowchart: Process 85">
              <a:extLst>
                <a:ext uri="{FF2B5EF4-FFF2-40B4-BE49-F238E27FC236}">
                  <a16:creationId xmlns:a16="http://schemas.microsoft.com/office/drawing/2014/main" id="{D451CBAC-A798-41EF-8442-39C34B2F257F}"/>
                </a:ext>
              </a:extLst>
            </p:cNvPr>
            <p:cNvSpPr/>
            <p:nvPr/>
          </p:nvSpPr>
          <p:spPr>
            <a:xfrm>
              <a:off x="6972544" y="1397461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7" name="Graphic 86" descr="High Voltage">
              <a:extLst>
                <a:ext uri="{FF2B5EF4-FFF2-40B4-BE49-F238E27FC236}">
                  <a16:creationId xmlns:a16="http://schemas.microsoft.com/office/drawing/2014/main" id="{C1E5F6FA-FD06-4BBC-AD74-1BA51A1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13128" y="1404093"/>
              <a:ext cx="180593" cy="180593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5558E1-324B-4397-88B2-EF3EC05208EF}"/>
                </a:ext>
              </a:extLst>
            </p:cNvPr>
            <p:cNvSpPr txBox="1"/>
            <p:nvPr/>
          </p:nvSpPr>
          <p:spPr>
            <a:xfrm>
              <a:off x="5028964" y="1397925"/>
              <a:ext cx="14272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Capability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4B3EAD-F81F-40F0-A8CA-D8F5CBD9DB80}"/>
                </a:ext>
              </a:extLst>
            </p:cNvPr>
            <p:cNvSpPr txBox="1"/>
            <p:nvPr/>
          </p:nvSpPr>
          <p:spPr>
            <a:xfrm>
              <a:off x="6955108" y="1394523"/>
              <a:ext cx="11400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 Service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96D98F-45A3-49AC-9823-4D6B6A370EDB}"/>
              </a:ext>
            </a:extLst>
          </p:cNvPr>
          <p:cNvGrpSpPr/>
          <p:nvPr/>
        </p:nvGrpSpPr>
        <p:grpSpPr>
          <a:xfrm>
            <a:off x="5030815" y="3874989"/>
            <a:ext cx="3708887" cy="766402"/>
            <a:chOff x="5028964" y="1377279"/>
            <a:chExt cx="3708887" cy="766402"/>
          </a:xfrm>
        </p:grpSpPr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AE72B814-ACF7-4639-9F5E-5C2D872EA9B3}"/>
                </a:ext>
              </a:extLst>
            </p:cNvPr>
            <p:cNvSpPr/>
            <p:nvPr/>
          </p:nvSpPr>
          <p:spPr>
            <a:xfrm>
              <a:off x="5065057" y="1404093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Graphic 91" descr="Blackboard">
              <a:extLst>
                <a:ext uri="{FF2B5EF4-FFF2-40B4-BE49-F238E27FC236}">
                  <a16:creationId xmlns:a16="http://schemas.microsoft.com/office/drawing/2014/main" id="{856631A7-463F-454B-89E7-4BBAF4338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48522" y="1377279"/>
              <a:ext cx="264406" cy="264406"/>
            </a:xfrm>
            <a:prstGeom prst="rect">
              <a:avLst/>
            </a:prstGeom>
          </p:spPr>
        </p:pic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755303F8-E247-41EE-9958-679AF45AD15B}"/>
                </a:ext>
              </a:extLst>
            </p:cNvPr>
            <p:cNvSpPr/>
            <p:nvPr/>
          </p:nvSpPr>
          <p:spPr>
            <a:xfrm>
              <a:off x="6972544" y="1397461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4" name="Graphic 93" descr="High Voltage">
              <a:extLst>
                <a:ext uri="{FF2B5EF4-FFF2-40B4-BE49-F238E27FC236}">
                  <a16:creationId xmlns:a16="http://schemas.microsoft.com/office/drawing/2014/main" id="{2A21F4C6-74F1-4672-A724-A03F77AB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13128" y="1404093"/>
              <a:ext cx="180593" cy="180593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E161670-B9D7-425E-A27D-B14E179FCFC4}"/>
                </a:ext>
              </a:extLst>
            </p:cNvPr>
            <p:cNvSpPr txBox="1"/>
            <p:nvPr/>
          </p:nvSpPr>
          <p:spPr>
            <a:xfrm>
              <a:off x="5028964" y="1397925"/>
              <a:ext cx="15117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Capability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D00496-592E-44A0-BA18-3B9A865C1159}"/>
                </a:ext>
              </a:extLst>
            </p:cNvPr>
            <p:cNvSpPr txBox="1"/>
            <p:nvPr/>
          </p:nvSpPr>
          <p:spPr>
            <a:xfrm>
              <a:off x="6955108" y="1394523"/>
              <a:ext cx="12308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 Service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AD8136-98B6-446E-A80A-798A221698BA}"/>
              </a:ext>
            </a:extLst>
          </p:cNvPr>
          <p:cNvGrpSpPr/>
          <p:nvPr/>
        </p:nvGrpSpPr>
        <p:grpSpPr>
          <a:xfrm>
            <a:off x="5041630" y="4687505"/>
            <a:ext cx="3708887" cy="766402"/>
            <a:chOff x="5028964" y="1377279"/>
            <a:chExt cx="3708887" cy="766402"/>
          </a:xfrm>
        </p:grpSpPr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8E7D5350-5EC9-4AF2-BE43-D713B0624648}"/>
                </a:ext>
              </a:extLst>
            </p:cNvPr>
            <p:cNvSpPr/>
            <p:nvPr/>
          </p:nvSpPr>
          <p:spPr>
            <a:xfrm>
              <a:off x="5065057" y="1404093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9" name="Graphic 98" descr="Blackboard">
              <a:extLst>
                <a:ext uri="{FF2B5EF4-FFF2-40B4-BE49-F238E27FC236}">
                  <a16:creationId xmlns:a16="http://schemas.microsoft.com/office/drawing/2014/main" id="{F9BFFAA3-04E1-4A91-8B87-F6EE2911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48522" y="1377279"/>
              <a:ext cx="264406" cy="264406"/>
            </a:xfrm>
            <a:prstGeom prst="rect">
              <a:avLst/>
            </a:prstGeom>
          </p:spPr>
        </p:pic>
        <p:sp>
          <p:nvSpPr>
            <p:cNvPr id="100" name="Flowchart: Process 99">
              <a:extLst>
                <a:ext uri="{FF2B5EF4-FFF2-40B4-BE49-F238E27FC236}">
                  <a16:creationId xmlns:a16="http://schemas.microsoft.com/office/drawing/2014/main" id="{3B9624BD-612C-4354-9E65-742BF6112F96}"/>
                </a:ext>
              </a:extLst>
            </p:cNvPr>
            <p:cNvSpPr/>
            <p:nvPr/>
          </p:nvSpPr>
          <p:spPr>
            <a:xfrm>
              <a:off x="6972544" y="1397461"/>
              <a:ext cx="1765307" cy="739588"/>
            </a:xfrm>
            <a:prstGeom prst="flowChartProcess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Graphic 100" descr="High Voltage">
              <a:extLst>
                <a:ext uri="{FF2B5EF4-FFF2-40B4-BE49-F238E27FC236}">
                  <a16:creationId xmlns:a16="http://schemas.microsoft.com/office/drawing/2014/main" id="{9D471E73-E736-4557-9774-C7FBF96E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513128" y="1404093"/>
              <a:ext cx="180593" cy="1805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F22C97-78B3-4CA7-A6D0-2780907DB24C}"/>
                </a:ext>
              </a:extLst>
            </p:cNvPr>
            <p:cNvSpPr txBox="1"/>
            <p:nvPr/>
          </p:nvSpPr>
          <p:spPr>
            <a:xfrm>
              <a:off x="5028964" y="1397925"/>
              <a:ext cx="1394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Capability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93221F-D837-4A0E-A6B9-67034668AB26}"/>
                </a:ext>
              </a:extLst>
            </p:cNvPr>
            <p:cNvSpPr txBox="1"/>
            <p:nvPr/>
          </p:nvSpPr>
          <p:spPr>
            <a:xfrm>
              <a:off x="6955108" y="1394523"/>
              <a:ext cx="13227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E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 Service</a:t>
              </a:r>
            </a:p>
            <a:p>
              <a:endParaRPr lang="en-IE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091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5738</TotalTime>
  <Words>154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103</cp:revision>
  <cp:lastPrinted>2019-05-02T10:48:10Z</cp:lastPrinted>
  <dcterms:created xsi:type="dcterms:W3CDTF">2019-04-30T12:07:12Z</dcterms:created>
  <dcterms:modified xsi:type="dcterms:W3CDTF">2023-11-26T21:13:35Z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