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544800" cy="10058400"/>
  <p:notesSz cx="155448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544800" cy="10058400"/>
          </a:xfrm>
          <a:custGeom>
            <a:avLst/>
            <a:gdLst/>
            <a:ahLst/>
            <a:cxnLst/>
            <a:rect l="l" t="t" r="r" b="b"/>
            <a:pathLst>
              <a:path w="15544800" h="10058400">
                <a:moveTo>
                  <a:pt x="15544800" y="0"/>
                </a:moveTo>
                <a:lnTo>
                  <a:pt x="0" y="0"/>
                </a:lnTo>
                <a:lnTo>
                  <a:pt x="0" y="10058400"/>
                </a:lnTo>
                <a:lnTo>
                  <a:pt x="15544800" y="10058400"/>
                </a:lnTo>
                <a:lnTo>
                  <a:pt x="15544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402336"/>
            <a:ext cx="139903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313432"/>
            <a:ext cx="139903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creativecommons.org/licenses/by-nc-nd/4.0/" TargetMode="External"/><Relationship Id="rId4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81728" y="217934"/>
            <a:ext cx="3575685" cy="795655"/>
          </a:xfrm>
          <a:prstGeom prst="rect">
            <a:avLst/>
          </a:prstGeom>
          <a:solidFill>
            <a:srgbClr val="FFFFFF"/>
          </a:solidFill>
          <a:ln w="12192">
            <a:solidFill>
              <a:srgbClr val="A5A5A5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solidFill>
                  <a:srgbClr val="7E7E7E"/>
                </a:solidFill>
                <a:latin typeface="Arial"/>
                <a:cs typeface="Arial"/>
              </a:rPr>
              <a:t>Job</a:t>
            </a:r>
            <a:r>
              <a:rPr dirty="0" sz="1400" spc="-2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E7E7E"/>
                </a:solidFill>
                <a:latin typeface="Arial"/>
                <a:cs typeface="Arial"/>
              </a:rPr>
              <a:t>Executor</a:t>
            </a:r>
            <a:r>
              <a:rPr dirty="0" sz="1400" spc="35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EBEBE"/>
                </a:solidFill>
                <a:latin typeface="Arial"/>
                <a:cs typeface="Arial"/>
              </a:rPr>
              <a:t>e.g.</a:t>
            </a:r>
            <a:r>
              <a:rPr dirty="0" sz="1200" spc="-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EBEBE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EBEBE"/>
                </a:solidFill>
                <a:latin typeface="Arial"/>
                <a:cs typeface="Arial"/>
              </a:rPr>
              <a:t>end</a:t>
            </a:r>
            <a:r>
              <a:rPr dirty="0" sz="1200" spc="-4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BEBEBE"/>
                </a:solidFill>
                <a:latin typeface="Arial"/>
                <a:cs typeface="Arial"/>
              </a:rPr>
              <a:t>user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48700" y="217934"/>
            <a:ext cx="6434455" cy="795655"/>
          </a:xfrm>
          <a:prstGeom prst="rect">
            <a:avLst/>
          </a:prstGeom>
          <a:solidFill>
            <a:srgbClr val="FFFFFF"/>
          </a:solidFill>
          <a:ln w="12192">
            <a:solidFill>
              <a:srgbClr val="A5A5A5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dirty="0" sz="1400" b="1">
                <a:solidFill>
                  <a:srgbClr val="7E7E7E"/>
                </a:solidFill>
                <a:latin typeface="Arial"/>
                <a:cs typeface="Arial"/>
              </a:rPr>
              <a:t>Core</a:t>
            </a:r>
            <a:r>
              <a:rPr dirty="0" sz="1400" spc="-3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7E7E7E"/>
                </a:solidFill>
                <a:latin typeface="Arial"/>
                <a:cs typeface="Arial"/>
              </a:rPr>
              <a:t>Functional</a:t>
            </a:r>
            <a:r>
              <a:rPr dirty="0" sz="1400" spc="-6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7E7E7E"/>
                </a:solidFill>
                <a:latin typeface="Arial"/>
                <a:cs typeface="Arial"/>
              </a:rPr>
              <a:t>Job-to-be-</a:t>
            </a:r>
            <a:r>
              <a:rPr dirty="0" sz="1400" b="1">
                <a:solidFill>
                  <a:srgbClr val="7E7E7E"/>
                </a:solidFill>
                <a:latin typeface="Arial"/>
                <a:cs typeface="Arial"/>
              </a:rPr>
              <a:t>Done</a:t>
            </a:r>
            <a:r>
              <a:rPr dirty="0" sz="1400" spc="31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EBEBE"/>
                </a:solidFill>
                <a:latin typeface="Arial"/>
                <a:cs typeface="Arial"/>
              </a:rPr>
              <a:t>verb</a:t>
            </a:r>
            <a:r>
              <a:rPr dirty="0" sz="12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EBEBE"/>
                </a:solidFill>
                <a:latin typeface="Arial"/>
                <a:cs typeface="Arial"/>
              </a:rPr>
              <a:t>+</a:t>
            </a:r>
            <a:r>
              <a:rPr dirty="0" sz="1200" spc="-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EBEBE"/>
                </a:solidFill>
                <a:latin typeface="Arial"/>
                <a:cs typeface="Arial"/>
              </a:rPr>
              <a:t>object</a:t>
            </a:r>
            <a:r>
              <a:rPr dirty="0" sz="1200" spc="-3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EBEBE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EBEBE"/>
                </a:solidFill>
                <a:latin typeface="Arial"/>
                <a:cs typeface="Arial"/>
              </a:rPr>
              <a:t>verb</a:t>
            </a:r>
            <a:r>
              <a:rPr dirty="0" sz="1200" spc="-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EBEBE"/>
                </a:solidFill>
                <a:latin typeface="Arial"/>
                <a:cs typeface="Arial"/>
              </a:rPr>
              <a:t>+</a:t>
            </a:r>
            <a:r>
              <a:rPr dirty="0" sz="1200" spc="-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EBEBE"/>
                </a:solidFill>
                <a:latin typeface="Arial"/>
                <a:cs typeface="Arial"/>
              </a:rPr>
              <a:t>contextual</a:t>
            </a:r>
            <a:r>
              <a:rPr dirty="0" sz="1200" spc="-4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BEBEBE"/>
                </a:solidFill>
                <a:latin typeface="Arial"/>
                <a:cs typeface="Arial"/>
              </a:rPr>
              <a:t>clarifier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57201" y="1301498"/>
          <a:ext cx="14706600" cy="3683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0"/>
                <a:gridCol w="2774950"/>
                <a:gridCol w="2768600"/>
                <a:gridCol w="2769870"/>
                <a:gridCol w="2759074"/>
              </a:tblGrid>
              <a:tr h="3454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CONSUMPTION</a:t>
                      </a:r>
                      <a:r>
                        <a:rPr dirty="0" sz="1400" spc="-65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JOBS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400" spc="-25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DEFINE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2.</a:t>
                      </a:r>
                      <a:r>
                        <a:rPr dirty="0" sz="1400" spc="-25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LOCATE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3.</a:t>
                      </a:r>
                      <a:r>
                        <a:rPr dirty="0" sz="1400" spc="-15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PREPARE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dirty="0" sz="1400" spc="-15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CONFIRM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</a:tr>
              <a:tr h="149542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  <a:tabLst>
                          <a:tab pos="1171575" algn="l"/>
                        </a:tabLst>
                      </a:pPr>
                      <a:r>
                        <a:rPr dirty="0" u="heavy" sz="1000" spc="-10" b="1">
                          <a:solidFill>
                            <a:srgbClr val="BEBEBE"/>
                          </a:solidFill>
                          <a:uFill>
                            <a:solidFill>
                              <a:srgbClr val="BEBEBE"/>
                            </a:solidFill>
                          </a:uFill>
                          <a:latin typeface="Arial"/>
                          <a:cs typeface="Arial"/>
                        </a:rPr>
                        <a:t>Executor</a:t>
                      </a:r>
                      <a:r>
                        <a:rPr dirty="0" sz="100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u="heavy" sz="1000" spc="-20" b="1">
                          <a:solidFill>
                            <a:srgbClr val="BEBEBE"/>
                          </a:solidFill>
                          <a:uFill>
                            <a:solidFill>
                              <a:srgbClr val="BEBEBE"/>
                            </a:solidFill>
                          </a:uFill>
                          <a:latin typeface="Arial"/>
                          <a:cs typeface="Arial"/>
                        </a:rPr>
                        <a:t>Other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Acquire/Purchase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Receive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Install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Setup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Learn</a:t>
                      </a:r>
                      <a:r>
                        <a:rPr dirty="0" sz="10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00" spc="-4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use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Use/Interface</a:t>
                      </a:r>
                      <a:r>
                        <a:rPr dirty="0" sz="1000" spc="4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with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Store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Move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Maintain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Repair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Upgrade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Replace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177290" indent="-607060">
                        <a:lnSpc>
                          <a:spcPct val="100000"/>
                        </a:lnSpc>
                        <a:buChar char=""/>
                        <a:tabLst>
                          <a:tab pos="1177290" algn="l"/>
                          <a:tab pos="1593215" algn="l"/>
                        </a:tabLst>
                      </a:pPr>
                      <a:r>
                        <a:rPr dirty="0" sz="1000" spc="-50">
                          <a:solidFill>
                            <a:srgbClr val="BEBEBE"/>
                          </a:solidFill>
                          <a:latin typeface="Wingdings"/>
                          <a:cs typeface="Wingdings"/>
                        </a:rPr>
                        <a:t></a:t>
                      </a:r>
                      <a:r>
                        <a:rPr dirty="0" sz="1000">
                          <a:solidFill>
                            <a:srgbClr val="BEBEB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Dispose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33679" marR="34988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800" spc="-3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technology</a:t>
                      </a:r>
                      <a:r>
                        <a:rPr dirty="0" sz="800" spc="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dirty="0" sz="800" spc="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assumptions</a:t>
                      </a:r>
                      <a:r>
                        <a:rPr dirty="0" sz="800" spc="-3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are you making?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you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considering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800" spc="-1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altogether</a:t>
                      </a:r>
                      <a:r>
                        <a:rPr dirty="0" sz="800" spc="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product?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33679" marR="72326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Which</a:t>
                      </a:r>
                      <a:r>
                        <a:rPr dirty="0" sz="800" spc="-4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of these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jobs</a:t>
                      </a:r>
                      <a:r>
                        <a:rPr dirty="0" sz="800" spc="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executed</a:t>
                      </a:r>
                      <a:r>
                        <a:rPr dirty="0" sz="800" spc="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r>
                        <a:rPr dirty="0" sz="800" spc="1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product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consumption?</a:t>
                      </a:r>
                      <a:r>
                        <a:rPr dirty="0" sz="800" spc="-1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Who</a:t>
                      </a:r>
                      <a:r>
                        <a:rPr dirty="0" sz="800" spc="-3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responsible</a:t>
                      </a:r>
                      <a:r>
                        <a:rPr dirty="0" sz="800" spc="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execution?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065"/>
                        </a:lnSpc>
                        <a:spcBef>
                          <a:spcPts val="464"/>
                        </a:spcBef>
                      </a:pP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Plan,</a:t>
                      </a:r>
                      <a:r>
                        <a:rPr dirty="0" sz="1050" spc="-45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Select,</a:t>
                      </a:r>
                      <a:r>
                        <a:rPr dirty="0" sz="1050" spc="-2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Determine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ts val="268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ts val="262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ts val="705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aspects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of getting</a:t>
                      </a:r>
                      <a:r>
                        <a:rPr dirty="0" sz="800" spc="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job</a:t>
                      </a:r>
                      <a:r>
                        <a:rPr dirty="0" sz="800" spc="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done</a:t>
                      </a:r>
                      <a:r>
                        <a:rPr dirty="0" sz="800" spc="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define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upfront</a:t>
                      </a:r>
                      <a:r>
                        <a:rPr dirty="0" sz="800" spc="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proceed?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054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040"/>
                        </a:lnSpc>
                        <a:spcBef>
                          <a:spcPts val="515"/>
                        </a:spcBef>
                      </a:pP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Gather,</a:t>
                      </a:r>
                      <a:r>
                        <a:rPr dirty="0" sz="1050" spc="-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Access,</a:t>
                      </a:r>
                      <a:r>
                        <a:rPr dirty="0" sz="1050" spc="-1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Retrieve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ts val="266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ts val="262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1915">
                        <a:lnSpc>
                          <a:spcPts val="705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items</a:t>
                      </a:r>
                      <a:r>
                        <a:rPr dirty="0" sz="800" spc="-3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800" spc="-1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located</a:t>
                      </a:r>
                      <a:r>
                        <a:rPr dirty="0" sz="800" spc="1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– tangible/intangible</a:t>
                      </a:r>
                      <a:r>
                        <a:rPr dirty="0" sz="800" spc="3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do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job?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65"/>
                        </a:lnSpc>
                        <a:spcBef>
                          <a:spcPts val="464"/>
                        </a:spcBef>
                      </a:pP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Setup,</a:t>
                      </a:r>
                      <a:r>
                        <a:rPr dirty="0" sz="1050" spc="-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Organize,</a:t>
                      </a:r>
                      <a:r>
                        <a:rPr dirty="0" sz="1050" spc="-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Examine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ts val="268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ts val="262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3185">
                        <a:lnSpc>
                          <a:spcPts val="705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How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dirty="0" sz="800" spc="-3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prepare</a:t>
                      </a:r>
                      <a:r>
                        <a:rPr dirty="0" sz="800" spc="1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inputs and</a:t>
                      </a:r>
                      <a:r>
                        <a:rPr dirty="0" sz="800" spc="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environment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do the 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job?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054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90"/>
                        </a:lnSpc>
                        <a:spcBef>
                          <a:spcPts val="414"/>
                        </a:spcBef>
                      </a:pP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Validate,</a:t>
                      </a:r>
                      <a:r>
                        <a:rPr dirty="0" sz="1050" spc="-65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Prioritize,</a:t>
                      </a:r>
                      <a:r>
                        <a:rPr dirty="0" sz="1050" spc="-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Decide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00965">
                        <a:lnSpc>
                          <a:spcPts val="271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0965">
                        <a:lnSpc>
                          <a:spcPts val="262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2550">
                        <a:lnSpc>
                          <a:spcPts val="705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800" spc="-3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dirty="0" sz="800" spc="-3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verify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before proceeding</a:t>
                      </a:r>
                      <a:r>
                        <a:rPr dirty="0" sz="800" spc="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ensure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success?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76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5.</a:t>
                      </a:r>
                      <a:r>
                        <a:rPr dirty="0" sz="1400" spc="-15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EXECUTE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6.</a:t>
                      </a:r>
                      <a:r>
                        <a:rPr dirty="0" sz="1400" spc="-15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MONITOR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7.</a:t>
                      </a:r>
                      <a:r>
                        <a:rPr dirty="0" sz="1400" spc="-25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MODIFY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8.</a:t>
                      </a:r>
                      <a:r>
                        <a:rPr dirty="0" sz="1400" spc="-15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CONCLUDE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255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</a:tr>
              <a:tr h="14751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3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06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Perform,</a:t>
                      </a:r>
                      <a:r>
                        <a:rPr dirty="0" sz="1050" spc="-3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Transact,</a:t>
                      </a:r>
                      <a:r>
                        <a:rPr dirty="0" sz="1050" spc="-3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Administer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ts val="268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5410">
                        <a:lnSpc>
                          <a:spcPts val="255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ts val="635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r>
                        <a:rPr dirty="0" sz="800" spc="-3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execute</a:t>
                      </a:r>
                      <a:r>
                        <a:rPr dirty="0" sz="800" spc="3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job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successfully?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035"/>
                        </a:lnSpc>
                        <a:spcBef>
                          <a:spcPts val="525"/>
                        </a:spcBef>
                      </a:pP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Verify,</a:t>
                      </a:r>
                      <a:r>
                        <a:rPr dirty="0" sz="1050" spc="-25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Track,</a:t>
                      </a:r>
                      <a:r>
                        <a:rPr dirty="0" sz="1050" spc="-35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Check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ts val="265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0330">
                        <a:lnSpc>
                          <a:spcPts val="2555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ts val="635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800" spc="-3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 customer</a:t>
                      </a:r>
                      <a:r>
                        <a:rPr dirty="0" sz="800" spc="-3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monitor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ensure</a:t>
                      </a:r>
                      <a:r>
                        <a:rPr dirty="0" sz="800" spc="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job 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is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successfully</a:t>
                      </a:r>
                      <a:r>
                        <a:rPr dirty="0" sz="800" spc="-5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executed?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60"/>
                        </a:lnSpc>
                        <a:spcBef>
                          <a:spcPts val="475"/>
                        </a:spcBef>
                      </a:pP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Update,</a:t>
                      </a:r>
                      <a:r>
                        <a:rPr dirty="0" sz="1050" spc="-6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Adjust,</a:t>
                      </a:r>
                      <a:r>
                        <a:rPr dirty="0" sz="1050" spc="-2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1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Maintain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ts val="268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1600">
                        <a:lnSpc>
                          <a:spcPts val="255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5244">
                        <a:lnSpc>
                          <a:spcPts val="635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might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dirty="0" sz="800" spc="-3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need</a:t>
                      </a:r>
                      <a:r>
                        <a:rPr dirty="0" sz="800" spc="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alter for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job</a:t>
                      </a:r>
                      <a:r>
                        <a:rPr dirty="0" sz="800" spc="-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be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completed</a:t>
                      </a:r>
                      <a:r>
                        <a:rPr dirty="0" sz="800" spc="-1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successfully?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032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85"/>
                        </a:lnSpc>
                        <a:spcBef>
                          <a:spcPts val="425"/>
                        </a:spcBef>
                      </a:pP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Store,</a:t>
                      </a:r>
                      <a:r>
                        <a:rPr dirty="0" sz="1050" spc="-45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Finish,</a:t>
                      </a:r>
                      <a:r>
                        <a:rPr dirty="0" sz="1050" spc="-5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20" b="1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Close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00965">
                        <a:lnSpc>
                          <a:spcPts val="270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00965">
                        <a:lnSpc>
                          <a:spcPts val="2555"/>
                        </a:lnSpc>
                      </a:pPr>
                      <a:r>
                        <a:rPr dirty="0" sz="2400">
                          <a:solidFill>
                            <a:srgbClr val="A5A5A5"/>
                          </a:solidFill>
                          <a:latin typeface="Arial"/>
                          <a:cs typeface="Arial"/>
                        </a:rPr>
                        <a:t>•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55244">
                        <a:lnSpc>
                          <a:spcPts val="635"/>
                        </a:lnSpc>
                      </a:pP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What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dirty="0" sz="800" spc="-1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 customer</a:t>
                      </a:r>
                      <a:r>
                        <a:rPr dirty="0" sz="800" spc="-25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dirty="0" sz="800" spc="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to finish</a:t>
                      </a:r>
                      <a:r>
                        <a:rPr dirty="0" sz="800" spc="-1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20">
                          <a:solidFill>
                            <a:srgbClr val="BEBEBE"/>
                          </a:solidFill>
                          <a:latin typeface="Arial"/>
                          <a:cs typeface="Arial"/>
                        </a:rPr>
                        <a:t>job?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463297" y="5055105"/>
            <a:ext cx="3529965" cy="347980"/>
          </a:xfrm>
          <a:custGeom>
            <a:avLst/>
            <a:gdLst/>
            <a:ahLst/>
            <a:cxnLst/>
            <a:rect l="l" t="t" r="r" b="b"/>
            <a:pathLst>
              <a:path w="3529965" h="347979">
                <a:moveTo>
                  <a:pt x="0" y="347474"/>
                </a:moveTo>
                <a:lnTo>
                  <a:pt x="3529584" y="347474"/>
                </a:lnTo>
                <a:lnTo>
                  <a:pt x="3529584" y="0"/>
                </a:lnTo>
                <a:lnTo>
                  <a:pt x="0" y="0"/>
                </a:lnTo>
                <a:lnTo>
                  <a:pt x="0" y="347474"/>
                </a:lnTo>
                <a:close/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69393" y="5104257"/>
            <a:ext cx="35312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7E7E7E"/>
                </a:solidFill>
                <a:latin typeface="Arial"/>
                <a:cs typeface="Arial"/>
              </a:rPr>
              <a:t>RELATED</a:t>
            </a:r>
            <a:r>
              <a:rPr dirty="0" sz="1400" spc="-7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7E7E7E"/>
                </a:solidFill>
                <a:latin typeface="Arial"/>
                <a:cs typeface="Arial"/>
              </a:rPr>
              <a:t>JOBS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63297" y="5402579"/>
            <a:ext cx="3529965" cy="1900555"/>
          </a:xfrm>
          <a:custGeom>
            <a:avLst/>
            <a:gdLst/>
            <a:ahLst/>
            <a:cxnLst/>
            <a:rect l="l" t="t" r="r" b="b"/>
            <a:pathLst>
              <a:path w="3529965" h="1900554">
                <a:moveTo>
                  <a:pt x="0" y="1900428"/>
                </a:moveTo>
                <a:lnTo>
                  <a:pt x="3529584" y="1900428"/>
                </a:lnTo>
                <a:lnTo>
                  <a:pt x="3529584" y="0"/>
                </a:lnTo>
                <a:lnTo>
                  <a:pt x="0" y="0"/>
                </a:lnTo>
                <a:lnTo>
                  <a:pt x="0" y="1900428"/>
                </a:lnTo>
                <a:close/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63297" y="5402579"/>
            <a:ext cx="3529965" cy="19005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33679" marR="595630">
              <a:lnSpc>
                <a:spcPct val="100000"/>
              </a:lnSpc>
              <a:spcBef>
                <a:spcPts val="590"/>
              </a:spcBef>
            </a:pP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What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other functional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jobs is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the executor</a:t>
            </a:r>
            <a:r>
              <a:rPr dirty="0" sz="800" spc="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trying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get</a:t>
            </a:r>
            <a:r>
              <a:rPr dirty="0" sz="800" spc="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BEBEBE"/>
                </a:solidFill>
                <a:latin typeface="Arial"/>
                <a:cs typeface="Arial"/>
              </a:rPr>
              <a:t>done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before, during,</a:t>
            </a:r>
            <a:r>
              <a:rPr dirty="0" sz="800" spc="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and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after</a:t>
            </a:r>
            <a:r>
              <a:rPr dirty="0" sz="800" spc="-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execution</a:t>
            </a:r>
            <a:r>
              <a:rPr dirty="0" sz="800" spc="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the</a:t>
            </a:r>
            <a:r>
              <a:rPr dirty="0" sz="800" spc="-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core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 spc="-20">
                <a:solidFill>
                  <a:srgbClr val="BEBEBE"/>
                </a:solidFill>
                <a:latin typeface="Arial"/>
                <a:cs typeface="Arial"/>
              </a:rPr>
              <a:t>job?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63297" y="7303005"/>
            <a:ext cx="3529965" cy="347980"/>
          </a:xfrm>
          <a:custGeom>
            <a:avLst/>
            <a:gdLst/>
            <a:ahLst/>
            <a:cxnLst/>
            <a:rect l="l" t="t" r="r" b="b"/>
            <a:pathLst>
              <a:path w="3529965" h="347979">
                <a:moveTo>
                  <a:pt x="0" y="347474"/>
                </a:moveTo>
                <a:lnTo>
                  <a:pt x="3529584" y="347474"/>
                </a:lnTo>
                <a:lnTo>
                  <a:pt x="3529584" y="0"/>
                </a:lnTo>
                <a:lnTo>
                  <a:pt x="0" y="0"/>
                </a:lnTo>
                <a:lnTo>
                  <a:pt x="0" y="347474"/>
                </a:lnTo>
                <a:close/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69393" y="7352792"/>
            <a:ext cx="35312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7E7E7E"/>
                </a:solidFill>
                <a:latin typeface="Arial"/>
                <a:cs typeface="Arial"/>
              </a:rPr>
              <a:t>EMOTIONAL</a:t>
            </a:r>
            <a:r>
              <a:rPr dirty="0" sz="1400" spc="-100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7E7E7E"/>
                </a:solidFill>
                <a:latin typeface="Arial"/>
                <a:cs typeface="Arial"/>
              </a:rPr>
              <a:t>JOBS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63297" y="7650481"/>
            <a:ext cx="3529965" cy="1560830"/>
          </a:xfrm>
          <a:custGeom>
            <a:avLst/>
            <a:gdLst/>
            <a:ahLst/>
            <a:cxnLst/>
            <a:rect l="l" t="t" r="r" b="b"/>
            <a:pathLst>
              <a:path w="3529965" h="1560829">
                <a:moveTo>
                  <a:pt x="0" y="1560576"/>
                </a:moveTo>
                <a:lnTo>
                  <a:pt x="3529584" y="1560576"/>
                </a:lnTo>
                <a:lnTo>
                  <a:pt x="3529584" y="0"/>
                </a:lnTo>
                <a:lnTo>
                  <a:pt x="0" y="0"/>
                </a:lnTo>
                <a:lnTo>
                  <a:pt x="0" y="1560576"/>
                </a:lnTo>
                <a:close/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63297" y="7650481"/>
            <a:ext cx="3529965" cy="156083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233679" marR="398780">
              <a:lnSpc>
                <a:spcPct val="100000"/>
              </a:lnSpc>
              <a:spcBef>
                <a:spcPts val="520"/>
              </a:spcBef>
            </a:pP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How</a:t>
            </a:r>
            <a:r>
              <a:rPr dirty="0" sz="800" spc="-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do job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executors</a:t>
            </a:r>
            <a:r>
              <a:rPr dirty="0" sz="800" spc="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what</a:t>
            </a:r>
            <a:r>
              <a:rPr dirty="0" sz="800" spc="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feel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by getting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the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job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done?</a:t>
            </a:r>
            <a:r>
              <a:rPr dirty="0" sz="800" spc="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How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 do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they want</a:t>
            </a:r>
            <a:r>
              <a:rPr dirty="0" sz="800" spc="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be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perceived by 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others?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020311" y="5055105"/>
            <a:ext cx="11061700" cy="347980"/>
          </a:xfrm>
          <a:custGeom>
            <a:avLst/>
            <a:gdLst/>
            <a:ahLst/>
            <a:cxnLst/>
            <a:rect l="l" t="t" r="r" b="b"/>
            <a:pathLst>
              <a:path w="11061700" h="347979">
                <a:moveTo>
                  <a:pt x="0" y="347474"/>
                </a:moveTo>
                <a:lnTo>
                  <a:pt x="11061192" y="347474"/>
                </a:lnTo>
                <a:lnTo>
                  <a:pt x="11061192" y="0"/>
                </a:lnTo>
                <a:lnTo>
                  <a:pt x="0" y="0"/>
                </a:lnTo>
                <a:lnTo>
                  <a:pt x="0" y="347474"/>
                </a:lnTo>
                <a:close/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012692" y="5104257"/>
            <a:ext cx="110629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7E7E7E"/>
                </a:solidFill>
                <a:latin typeface="Arial"/>
                <a:cs typeface="Arial"/>
              </a:rPr>
              <a:t>DESIRED</a:t>
            </a:r>
            <a:r>
              <a:rPr dirty="0" sz="1400" spc="-2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7E7E7E"/>
                </a:solidFill>
                <a:latin typeface="Arial"/>
                <a:cs typeface="Arial"/>
              </a:rPr>
              <a:t>OUTCOMES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013961" y="7299707"/>
            <a:ext cx="5534660" cy="1917700"/>
            <a:chOff x="4013961" y="7299707"/>
            <a:chExt cx="5534660" cy="1917700"/>
          </a:xfrm>
        </p:grpSpPr>
        <p:sp>
          <p:nvSpPr>
            <p:cNvPr id="16" name="object 16" descr=""/>
            <p:cNvSpPr/>
            <p:nvPr/>
          </p:nvSpPr>
          <p:spPr>
            <a:xfrm>
              <a:off x="4020311" y="7306057"/>
              <a:ext cx="5521960" cy="1905000"/>
            </a:xfrm>
            <a:custGeom>
              <a:avLst/>
              <a:gdLst/>
              <a:ahLst/>
              <a:cxnLst/>
              <a:rect l="l" t="t" r="r" b="b"/>
              <a:pathLst>
                <a:path w="5521959" h="1905000">
                  <a:moveTo>
                    <a:pt x="5521452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5521452" y="1905000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020311" y="7306057"/>
              <a:ext cx="5521960" cy="1905000"/>
            </a:xfrm>
            <a:custGeom>
              <a:avLst/>
              <a:gdLst/>
              <a:ahLst/>
              <a:cxnLst/>
              <a:rect l="l" t="t" r="r" b="b"/>
              <a:pathLst>
                <a:path w="5521959" h="1905000">
                  <a:moveTo>
                    <a:pt x="0" y="1905000"/>
                  </a:moveTo>
                  <a:lnTo>
                    <a:pt x="5521452" y="1905000"/>
                  </a:lnTo>
                  <a:lnTo>
                    <a:pt x="5521452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12192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099686" y="8785352"/>
            <a:ext cx="2100580" cy="389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90"/>
              </a:lnSpc>
              <a:spcBef>
                <a:spcPts val="95"/>
              </a:spcBef>
            </a:pP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(do</a:t>
            </a:r>
            <a:r>
              <a:rPr dirty="0" sz="1000" spc="-20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not</a:t>
            </a:r>
            <a:r>
              <a:rPr dirty="0" sz="1000" spc="-20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address</a:t>
            </a:r>
            <a:r>
              <a:rPr dirty="0" sz="1000" spc="-25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/</a:t>
            </a:r>
            <a:r>
              <a:rPr dirty="0" sz="1000" spc="-25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stop</a:t>
            </a:r>
            <a:r>
              <a:rPr dirty="0" sz="1000" spc="-20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BEBEBE"/>
                </a:solidFill>
                <a:latin typeface="Arial"/>
                <a:cs typeface="Arial"/>
              </a:rPr>
              <a:t>addressing)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dirty="0" sz="1400" spc="-10" b="1">
                <a:solidFill>
                  <a:srgbClr val="7E7E7E"/>
                </a:solidFill>
                <a:latin typeface="Arial"/>
                <a:cs typeface="Arial"/>
              </a:rPr>
              <a:t>Irrelevant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013961" y="5394705"/>
            <a:ext cx="5534660" cy="1917700"/>
            <a:chOff x="4013961" y="5394705"/>
            <a:chExt cx="5534660" cy="1917700"/>
          </a:xfrm>
        </p:grpSpPr>
        <p:sp>
          <p:nvSpPr>
            <p:cNvPr id="20" name="object 20" descr=""/>
            <p:cNvSpPr/>
            <p:nvPr/>
          </p:nvSpPr>
          <p:spPr>
            <a:xfrm>
              <a:off x="4020311" y="5401055"/>
              <a:ext cx="5521960" cy="1905000"/>
            </a:xfrm>
            <a:custGeom>
              <a:avLst/>
              <a:gdLst/>
              <a:ahLst/>
              <a:cxnLst/>
              <a:rect l="l" t="t" r="r" b="b"/>
              <a:pathLst>
                <a:path w="5521959" h="1905000">
                  <a:moveTo>
                    <a:pt x="5521452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5521452" y="1905000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20311" y="5401055"/>
              <a:ext cx="5521960" cy="1905000"/>
            </a:xfrm>
            <a:custGeom>
              <a:avLst/>
              <a:gdLst/>
              <a:ahLst/>
              <a:cxnLst/>
              <a:rect l="l" t="t" r="r" b="b"/>
              <a:pathLst>
                <a:path w="5521959" h="1905000">
                  <a:moveTo>
                    <a:pt x="0" y="1905000"/>
                  </a:moveTo>
                  <a:lnTo>
                    <a:pt x="5521452" y="1905000"/>
                  </a:lnTo>
                  <a:lnTo>
                    <a:pt x="5521452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12192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099686" y="5428614"/>
            <a:ext cx="1640839" cy="393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7E7E7E"/>
                </a:solidFill>
                <a:latin typeface="Arial"/>
                <a:cs typeface="Arial"/>
              </a:rPr>
              <a:t>Overserved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(reduce</a:t>
            </a:r>
            <a:r>
              <a:rPr dirty="0" sz="1000" spc="-30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cost</a:t>
            </a:r>
            <a:r>
              <a:rPr dirty="0" sz="1000" spc="-25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&amp;</a:t>
            </a:r>
            <a:r>
              <a:rPr dirty="0" sz="1000" spc="-25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BEBEBE"/>
                </a:solidFill>
                <a:latin typeface="Arial"/>
                <a:cs typeface="Arial"/>
              </a:rPr>
              <a:t>complexity)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9553702" y="7302755"/>
            <a:ext cx="5534660" cy="1907539"/>
            <a:chOff x="9553702" y="7302755"/>
            <a:chExt cx="5534660" cy="1907539"/>
          </a:xfrm>
        </p:grpSpPr>
        <p:sp>
          <p:nvSpPr>
            <p:cNvPr id="24" name="object 24" descr=""/>
            <p:cNvSpPr/>
            <p:nvPr/>
          </p:nvSpPr>
          <p:spPr>
            <a:xfrm>
              <a:off x="9560052" y="7309105"/>
              <a:ext cx="5521960" cy="1894839"/>
            </a:xfrm>
            <a:custGeom>
              <a:avLst/>
              <a:gdLst/>
              <a:ahLst/>
              <a:cxnLst/>
              <a:rect l="l" t="t" r="r" b="b"/>
              <a:pathLst>
                <a:path w="5521959" h="1894840">
                  <a:moveTo>
                    <a:pt x="5521452" y="0"/>
                  </a:moveTo>
                  <a:lnTo>
                    <a:pt x="0" y="0"/>
                  </a:lnTo>
                  <a:lnTo>
                    <a:pt x="0" y="1894332"/>
                  </a:lnTo>
                  <a:lnTo>
                    <a:pt x="5521452" y="189433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560052" y="7309105"/>
              <a:ext cx="5521960" cy="1894839"/>
            </a:xfrm>
            <a:custGeom>
              <a:avLst/>
              <a:gdLst/>
              <a:ahLst/>
              <a:cxnLst/>
              <a:rect l="l" t="t" r="r" b="b"/>
              <a:pathLst>
                <a:path w="5521959" h="1894840">
                  <a:moveTo>
                    <a:pt x="0" y="1894332"/>
                  </a:moveTo>
                  <a:lnTo>
                    <a:pt x="5521452" y="1894332"/>
                  </a:lnTo>
                  <a:lnTo>
                    <a:pt x="5521452" y="0"/>
                  </a:lnTo>
                  <a:lnTo>
                    <a:pt x="0" y="0"/>
                  </a:lnTo>
                  <a:lnTo>
                    <a:pt x="0" y="1894332"/>
                  </a:lnTo>
                  <a:close/>
                </a:path>
              </a:pathLst>
            </a:custGeom>
            <a:ln w="12192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3891006" y="8777731"/>
            <a:ext cx="1113155" cy="389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8625">
              <a:lnSpc>
                <a:spcPts val="1190"/>
              </a:lnSpc>
              <a:spcBef>
                <a:spcPts val="95"/>
              </a:spcBef>
            </a:pP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(add</a:t>
            </a:r>
            <a:r>
              <a:rPr dirty="0" sz="1000" spc="-25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BEBEBE"/>
                </a:solidFill>
                <a:latin typeface="Arial"/>
                <a:cs typeface="Arial"/>
              </a:rPr>
              <a:t>value)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dirty="0" sz="1400" spc="-10" b="1">
                <a:solidFill>
                  <a:srgbClr val="7E7E7E"/>
                </a:solidFill>
                <a:latin typeface="Arial"/>
                <a:cs typeface="Arial"/>
              </a:rPr>
              <a:t>Underserved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9553702" y="5397753"/>
            <a:ext cx="5534660" cy="1917700"/>
            <a:chOff x="9553702" y="5397753"/>
            <a:chExt cx="5534660" cy="1917700"/>
          </a:xfrm>
        </p:grpSpPr>
        <p:sp>
          <p:nvSpPr>
            <p:cNvPr id="28" name="object 28" descr=""/>
            <p:cNvSpPr/>
            <p:nvPr/>
          </p:nvSpPr>
          <p:spPr>
            <a:xfrm>
              <a:off x="9560052" y="5404103"/>
              <a:ext cx="5521960" cy="1905000"/>
            </a:xfrm>
            <a:custGeom>
              <a:avLst/>
              <a:gdLst/>
              <a:ahLst/>
              <a:cxnLst/>
              <a:rect l="l" t="t" r="r" b="b"/>
              <a:pathLst>
                <a:path w="5521959" h="1905000">
                  <a:moveTo>
                    <a:pt x="5521452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5521452" y="1905000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560052" y="5404103"/>
              <a:ext cx="5521960" cy="1905000"/>
            </a:xfrm>
            <a:custGeom>
              <a:avLst/>
              <a:gdLst/>
              <a:ahLst/>
              <a:cxnLst/>
              <a:rect l="l" t="t" r="r" b="b"/>
              <a:pathLst>
                <a:path w="5521959" h="1905000">
                  <a:moveTo>
                    <a:pt x="0" y="1905000"/>
                  </a:moveTo>
                  <a:lnTo>
                    <a:pt x="5521452" y="1905000"/>
                  </a:lnTo>
                  <a:lnTo>
                    <a:pt x="5521452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12192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3904721" y="5431663"/>
            <a:ext cx="1098550" cy="393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7E7E7E"/>
                </a:solidFill>
                <a:latin typeface="Arial"/>
                <a:cs typeface="Arial"/>
              </a:rPr>
              <a:t>Table</a:t>
            </a:r>
            <a:r>
              <a:rPr dirty="0" sz="1400" spc="-45" b="1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7E7E7E"/>
                </a:solidFill>
                <a:latin typeface="Arial"/>
                <a:cs typeface="Arial"/>
              </a:rPr>
              <a:t>Stakes</a:t>
            </a:r>
            <a:endParaRPr sz="14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15"/>
              </a:spcBef>
            </a:pP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(must</a:t>
            </a:r>
            <a:r>
              <a:rPr dirty="0" sz="1000" spc="-30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BEBEBE"/>
                </a:solidFill>
                <a:latin typeface="Arial"/>
                <a:cs typeface="Arial"/>
              </a:rPr>
              <a:t>address)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7923021" y="5800090"/>
            <a:ext cx="3249930" cy="3007360"/>
            <a:chOff x="7923021" y="5800090"/>
            <a:chExt cx="3249930" cy="3007360"/>
          </a:xfrm>
        </p:grpSpPr>
        <p:sp>
          <p:nvSpPr>
            <p:cNvPr id="32" name="object 32" descr=""/>
            <p:cNvSpPr/>
            <p:nvPr/>
          </p:nvSpPr>
          <p:spPr>
            <a:xfrm>
              <a:off x="7929371" y="5806440"/>
              <a:ext cx="3237230" cy="2994660"/>
            </a:xfrm>
            <a:custGeom>
              <a:avLst/>
              <a:gdLst/>
              <a:ahLst/>
              <a:cxnLst/>
              <a:rect l="l" t="t" r="r" b="b"/>
              <a:pathLst>
                <a:path w="3237229" h="2994659">
                  <a:moveTo>
                    <a:pt x="1618488" y="0"/>
                  </a:moveTo>
                  <a:lnTo>
                    <a:pt x="0" y="1497330"/>
                  </a:lnTo>
                  <a:lnTo>
                    <a:pt x="1618488" y="2994660"/>
                  </a:lnTo>
                  <a:lnTo>
                    <a:pt x="3236976" y="1497330"/>
                  </a:lnTo>
                  <a:lnTo>
                    <a:pt x="161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929371" y="5806440"/>
              <a:ext cx="3237230" cy="2994660"/>
            </a:xfrm>
            <a:custGeom>
              <a:avLst/>
              <a:gdLst/>
              <a:ahLst/>
              <a:cxnLst/>
              <a:rect l="l" t="t" r="r" b="b"/>
              <a:pathLst>
                <a:path w="3237229" h="2994659">
                  <a:moveTo>
                    <a:pt x="0" y="1497330"/>
                  </a:moveTo>
                  <a:lnTo>
                    <a:pt x="1618488" y="0"/>
                  </a:lnTo>
                  <a:lnTo>
                    <a:pt x="3236976" y="1497330"/>
                  </a:lnTo>
                  <a:lnTo>
                    <a:pt x="1618488" y="2994660"/>
                  </a:lnTo>
                  <a:lnTo>
                    <a:pt x="0" y="1497330"/>
                  </a:lnTo>
                  <a:close/>
                </a:path>
              </a:pathLst>
            </a:custGeom>
            <a:ln w="12192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962135" y="6889750"/>
            <a:ext cx="11785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7E7E7E"/>
                </a:solidFill>
                <a:latin typeface="Arial"/>
                <a:cs typeface="Arial"/>
              </a:rPr>
              <a:t>Appropriately Serviced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895080" y="7319518"/>
            <a:ext cx="13055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(maintain</a:t>
            </a:r>
            <a:r>
              <a:rPr dirty="0" sz="1000" spc="-45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b="1">
                <a:solidFill>
                  <a:srgbClr val="BEBEBE"/>
                </a:solidFill>
                <a:latin typeface="Arial"/>
                <a:cs typeface="Arial"/>
              </a:rPr>
              <a:t>status</a:t>
            </a:r>
            <a:r>
              <a:rPr dirty="0" sz="1000" spc="-55" b="1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1000" spc="-20" b="1">
                <a:solidFill>
                  <a:srgbClr val="BEBEBE"/>
                </a:solidFill>
                <a:latin typeface="Arial"/>
                <a:cs typeface="Arial"/>
              </a:rPr>
              <a:t>quo)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099686" y="6996176"/>
            <a:ext cx="33667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What</a:t>
            </a:r>
            <a:r>
              <a:rPr dirty="0" sz="800" spc="-3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outcomes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do you hypothesize</a:t>
            </a:r>
            <a:r>
              <a:rPr dirty="0" sz="800" spc="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are not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important</a:t>
            </a:r>
            <a:r>
              <a:rPr dirty="0" sz="800" spc="-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yet</a:t>
            </a:r>
            <a:r>
              <a:rPr dirty="0" sz="800" spc="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highly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satisfied?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These</a:t>
            </a:r>
            <a:r>
              <a:rPr dirty="0" sz="800" spc="-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are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opportunities</a:t>
            </a:r>
            <a:r>
              <a:rPr dirty="0" sz="800" spc="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for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cost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reduction.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099686" y="7343013"/>
            <a:ext cx="350710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What</a:t>
            </a:r>
            <a:r>
              <a:rPr dirty="0" sz="800" spc="-4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outcomes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do you hypothesize</a:t>
            </a:r>
            <a:r>
              <a:rPr dirty="0" sz="800" spc="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are neither important</a:t>
            </a:r>
            <a:r>
              <a:rPr dirty="0" sz="800" spc="-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or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satisfied?</a:t>
            </a:r>
            <a:r>
              <a:rPr dirty="0" sz="800" spc="-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These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needs</a:t>
            </a:r>
            <a:r>
              <a:rPr dirty="0" sz="800" spc="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should not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be 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considered.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583161" y="6996176"/>
            <a:ext cx="33782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What</a:t>
            </a:r>
            <a:r>
              <a:rPr dirty="0" sz="800" spc="-3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outcomes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do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you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hypothesize</a:t>
            </a:r>
            <a:r>
              <a:rPr dirty="0" sz="800" spc="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are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very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important</a:t>
            </a:r>
            <a:r>
              <a:rPr dirty="0" sz="800" spc="-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and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very 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satisfied?</a:t>
            </a:r>
            <a:endParaRPr sz="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These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must</a:t>
            </a:r>
            <a:r>
              <a:rPr dirty="0" sz="800" spc="-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continue</a:t>
            </a:r>
            <a:r>
              <a:rPr dirty="0" sz="800" spc="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to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be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satisfied.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1671554" y="7343013"/>
            <a:ext cx="32893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What</a:t>
            </a:r>
            <a:r>
              <a:rPr dirty="0" sz="800" spc="-4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outcomes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do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you hypothesize</a:t>
            </a:r>
            <a:r>
              <a:rPr dirty="0" sz="800" spc="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are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very important</a:t>
            </a:r>
            <a:r>
              <a:rPr dirty="0" sz="800" spc="-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and not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very </a:t>
            </a:r>
            <a:r>
              <a:rPr dirty="0" sz="800" spc="-20">
                <a:solidFill>
                  <a:srgbClr val="BEBEBE"/>
                </a:solidFill>
                <a:latin typeface="Arial"/>
                <a:cs typeface="Arial"/>
              </a:rPr>
              <a:t>well</a:t>
            </a:r>
            <a:endParaRPr sz="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satisfied?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These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are opportunities</a:t>
            </a:r>
            <a:r>
              <a:rPr dirty="0" sz="800" spc="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to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add 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value.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7956804" y="5469637"/>
            <a:ext cx="3169920" cy="215265"/>
          </a:xfrm>
          <a:custGeom>
            <a:avLst/>
            <a:gdLst/>
            <a:ahLst/>
            <a:cxnLst/>
            <a:rect l="l" t="t" r="r" b="b"/>
            <a:pathLst>
              <a:path w="3169920" h="215264">
                <a:moveTo>
                  <a:pt x="3169920" y="0"/>
                </a:moveTo>
                <a:lnTo>
                  <a:pt x="0" y="0"/>
                </a:lnTo>
                <a:lnTo>
                  <a:pt x="0" y="214882"/>
                </a:lnTo>
                <a:lnTo>
                  <a:pt x="3169920" y="214882"/>
                </a:lnTo>
                <a:lnTo>
                  <a:pt x="3169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8768588" y="5499861"/>
            <a:ext cx="15455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(For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core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and</a:t>
            </a:r>
            <a:r>
              <a:rPr dirty="0" sz="800" spc="-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consumptions</a:t>
            </a:r>
            <a:r>
              <a:rPr dirty="0" sz="800" spc="-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jobs)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7856220" y="8894064"/>
            <a:ext cx="3373120" cy="216535"/>
          </a:xfrm>
          <a:custGeom>
            <a:avLst/>
            <a:gdLst/>
            <a:ahLst/>
            <a:cxnLst/>
            <a:rect l="l" t="t" r="r" b="b"/>
            <a:pathLst>
              <a:path w="3373120" h="216534">
                <a:moveTo>
                  <a:pt x="3372612" y="0"/>
                </a:moveTo>
                <a:lnTo>
                  <a:pt x="0" y="0"/>
                </a:lnTo>
                <a:lnTo>
                  <a:pt x="0" y="216410"/>
                </a:lnTo>
                <a:lnTo>
                  <a:pt x="3372612" y="216410"/>
                </a:lnTo>
                <a:lnTo>
                  <a:pt x="33726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7935214" y="8925864"/>
            <a:ext cx="321564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Outcome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=</a:t>
            </a:r>
            <a:r>
              <a:rPr dirty="0" sz="800" spc="-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Direction</a:t>
            </a:r>
            <a:r>
              <a:rPr dirty="0" sz="800" spc="-2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+</a:t>
            </a:r>
            <a:r>
              <a:rPr dirty="0" sz="800" spc="-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Metric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+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Object</a:t>
            </a:r>
            <a:r>
              <a:rPr dirty="0" sz="800" spc="-1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of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Control</a:t>
            </a:r>
            <a:r>
              <a:rPr dirty="0" sz="800" spc="5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+</a:t>
            </a:r>
            <a:r>
              <a:rPr dirty="0" sz="800" spc="-2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BEBEBE"/>
                </a:solidFill>
                <a:latin typeface="Arial"/>
                <a:cs typeface="Arial"/>
              </a:rPr>
              <a:t>Contextual</a:t>
            </a:r>
            <a:r>
              <a:rPr dirty="0" sz="800" spc="3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BEBEBE"/>
                </a:solidFill>
                <a:latin typeface="Arial"/>
                <a:cs typeface="Arial"/>
              </a:rPr>
              <a:t>Clarifier</a:t>
            </a:r>
            <a:endParaRPr sz="800">
              <a:latin typeface="Arial"/>
              <a:cs typeface="Arial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9326880"/>
            <a:ext cx="1292352" cy="461772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1860169" y="9417202"/>
            <a:ext cx="3647440" cy="29718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8100" marR="30480">
              <a:lnSpc>
                <a:spcPts val="1060"/>
              </a:lnSpc>
              <a:spcBef>
                <a:spcPts val="150"/>
              </a:spcBef>
            </a:pPr>
            <a:r>
              <a:rPr dirty="0" sz="90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The</a:t>
            </a:r>
            <a:r>
              <a:rPr dirty="0" sz="900" spc="-1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90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Jobs-to-</a:t>
            </a:r>
            <a:r>
              <a:rPr dirty="0" sz="900" spc="-1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be-Done</a:t>
            </a:r>
            <a:r>
              <a:rPr dirty="0" sz="900" spc="-55">
                <a:solidFill>
                  <a:srgbClr val="7E7E7E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90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Canvas</a:t>
            </a:r>
            <a:r>
              <a:rPr dirty="0" baseline="27777" sz="90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™</a:t>
            </a:r>
            <a:r>
              <a:rPr dirty="0" baseline="27777" sz="900" spc="89">
                <a:solidFill>
                  <a:srgbClr val="7E7E7E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90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is</a:t>
            </a:r>
            <a:r>
              <a:rPr dirty="0" sz="900" spc="-15">
                <a:solidFill>
                  <a:srgbClr val="7E7E7E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90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licensed</a:t>
            </a:r>
            <a:r>
              <a:rPr dirty="0" sz="900" spc="-4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90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under</a:t>
            </a:r>
            <a:r>
              <a:rPr dirty="0" sz="900" spc="-25">
                <a:solidFill>
                  <a:srgbClr val="7E7E7E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90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z="900" spc="-1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u="sng" sz="9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Creative</a:t>
            </a:r>
            <a:r>
              <a:rPr dirty="0" u="sng" sz="900" spc="-2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9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Commons</a:t>
            </a:r>
            <a:r>
              <a:rPr dirty="0" sz="900" spc="-10">
                <a:solidFill>
                  <a:srgbClr val="0562C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u="sng" sz="9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Attribution-NonCommercial-NoDerivatives</a:t>
            </a:r>
            <a:r>
              <a:rPr dirty="0" u="sng" sz="900" spc="7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9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4.0</a:t>
            </a:r>
            <a:r>
              <a:rPr dirty="0" u="sng" sz="900" spc="10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9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International</a:t>
            </a:r>
            <a:r>
              <a:rPr dirty="0" u="sng" sz="900" spc="65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900" spc="-1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  <a:hlinkClick r:id="rId3"/>
              </a:rPr>
              <a:t>License.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15112" y="588390"/>
            <a:ext cx="3319779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Jobs-</a:t>
            </a:r>
            <a:r>
              <a:rPr dirty="0" sz="2000" spc="-50" b="1">
                <a:latin typeface="Arial"/>
                <a:cs typeface="Arial"/>
              </a:rPr>
              <a:t>To-</a:t>
            </a:r>
            <a:r>
              <a:rPr dirty="0" sz="2000" b="1">
                <a:latin typeface="Arial"/>
                <a:cs typeface="Arial"/>
              </a:rPr>
              <a:t>Be-Done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Canvas</a:t>
            </a:r>
            <a:r>
              <a:rPr dirty="0" baseline="25641" sz="1950" spc="-15" b="1">
                <a:latin typeface="Arial"/>
                <a:cs typeface="Arial"/>
              </a:rPr>
              <a:t>™</a:t>
            </a:r>
            <a:endParaRPr baseline="25641" sz="1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solidFill>
                  <a:srgbClr val="7E7E7E"/>
                </a:solidFill>
                <a:latin typeface="Arial"/>
                <a:cs typeface="Arial"/>
              </a:rPr>
              <a:t>Powered</a:t>
            </a:r>
            <a:r>
              <a:rPr dirty="0" sz="1100" spc="-1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7E7E7E"/>
                </a:solidFill>
                <a:latin typeface="Arial"/>
                <a:cs typeface="Arial"/>
              </a:rPr>
              <a:t>by</a:t>
            </a:r>
            <a:r>
              <a:rPr dirty="0" sz="1100" spc="-1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7E7E7E"/>
                </a:solidFill>
                <a:latin typeface="Arial"/>
                <a:cs typeface="Arial"/>
              </a:rPr>
              <a:t>Outcome-</a:t>
            </a:r>
            <a:r>
              <a:rPr dirty="0" sz="1100">
                <a:solidFill>
                  <a:srgbClr val="7E7E7E"/>
                </a:solidFill>
                <a:latin typeface="Arial"/>
                <a:cs typeface="Arial"/>
              </a:rPr>
              <a:t>Driven</a:t>
            </a:r>
            <a:r>
              <a:rPr dirty="0" sz="1100" spc="-2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7E7E7E"/>
                </a:solidFill>
                <a:latin typeface="Arial"/>
                <a:cs typeface="Arial"/>
              </a:rPr>
              <a:t>Innovation</a:t>
            </a:r>
            <a:r>
              <a:rPr dirty="0" baseline="27777" sz="1050" spc="-15">
                <a:solidFill>
                  <a:srgbClr val="7E7E7E"/>
                </a:solidFill>
                <a:latin typeface="Arial"/>
                <a:cs typeface="Arial"/>
              </a:rPr>
              <a:t>®</a:t>
            </a:r>
            <a:endParaRPr baseline="27777" sz="10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sz="450" spc="-20">
                <a:latin typeface="Arial"/>
                <a:cs typeface="Arial"/>
              </a:rPr>
              <a:t>V1.2</a:t>
            </a:r>
            <a:endParaRPr sz="450">
              <a:latin typeface="Arial"/>
              <a:cs typeface="Arial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9024" y="9308298"/>
            <a:ext cx="1465406" cy="468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Mike Boysen</dc:creator>
  <dc:subject>JTBD Canvas Guide</dc:subject>
  <dcterms:created xsi:type="dcterms:W3CDTF">2023-11-26T09:53:55Z</dcterms:created>
  <dcterms:modified xsi:type="dcterms:W3CDTF">2023-11-26T09:53:55Z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2023-11-26T00:00:00Z</vt:filetime>
  </property>
  <property fmtid="{D5CDD505-2E9C-101B-9397-08002B2CF9AE}" pid="5" name="Producer">
    <vt:lpwstr>GPL Ghostscript 9.26</vt:lpwstr>
  </property>
</Properties>
</file>