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7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 CARD LAYOUT B-047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1966" y="260564"/>
            <a:ext cx="8789437" cy="5974929"/>
            <a:chOff x="634542" y="369870"/>
            <a:chExt cx="11000941" cy="57591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129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9"/>
              <a:ext cx="10944431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586564" cy="28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TOOLS NEEDS CANVAS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5A6289-7DF0-4062-9366-B9F4F293595F}"/>
              </a:ext>
            </a:extLst>
          </p:cNvPr>
          <p:cNvGrpSpPr/>
          <p:nvPr/>
        </p:nvGrpSpPr>
        <p:grpSpPr>
          <a:xfrm>
            <a:off x="111966" y="260563"/>
            <a:ext cx="8789437" cy="5974807"/>
            <a:chOff x="634542" y="369870"/>
            <a:chExt cx="11000941" cy="575902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D422E45-BC3F-462B-BCC3-0F045D8C1291}"/>
                </a:ext>
              </a:extLst>
            </p:cNvPr>
            <p:cNvSpPr/>
            <p:nvPr/>
          </p:nvSpPr>
          <p:spPr>
            <a:xfrm>
              <a:off x="691053" y="816100"/>
              <a:ext cx="10944430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4EE5D75-2A2D-48A3-8F01-880534741411}"/>
                </a:ext>
              </a:extLst>
            </p:cNvPr>
            <p:cNvSpPr txBox="1"/>
            <p:nvPr/>
          </p:nvSpPr>
          <p:spPr>
            <a:xfrm>
              <a:off x="634542" y="3698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8F0F04A-CC56-4775-AD5D-B0FD69B4ECF4}"/>
                </a:ext>
              </a:extLst>
            </p:cNvPr>
            <p:cNvSpPr/>
            <p:nvPr/>
          </p:nvSpPr>
          <p:spPr>
            <a:xfrm>
              <a:off x="9491321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16018E-9E16-4436-B2B9-4C4DC88C8704}"/>
                </a:ext>
              </a:extLst>
            </p:cNvPr>
            <p:cNvSpPr/>
            <p:nvPr/>
          </p:nvSpPr>
          <p:spPr>
            <a:xfrm>
              <a:off x="10616925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OWNER: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C4D814F-BABD-DB9B-6B56-7FB5901002FA}"/>
              </a:ext>
            </a:extLst>
          </p:cNvPr>
          <p:cNvSpPr/>
          <p:nvPr/>
        </p:nvSpPr>
        <p:spPr>
          <a:xfrm>
            <a:off x="4341397" y="281921"/>
            <a:ext cx="1337915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COVERAGE: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1B58D-C51A-3932-1468-0F99DBF29F28}"/>
              </a:ext>
            </a:extLst>
          </p:cNvPr>
          <p:cNvSpPr/>
          <p:nvPr/>
        </p:nvSpPr>
        <p:spPr>
          <a:xfrm>
            <a:off x="5764838" y="279643"/>
            <a:ext cx="1337915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BUSINESS IMPACT: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731752-3B1B-503C-AACD-EC5D1F1BA312}"/>
              </a:ext>
            </a:extLst>
          </p:cNvPr>
          <p:cNvSpPr/>
          <p:nvPr/>
        </p:nvSpPr>
        <p:spPr>
          <a:xfrm>
            <a:off x="163827" y="5126290"/>
            <a:ext cx="4408173" cy="1118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DEVELOPMENT, SUPPORT &amp; COST: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will build me?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will support me when something goes wrong?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resources do I need to keep me running time, people, money?	</a:t>
            </a:r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FA0E5-6B51-3389-31A1-D55D01E1990F}"/>
              </a:ext>
            </a:extLst>
          </p:cNvPr>
          <p:cNvSpPr/>
          <p:nvPr/>
        </p:nvSpPr>
        <p:spPr>
          <a:xfrm>
            <a:off x="4601571" y="5106246"/>
            <a:ext cx="2210090" cy="1118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METRICS &amp; ANALYTICS: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executions metrics are available?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historic metrics are available?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statistical metrics are available?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analytics are available?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42332-B153-FC8F-266D-F86EA968B048}"/>
              </a:ext>
            </a:extLst>
          </p:cNvPr>
          <p:cNvSpPr/>
          <p:nvPr/>
        </p:nvSpPr>
        <p:spPr>
          <a:xfrm>
            <a:off x="6811661" y="5095884"/>
            <a:ext cx="2082196" cy="1142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SERVICE &amp; CAPABILITY MANAGEMENT: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does the consumer pay to use the service?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How is service utilisation charged?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Are these penalties or services credits in place for poor QoS or SLA breaches?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8D894-89EB-7E65-95C4-51C8C07B1E85}"/>
              </a:ext>
            </a:extLst>
          </p:cNvPr>
          <p:cNvSpPr/>
          <p:nvPr/>
        </p:nvSpPr>
        <p:spPr>
          <a:xfrm>
            <a:off x="2881559" y="279643"/>
            <a:ext cx="1337915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TOOL HOSTING: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9E435-18BD-D031-784B-7A68FF81A91F}"/>
              </a:ext>
            </a:extLst>
          </p:cNvPr>
          <p:cNvSpPr/>
          <p:nvPr/>
        </p:nvSpPr>
        <p:spPr>
          <a:xfrm>
            <a:off x="163827" y="713955"/>
            <a:ext cx="2204469" cy="221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STRATEGY: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elements of strategy?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How much business need to be covered?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Full partner model support?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business people should use it?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E77C4-6E56-83B2-AF32-24C244FF3E90}"/>
              </a:ext>
            </a:extLst>
          </p:cNvPr>
          <p:cNvSpPr/>
          <p:nvPr/>
        </p:nvSpPr>
        <p:spPr>
          <a:xfrm>
            <a:off x="2375006" y="713953"/>
            <a:ext cx="2204469" cy="221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VALUE MANAGEMENT: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value tracking and management?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Benefit realization support?</a:t>
            </a:r>
            <a:b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</a:b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Value and trade-off analysis?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9ED1A-4EA4-E447-FB4B-467FFC05FA85}"/>
              </a:ext>
            </a:extLst>
          </p:cNvPr>
          <p:cNvSpPr/>
          <p:nvPr/>
        </p:nvSpPr>
        <p:spPr>
          <a:xfrm>
            <a:off x="4595245" y="720963"/>
            <a:ext cx="2204469" cy="2205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STAKEHOLDERS: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commands can I execute?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queries can I make?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events am I subscribed to?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events do I publish?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36B27-B5D8-9AD3-F90B-6E44FD4F54ED}"/>
              </a:ext>
            </a:extLst>
          </p:cNvPr>
          <p:cNvSpPr/>
          <p:nvPr/>
        </p:nvSpPr>
        <p:spPr>
          <a:xfrm>
            <a:off x="6799714" y="720757"/>
            <a:ext cx="2115698" cy="2174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ARCHITECTURE LIFECYCLE: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will use this service?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is important to us?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services will depend on this service?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----------------------------------------------------------------------------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Jobs to be done</a:t>
            </a:r>
          </a:p>
          <a:p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jobs will the costumer hire this service to do?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E385D1-1007-59C8-B87C-283EAF93F90F}"/>
              </a:ext>
            </a:extLst>
          </p:cNvPr>
          <p:cNvSpPr/>
          <p:nvPr/>
        </p:nvSpPr>
        <p:spPr>
          <a:xfrm>
            <a:off x="162652" y="2930860"/>
            <a:ext cx="2204469" cy="21753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META-MODEL, PRINCIPLE &amp; REPOSITORY: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business rules do I enforce?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policies to I obey or enact?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conventions to I abide by?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321F59-B89C-4A71-4255-E5E08E0146FA}"/>
              </a:ext>
            </a:extLst>
          </p:cNvPr>
          <p:cNvSpPr/>
          <p:nvPr/>
        </p:nvSpPr>
        <p:spPr>
          <a:xfrm>
            <a:off x="2382010" y="2922512"/>
            <a:ext cx="2204469" cy="2175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STRUCTURE, DESIGN &amp; QUALITY ATTRIBUTES: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Execution frequency (execution/period)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Performance: Availability, Throughput, Response time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Security: Performance, Privacy, Message Integrity, Authorisation, Authentication, Sensitivity, Version Stability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994C55-6C7B-4328-1C92-007410E39DD4}"/>
              </a:ext>
            </a:extLst>
          </p:cNvPr>
          <p:cNvSpPr/>
          <p:nvPr/>
        </p:nvSpPr>
        <p:spPr>
          <a:xfrm>
            <a:off x="4586479" y="2895456"/>
            <a:ext cx="2224893" cy="221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DELIVERABLES, VIEWS, PRINCIPLES: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messages or data structures are sent/received?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How is the data specified?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exceptions / errors are generated?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4C2441-F03A-166A-8789-6CD806E6214B}"/>
              </a:ext>
            </a:extLst>
          </p:cNvPr>
          <p:cNvSpPr/>
          <p:nvPr/>
        </p:nvSpPr>
        <p:spPr>
          <a:xfrm>
            <a:off x="6811662" y="2926079"/>
            <a:ext cx="2089741" cy="2169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ARCHITECT JTBD: 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will develop using this services?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do we know about them?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----------------------------------------------------------------------------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Jobs to be done</a:t>
            </a:r>
          </a:p>
          <a:p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jobs will the costumer hire this service to do?</a:t>
            </a:r>
          </a:p>
          <a:p>
            <a:pPr lvl="0"/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4ACB2-36C8-BB7A-1257-A813C38FACAF}"/>
              </a:ext>
            </a:extLst>
          </p:cNvPr>
          <p:cNvSpPr/>
          <p:nvPr/>
        </p:nvSpPr>
        <p:spPr>
          <a:xfrm>
            <a:off x="121297" y="6240855"/>
            <a:ext cx="7655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 dirty="0">
                <a:latin typeface="Century Gothic" panose="020B0502020202020204" pitchFamily="34" charset="0"/>
              </a:rPr>
              <a:t>Designed By: </a:t>
            </a:r>
            <a:r>
              <a:rPr lang="en-IE" sz="600" b="1" dirty="0">
                <a:latin typeface="Century Gothic" panose="020B0502020202020204" pitchFamily="34" charset="0"/>
              </a:rPr>
              <a:t>Paul Preiss </a:t>
            </a:r>
            <a:r>
              <a:rPr lang="en-IE" sz="600" dirty="0">
                <a:latin typeface="Century Gothic" panose="020B0502020202020204" pitchFamily="34" charset="0"/>
              </a:rPr>
              <a:t>for </a:t>
            </a:r>
            <a:r>
              <a:rPr lang="en-IE" sz="600" b="1" dirty="0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dirty="0" err="1">
                <a:latin typeface="Century Gothic" panose="020B0502020202020204" pitchFamily="34" charset="0"/>
              </a:rPr>
              <a:t>ShareAlike</a:t>
            </a:r>
            <a:r>
              <a:rPr lang="en-IE" sz="600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528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6194</TotalTime>
  <Words>394</Words>
  <Application>Microsoft Office PowerPoint</Application>
  <PresentationFormat>On-screen Show (4:3)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109</cp:revision>
  <cp:lastPrinted>2019-05-02T10:48:10Z</cp:lastPrinted>
  <dcterms:created xsi:type="dcterms:W3CDTF">2019-04-30T12:07:12Z</dcterms:created>
  <dcterms:modified xsi:type="dcterms:W3CDTF">2023-12-03T13:04:29Z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