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 CARD LAYOUT B-047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11966" y="260564"/>
            <a:ext cx="8789437" cy="5974929"/>
            <a:chOff x="634542" y="369870"/>
            <a:chExt cx="11000941" cy="5759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27F084-D6D6-4F17-9B99-B07801AF58B8}"/>
                </a:ext>
              </a:extLst>
            </p:cNvPr>
            <p:cNvSpPr/>
            <p:nvPr/>
          </p:nvSpPr>
          <p:spPr>
            <a:xfrm>
              <a:off x="691053" y="816100"/>
              <a:ext cx="10944430" cy="531290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9"/>
              <a:ext cx="10944431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680017" cy="289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INNOVATION ASSESSMENT CARD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C5A6289-7DF0-4062-9366-B9F4F293595F}"/>
              </a:ext>
            </a:extLst>
          </p:cNvPr>
          <p:cNvGrpSpPr/>
          <p:nvPr/>
        </p:nvGrpSpPr>
        <p:grpSpPr>
          <a:xfrm>
            <a:off x="111966" y="260563"/>
            <a:ext cx="8789437" cy="5984616"/>
            <a:chOff x="634542" y="369870"/>
            <a:chExt cx="11000941" cy="576847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D422E45-BC3F-462B-BCC3-0F045D8C1291}"/>
                </a:ext>
              </a:extLst>
            </p:cNvPr>
            <p:cNvSpPr/>
            <p:nvPr/>
          </p:nvSpPr>
          <p:spPr>
            <a:xfrm>
              <a:off x="691053" y="816100"/>
              <a:ext cx="10944430" cy="5312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C8798AF-215B-4E45-AA39-C53EE7B01701}"/>
                </a:ext>
              </a:extLst>
            </p:cNvPr>
            <p:cNvSpPr/>
            <p:nvPr/>
          </p:nvSpPr>
          <p:spPr>
            <a:xfrm>
              <a:off x="691051" y="825553"/>
              <a:ext cx="10944431" cy="1080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INNOVATION:</a:t>
              </a:r>
            </a:p>
            <a:p>
              <a:r>
                <a:rPr lang="en-IE" sz="600" dirty="0">
                  <a:solidFill>
                    <a:schemeClr val="bg1">
                      <a:lumMod val="75000"/>
                    </a:schemeClr>
                  </a:solidFill>
                  <a:latin typeface="Century Gothic" panose="020B0502020202020204" pitchFamily="34" charset="0"/>
                </a:rPr>
                <a:t>Summary of the innovation proposal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28B9FFE-7278-4B6B-9DBE-E869F4453893}"/>
                </a:ext>
              </a:extLst>
            </p:cNvPr>
            <p:cNvSpPr/>
            <p:nvPr/>
          </p:nvSpPr>
          <p:spPr>
            <a:xfrm>
              <a:off x="691050" y="1906432"/>
              <a:ext cx="5470987" cy="1984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BENEFITS: </a:t>
              </a:r>
            </a:p>
            <a:p>
              <a:pPr lvl="0"/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Describe the benefits of the innovation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5D1FAE1-204D-41B7-B5E8-F1B66EC02102}"/>
                </a:ext>
              </a:extLst>
            </p:cNvPr>
            <p:cNvSpPr/>
            <p:nvPr/>
          </p:nvSpPr>
          <p:spPr>
            <a:xfrm>
              <a:off x="6162038" y="1906431"/>
              <a:ext cx="5473444" cy="1991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CHANGES REQUIRED:</a:t>
              </a:r>
            </a:p>
            <a:p>
              <a:pPr lvl="0"/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Describe the changes required at a high level to realise the benefits</a:t>
              </a:r>
            </a:p>
            <a:p>
              <a:pPr lvl="0"/>
              <a:endPara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9EDD2D7-8D28-404E-891F-F81F12892A8E}"/>
                </a:ext>
              </a:extLst>
            </p:cNvPr>
            <p:cNvSpPr/>
            <p:nvPr/>
          </p:nvSpPr>
          <p:spPr>
            <a:xfrm>
              <a:off x="691053" y="3891005"/>
              <a:ext cx="5470988" cy="22473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STAKEHOLDERS:</a:t>
              </a:r>
            </a:p>
            <a:p>
              <a:pPr lvl="0"/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Who’s concerned with this benefit 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F677A7A-3D56-4205-92D9-ED5A4FC1554C}"/>
                </a:ext>
              </a:extLst>
            </p:cNvPr>
            <p:cNvSpPr/>
            <p:nvPr/>
          </p:nvSpPr>
          <p:spPr>
            <a:xfrm>
              <a:off x="6164494" y="3897652"/>
              <a:ext cx="5470988" cy="22406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VALUE AND EFFORT</a:t>
              </a:r>
            </a:p>
            <a:p>
              <a:pPr lvl="0"/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A rough  estimate of the effort required and value gained from the innovation</a:t>
              </a:r>
            </a:p>
            <a:p>
              <a:endParaRPr lang="en-IE" sz="9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4EE5D75-2A2D-48A3-8F01-880534741411}"/>
                </a:ext>
              </a:extLst>
            </p:cNvPr>
            <p:cNvSpPr txBox="1"/>
            <p:nvPr/>
          </p:nvSpPr>
          <p:spPr>
            <a:xfrm>
              <a:off x="634542" y="36987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sz="1350">
                <a:latin typeface="Century Gothic" panose="020B0502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8F0F04A-CC56-4775-AD5D-B0FD69B4ECF4}"/>
                </a:ext>
              </a:extLst>
            </p:cNvPr>
            <p:cNvSpPr/>
            <p:nvPr/>
          </p:nvSpPr>
          <p:spPr>
            <a:xfrm>
              <a:off x="9491321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16018E-9E16-4436-B2B9-4C4DC88C8704}"/>
                </a:ext>
              </a:extLst>
            </p:cNvPr>
            <p:cNvSpPr/>
            <p:nvPr/>
          </p:nvSpPr>
          <p:spPr>
            <a:xfrm>
              <a:off x="10616925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5256649-FA06-C240-3DB5-CA960EE0EB07}"/>
              </a:ext>
            </a:extLst>
          </p:cNvPr>
          <p:cNvSpPr/>
          <p:nvPr/>
        </p:nvSpPr>
        <p:spPr>
          <a:xfrm>
            <a:off x="4875425" y="4770103"/>
            <a:ext cx="1580703" cy="8053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EFFORT:</a:t>
            </a:r>
          </a:p>
          <a:p>
            <a:r>
              <a:rPr lang="en-IE" sz="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(Scale 1-10 where 1 is low)</a:t>
            </a: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54F23-19B6-EAEB-4C8F-9A0827CD00B3}"/>
              </a:ext>
            </a:extLst>
          </p:cNvPr>
          <p:cNvSpPr/>
          <p:nvPr/>
        </p:nvSpPr>
        <p:spPr>
          <a:xfrm>
            <a:off x="6801313" y="4770104"/>
            <a:ext cx="1580703" cy="80530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600" dirty="0">
                <a:solidFill>
                  <a:schemeClr val="tx1"/>
                </a:solidFill>
                <a:latin typeface="Century Gothic" panose="020B0502020202020204" pitchFamily="34" charset="0"/>
              </a:rPr>
              <a:t>VALUE GAINED:</a:t>
            </a:r>
          </a:p>
          <a:p>
            <a:r>
              <a:rPr lang="en-IE" sz="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(Scale 1-10 where 1 is low)</a:t>
            </a:r>
          </a:p>
          <a:p>
            <a:endParaRPr lang="en-IE" sz="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20FFD-38AE-0399-9843-BA9357B3EEDA}"/>
              </a:ext>
            </a:extLst>
          </p:cNvPr>
          <p:cNvSpPr/>
          <p:nvPr/>
        </p:nvSpPr>
        <p:spPr>
          <a:xfrm>
            <a:off x="119640" y="6246483"/>
            <a:ext cx="55222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latin typeface="Century Gothic" panose="020B0502020202020204" pitchFamily="34" charset="0"/>
              </a:rPr>
              <a:t>Designed By:  </a:t>
            </a:r>
            <a:r>
              <a:rPr lang="en-IE" sz="600" b="1" dirty="0">
                <a:latin typeface="Century Gothic" panose="020B0502020202020204" pitchFamily="34" charset="0"/>
              </a:rPr>
              <a:t>Stephen </a:t>
            </a:r>
            <a:r>
              <a:rPr lang="en-IE" sz="600" b="1" dirty="0" err="1">
                <a:latin typeface="Century Gothic" panose="020B0502020202020204" pitchFamily="34" charset="0"/>
              </a:rPr>
              <a:t>Dougall</a:t>
            </a:r>
            <a:r>
              <a:rPr lang="en-IE" sz="600" dirty="0">
                <a:latin typeface="Century Gothic" panose="020B0502020202020204" pitchFamily="34" charset="0"/>
              </a:rPr>
              <a:t> for </a:t>
            </a:r>
            <a:r>
              <a:rPr lang="en-IE" sz="600" b="1" dirty="0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dirty="0" err="1">
                <a:latin typeface="Century Gothic" panose="020B0502020202020204" pitchFamily="34" charset="0"/>
              </a:rPr>
              <a:t>ShareAlike</a:t>
            </a:r>
            <a:r>
              <a:rPr lang="en-IE" sz="600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158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5749</TotalTime>
  <Words>120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103</cp:revision>
  <cp:lastPrinted>2019-05-02T10:48:10Z</cp:lastPrinted>
  <dcterms:created xsi:type="dcterms:W3CDTF">2019-04-30T12:07:12Z</dcterms:created>
  <dcterms:modified xsi:type="dcterms:W3CDTF">2023-12-01T16:28:48Z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