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14" r:id="rId4"/>
  </p:sldMasterIdLst>
  <p:notesMasterIdLst>
    <p:notesMasterId r:id="rId6"/>
  </p:notesMasterIdLst>
  <p:sldIdLst>
    <p:sldId id="87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E1DF86-E098-4AFC-B8A2-F5DC12D6A642}">
          <p14:sldIdLst>
            <p14:sldId id="875"/>
          </p14:sldIdLst>
        </p14:section>
        <p14:section name="Not used" id="{03EE44CA-640E-4A88-9289-B5D3375F522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1" autoAdjust="0"/>
    <p:restoredTop sz="88098" autoAdjust="0"/>
  </p:normalViewPr>
  <p:slideViewPr>
    <p:cSldViewPr snapToGrid="0">
      <p:cViewPr varScale="1">
        <p:scale>
          <a:sx n="97" d="100"/>
          <a:sy n="97" d="100"/>
        </p:scale>
        <p:origin x="1650" y="9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9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7BEA-EFAC-4427-9B51-DBA9FA7E1CF1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7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DA3E-4E6A-4ABF-B7BD-9D680F5E2C8E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4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AF2B-3A61-4E0A-8AEB-5A72A3354AC5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539-CB6A-49B7-B9F4-1EB722A7EEC5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9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E8B8-0F4E-45B5-AE41-56B14854451B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D22-85B9-43BE-9AF7-C0E013ECBD2B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9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B2C5-F03E-41DE-85B4-0E6E3A0361F5}" type="datetime1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8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411-DD81-4E34-A2AC-06174AF3029B}" type="datetime1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8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B35F-E519-47AC-A2D9-1C21048A7403}" type="datetime1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19073" cy="365125"/>
          </a:xfrm>
        </p:spPr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E47-D91C-48F2-8E27-D9F9553951B6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0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634E-8591-4399-B228-C845CC570982}" type="datetime1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5" r:id="rId1"/>
    <p:sldLayoutId id="2147485316" r:id="rId2"/>
    <p:sldLayoutId id="2147485317" r:id="rId3"/>
    <p:sldLayoutId id="2147485318" r:id="rId4"/>
    <p:sldLayoutId id="2147485319" r:id="rId5"/>
    <p:sldLayoutId id="2147485320" r:id="rId6"/>
    <p:sldLayoutId id="2147485321" r:id="rId7"/>
    <p:sldLayoutId id="2147485322" r:id="rId8"/>
    <p:sldLayoutId id="2147485323" r:id="rId9"/>
    <p:sldLayoutId id="2147485324" r:id="rId10"/>
    <p:sldLayoutId id="21474853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14E0C16-FFB5-4AA2-AD94-87DE6E0C15D6}"/>
              </a:ext>
            </a:extLst>
          </p:cNvPr>
          <p:cNvGrpSpPr/>
          <p:nvPr/>
        </p:nvGrpSpPr>
        <p:grpSpPr>
          <a:xfrm>
            <a:off x="246530" y="312275"/>
            <a:ext cx="8790377" cy="6124491"/>
            <a:chOff x="328707" y="166610"/>
            <a:chExt cx="11666069" cy="645615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754C3A3-38E7-42C6-9238-68F8E3C17B5B}"/>
                </a:ext>
              </a:extLst>
            </p:cNvPr>
            <p:cNvSpPr/>
            <p:nvPr/>
          </p:nvSpPr>
          <p:spPr>
            <a:xfrm>
              <a:off x="6176500" y="3794450"/>
              <a:ext cx="134387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fears/frustrations</a:t>
              </a:r>
            </a:p>
            <a:p>
              <a:pPr defTabSz="685800">
                <a:defRPr/>
              </a:pPr>
              <a:r>
                <a: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/anxieties</a:t>
              </a:r>
            </a:p>
            <a:p>
              <a:pPr defTabSz="685800">
                <a:defRPr/>
              </a:pPr>
              <a:r>
                <a: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/grievances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DBE2B90-940E-4944-ACE4-956DD1EAD830}"/>
                </a:ext>
              </a:extLst>
            </p:cNvPr>
            <p:cNvSpPr/>
            <p:nvPr/>
          </p:nvSpPr>
          <p:spPr>
            <a:xfrm>
              <a:off x="6173457" y="3598063"/>
              <a:ext cx="1052875" cy="1990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685800">
                <a:defRPr/>
              </a:pPr>
              <a:r>
                <a:rPr lang="en-IE" sz="6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PAINS: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363124" y="166610"/>
              <a:ext cx="3157503" cy="29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IE" sz="12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STAKEHOLDER EMPATHY MAP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328707" y="6233432"/>
              <a:ext cx="9286619" cy="389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IE" sz="6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Last updated on 21 May  2020 </a:t>
              </a:r>
              <a:r>
                <a:rPr lang="en-IE" sz="600" b="1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Stakeholder Engagement Map </a:t>
              </a:r>
              <a:r>
                <a:rPr lang="en-IE" sz="6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Version: </a:t>
              </a:r>
              <a:r>
                <a:rPr lang="en-IE" sz="600" b="1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0.2</a:t>
              </a:r>
              <a:r>
                <a:rPr lang="en-IE" sz="6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 Updated By: </a:t>
              </a:r>
              <a:r>
                <a:rPr lang="en-IE" sz="600" b="1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Stephen Dougall </a:t>
              </a:r>
              <a:r>
                <a:rPr lang="en-IE" sz="6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for </a:t>
              </a:r>
              <a:r>
                <a:rPr lang="en-IE" sz="600" b="1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IASA Global. </a:t>
              </a:r>
            </a:p>
            <a:p>
              <a:pPr defTabSz="685800">
                <a:defRPr/>
              </a:pPr>
              <a:r>
                <a:rPr lang="en-IE" sz="6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Inspired by: </a:t>
              </a:r>
              <a:r>
                <a:rPr lang="en-IE" sz="600" b="1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Dave Gray  - Empathy Map  - http://gamestorming.com/empathy-map/</a:t>
              </a:r>
            </a:p>
            <a:p>
              <a:pPr defTabSz="685800">
                <a:defRPr/>
              </a:pPr>
              <a:r>
                <a:rPr lang="en-IE" sz="6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This work is licensed under a Creative Commons Attribution-ShareAlike 4.0 International License. http://creativecommons.org/licenses/by-sa/4.0</a:t>
              </a:r>
            </a:p>
          </p:txBody>
        </p:sp>
        <p:sp>
          <p:nvSpPr>
            <p:cNvPr id="23" name="Partial Circle 22">
              <a:extLst>
                <a:ext uri="{FF2B5EF4-FFF2-40B4-BE49-F238E27FC236}">
                  <a16:creationId xmlns:a16="http://schemas.microsoft.com/office/drawing/2014/main" id="{F7537A2E-6769-4BB2-B89E-BF1D993C1AB8}"/>
                </a:ext>
              </a:extLst>
            </p:cNvPr>
            <p:cNvSpPr/>
            <p:nvPr/>
          </p:nvSpPr>
          <p:spPr>
            <a:xfrm rot="1038751">
              <a:off x="4388317" y="1942639"/>
              <a:ext cx="3392588" cy="2661869"/>
            </a:xfrm>
            <a:prstGeom prst="pie">
              <a:avLst>
                <a:gd name="adj1" fmla="val 0"/>
                <a:gd name="adj2" fmla="val 2025373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IE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7E336D2-59B8-44C1-A542-0B0765410BC2}"/>
                </a:ext>
              </a:extLst>
            </p:cNvPr>
            <p:cNvGrpSpPr/>
            <p:nvPr/>
          </p:nvGrpSpPr>
          <p:grpSpPr>
            <a:xfrm>
              <a:off x="7316715" y="2767414"/>
              <a:ext cx="256474" cy="321361"/>
              <a:chOff x="6685915" y="2531732"/>
              <a:chExt cx="256474" cy="32136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7DEB76B-58DE-4651-9870-96CBE28D4D63}"/>
                  </a:ext>
                </a:extLst>
              </p:cNvPr>
              <p:cNvSpPr/>
              <p:nvPr/>
            </p:nvSpPr>
            <p:spPr>
              <a:xfrm>
                <a:off x="6685915" y="2531732"/>
                <a:ext cx="256474" cy="3213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IE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387F095-6930-44C3-AFDC-D10B9EB7A2B1}"/>
                  </a:ext>
                </a:extLst>
              </p:cNvPr>
              <p:cNvSpPr/>
              <p:nvPr/>
            </p:nvSpPr>
            <p:spPr>
              <a:xfrm>
                <a:off x="6814564" y="2675464"/>
                <a:ext cx="108770" cy="10239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IE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DF2906-286E-4B22-AE03-5A99D0E2B28E}"/>
                </a:ext>
              </a:extLst>
            </p:cNvPr>
            <p:cNvCxnSpPr>
              <a:cxnSpLocks/>
            </p:cNvCxnSpPr>
            <p:nvPr/>
          </p:nvCxnSpPr>
          <p:spPr>
            <a:xfrm>
              <a:off x="6065201" y="3607812"/>
              <a:ext cx="1" cy="78928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329AC8-CC5C-4247-B1E1-94B20785CB9D}"/>
                </a:ext>
              </a:extLst>
            </p:cNvPr>
            <p:cNvCxnSpPr>
              <a:cxnSpLocks/>
            </p:cNvCxnSpPr>
            <p:nvPr/>
          </p:nvCxnSpPr>
          <p:spPr>
            <a:xfrm>
              <a:off x="8343648" y="3166161"/>
              <a:ext cx="3556355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Graphic 73" descr="Angry Face with No Fill">
              <a:extLst>
                <a:ext uri="{FF2B5EF4-FFF2-40B4-BE49-F238E27FC236}">
                  <a16:creationId xmlns:a16="http://schemas.microsoft.com/office/drawing/2014/main" id="{4CD157E5-E545-4D0D-B2D1-B61FD712C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8386" y="3607812"/>
              <a:ext cx="180909" cy="180909"/>
            </a:xfrm>
            <a:prstGeom prst="rect">
              <a:avLst/>
            </a:prstGeom>
          </p:spPr>
        </p:pic>
        <p:pic>
          <p:nvPicPr>
            <p:cNvPr id="101" name="Graphic 100" descr="Brain">
              <a:extLst>
                <a:ext uri="{FF2B5EF4-FFF2-40B4-BE49-F238E27FC236}">
                  <a16:creationId xmlns:a16="http://schemas.microsoft.com/office/drawing/2014/main" id="{10205500-05FF-4E71-ADCD-382A33731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01670" y="2329010"/>
              <a:ext cx="236783" cy="240791"/>
            </a:xfrm>
            <a:prstGeom prst="rect">
              <a:avLst/>
            </a:prstGeom>
          </p:spPr>
        </p:pic>
        <p:pic>
          <p:nvPicPr>
            <p:cNvPr id="102" name="Graphic 101" descr="DNA">
              <a:extLst>
                <a:ext uri="{FF2B5EF4-FFF2-40B4-BE49-F238E27FC236}">
                  <a16:creationId xmlns:a16="http://schemas.microsoft.com/office/drawing/2014/main" id="{5B8C688E-05DA-4125-8E09-AC94B1D30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88745" y="842246"/>
              <a:ext cx="291357" cy="291357"/>
            </a:xfrm>
            <a:prstGeom prst="rect">
              <a:avLst/>
            </a:prstGeom>
          </p:spPr>
        </p:pic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EA8B727-FDAF-46FB-9679-D95FA3914ADD}"/>
                </a:ext>
              </a:extLst>
            </p:cNvPr>
            <p:cNvSpPr/>
            <p:nvPr/>
          </p:nvSpPr>
          <p:spPr>
            <a:xfrm>
              <a:off x="7660823" y="3064383"/>
              <a:ext cx="256474" cy="17106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IE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B2061F9-6822-4C0E-BD13-4B03423EF7B1}"/>
                </a:ext>
              </a:extLst>
            </p:cNvPr>
            <p:cNvSpPr/>
            <p:nvPr/>
          </p:nvSpPr>
          <p:spPr>
            <a:xfrm>
              <a:off x="4817171" y="3599080"/>
              <a:ext cx="1052875" cy="1990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685800">
                <a:defRPr/>
              </a:pPr>
              <a:r>
                <a:rPr lang="en-IE" sz="6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GAINS:</a:t>
              </a:r>
            </a:p>
          </p:txBody>
        </p:sp>
        <p:pic>
          <p:nvPicPr>
            <p:cNvPr id="128" name="Graphic 127" descr="Grinning Face with No Fill">
              <a:extLst>
                <a:ext uri="{FF2B5EF4-FFF2-40B4-BE49-F238E27FC236}">
                  <a16:creationId xmlns:a16="http://schemas.microsoft.com/office/drawing/2014/main" id="{519DE50E-A8BF-4069-AAC7-08665781D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91675" y="3615333"/>
              <a:ext cx="164463" cy="164463"/>
            </a:xfrm>
            <a:prstGeom prst="rect">
              <a:avLst/>
            </a:prstGeom>
          </p:spPr>
        </p:pic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1D3061D-DE85-414A-93C2-6E6848303CF5}"/>
                </a:ext>
              </a:extLst>
            </p:cNvPr>
            <p:cNvSpPr/>
            <p:nvPr/>
          </p:nvSpPr>
          <p:spPr>
            <a:xfrm>
              <a:off x="5357434" y="2325277"/>
              <a:ext cx="1611551" cy="340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IE" sz="9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THINK &amp; FEEL:</a:t>
              </a:r>
            </a:p>
            <a:p>
              <a:pPr defTabSz="685800">
                <a:defRPr/>
              </a:pPr>
              <a:r>
                <a: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do they think &amp; feel?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FF057DB-D0DE-46F6-8B1F-E2EF48C89013}"/>
                </a:ext>
              </a:extLst>
            </p:cNvPr>
            <p:cNvGrpSpPr/>
            <p:nvPr/>
          </p:nvGrpSpPr>
          <p:grpSpPr>
            <a:xfrm>
              <a:off x="8887343" y="1858619"/>
              <a:ext cx="2723895" cy="992613"/>
              <a:chOff x="7910393" y="2654473"/>
              <a:chExt cx="3211645" cy="992613"/>
            </a:xfrm>
          </p:grpSpPr>
          <p:pic>
            <p:nvPicPr>
              <p:cNvPr id="85" name="Graphic 84" descr="Eye">
                <a:extLst>
                  <a:ext uri="{FF2B5EF4-FFF2-40B4-BE49-F238E27FC236}">
                    <a16:creationId xmlns:a16="http://schemas.microsoft.com/office/drawing/2014/main" id="{133657E2-F5BF-423D-BAD3-E7DBDDB19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910393" y="2654473"/>
                <a:ext cx="352541" cy="352541"/>
              </a:xfrm>
              <a:prstGeom prst="rect">
                <a:avLst/>
              </a:prstGeom>
            </p:spPr>
          </p:pic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46F99FA-D772-44EB-AF22-72C8C8912E78}"/>
                  </a:ext>
                </a:extLst>
              </p:cNvPr>
              <p:cNvSpPr/>
              <p:nvPr/>
            </p:nvSpPr>
            <p:spPr>
              <a:xfrm>
                <a:off x="8126961" y="2722421"/>
                <a:ext cx="2995077" cy="924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IE" sz="9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SEE: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do they see?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information  is displayed in their office/workspace?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do they read or subscribe to? 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How do they read physical (print)/digital (device)?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Who do they see vendors, analysts, externals? </a:t>
                </a:r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6C26FC2-52C0-4257-B8B7-344AEF26EFDF}"/>
                </a:ext>
              </a:extLst>
            </p:cNvPr>
            <p:cNvSpPr/>
            <p:nvPr/>
          </p:nvSpPr>
          <p:spPr>
            <a:xfrm>
              <a:off x="4755324" y="3794450"/>
              <a:ext cx="12614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hopes, dreams, desires, aspirations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A892086-A72E-4398-90AD-2642E082BCBC}"/>
                </a:ext>
              </a:extLst>
            </p:cNvPr>
            <p:cNvGrpSpPr/>
            <p:nvPr/>
          </p:nvGrpSpPr>
          <p:grpSpPr>
            <a:xfrm>
              <a:off x="8614012" y="3278689"/>
              <a:ext cx="3192224" cy="1131678"/>
              <a:chOff x="8187222" y="3280086"/>
              <a:chExt cx="3192224" cy="1131678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B3A2516-189A-4565-84D0-A88BAC2DBD3E}"/>
                  </a:ext>
                </a:extLst>
              </p:cNvPr>
              <p:cNvSpPr/>
              <p:nvPr/>
            </p:nvSpPr>
            <p:spPr>
              <a:xfrm>
                <a:off x="8534738" y="3365324"/>
                <a:ext cx="2844708" cy="1046440"/>
              </a:xfrm>
              <a:prstGeom prst="rect">
                <a:avLst/>
              </a:prstGeom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IE" sz="9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SAY: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do they say?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catch phrases or common themes are they known for?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do you imagine they talk about to friends &amp; family?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do you imagine they say to peers and bosses</a:t>
                </a:r>
                <a:endParaRPr lang="en-IE" sz="900" dirty="0">
                  <a:solidFill>
                    <a:prstClr val="black"/>
                  </a:solidFill>
                  <a:latin typeface="Century Gothic" panose="020B0502020202020204" pitchFamily="34" charset="0"/>
                </a:endParaRPr>
              </a:p>
            </p:txBody>
          </p:sp>
          <p:pic>
            <p:nvPicPr>
              <p:cNvPr id="143" name="Graphic 142" descr="Chat">
                <a:extLst>
                  <a:ext uri="{FF2B5EF4-FFF2-40B4-BE49-F238E27FC236}">
                    <a16:creationId xmlns:a16="http://schemas.microsoft.com/office/drawing/2014/main" id="{7B543C8C-D6CA-480A-9BFC-DC400213B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281210" y="3353646"/>
                <a:ext cx="352540" cy="352541"/>
              </a:xfrm>
              <a:prstGeom prst="rect">
                <a:avLst/>
              </a:prstGeom>
            </p:spPr>
          </p:pic>
          <p:sp>
            <p:nvSpPr>
              <p:cNvPr id="71" name="Speech Bubble: Rectangle with Corners Rounded 70">
                <a:extLst>
                  <a:ext uri="{FF2B5EF4-FFF2-40B4-BE49-F238E27FC236}">
                    <a16:creationId xmlns:a16="http://schemas.microsoft.com/office/drawing/2014/main" id="{0D3F9782-0CDB-4D64-AEA6-A923E9588CD3}"/>
                  </a:ext>
                </a:extLst>
              </p:cNvPr>
              <p:cNvSpPr/>
              <p:nvPr/>
            </p:nvSpPr>
            <p:spPr>
              <a:xfrm>
                <a:off x="8187222" y="3280086"/>
                <a:ext cx="3136371" cy="1079871"/>
              </a:xfrm>
              <a:prstGeom prst="wedgeRoundRectCallout">
                <a:avLst>
                  <a:gd name="adj1" fmla="val -70001"/>
                  <a:gd name="adj2" fmla="val -9370"/>
                  <a:gd name="adj3" fmla="val 1666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IE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DC34E24-19D9-4D7A-B372-F305D36D08E3}"/>
                </a:ext>
              </a:extLst>
            </p:cNvPr>
            <p:cNvGrpSpPr/>
            <p:nvPr/>
          </p:nvGrpSpPr>
          <p:grpSpPr>
            <a:xfrm>
              <a:off x="5068122" y="4892180"/>
              <a:ext cx="2505067" cy="1046439"/>
              <a:chOff x="5029258" y="4871686"/>
              <a:chExt cx="2505067" cy="1046439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5B78A4A0-3189-4686-955B-C27E1E8DB5F4}"/>
                  </a:ext>
                </a:extLst>
              </p:cNvPr>
              <p:cNvSpPr/>
              <p:nvPr/>
            </p:nvSpPr>
            <p:spPr>
              <a:xfrm>
                <a:off x="5213251" y="4871686"/>
                <a:ext cx="2321074" cy="1046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IE" sz="9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DO: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do they do?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does their job involve?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do they need to be able to do?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questions do they need answers to?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decisions do they make?</a:t>
                </a:r>
              </a:p>
              <a:p>
                <a:pPr defTabSz="685800">
                  <a:defRPr/>
                </a:pPr>
                <a:endPara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endParaRPr>
              </a:p>
            </p:txBody>
          </p:sp>
          <p:pic>
            <p:nvPicPr>
              <p:cNvPr id="147" name="Graphic 146" descr="Tools">
                <a:extLst>
                  <a:ext uri="{FF2B5EF4-FFF2-40B4-BE49-F238E27FC236}">
                    <a16:creationId xmlns:a16="http://schemas.microsoft.com/office/drawing/2014/main" id="{1DF92D9F-754E-4761-B646-3E2138AEB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029258" y="4899551"/>
                <a:ext cx="218900" cy="218900"/>
              </a:xfrm>
              <a:prstGeom prst="rect">
                <a:avLst/>
              </a:prstGeom>
            </p:spPr>
          </p:pic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D28EB10-1CCC-404F-B8D7-3258832556A8}"/>
                </a:ext>
              </a:extLst>
            </p:cNvPr>
            <p:cNvSpPr/>
            <p:nvPr/>
          </p:nvSpPr>
          <p:spPr>
            <a:xfrm>
              <a:off x="6492941" y="817832"/>
              <a:ext cx="3605519" cy="1292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IE" sz="90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GOAL:</a:t>
              </a:r>
            </a:p>
            <a:p>
              <a:pPr defTabSz="685800">
                <a:defRPr/>
              </a:pPr>
              <a:r>
                <a: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do they need to do?</a:t>
              </a:r>
            </a:p>
            <a:p>
              <a:pPr defTabSz="685800">
                <a:defRPr/>
              </a:pPr>
              <a:r>
                <a: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they measured on?</a:t>
              </a:r>
            </a:p>
            <a:p>
              <a:pPr defTabSz="685800">
                <a:defRPr/>
              </a:pPr>
              <a:r>
                <a: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are they rewarded for?</a:t>
              </a:r>
            </a:p>
            <a:p>
              <a:pPr defTabSz="685800">
                <a:defRPr/>
              </a:pPr>
              <a:r>
                <a: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decisions do they need to make?</a:t>
              </a:r>
            </a:p>
            <a:p>
              <a:pPr defTabSz="685800">
                <a:defRPr/>
              </a:pPr>
              <a:r>
                <a: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jobs unsatisfied important jobs to be done do they have?</a:t>
              </a:r>
            </a:p>
            <a:p>
              <a:pPr defTabSz="685800">
                <a:defRPr/>
              </a:pPr>
              <a:r>
                <a:rPr lang="en-IE" sz="600" dirty="0">
                  <a:solidFill>
                    <a:prstClr val="white">
                      <a:lumMod val="75000"/>
                    </a:prstClr>
                  </a:solidFill>
                  <a:latin typeface="Century Gothic" panose="020B0502020202020204" pitchFamily="34" charset="0"/>
                </a:rPr>
                <a:t>What will success look like for them? outcomes</a:t>
              </a:r>
            </a:p>
            <a:p>
              <a:pPr defTabSz="685800">
                <a:defRPr/>
              </a:pPr>
              <a:endPara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  <a:p>
              <a:pPr defTabSz="685800">
                <a:defRPr/>
              </a:pPr>
              <a:endPara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CAB5C15B-64FC-46B3-911D-D200CE0F4D8F}"/>
                </a:ext>
              </a:extLst>
            </p:cNvPr>
            <p:cNvSpPr/>
            <p:nvPr/>
          </p:nvSpPr>
          <p:spPr>
            <a:xfrm rot="14466869">
              <a:off x="4936207" y="3083897"/>
              <a:ext cx="439974" cy="355733"/>
            </a:xfrm>
            <a:prstGeom prst="arc">
              <a:avLst>
                <a:gd name="adj1" fmla="val 11360742"/>
                <a:gd name="adj2" fmla="val 443221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IE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7334044-4359-4C2B-ACC3-05360616EE45}"/>
                </a:ext>
              </a:extLst>
            </p:cNvPr>
            <p:cNvSpPr/>
            <p:nvPr/>
          </p:nvSpPr>
          <p:spPr>
            <a:xfrm>
              <a:off x="706474" y="4399711"/>
              <a:ext cx="429385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endPara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73BFD1B9-296C-4273-B69F-E5687F5D5573}"/>
                </a:ext>
              </a:extLst>
            </p:cNvPr>
            <p:cNvGrpSpPr/>
            <p:nvPr/>
          </p:nvGrpSpPr>
          <p:grpSpPr>
            <a:xfrm>
              <a:off x="781825" y="2739502"/>
              <a:ext cx="2660088" cy="1083501"/>
              <a:chOff x="1330892" y="2741513"/>
              <a:chExt cx="2660088" cy="1083501"/>
            </a:xfrm>
          </p:grpSpPr>
          <p:pic>
            <p:nvPicPr>
              <p:cNvPr id="81" name="Graphic 80" descr="Megaphone">
                <a:extLst>
                  <a:ext uri="{FF2B5EF4-FFF2-40B4-BE49-F238E27FC236}">
                    <a16:creationId xmlns:a16="http://schemas.microsoft.com/office/drawing/2014/main" id="{00E39C57-19AF-4520-881F-A9C066D1A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330892" y="2741513"/>
                <a:ext cx="352540" cy="352541"/>
              </a:xfrm>
              <a:prstGeom prst="rect">
                <a:avLst/>
              </a:prstGeom>
            </p:spPr>
          </p:pic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8407ADB-E92E-4075-A3CC-371B97908E70}"/>
                  </a:ext>
                </a:extLst>
              </p:cNvPr>
              <p:cNvSpPr/>
              <p:nvPr/>
            </p:nvSpPr>
            <p:spPr>
              <a:xfrm>
                <a:off x="1574933" y="2778575"/>
                <a:ext cx="2416047" cy="1046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:r>
                  <a:rPr lang="en-IE" sz="90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HEAR: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are they hearing from bosses?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are they hearing from colleagues?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are they hearing from consultants/partners?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are they hearing from vendors?</a:t>
                </a:r>
              </a:p>
              <a:p>
                <a:pPr defTabSz="685800">
                  <a:defRPr/>
                </a:pPr>
                <a:r>
                  <a:rPr lang="en-IE" sz="600" dirty="0">
                    <a:solidFill>
                      <a:prstClr val="white">
                        <a:lumMod val="75000"/>
                      </a:prstClr>
                    </a:solidFill>
                    <a:latin typeface="Century Gothic" panose="020B0502020202020204" pitchFamily="34" charset="0"/>
                  </a:rPr>
                  <a:t>What are they hearing from the ‘industry’?</a:t>
                </a: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BDD3DDF-C523-4007-ABB7-3BAB091D5D5D}"/>
                </a:ext>
              </a:extLst>
            </p:cNvPr>
            <p:cNvSpPr/>
            <p:nvPr/>
          </p:nvSpPr>
          <p:spPr>
            <a:xfrm>
              <a:off x="363124" y="561241"/>
              <a:ext cx="11631652" cy="56721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685800">
                <a:defRPr/>
              </a:pPr>
              <a:endParaRPr lang="en-IE" sz="900" dirty="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95" name="Graphic 194" descr="Bullseye">
              <a:extLst>
                <a:ext uri="{FF2B5EF4-FFF2-40B4-BE49-F238E27FC236}">
                  <a16:creationId xmlns:a16="http://schemas.microsoft.com/office/drawing/2014/main" id="{95D42BA3-4BA8-46B4-BDB4-2189B890B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286229" y="831559"/>
              <a:ext cx="291357" cy="276999"/>
            </a:xfrm>
            <a:prstGeom prst="rect">
              <a:avLst/>
            </a:prstGeom>
          </p:spPr>
        </p:pic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5BF468-06D1-430D-A913-A85AF32C9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6714" y="739350"/>
              <a:ext cx="4678062" cy="16065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7A82BA3-562E-4026-A008-72251594B4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926" y="561239"/>
              <a:ext cx="4471808" cy="17953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C31FE18-4DF4-443E-8EB7-17135B8C6ACC}"/>
                </a:ext>
              </a:extLst>
            </p:cNvPr>
            <p:cNvCxnSpPr>
              <a:cxnSpLocks/>
            </p:cNvCxnSpPr>
            <p:nvPr/>
          </p:nvCxnSpPr>
          <p:spPr>
            <a:xfrm>
              <a:off x="7199296" y="4292622"/>
              <a:ext cx="4795480" cy="19211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149">
            <a:extLst>
              <a:ext uri="{FF2B5EF4-FFF2-40B4-BE49-F238E27FC236}">
                <a16:creationId xmlns:a16="http://schemas.microsoft.com/office/drawing/2014/main" id="{D2E6BE71-8C11-4E0A-A03E-29F0665F05B3}"/>
              </a:ext>
            </a:extLst>
          </p:cNvPr>
          <p:cNvSpPr/>
          <p:nvPr/>
        </p:nvSpPr>
        <p:spPr>
          <a:xfrm>
            <a:off x="2545248" y="961273"/>
            <a:ext cx="157719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IE" sz="900" dirty="0">
                <a:solidFill>
                  <a:prstClr val="black"/>
                </a:solidFill>
                <a:latin typeface="Century Gothic" panose="020B0502020202020204" pitchFamily="34" charset="0"/>
              </a:rPr>
              <a:t>WHO:</a:t>
            </a:r>
          </a:p>
          <a:p>
            <a:pPr defTabSz="685800">
              <a:defRPr/>
            </a:pPr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Who is the stakeholder?</a:t>
            </a:r>
          </a:p>
          <a:p>
            <a:pPr defTabSz="685800">
              <a:defRPr/>
            </a:pPr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Which position do they hold?</a:t>
            </a:r>
          </a:p>
          <a:p>
            <a:pPr defTabSz="685800">
              <a:defRPr/>
            </a:pPr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What is their background?</a:t>
            </a:r>
          </a:p>
          <a:p>
            <a:pPr defTabSz="685800">
              <a:defRPr/>
            </a:pPr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Which organisation do they work for?</a:t>
            </a:r>
          </a:p>
          <a:p>
            <a:pPr defTabSz="685800">
              <a:defRPr/>
            </a:pPr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Who do they report to?</a:t>
            </a:r>
          </a:p>
          <a:p>
            <a:pPr defTabSz="685800">
              <a:defRPr/>
            </a:pPr>
            <a:endParaRPr lang="en-IE" sz="600" dirty="0">
              <a:solidFill>
                <a:prstClr val="white">
                  <a:lumMod val="75000"/>
                </a:prst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7" name="Straight Connector 216">
            <a:extLst>
              <a:ext uri="{FF2B5EF4-FFF2-40B4-BE49-F238E27FC236}">
                <a16:creationId xmlns:a16="http://schemas.microsoft.com/office/drawing/2014/main" id="{50FE04CB-8AD9-458C-91B8-65671EC97CC4}"/>
              </a:ext>
            </a:extLst>
          </p:cNvPr>
          <p:cNvCxnSpPr>
            <a:cxnSpLocks/>
          </p:cNvCxnSpPr>
          <p:nvPr/>
        </p:nvCxnSpPr>
        <p:spPr>
          <a:xfrm flipH="1">
            <a:off x="282863" y="4144091"/>
            <a:ext cx="3406855" cy="19047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792658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7" ma:contentTypeDescription="Create a new document." ma:contentTypeScope="" ma:versionID="075f4797e72cb3f71a0d5e624dbcd891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83ff3c1568e04edd2f7041a662b8cd92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d49aea-1eb9-4f3a-a9da-1542585ca395}" ma:internalName="TaxCatchAll" ma:showField="CatchAllData" ma:web="507c5c30-90b0-4827-b6f5-897a167f48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  <lcf76f155ced4ddcb4097134ff3c332f xmlns="099940de-42d8-436e-a75d-edc3388fef96">
      <Terms xmlns="http://schemas.microsoft.com/office/infopath/2007/PartnerControls"/>
    </lcf76f155ced4ddcb4097134ff3c332f>
    <TaxCatchAll xmlns="507c5c30-90b0-4827-b6f5-897a167f48d4" xsi:nil="true"/>
  </documentManagement>
</p:properties>
</file>

<file path=customXml/itemProps1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5293C-047A-470E-88D6-0065AE28C5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04B9B2-494E-4F66-A435-90DE2BB0C33C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099940de-42d8-436e-a75d-edc3388fef96"/>
    <ds:schemaRef ds:uri="http://schemas.microsoft.com/office/2006/metadata/properties"/>
    <ds:schemaRef ds:uri="http://schemas.microsoft.com/office/infopath/2007/PartnerControls"/>
    <ds:schemaRef ds:uri="507c5c30-90b0-4827-b6f5-897a167f48d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33741</TotalTime>
  <Words>341</Words>
  <Application>Microsoft Office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Enrique Umana</cp:lastModifiedBy>
  <cp:revision>116</cp:revision>
  <cp:lastPrinted>2019-05-02T10:48:10Z</cp:lastPrinted>
  <dcterms:created xsi:type="dcterms:W3CDTF">2019-04-30T12:07:12Z</dcterms:created>
  <dcterms:modified xsi:type="dcterms:W3CDTF">2023-11-19T13:30:06Z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</Properties>
</file>