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75" r:id="rId2"/>
    <p:sldId id="276" r:id="rId3"/>
    <p:sldId id="277" r:id="rId4"/>
    <p:sldId id="281" r:id="rId5"/>
  </p:sldIdLst>
  <p:sldSz cx="9144000" cy="5143500" type="screen16x9"/>
  <p:notesSz cx="6858000" cy="9144000"/>
  <p:embeddedFontLst>
    <p:embeddedFont>
      <p:font typeface="Raleway" panose="020B0604020202020204" charset="0"/>
      <p:regular r:id="rId7"/>
      <p:bold r:id="rId8"/>
      <p:italic r:id="rId9"/>
      <p:boldItalic r:id="rId10"/>
    </p:embeddedFont>
    <p:embeddedFont>
      <p:font typeface="La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accent1"/>
                </a:solidFill>
                <a:latin typeface="Lato"/>
                <a:ea typeface="Lato"/>
                <a:cs typeface="Lato"/>
                <a:sym typeface="Lato"/>
              </a:defRPr>
            </a:lvl1pPr>
            <a:lvl2pPr lvl="1" algn="r">
              <a:spcBef>
                <a:spcPts val="0"/>
              </a:spcBef>
              <a:buNone/>
              <a:defRPr sz="1000">
                <a:solidFill>
                  <a:schemeClr val="accent1"/>
                </a:solidFill>
                <a:latin typeface="Lato"/>
                <a:ea typeface="Lato"/>
                <a:cs typeface="Lato"/>
                <a:sym typeface="Lato"/>
              </a:defRPr>
            </a:lvl2pPr>
            <a:lvl3pPr lvl="2" algn="r">
              <a:spcBef>
                <a:spcPts val="0"/>
              </a:spcBef>
              <a:buNone/>
              <a:defRPr sz="1000">
                <a:solidFill>
                  <a:schemeClr val="accent1"/>
                </a:solidFill>
                <a:latin typeface="Lato"/>
                <a:ea typeface="Lato"/>
                <a:cs typeface="Lato"/>
                <a:sym typeface="Lato"/>
              </a:defRPr>
            </a:lvl3pPr>
            <a:lvl4pPr lvl="3" algn="r">
              <a:spcBef>
                <a:spcPts val="0"/>
              </a:spcBef>
              <a:buNone/>
              <a:defRPr sz="1000">
                <a:solidFill>
                  <a:schemeClr val="accent1"/>
                </a:solidFill>
                <a:latin typeface="Lato"/>
                <a:ea typeface="Lato"/>
                <a:cs typeface="Lato"/>
                <a:sym typeface="Lato"/>
              </a:defRPr>
            </a:lvl4pPr>
            <a:lvl5pPr lvl="4" algn="r">
              <a:spcBef>
                <a:spcPts val="0"/>
              </a:spcBef>
              <a:buNone/>
              <a:defRPr sz="1000">
                <a:solidFill>
                  <a:schemeClr val="accent1"/>
                </a:solidFill>
                <a:latin typeface="Lato"/>
                <a:ea typeface="Lato"/>
                <a:cs typeface="Lato"/>
                <a:sym typeface="Lato"/>
              </a:defRPr>
            </a:lvl5pPr>
            <a:lvl6pPr lvl="5" algn="r">
              <a:spcBef>
                <a:spcPts val="0"/>
              </a:spcBef>
              <a:buNone/>
              <a:defRPr sz="1000">
                <a:solidFill>
                  <a:schemeClr val="accent1"/>
                </a:solidFill>
                <a:latin typeface="Lato"/>
                <a:ea typeface="Lato"/>
                <a:cs typeface="Lato"/>
                <a:sym typeface="Lato"/>
              </a:defRPr>
            </a:lvl6pPr>
            <a:lvl7pPr lvl="6" algn="r">
              <a:spcBef>
                <a:spcPts val="0"/>
              </a:spcBef>
              <a:buNone/>
              <a:defRPr sz="1000">
                <a:solidFill>
                  <a:schemeClr val="accent1"/>
                </a:solidFill>
                <a:latin typeface="Lato"/>
                <a:ea typeface="Lato"/>
                <a:cs typeface="Lato"/>
                <a:sym typeface="Lato"/>
              </a:defRPr>
            </a:lvl7pPr>
            <a:lvl8pPr lvl="7" algn="r">
              <a:spcBef>
                <a:spcPts val="0"/>
              </a:spcBef>
              <a:buNone/>
              <a:defRPr sz="1000">
                <a:solidFill>
                  <a:schemeClr val="accent1"/>
                </a:solidFill>
                <a:latin typeface="Lato"/>
                <a:ea typeface="Lato"/>
                <a:cs typeface="Lato"/>
                <a:sym typeface="Lato"/>
              </a:defRPr>
            </a:lvl8pPr>
            <a:lvl9pPr lvl="8" algn="r">
              <a:spcBef>
                <a:spcPts val="0"/>
              </a:spcBef>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730000" y="1318650"/>
            <a:ext cx="3659100" cy="138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 a tool for creating multimodal arguments</a:t>
            </a:r>
            <a:endParaRPr/>
          </a:p>
        </p:txBody>
      </p:sp>
      <p:sp>
        <p:nvSpPr>
          <p:cNvPr id="230" name="Shape 230"/>
          <p:cNvSpPr txBox="1">
            <a:spLocks noGrp="1"/>
          </p:cNvSpPr>
          <p:nvPr>
            <p:ph type="body" idx="1"/>
          </p:nvPr>
        </p:nvSpPr>
        <p:spPr>
          <a:xfrm>
            <a:off x="721225" y="2781725"/>
            <a:ext cx="7905300" cy="1982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Invites users to dig deeper into texts</a:t>
            </a:r>
            <a:endParaRPr/>
          </a:p>
          <a:p>
            <a:pPr marL="457200" lvl="0" indent="-311150">
              <a:spcBef>
                <a:spcPts val="0"/>
              </a:spcBef>
              <a:spcAft>
                <a:spcPts val="0"/>
              </a:spcAft>
              <a:buSzPts val="1300"/>
              <a:buChar char="●"/>
            </a:pPr>
            <a:r>
              <a:rPr lang="en"/>
              <a:t>provides different angles/perspectives (though limited to the preset facets made my OP)</a:t>
            </a:r>
            <a:endParaRPr/>
          </a:p>
          <a:p>
            <a:pPr marL="457200" lvl="0" indent="-311150" rtl="0">
              <a:spcBef>
                <a:spcPts val="0"/>
              </a:spcBef>
              <a:spcAft>
                <a:spcPts val="0"/>
              </a:spcAft>
              <a:buSzPts val="1300"/>
              <a:buChar char="●"/>
            </a:pPr>
            <a:r>
              <a:rPr lang="en"/>
              <a:t>shows exact percentages of highlight distribution through pie charts</a:t>
            </a:r>
            <a:endParaRPr/>
          </a:p>
          <a:p>
            <a:pPr marL="914400" lvl="1" indent="-298450">
              <a:spcBef>
                <a:spcPts val="0"/>
              </a:spcBef>
              <a:spcAft>
                <a:spcPts val="0"/>
              </a:spcAft>
              <a:buSzPts val="1100"/>
              <a:buChar char="○"/>
            </a:pPr>
            <a:r>
              <a:rPr lang="en"/>
              <a:t>Just a single representation of the data; more would be better</a:t>
            </a:r>
            <a:endParaRPr/>
          </a:p>
          <a:p>
            <a:pPr marL="0" lvl="0" indent="0">
              <a:spcBef>
                <a:spcPts val="1600"/>
              </a:spcBef>
              <a:spcAft>
                <a:spcPts val="1600"/>
              </a:spcAft>
              <a:buNone/>
            </a:pPr>
            <a:endParaRPr/>
          </a:p>
        </p:txBody>
      </p:sp>
      <p:pic>
        <p:nvPicPr>
          <p:cNvPr id="231" name="Shape 231"/>
          <p:cNvPicPr preferRelativeResize="0"/>
          <p:nvPr/>
        </p:nvPicPr>
        <p:blipFill>
          <a:blip r:embed="rId3">
            <a:alphaModFix/>
          </a:blip>
          <a:stretch>
            <a:fillRect/>
          </a:stretch>
        </p:blipFill>
        <p:spPr>
          <a:xfrm>
            <a:off x="5542350" y="718000"/>
            <a:ext cx="1982151" cy="1982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Usability</a:t>
            </a:r>
            <a:endParaRPr/>
          </a:p>
        </p:txBody>
      </p:sp>
      <p:sp>
        <p:nvSpPr>
          <p:cNvPr id="237" name="Shape 2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Pros</a:t>
            </a:r>
            <a:endParaRPr/>
          </a:p>
          <a:p>
            <a:pPr marL="0" lvl="0" indent="0">
              <a:spcBef>
                <a:spcPts val="1600"/>
              </a:spcBef>
              <a:spcAft>
                <a:spcPts val="0"/>
              </a:spcAft>
              <a:buNone/>
            </a:pPr>
            <a:r>
              <a:rPr lang="en"/>
              <a:t>-Allows users to see different views of a text in a clear, understandable way</a:t>
            </a:r>
            <a:endParaRPr/>
          </a:p>
          <a:p>
            <a:pPr marL="0" lvl="0" indent="0">
              <a:spcBef>
                <a:spcPts val="1600"/>
              </a:spcBef>
              <a:spcAft>
                <a:spcPts val="0"/>
              </a:spcAft>
              <a:buNone/>
            </a:pPr>
            <a:r>
              <a:rPr lang="en"/>
              <a:t>-Highlight categories are distinct due to colour</a:t>
            </a:r>
            <a:endParaRPr/>
          </a:p>
          <a:p>
            <a:pPr marL="0" lvl="0" indent="0">
              <a:spcBef>
                <a:spcPts val="1600"/>
              </a:spcBef>
              <a:spcAft>
                <a:spcPts val="0"/>
              </a:spcAft>
              <a:buNone/>
            </a:pPr>
            <a:r>
              <a:rPr lang="en"/>
              <a:t>-Simple interface</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sp>
        <p:nvSpPr>
          <p:cNvPr id="238" name="Shape 238"/>
          <p:cNvSpPr txBox="1">
            <a:spLocks noGrp="1"/>
          </p:cNvSpPr>
          <p:nvPr>
            <p:ph type="body" idx="2"/>
          </p:nvPr>
        </p:nvSpPr>
        <p:spPr>
          <a:xfrm>
            <a:off x="4643554"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a:t>
            </a:r>
            <a:endParaRPr/>
          </a:p>
          <a:p>
            <a:pPr marL="0" lvl="0" indent="0">
              <a:spcBef>
                <a:spcPts val="1600"/>
              </a:spcBef>
              <a:spcAft>
                <a:spcPts val="0"/>
              </a:spcAft>
              <a:buNone/>
            </a:pPr>
            <a:r>
              <a:rPr lang="en"/>
              <a:t>-Ability to read deeply into texts is limited to the facets given to that text. Some facets aren’t great</a:t>
            </a:r>
            <a:endParaRPr/>
          </a:p>
          <a:p>
            <a:pPr marL="0" lvl="0" indent="0">
              <a:spcBef>
                <a:spcPts val="1600"/>
              </a:spcBef>
              <a:spcAft>
                <a:spcPts val="0"/>
              </a:spcAft>
              <a:buNone/>
            </a:pPr>
            <a:r>
              <a:rPr lang="en"/>
              <a:t>-No chat/comments feature that could encourage further discussion. Users will need to make connections on their own</a:t>
            </a:r>
            <a:endParaRPr/>
          </a:p>
          <a:p>
            <a:pPr marL="0" lvl="0" indent="0">
              <a:spcBef>
                <a:spcPts val="1600"/>
              </a:spcBef>
              <a:spcAft>
                <a:spcPts val="1600"/>
              </a:spcAft>
              <a:buNone/>
            </a:pPr>
            <a:r>
              <a:rPr lang="en"/>
              <a:t>- Only the creator can add new categories</a:t>
            </a:r>
            <a:endParaRPr/>
          </a:p>
        </p:txBody>
      </p:sp>
      <p:pic>
        <p:nvPicPr>
          <p:cNvPr id="239" name="Shape 239"/>
          <p:cNvPicPr preferRelativeResize="0"/>
          <p:nvPr/>
        </p:nvPicPr>
        <p:blipFill>
          <a:blip r:embed="rId3">
            <a:alphaModFix/>
          </a:blip>
          <a:stretch>
            <a:fillRect/>
          </a:stretch>
        </p:blipFill>
        <p:spPr>
          <a:xfrm>
            <a:off x="1251611" y="2124375"/>
            <a:ext cx="294390" cy="255526"/>
          </a:xfrm>
          <a:prstGeom prst="rect">
            <a:avLst/>
          </a:prstGeom>
          <a:noFill/>
          <a:ln>
            <a:noFill/>
          </a:ln>
        </p:spPr>
      </p:pic>
      <p:pic>
        <p:nvPicPr>
          <p:cNvPr id="240" name="Shape 240"/>
          <p:cNvPicPr preferRelativeResize="0"/>
          <p:nvPr/>
        </p:nvPicPr>
        <p:blipFill>
          <a:blip r:embed="rId4">
            <a:alphaModFix/>
          </a:blip>
          <a:stretch>
            <a:fillRect/>
          </a:stretch>
        </p:blipFill>
        <p:spPr>
          <a:xfrm>
            <a:off x="5174500" y="2104925"/>
            <a:ext cx="294400" cy="29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462950" y="753450"/>
            <a:ext cx="6554700" cy="78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t>Could it be used to conduct research for future courses?</a:t>
            </a:r>
            <a:endParaRPr sz="3000"/>
          </a:p>
        </p:txBody>
      </p:sp>
      <p:sp>
        <p:nvSpPr>
          <p:cNvPr id="246" name="Shape 246"/>
          <p:cNvSpPr txBox="1">
            <a:spLocks noGrp="1"/>
          </p:cNvSpPr>
          <p:nvPr>
            <p:ph type="body" idx="1"/>
          </p:nvPr>
        </p:nvSpPr>
        <p:spPr>
          <a:xfrm>
            <a:off x="729450" y="2061300"/>
            <a:ext cx="7688400" cy="21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-Best used as a tool for teaching (most texts on the website use literary terms for their facets like: onomatopoeia, metaphor, foreshadowing et cetera).</a:t>
            </a:r>
            <a:endParaRPr/>
          </a:p>
          <a:p>
            <a:pPr marL="0" lvl="0" indent="0">
              <a:spcBef>
                <a:spcPts val="1600"/>
              </a:spcBef>
              <a:spcAft>
                <a:spcPts val="0"/>
              </a:spcAft>
              <a:buNone/>
            </a:pPr>
            <a:r>
              <a:rPr lang="en"/>
              <a:t>-Would be particularly useful in this course: active reading, multiple perspectives.</a:t>
            </a:r>
            <a:endParaRPr/>
          </a:p>
          <a:p>
            <a:pPr marL="0" lvl="0" indent="0">
              <a:spcBef>
                <a:spcPts val="1600"/>
              </a:spcBef>
              <a:spcAft>
                <a:spcPts val="0"/>
              </a:spcAft>
              <a:buNone/>
            </a:pPr>
            <a:r>
              <a:rPr lang="en"/>
              <a:t>-Difficult to use for the sake of actual text analysis as the means of analysing it would already be set by the original poster. No new discoveries or ways of reading into a text can be found that weren’t already known by the OP</a:t>
            </a:r>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729450" y="1322450"/>
            <a:ext cx="7688400" cy="64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accent3"/>
                </a:solidFill>
              </a:rPr>
              <a:t>How we used Github:</a:t>
            </a:r>
            <a:endParaRPr dirty="0">
              <a:solidFill>
                <a:schemeClr val="accent3"/>
              </a:solidFill>
            </a:endParaRPr>
          </a:p>
        </p:txBody>
      </p:sp>
      <p:sp>
        <p:nvSpPr>
          <p:cNvPr id="271" name="Shape 271"/>
          <p:cNvSpPr txBox="1"/>
          <p:nvPr/>
        </p:nvSpPr>
        <p:spPr>
          <a:xfrm>
            <a:off x="793300" y="1996275"/>
            <a:ext cx="7458300" cy="2841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dirty="0">
              <a:solidFill>
                <a:srgbClr val="FFFFFF"/>
              </a:solidFill>
            </a:endParaRPr>
          </a:p>
          <a:p>
            <a:pPr marL="0" lvl="0" indent="0">
              <a:spcBef>
                <a:spcPts val="0"/>
              </a:spcBef>
              <a:spcAft>
                <a:spcPts val="0"/>
              </a:spcAft>
              <a:buNone/>
            </a:pPr>
            <a:r>
              <a:rPr lang="en-CA" sz="2800" dirty="0">
                <a:solidFill>
                  <a:srgbClr val="FFFFFF"/>
                </a:solidFill>
              </a:rPr>
              <a:t>We uploaded the slides we each created to our respective </a:t>
            </a:r>
            <a:r>
              <a:rPr lang="en-CA" sz="2800">
                <a:solidFill>
                  <a:srgbClr val="FFFFFF"/>
                </a:solidFill>
              </a:rPr>
              <a:t>group folders.</a:t>
            </a:r>
            <a:endParaRPr sz="2800" dirty="0">
              <a:solidFill>
                <a:srgbClr val="FFFFFF"/>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251</Words>
  <Application>Microsoft Office PowerPoint</Application>
  <PresentationFormat>On-screen Show (16:9)</PresentationFormat>
  <Paragraphs>24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Raleway</vt:lpstr>
      <vt:lpstr>Arial</vt:lpstr>
      <vt:lpstr>Lato</vt:lpstr>
      <vt:lpstr>Streamline</vt:lpstr>
      <vt:lpstr>As a tool for creating multimodal arguments</vt:lpstr>
      <vt:lpstr>Usability</vt:lpstr>
      <vt:lpstr>Could it be used to conduct research for future courses?</vt:lpstr>
      <vt:lpstr>How we used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a tool for creating multimodal arguments</dc:title>
  <cp:lastModifiedBy>Brett Campbell</cp:lastModifiedBy>
  <cp:revision>2</cp:revision>
  <dcterms:modified xsi:type="dcterms:W3CDTF">2018-02-07T18:47:47Z</dcterms:modified>
</cp:coreProperties>
</file>