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d3450172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d3450172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d382f8c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d382f8c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d382f8cf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d382f8c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d2405faf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d2405faf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http://prism.scholarslab.org/prisms/f3a4f196-4440-11ea-b26a-005056b3784e/highlight?locale=en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d2405faf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d2405faf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d2405faf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d2405faf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d345017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d345017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d2405faf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d2405faf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d345017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d345017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d2405faf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d2405faf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d3450172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d3450172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d34501725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d34501725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d34501725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d34501725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prism.scholarslab.org/prisms/be55b2a2-ba2a-11e2-bd10-165f8a148f9b/highlight?locale=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Prism</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 EXAMPLE (BEFORE TEXT HIGHLIGHT)</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22"/>
          <p:cNvPicPr preferRelativeResize="0"/>
          <p:nvPr/>
        </p:nvPicPr>
        <p:blipFill>
          <a:blip r:embed="rId3">
            <a:alphaModFix/>
          </a:blip>
          <a:stretch>
            <a:fillRect/>
          </a:stretch>
        </p:blipFill>
        <p:spPr>
          <a:xfrm>
            <a:off x="877153" y="1903950"/>
            <a:ext cx="7505699" cy="2810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TEXT HIGHLIGHT</a:t>
            </a:r>
            <a:endParaRPr/>
          </a:p>
        </p:txBody>
      </p:sp>
      <p:pic>
        <p:nvPicPr>
          <p:cNvPr id="194" name="Google Shape;194;p23"/>
          <p:cNvPicPr preferRelativeResize="0"/>
          <p:nvPr/>
        </p:nvPicPr>
        <p:blipFill>
          <a:blip r:embed="rId3">
            <a:alphaModFix/>
          </a:blip>
          <a:stretch>
            <a:fillRect/>
          </a:stretch>
        </p:blipFill>
        <p:spPr>
          <a:xfrm>
            <a:off x="694075" y="1385300"/>
            <a:ext cx="7322099" cy="3549949"/>
          </a:xfrm>
          <a:prstGeom prst="rect">
            <a:avLst/>
          </a:prstGeom>
          <a:noFill/>
          <a:ln>
            <a:noFill/>
          </a:ln>
        </p:spPr>
      </p:pic>
      <p:sp>
        <p:nvSpPr>
          <p:cNvPr id="195" name="Google Shape;195;p23"/>
          <p:cNvSpPr txBox="1"/>
          <p:nvPr/>
        </p:nvSpPr>
        <p:spPr>
          <a:xfrm>
            <a:off x="5799550" y="707300"/>
            <a:ext cx="3051000" cy="6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 to the prism</a:t>
            </a:r>
            <a:endParaRPr/>
          </a:p>
          <a:p>
            <a:pPr indent="0" lvl="0" marL="0" rtl="0" algn="l">
              <a:spcBef>
                <a:spcPts val="0"/>
              </a:spcBef>
              <a:spcAft>
                <a:spcPts val="0"/>
              </a:spcAft>
              <a:buNone/>
            </a:pPr>
            <a:r>
              <a:rPr lang="en" sz="1100" u="sng">
                <a:solidFill>
                  <a:schemeClr val="hlink"/>
                </a:solidFill>
                <a:hlinkClick r:id="rId4"/>
              </a:rPr>
              <a:t>http://prism.scholarslab.org/prisms/be55b2a2-ba2a-11e2-bd10-165f8a148f9b/highlight?locale=en</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INFO</a:t>
            </a:r>
            <a:endParaRPr/>
          </a:p>
        </p:txBody>
      </p:sp>
      <p:sp>
        <p:nvSpPr>
          <p:cNvPr id="201" name="Google Shape;201;p24"/>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PROS:</a:t>
            </a:r>
            <a:endParaRPr sz="1800"/>
          </a:p>
          <a:p>
            <a:pPr indent="-317500" lvl="0" marL="457200" rtl="0" algn="l">
              <a:spcBef>
                <a:spcPts val="1600"/>
              </a:spcBef>
              <a:spcAft>
                <a:spcPts val="0"/>
              </a:spcAft>
              <a:buSzPts val="1400"/>
              <a:buChar char="❖"/>
            </a:pPr>
            <a:r>
              <a:rPr lang="en" sz="1400"/>
              <a:t>Expansive view on text in relation to the stated facets</a:t>
            </a:r>
            <a:endParaRPr sz="1400"/>
          </a:p>
          <a:p>
            <a:pPr indent="-317500" lvl="0" marL="457200" rtl="0" algn="l">
              <a:spcBef>
                <a:spcPts val="0"/>
              </a:spcBef>
              <a:spcAft>
                <a:spcPts val="0"/>
              </a:spcAft>
              <a:buSzPts val="1400"/>
              <a:buChar char="❖"/>
            </a:pPr>
            <a:r>
              <a:rPr lang="en" sz="1400"/>
              <a:t>Convenient for understanding the text that falls under a specific facet</a:t>
            </a:r>
            <a:endParaRPr sz="1400"/>
          </a:p>
          <a:p>
            <a:pPr indent="-317500" lvl="0" marL="457200" rtl="0" algn="l">
              <a:spcBef>
                <a:spcPts val="0"/>
              </a:spcBef>
              <a:spcAft>
                <a:spcPts val="0"/>
              </a:spcAft>
              <a:buSzPts val="1400"/>
              <a:buChar char="❖"/>
            </a:pPr>
            <a:r>
              <a:rPr lang="en" sz="1400"/>
              <a:t>More than one facet can be applied to the same text.</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2" name="Google Shape;202;p24"/>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CONS:</a:t>
            </a:r>
            <a:endParaRPr sz="1800"/>
          </a:p>
          <a:p>
            <a:pPr indent="-317500" lvl="0" marL="457200" rtl="0" algn="l">
              <a:spcBef>
                <a:spcPts val="1600"/>
              </a:spcBef>
              <a:spcAft>
                <a:spcPts val="0"/>
              </a:spcAft>
              <a:buSzPts val="1400"/>
              <a:buChar char="❖"/>
            </a:pPr>
            <a:r>
              <a:rPr lang="en" sz="1400"/>
              <a:t>Limited number of facets (three)</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Erasing the highlighted text can be an inconvenience if more than one facet was used </a:t>
            </a:r>
            <a:endParaRPr sz="14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676150" y="843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Theoretical Discussion of Prism	</a:t>
            </a:r>
            <a:endParaRPr/>
          </a:p>
        </p:txBody>
      </p:sp>
      <p:sp>
        <p:nvSpPr>
          <p:cNvPr id="208" name="Google Shape;208;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Can be used as a tool to interpret data in a much more </a:t>
            </a:r>
            <a:r>
              <a:rPr lang="en" sz="1600"/>
              <a:t>accessible</a:t>
            </a:r>
            <a:r>
              <a:rPr lang="en" sz="1600"/>
              <a:t> </a:t>
            </a:r>
            <a:r>
              <a:rPr lang="en" sz="1600"/>
              <a:t>manner</a:t>
            </a:r>
            <a:r>
              <a:rPr lang="en" sz="1600"/>
              <a:t>, like discussed in our Drucker reading.</a:t>
            </a:r>
            <a:endParaRPr sz="1600"/>
          </a:p>
          <a:p>
            <a:pPr indent="-330200" lvl="0" marL="457200" rtl="0" algn="l">
              <a:spcBef>
                <a:spcPts val="0"/>
              </a:spcBef>
              <a:spcAft>
                <a:spcPts val="0"/>
              </a:spcAft>
              <a:buSzPts val="1600"/>
              <a:buChar char="●"/>
            </a:pPr>
            <a:r>
              <a:rPr lang="en" sz="1600"/>
              <a:t>Prism can be used as a way to foster discussion among a large group of </a:t>
            </a:r>
            <a:r>
              <a:rPr lang="en" sz="1600"/>
              <a:t>people</a:t>
            </a:r>
            <a:r>
              <a:rPr lang="en" sz="1600"/>
              <a:t> as well as used to focus on the difficulties individuals have with certain portions of readings.</a:t>
            </a:r>
            <a:endParaRPr sz="1600"/>
          </a:p>
          <a:p>
            <a:pPr indent="-330200" lvl="0" marL="457200" rtl="0" algn="l">
              <a:spcBef>
                <a:spcPts val="0"/>
              </a:spcBef>
              <a:spcAft>
                <a:spcPts val="0"/>
              </a:spcAft>
              <a:buSzPts val="1600"/>
              <a:buChar char="●"/>
            </a:pPr>
            <a:r>
              <a:rPr lang="en" sz="1600"/>
              <a:t>Like was mentioned during </a:t>
            </a:r>
            <a:r>
              <a:rPr lang="en" sz="1600"/>
              <a:t>the</a:t>
            </a:r>
            <a:r>
              <a:rPr lang="en" sz="1600"/>
              <a:t> drucker article discussion, some of the text was rather dense and harder to understand, the usage of Prism would allow the dense text to be broken down.</a:t>
            </a:r>
            <a:endParaRPr sz="1600"/>
          </a:p>
          <a:p>
            <a:pPr indent="0" lvl="0" marL="457200" rtl="0" algn="l">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3451525" y="2064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END</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PRISM</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“A tool for crowdsourcing interpretation”</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31175"/>
            <a:ext cx="7505700" cy="6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Short History</a:t>
            </a:r>
            <a:endParaRPr/>
          </a:p>
        </p:txBody>
      </p:sp>
      <p:sp>
        <p:nvSpPr>
          <p:cNvPr id="141" name="Google Shape;141;p15"/>
          <p:cNvSpPr txBox="1"/>
          <p:nvPr>
            <p:ph idx="1" type="body"/>
          </p:nvPr>
        </p:nvSpPr>
        <p:spPr>
          <a:xfrm>
            <a:off x="819150" y="1176600"/>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Originally a pen and paper game developed in SpecLab of University of Virginia.</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Concept used as inspiration by University of Virginia’s Scholarslab for project among graduate students of the Paraxis program in the programs inaugural year (2011-2012 team).</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Developed further by future students to make the platform public and user-friendly (2012-2013 team).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68175"/>
            <a:ext cx="7505700" cy="6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it?</a:t>
            </a:r>
            <a:endParaRPr/>
          </a:p>
        </p:txBody>
      </p:sp>
      <p:sp>
        <p:nvSpPr>
          <p:cNvPr id="147" name="Google Shape;147;p16"/>
          <p:cNvSpPr txBox="1"/>
          <p:nvPr>
            <p:ph idx="1" type="body"/>
          </p:nvPr>
        </p:nvSpPr>
        <p:spPr>
          <a:xfrm>
            <a:off x="819150" y="1166700"/>
            <a:ext cx="7505700" cy="2810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Text analysis tool.</a:t>
            </a:r>
            <a:endParaRPr sz="1800"/>
          </a:p>
          <a:p>
            <a:pPr indent="0" lvl="0" marL="0" rtl="0" algn="l">
              <a:lnSpc>
                <a:spcPct val="150000"/>
              </a:lnSpc>
              <a:spcBef>
                <a:spcPts val="1600"/>
              </a:spcBef>
              <a:spcAft>
                <a:spcPts val="0"/>
              </a:spcAft>
              <a:buNone/>
            </a:pPr>
            <a:r>
              <a:t/>
            </a:r>
            <a:endParaRPr sz="1800"/>
          </a:p>
          <a:p>
            <a:pPr indent="-342900" lvl="0" marL="457200" rtl="0" algn="l">
              <a:lnSpc>
                <a:spcPct val="150000"/>
              </a:lnSpc>
              <a:spcBef>
                <a:spcPts val="1600"/>
              </a:spcBef>
              <a:spcAft>
                <a:spcPts val="0"/>
              </a:spcAft>
              <a:buSzPts val="1800"/>
              <a:buChar char="❖"/>
            </a:pPr>
            <a:r>
              <a:rPr lang="en" sz="1800"/>
              <a:t>For academic and non-academic purpose.</a:t>
            </a:r>
            <a:endParaRPr sz="1800"/>
          </a:p>
          <a:p>
            <a:pPr indent="0" lvl="0" marL="457200" rtl="0" algn="l">
              <a:lnSpc>
                <a:spcPct val="150000"/>
              </a:lnSpc>
              <a:spcBef>
                <a:spcPts val="1600"/>
              </a:spcBef>
              <a:spcAft>
                <a:spcPts val="0"/>
              </a:spcAft>
              <a:buNone/>
            </a:pPr>
            <a:r>
              <a:t/>
            </a:r>
            <a:endParaRPr sz="1800"/>
          </a:p>
          <a:p>
            <a:pPr indent="-342900" lvl="0" marL="457200" rtl="0" algn="l">
              <a:lnSpc>
                <a:spcPct val="150000"/>
              </a:lnSpc>
              <a:spcBef>
                <a:spcPts val="1600"/>
              </a:spcBef>
              <a:spcAft>
                <a:spcPts val="0"/>
              </a:spcAft>
              <a:buSzPts val="1800"/>
              <a:buChar char="❖"/>
            </a:pPr>
            <a:r>
              <a:rPr lang="en" sz="1800"/>
              <a:t>Aims to get a general opinion about a written work in relation to facets outlined by the creator.</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53375"/>
            <a:ext cx="75057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Features</a:t>
            </a:r>
            <a:endParaRPr/>
          </a:p>
        </p:txBody>
      </p:sp>
      <p:sp>
        <p:nvSpPr>
          <p:cNvPr id="153" name="Google Shape;153;p17"/>
          <p:cNvSpPr txBox="1"/>
          <p:nvPr>
            <p:ph idx="1" type="body"/>
          </p:nvPr>
        </p:nvSpPr>
        <p:spPr>
          <a:xfrm>
            <a:off x="819150" y="152535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Create: Make new prisms using a piece of text and assigning facets to be checked for in the text.</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Play: Highlight existing prisms using the facets assigned to create a general subjective interpretation of a piece of text.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819150" y="1546550"/>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Often a writer’s work is misunderstood or misinterpreted for something else entirely. Prism offers writers a critical reflection of their work as seen by the audience showing how much of their intention is being transmitted in their writing and what’s deterring them, helping them improve their work. </a:t>
            </a:r>
            <a:endParaRPr sz="1800"/>
          </a:p>
          <a:p>
            <a:pPr indent="0" lvl="0" marL="0" rtl="0" algn="ctr">
              <a:spcBef>
                <a:spcPts val="1600"/>
              </a:spcBef>
              <a:spcAft>
                <a:spcPts val="1600"/>
              </a:spcAft>
              <a:buNone/>
            </a:pPr>
            <a:r>
              <a:rPr lang="en" sz="1800"/>
              <a:t>Prism also helps us understand a piece of text better by using the perspective of the other users. </a:t>
            </a:r>
            <a:endParaRPr sz="1800"/>
          </a:p>
        </p:txBody>
      </p:sp>
      <p:sp>
        <p:nvSpPr>
          <p:cNvPr id="159" name="Google Shape;159;p18"/>
          <p:cNvSpPr txBox="1"/>
          <p:nvPr>
            <p:ph type="title"/>
          </p:nvPr>
        </p:nvSpPr>
        <p:spPr>
          <a:xfrm>
            <a:off x="819150" y="579200"/>
            <a:ext cx="7505700" cy="6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Solving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927450" y="10432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a:t>
            </a:r>
            <a:endParaRPr/>
          </a:p>
        </p:txBody>
      </p:sp>
      <p:sp>
        <p:nvSpPr>
          <p:cNvPr id="165" name="Google Shape;165;p19"/>
          <p:cNvSpPr txBox="1"/>
          <p:nvPr>
            <p:ph idx="1" type="body"/>
          </p:nvPr>
        </p:nvSpPr>
        <p:spPr>
          <a:xfrm>
            <a:off x="3434700" y="1997800"/>
            <a:ext cx="2491200" cy="2448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Clean layout</a:t>
            </a:r>
            <a:endParaRPr sz="1800"/>
          </a:p>
          <a:p>
            <a:pPr indent="-342900" lvl="0" marL="457200" rtl="0" algn="l">
              <a:lnSpc>
                <a:spcPct val="150000"/>
              </a:lnSpc>
              <a:spcBef>
                <a:spcPts val="0"/>
              </a:spcBef>
              <a:spcAft>
                <a:spcPts val="0"/>
              </a:spcAft>
              <a:buSzPts val="1800"/>
              <a:buChar char="❖"/>
            </a:pPr>
            <a:r>
              <a:rPr lang="en" sz="1800"/>
              <a:t>Easy to navigate </a:t>
            </a:r>
            <a:endParaRPr sz="1800"/>
          </a:p>
          <a:p>
            <a:pPr indent="-342900" lvl="0" marL="457200" rtl="0" algn="l">
              <a:lnSpc>
                <a:spcPct val="150000"/>
              </a:lnSpc>
              <a:spcBef>
                <a:spcPts val="0"/>
              </a:spcBef>
              <a:spcAft>
                <a:spcPts val="0"/>
              </a:spcAft>
              <a:buSzPts val="1800"/>
              <a:buChar char="❖"/>
            </a:pPr>
            <a:r>
              <a:rPr lang="en" sz="1800"/>
              <a:t>Clear instructions</a:t>
            </a:r>
            <a:endParaRPr sz="1800"/>
          </a:p>
          <a:p>
            <a:pPr indent="-342900" lvl="0" marL="457200" rtl="0" algn="l">
              <a:lnSpc>
                <a:spcPct val="150000"/>
              </a:lnSpc>
              <a:spcBef>
                <a:spcPts val="0"/>
              </a:spcBef>
              <a:spcAft>
                <a:spcPts val="0"/>
              </a:spcAft>
              <a:buSzPts val="1800"/>
              <a:buChar char="❖"/>
            </a:pPr>
            <a:r>
              <a:rPr lang="en" sz="1800"/>
              <a:t>Quick setup </a:t>
            </a:r>
            <a:endParaRPr sz="1800"/>
          </a:p>
          <a:p>
            <a:pPr indent="-342900" lvl="0" marL="457200" rtl="0" algn="l">
              <a:lnSpc>
                <a:spcPct val="150000"/>
              </a:lnSpc>
              <a:spcBef>
                <a:spcPts val="0"/>
              </a:spcBef>
              <a:spcAft>
                <a:spcPts val="0"/>
              </a:spcAft>
              <a:buSzPts val="1800"/>
              <a:buChar char="❖"/>
            </a:pPr>
            <a:r>
              <a:rPr lang="en" sz="1800"/>
              <a:t>Easily shareable</a:t>
            </a:r>
            <a:r>
              <a:rPr b="1" lang="en" sz="1800"/>
              <a:t> </a:t>
            </a:r>
            <a:endParaRPr b="1" sz="1800"/>
          </a:p>
        </p:txBody>
      </p:sp>
      <p:pic>
        <p:nvPicPr>
          <p:cNvPr id="166" name="Google Shape;166;p19"/>
          <p:cNvPicPr preferRelativeResize="0"/>
          <p:nvPr/>
        </p:nvPicPr>
        <p:blipFill rotWithShape="1">
          <a:blip r:embed="rId3">
            <a:alphaModFix/>
          </a:blip>
          <a:srcRect b="34219" l="3581" r="34456" t="21706"/>
          <a:stretch/>
        </p:blipFill>
        <p:spPr>
          <a:xfrm>
            <a:off x="891450" y="2571750"/>
            <a:ext cx="2543251" cy="2264426"/>
          </a:xfrm>
          <a:prstGeom prst="rect">
            <a:avLst/>
          </a:prstGeom>
          <a:noFill/>
          <a:ln>
            <a:noFill/>
          </a:ln>
        </p:spPr>
      </p:pic>
      <p:pic>
        <p:nvPicPr>
          <p:cNvPr id="167" name="Google Shape;167;p19"/>
          <p:cNvPicPr preferRelativeResize="0"/>
          <p:nvPr/>
        </p:nvPicPr>
        <p:blipFill rotWithShape="1">
          <a:blip r:embed="rId3">
            <a:alphaModFix/>
          </a:blip>
          <a:srcRect b="77233" l="25454" r="25262" t="0"/>
          <a:stretch/>
        </p:blipFill>
        <p:spPr>
          <a:xfrm>
            <a:off x="3827775" y="207338"/>
            <a:ext cx="1705049" cy="985925"/>
          </a:xfrm>
          <a:prstGeom prst="rect">
            <a:avLst/>
          </a:prstGeom>
          <a:noFill/>
          <a:ln>
            <a:noFill/>
          </a:ln>
        </p:spPr>
      </p:pic>
      <p:pic>
        <p:nvPicPr>
          <p:cNvPr id="168" name="Google Shape;168;p19"/>
          <p:cNvPicPr preferRelativeResize="0"/>
          <p:nvPr/>
        </p:nvPicPr>
        <p:blipFill rotWithShape="1">
          <a:blip r:embed="rId3">
            <a:alphaModFix/>
          </a:blip>
          <a:srcRect b="0" l="65425" r="0" t="21278"/>
          <a:stretch/>
        </p:blipFill>
        <p:spPr>
          <a:xfrm>
            <a:off x="6606300" y="511950"/>
            <a:ext cx="1445550" cy="4119599"/>
          </a:xfrm>
          <a:prstGeom prst="rect">
            <a:avLst/>
          </a:prstGeom>
          <a:noFill/>
          <a:ln>
            <a:noFill/>
          </a:ln>
        </p:spPr>
      </p:pic>
      <p:pic>
        <p:nvPicPr>
          <p:cNvPr id="169" name="Google Shape;169;p19"/>
          <p:cNvPicPr preferRelativeResize="0"/>
          <p:nvPr/>
        </p:nvPicPr>
        <p:blipFill>
          <a:blip r:embed="rId4">
            <a:alphaModFix/>
          </a:blip>
          <a:stretch>
            <a:fillRect/>
          </a:stretch>
        </p:blipFill>
        <p:spPr>
          <a:xfrm>
            <a:off x="229399" y="265750"/>
            <a:ext cx="2761825" cy="239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61250" y="7193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 EXAMPLE</a:t>
            </a:r>
            <a:endParaRPr/>
          </a:p>
        </p:txBody>
      </p:sp>
      <p:pic>
        <p:nvPicPr>
          <p:cNvPr id="175" name="Google Shape;175;p20"/>
          <p:cNvPicPr preferRelativeResize="0"/>
          <p:nvPr/>
        </p:nvPicPr>
        <p:blipFill rotWithShape="1">
          <a:blip r:embed="rId3">
            <a:alphaModFix/>
          </a:blip>
          <a:srcRect b="0" l="0" r="0" t="19723"/>
          <a:stretch/>
        </p:blipFill>
        <p:spPr>
          <a:xfrm>
            <a:off x="2561463" y="1459550"/>
            <a:ext cx="4021075" cy="330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PLAY</a:t>
            </a:r>
            <a:endParaRPr/>
          </a:p>
        </p:txBody>
      </p:sp>
      <p:sp>
        <p:nvSpPr>
          <p:cNvPr id="181" name="Google Shape;181;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play feature presents the text provided and after being highlighted regarding the specific facets alongside the text, we see the general subjective interpretation of the text.</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Let’s get to a sample.</a:t>
            </a:r>
            <a:endParaRPr sz="18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