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75" r:id="rId5"/>
    <p:sldId id="276" r:id="rId6"/>
    <p:sldId id="272" r:id="rId7"/>
    <p:sldId id="273" r:id="rId8"/>
    <p:sldId id="262" r:id="rId9"/>
    <p:sldId id="277" r:id="rId10"/>
    <p:sldId id="281" r:id="rId11"/>
    <p:sldId id="282" r:id="rId12"/>
    <p:sldId id="280" r:id="rId13"/>
    <p:sldId id="278" r:id="rId14"/>
    <p:sldId id="279" r:id="rId15"/>
    <p:sldId id="283" r:id="rId16"/>
    <p:sldId id="28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987BF8-DFE5-4C89-BF7F-83D9EA61D987}">
          <p14:sldIdLst>
            <p14:sldId id="256"/>
            <p14:sldId id="264"/>
            <p14:sldId id="274"/>
            <p14:sldId id="275"/>
            <p14:sldId id="276"/>
            <p14:sldId id="272"/>
            <p14:sldId id="273"/>
            <p14:sldId id="262"/>
            <p14:sldId id="277"/>
            <p14:sldId id="281"/>
            <p14:sldId id="282"/>
            <p14:sldId id="280"/>
            <p14:sldId id="278"/>
            <p14:sldId id="279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91"/>
    <a:srgbClr val="764596"/>
    <a:srgbClr val="4C4291"/>
    <a:srgbClr val="414291"/>
    <a:srgbClr val="484393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45" autoAdjust="0"/>
  </p:normalViewPr>
  <p:slideViewPr>
    <p:cSldViewPr snapToGrid="0">
      <p:cViewPr varScale="1">
        <p:scale>
          <a:sx n="78" d="100"/>
          <a:sy n="78" d="100"/>
        </p:scale>
        <p:origin x="-730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ВЫПУСКНОЙ КВАЛИФИКАЦИОННОЙ РАБОТЫ»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536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КВАЛИФИКАЦИОННАЯ РАБОТА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2025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РАБОТЫ:</a:t>
            </a:r>
          </a:p>
          <a:p>
            <a:pPr lvl="0" algn="l">
              <a:lnSpc>
                <a:spcPct val="150000"/>
              </a:lnSpc>
            </a:pP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18015" y="5598008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ФАМИЛИЯ И.О.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7241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2025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70629" y="1523570"/>
            <a:ext cx="536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КВАЛИФИКАЦИОННАЯ РАБОТА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779550" y="2458508"/>
            <a:ext cx="6346132" cy="1522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ВЫПУСКНОЙ КВАЛИФИКАЦИОННОЙ РАБОТЫ»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570629" y="5179157"/>
            <a:ext cx="625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РАБОТЫ:</a:t>
            </a:r>
          </a:p>
          <a:p>
            <a:pPr lvl="0" algn="l">
              <a:lnSpc>
                <a:spcPct val="150000"/>
              </a:lnSpc>
            </a:pP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18015" y="5598008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ФАМИЛИЯ И.О.</a:t>
            </a:r>
          </a:p>
        </p:txBody>
      </p:sp>
    </p:spTree>
    <p:extLst>
      <p:ext uri="{BB962C8B-B14F-4D97-AF65-F5344CB8AC3E}">
        <p14:creationId xmlns:p14="http://schemas.microsoft.com/office/powerpoint/2010/main" val="35643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962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Образец 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580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5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1565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9107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2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3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65" r:id="rId5"/>
    <p:sldLayoutId id="2147483666" r:id="rId6"/>
    <p:sldLayoutId id="2147483667" r:id="rId7"/>
    <p:sldLayoutId id="2147483651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/>
              <a:t>информационной системы по автоматизации процесса бронирования и продаж для ООО «Глобал Текс»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АНДРЕЕВА СОФЬЯ ЛЕОНИДОВНА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ИСП431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ЛИСАВИНА 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3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Корзина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6B4AEF2-4EF5-4BAD-A301-4641DD0F79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0" y="1569084"/>
            <a:ext cx="7785354" cy="44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2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Личный кабинет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13671FD-A751-4CDF-BA23-466010DA84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81" y="1563432"/>
            <a:ext cx="8539063" cy="45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Формирование накладных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ABC1822-7E21-428E-874D-D37E87EDBC1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" t="14576" r="44704" b="10991"/>
          <a:stretch/>
        </p:blipFill>
        <p:spPr>
          <a:xfrm>
            <a:off x="887044" y="1690501"/>
            <a:ext cx="4753978" cy="34769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4770C22-7CFD-4FB4-97DD-D1181FAAF5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2062" y="1395506"/>
            <a:ext cx="3574609" cy="40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9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Фрагмент программного кода</a:t>
            </a:r>
            <a:r>
              <a:rPr lang="en-US" dirty="0"/>
              <a:t> </a:t>
            </a:r>
            <a:r>
              <a:rPr lang="ru-RU" dirty="0"/>
              <a:t>класса генерации накладных с данными товаров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3E4B1D7-85D5-4A33-9430-251DE7190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80"/>
          <a:stretch/>
        </p:blipFill>
        <p:spPr>
          <a:xfrm>
            <a:off x="860611" y="1450258"/>
            <a:ext cx="8911257" cy="46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7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E1D456FE-2B86-44AF-8F94-4805F57C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экономической эффективности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D40E1C09-35EB-4A74-BCB1-BF44EAA1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Стоимость поставки продукта (165 962.40 рублей) для конечного пользователя сопоставима с предложениями других поставщиков.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Ожидаемый экономический эффект внедрения: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400" dirty="0"/>
              <a:t>Снижение операционных </a:t>
            </a:r>
            <a:r>
              <a:rPr lang="ru-RU" sz="2400" dirty="0" smtClean="0"/>
              <a:t>затрат;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400" dirty="0" smtClean="0"/>
              <a:t>Повышение </a:t>
            </a:r>
            <a:r>
              <a:rPr lang="ru-RU" sz="2400" dirty="0"/>
              <a:t>производительности </a:t>
            </a:r>
            <a:r>
              <a:rPr lang="ru-RU" sz="2400" dirty="0" smtClean="0"/>
              <a:t>труда;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400" dirty="0" smtClean="0"/>
              <a:t>Сокращение </a:t>
            </a:r>
            <a:r>
              <a:rPr lang="ru-RU" sz="2400" dirty="0"/>
              <a:t>времени обработки </a:t>
            </a:r>
            <a:r>
              <a:rPr lang="ru-RU" sz="2400" dirty="0" smtClean="0"/>
              <a:t>заказов;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400" dirty="0" smtClean="0"/>
              <a:t>Улучшение </a:t>
            </a:r>
            <a:r>
              <a:rPr lang="ru-RU" sz="2400" dirty="0"/>
              <a:t>управления </a:t>
            </a:r>
            <a:r>
              <a:rPr lang="ru-RU" sz="2400" dirty="0" smtClean="0"/>
              <a:t>запасами.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063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E1D456FE-2B86-44AF-8F94-4805F57C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D40E1C09-35EB-4A74-BCB1-BF44EAA1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В результате, архитектура разработанного приложения получилась простой, но гибкой, обеспечивая учёт и управление складом светотехнического оборудования, а также удобное взаимодействие с музейными и выставочными партнёрами</a:t>
            </a:r>
            <a:r>
              <a:rPr lang="ru-RU" sz="2400" dirty="0" smtClean="0"/>
              <a:t>.</a:t>
            </a:r>
            <a:endParaRPr lang="ru-RU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Цель достигнута, все задачи выполнены.</a:t>
            </a:r>
          </a:p>
        </p:txBody>
      </p:sp>
    </p:spTree>
    <p:extLst>
      <p:ext uri="{BB962C8B-B14F-4D97-AF65-F5344CB8AC3E}">
        <p14:creationId xmlns:p14="http://schemas.microsoft.com/office/powerpoint/2010/main" val="241181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694206" y="223290"/>
            <a:ext cx="8645178" cy="1117137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23457" y="2400712"/>
            <a:ext cx="6734741" cy="1522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Разработка информационной системы по автоматизации процесса бронирования и продаж для ООО «</a:t>
            </a:r>
            <a:r>
              <a:rPr lang="ru-RU" dirty="0" err="1"/>
              <a:t>Глобал</a:t>
            </a:r>
            <a:r>
              <a:rPr lang="ru-RU" dirty="0"/>
              <a:t> Текс»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8458199" y="1241817"/>
            <a:ext cx="3331931" cy="2871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908" y="4126718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8" name="Текст 9"/>
          <p:cNvSpPr>
            <a:spLocks noGrp="1"/>
          </p:cNvSpPr>
          <p:nvPr>
            <p:ph type="body" sz="quarter" idx="4294967295"/>
          </p:nvPr>
        </p:nvSpPr>
        <p:spPr>
          <a:xfrm>
            <a:off x="1723458" y="4566153"/>
            <a:ext cx="6700974" cy="706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АНДРЕЕВА СОФЬЯ ЛЕОНИДОВНА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25910" y="1475609"/>
            <a:ext cx="536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</a:t>
            </a:r>
            <a:r>
              <a:rPr lang="ru-RU" sz="1800" baseline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КВАЛИФИКАЦИОННАЯ РАБОТА</a:t>
            </a:r>
            <a:endParaRPr lang="ru-RU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23458" y="2070798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94967295"/>
          </p:nvPr>
        </p:nvSpPr>
        <p:spPr>
          <a:xfrm>
            <a:off x="5282653" y="4092665"/>
            <a:ext cx="959937" cy="36705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ИСП431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32126" y="4984028"/>
            <a:ext cx="625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lvl="0" algn="l">
              <a:lnSpc>
                <a:spcPct val="150000"/>
              </a:lnSpc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РАБОТЫ:</a:t>
            </a:r>
          </a:p>
          <a:p>
            <a:pPr lvl="0" algn="l">
              <a:lnSpc>
                <a:spcPct val="150000"/>
              </a:lnSpc>
            </a:pP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Текст 14"/>
          <p:cNvSpPr>
            <a:spLocks noGrp="1"/>
          </p:cNvSpPr>
          <p:nvPr>
            <p:ph type="body" sz="quarter" idx="4294967295"/>
          </p:nvPr>
        </p:nvSpPr>
        <p:spPr>
          <a:xfrm>
            <a:off x="6833172" y="538136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ЛИСАВИНА А. В.</a:t>
            </a:r>
          </a:p>
        </p:txBody>
      </p:sp>
    </p:spTree>
    <p:extLst>
      <p:ext uri="{BB962C8B-B14F-4D97-AF65-F5344CB8AC3E}">
        <p14:creationId xmlns:p14="http://schemas.microsoft.com/office/powerpoint/2010/main" val="22531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Создание удобной и функциональной системы </a:t>
            </a:r>
            <a:r>
              <a:rPr lang="ru-RU" sz="2400" dirty="0"/>
              <a:t>для упрощения процесса введения учёта осветительного оборудования, облегчения взаимодействия с клиентами и автоматизации ключевых процессов, связанных с фильтрацией и учётом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5399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B57EB2-4670-4524-9278-7975989A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4D5C39C-5438-4F52-A621-FC3C43BB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Проанализировать особенности освещения в музейных и </a:t>
            </a:r>
            <a:r>
              <a:rPr lang="ru-RU" sz="2400" dirty="0" smtClean="0"/>
              <a:t>галерейных </a:t>
            </a:r>
            <a:r>
              <a:rPr lang="ru-RU" sz="2400" dirty="0"/>
              <a:t>пространствах;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Изучить существующие стандарты и нормы освещённости для чувствительных экспонатов;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Осуществить выбор технологий для разработки;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Спроектировать архитектуру системы;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Разработать базу данных и пользовательский интерфейс;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Реализовать функциональные модули системы;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Провести оценку экономической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14002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Заказчик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ООО «</a:t>
            </a:r>
            <a:r>
              <a:rPr lang="ru-RU" sz="2400" b="1" dirty="0" err="1"/>
              <a:t>Глобал</a:t>
            </a:r>
            <a:r>
              <a:rPr lang="ru-RU" sz="2400" b="1" dirty="0"/>
              <a:t> Текс»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400" b="1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Компания, специализирующаяся на продаже и поставке осветительного оборудования, решила выйти на новый рынок для поставки осветительного оборудования музейным учреждениям.</a:t>
            </a:r>
          </a:p>
        </p:txBody>
      </p:sp>
    </p:spTree>
    <p:extLst>
      <p:ext uri="{BB962C8B-B14F-4D97-AF65-F5344CB8AC3E}">
        <p14:creationId xmlns:p14="http://schemas.microsoft.com/office/powerpoint/2010/main" val="20135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Актуальность проекта обусловлена факторами стремительного роста осветительного оборудования, требованиями к быстрой коммуникации с клиентами, кроме того возросший объем товаров требует централизованного хранилища данных.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898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стек технологий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603218" y="2979475"/>
            <a:ext cx="5147663" cy="15037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Microsoft SQL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Microsoft Visual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GitHub</a:t>
            </a:r>
            <a:endParaRPr lang="ru-R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7A2B7B6-29C1-4139-876B-AF21ED03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9619"/>
            <a:ext cx="1659712" cy="165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5 SQL Server Data Tools to Check in 2025 | Airbyte">
            <a:extLst>
              <a:ext uri="{FF2B5EF4-FFF2-40B4-BE49-F238E27FC236}">
                <a16:creationId xmlns:a16="http://schemas.microsoft.com/office/drawing/2014/main" xmlns="" id="{A1BEC510-A165-425D-86E6-3A7B2AE41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3" r="33528"/>
          <a:stretch/>
        </p:blipFill>
        <p:spPr bwMode="auto">
          <a:xfrm>
            <a:off x="6230149" y="3911193"/>
            <a:ext cx="1723347" cy="180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C GitHub Instructor Guide | Learning Technology Hub">
            <a:extLst>
              <a:ext uri="{FF2B5EF4-FFF2-40B4-BE49-F238E27FC236}">
                <a16:creationId xmlns:a16="http://schemas.microsoft.com/office/drawing/2014/main" xmlns="" id="{C20B7FE2-2EF9-44D0-8846-3E6AA306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4" y="2826943"/>
            <a:ext cx="3215666" cy="180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отношений сущностей (</a:t>
            </a:r>
            <a:r>
              <a:rPr lang="en-US" dirty="0"/>
              <a:t>ERD)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0315C4B-19B4-4863-9BD6-9FFFA7AC5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483" y="1491813"/>
            <a:ext cx="6920608" cy="46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9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 (</a:t>
            </a:r>
            <a:r>
              <a:rPr lang="en-US" dirty="0"/>
              <a:t>Use Case)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C296304-1F05-4C48-80E1-69A8964A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449771"/>
            <a:ext cx="7243578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Личный кабинет администратора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523523D-F95E-4502-907B-419662BA08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0" y="1338113"/>
            <a:ext cx="8830733" cy="47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5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327</Words>
  <Application>Microsoft Office PowerPoint</Application>
  <PresentationFormat>Произвольный</PresentationFormat>
  <Paragraphs>53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Разработка информационной системы по автоматизации процесса бронирования и продаж для ООО «Глобал Текс»</vt:lpstr>
      <vt:lpstr>Цель</vt:lpstr>
      <vt:lpstr>Задачи</vt:lpstr>
      <vt:lpstr>Заказчик</vt:lpstr>
      <vt:lpstr>Актуальность</vt:lpstr>
      <vt:lpstr>Используемый стек технологий</vt:lpstr>
      <vt:lpstr>Диаграмма отношений сущностей (ERD)</vt:lpstr>
      <vt:lpstr>Диаграмма вариантов использования (Use Case)</vt:lpstr>
      <vt:lpstr>Интерфейс: Личный кабинет администратора</vt:lpstr>
      <vt:lpstr>Интерфейс: Корзина пользователя</vt:lpstr>
      <vt:lpstr>Интерфейс: Личный кабинет пользователя</vt:lpstr>
      <vt:lpstr>Интерфейс: Формирование накладных</vt:lpstr>
      <vt:lpstr>Фрагмент программного кода класса генерации накладных с данными товаров</vt:lpstr>
      <vt:lpstr>Оценка экономической эффективности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Alena</cp:lastModifiedBy>
  <cp:revision>87</cp:revision>
  <dcterms:created xsi:type="dcterms:W3CDTF">2023-03-20T17:08:26Z</dcterms:created>
  <dcterms:modified xsi:type="dcterms:W3CDTF">2025-06-10T12:42:38Z</dcterms:modified>
</cp:coreProperties>
</file>