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8" r:id="rId5"/>
    <p:sldId id="269" r:id="rId6"/>
    <p:sldId id="272" r:id="rId7"/>
    <p:sldId id="273" r:id="rId8"/>
    <p:sldId id="262" r:id="rId9"/>
    <p:sldId id="265" r:id="rId10"/>
    <p:sldId id="271" r:id="rId11"/>
    <p:sldId id="27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391"/>
    <a:srgbClr val="764596"/>
    <a:srgbClr val="4C4291"/>
    <a:srgbClr val="414291"/>
    <a:srgbClr val="484393"/>
    <a:srgbClr val="9C478A"/>
    <a:srgbClr val="AA5191"/>
    <a:srgbClr val="2B5BA5"/>
    <a:srgbClr val="285AA4"/>
    <a:srgbClr val="31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«ТЕМА ВЫПУСКНОЙ КВАЛИФИКАЦИОННОЙ РАБОТЫ»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6" r="49722" b="19357"/>
          <a:stretch/>
        </p:blipFill>
        <p:spPr>
          <a:xfrm>
            <a:off x="6556531" y="808958"/>
            <a:ext cx="5576500" cy="48060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637150" y="1359011"/>
            <a:ext cx="5364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</a:t>
            </a:r>
            <a:r>
              <a:rPr lang="ru-RU" sz="1800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КВАЛИФИКАЦИОННАЯ РАБОТА</a:t>
            </a:r>
            <a:endParaRPr lang="ru-RU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Н1812</a:t>
            </a:r>
          </a:p>
        </p:txBody>
      </p:sp>
      <p:sp>
        <p:nvSpPr>
          <p:cNvPr id="2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МОСКВА 2025</a:t>
            </a:r>
          </a:p>
        </p:txBody>
      </p:sp>
      <p:sp>
        <p:nvSpPr>
          <p:cNvPr id="27" name="Прямоугольник 26"/>
          <p:cNvSpPr/>
          <p:nvPr userDrawn="1"/>
        </p:nvSpPr>
        <p:spPr>
          <a:xfrm>
            <a:off x="570629" y="5179157"/>
            <a:ext cx="6250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</a:p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ВЫПУСКНОЙ КВАЛИФИКАЦИОННОЙ РАБОТЫ:</a:t>
            </a:r>
          </a:p>
          <a:p>
            <a:pPr lvl="0" algn="l">
              <a:lnSpc>
                <a:spcPct val="150000"/>
              </a:lnSpc>
            </a:pP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618015" y="5598008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ФАМИЛИЯ И.О.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37781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</p:spTree>
    <p:extLst>
      <p:ext uri="{BB962C8B-B14F-4D97-AF65-F5344CB8AC3E}">
        <p14:creationId xmlns:p14="http://schemas.microsoft.com/office/powerpoint/2010/main" val="172419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60" y="905057"/>
            <a:ext cx="3511366" cy="3519238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34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36" name="Прямоугольник 35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</a:p>
        </p:txBody>
      </p:sp>
      <p:sp>
        <p:nvSpPr>
          <p:cNvPr id="37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Н1812</a:t>
            </a:r>
          </a:p>
        </p:txBody>
      </p:sp>
      <p:sp>
        <p:nvSpPr>
          <p:cNvPr id="3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МОСКВА 2025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45466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70629" y="1523570"/>
            <a:ext cx="5364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</a:t>
            </a:r>
            <a:r>
              <a:rPr lang="ru-RU" sz="1800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КВАЛИФИКАЦИОННАЯ РАБОТА</a:t>
            </a:r>
            <a:endParaRPr lang="ru-RU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779550" y="2458508"/>
            <a:ext cx="6346132" cy="1522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/>
              <a:t>«ТЕМА ВЫПУСКНОЙ КВАЛИФИКАЦИОННОЙ РАБОТЫ»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570629" y="5179157"/>
            <a:ext cx="6250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</a:p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ВЫПУСКНОЙ КВАЛИФИКАЦИОННОЙ РАБОТЫ:</a:t>
            </a:r>
          </a:p>
          <a:p>
            <a:pPr lvl="0" algn="l">
              <a:lnSpc>
                <a:spcPct val="150000"/>
              </a:lnSpc>
            </a:pP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618015" y="5598008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ФАМИЛИЯ И.О.</a:t>
            </a:r>
          </a:p>
        </p:txBody>
      </p:sp>
    </p:spTree>
    <p:extLst>
      <p:ext uri="{BB962C8B-B14F-4D97-AF65-F5344CB8AC3E}">
        <p14:creationId xmlns:p14="http://schemas.microsoft.com/office/powerpoint/2010/main" val="356435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" y="0"/>
            <a:ext cx="1413862" cy="6858000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720583" y="1807134"/>
            <a:ext cx="8645178" cy="1888887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C42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 ПОДРАЗДЕЛА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6" y="244739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9287111">
            <a:off x="-370082" y="1666669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20583" y="3696021"/>
            <a:ext cx="6529387" cy="990600"/>
          </a:xfrm>
        </p:spPr>
        <p:txBody>
          <a:bodyPr/>
          <a:lstStyle>
            <a:lvl1pPr marL="0" indent="0">
              <a:buNone/>
              <a:defRPr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1962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Параллелограмм 7"/>
          <p:cNvSpPr/>
          <p:nvPr userDrawn="1"/>
        </p:nvSpPr>
        <p:spPr>
          <a:xfrm rot="13887111">
            <a:off x="10286727" y="638748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838200" y="1938701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328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0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06500" y="328229"/>
            <a:ext cx="10247299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4"/>
            <a:ext cx="5147663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Параллелограмм 7"/>
          <p:cNvSpPr/>
          <p:nvPr userDrawn="1"/>
        </p:nvSpPr>
        <p:spPr>
          <a:xfrm rot="13887111">
            <a:off x="10286727" y="584961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>
          <a:xfrm>
            <a:off x="6206138" y="1299566"/>
            <a:ext cx="5147662" cy="4990474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для вставки таблицы, диаграммы, схемы, видео, фото, рисунок.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952472"/>
            <a:ext cx="5147663" cy="4337568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Образец 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5808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3887111">
            <a:off x="10286727" y="57727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 hasCustomPrompt="1"/>
          </p:nvPr>
        </p:nvSpPr>
        <p:spPr>
          <a:xfrm>
            <a:off x="8381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0" hasCustomPrompt="1"/>
          </p:nvPr>
        </p:nvSpPr>
        <p:spPr>
          <a:xfrm>
            <a:off x="62864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456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60396" y="328228"/>
            <a:ext cx="10293403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3887111">
            <a:off x="10286727" y="50043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5"/>
            <a:ext cx="10515600" cy="499047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</p:spTree>
    <p:extLst>
      <p:ext uri="{BB962C8B-B14F-4D97-AF65-F5344CB8AC3E}">
        <p14:creationId xmlns:p14="http://schemas.microsoft.com/office/powerpoint/2010/main" val="315653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rot="16200000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>
          <a:xfrm rot="13887111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2820" y="328229"/>
            <a:ext cx="42646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>
          <a:xfrm>
            <a:off x="5484576" y="328229"/>
            <a:ext cx="6438483" cy="6147228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6"/>
            <a:ext cx="4379260" cy="4990474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</p:spTree>
    <p:extLst>
      <p:ext uri="{BB962C8B-B14F-4D97-AF65-F5344CB8AC3E}">
        <p14:creationId xmlns:p14="http://schemas.microsoft.com/office/powerpoint/2010/main" val="39107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rot="16200000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>
          <a:xfrm rot="13887111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99720" y="328229"/>
            <a:ext cx="42177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>
          <a:xfrm>
            <a:off x="8840636" y="3403122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6"/>
            <a:ext cx="4379260" cy="504654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1" hasCustomPrompt="1"/>
          </p:nvPr>
        </p:nvSpPr>
        <p:spPr>
          <a:xfrm>
            <a:off x="5596693" y="3403121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>
          <a:xfrm>
            <a:off x="8840636" y="328228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3" hasCustomPrompt="1"/>
          </p:nvPr>
        </p:nvSpPr>
        <p:spPr>
          <a:xfrm>
            <a:off x="5596693" y="328227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09629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3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0170-5F17-4EB0-BFA4-80529005E784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E90D-BAE5-4CAD-8485-89BE0E092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62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7" r:id="rId4"/>
    <p:sldLayoutId id="2147483665" r:id="rId5"/>
    <p:sldLayoutId id="2147483666" r:id="rId6"/>
    <p:sldLayoutId id="2147483667" r:id="rId7"/>
    <p:sldLayoutId id="2147483651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u="sng" dirty="0"/>
              <a:t>«Разработка информационной системы по автоматизации процесса бронирования и продаж для ООО «</a:t>
            </a:r>
            <a:r>
              <a:rPr lang="ru-RU" u="sng" dirty="0" err="1"/>
              <a:t>Глобал</a:t>
            </a:r>
            <a:r>
              <a:rPr lang="ru-RU" u="sng" dirty="0"/>
              <a:t> Текс»»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Андреева Софья Леонидовна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ИСП431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 err="1"/>
              <a:t>Лисавина</a:t>
            </a:r>
            <a:r>
              <a:rPr lang="ru-RU" dirty="0"/>
              <a:t> А.В.</a:t>
            </a:r>
          </a:p>
        </p:txBody>
      </p:sp>
    </p:spTree>
    <p:extLst>
      <p:ext uri="{BB962C8B-B14F-4D97-AF65-F5344CB8AC3E}">
        <p14:creationId xmlns:p14="http://schemas.microsoft.com/office/powerpoint/2010/main" val="387334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 программного кода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8387"/>
            <a:ext cx="4379913" cy="31730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4525" y="328229"/>
            <a:ext cx="647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для генерации накладных с данными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384581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>
              <a:lnSpc>
                <a:spcPct val="150000"/>
              </a:lnSpc>
            </a:pPr>
            <a:r>
              <a:rPr lang="ru-RU" dirty="0"/>
              <a:t>Была разработана система, учитывающая требования к бизнес-процессам компании, облегчающая работу с товарами и учитывающая будущие улучшения. </a:t>
            </a:r>
          </a:p>
          <a:p>
            <a:pPr algn="just">
              <a:lnSpc>
                <a:spcPct val="150000"/>
              </a:lnSpc>
            </a:pPr>
            <a:r>
              <a:rPr lang="ru-RU" u="sng" dirty="0"/>
              <a:t>Цель достигнута, все задачи выполнены!</a:t>
            </a:r>
          </a:p>
        </p:txBody>
      </p:sp>
    </p:spTree>
    <p:extLst>
      <p:ext uri="{BB962C8B-B14F-4D97-AF65-F5344CB8AC3E}">
        <p14:creationId xmlns:p14="http://schemas.microsoft.com/office/powerpoint/2010/main" val="20004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>
              <a:lnSpc>
                <a:spcPct val="150000"/>
              </a:lnSpc>
            </a:pPr>
            <a:r>
              <a:rPr lang="ru-RU" b="1" dirty="0"/>
              <a:t>Создание удобной и функциональной системы </a:t>
            </a:r>
            <a:r>
              <a:rPr lang="ru-RU" dirty="0"/>
              <a:t>для упрощения процесса введения учёта осветительного оборудования, облегчения взаимодействия с клиентами и автоматизации ключевых процессов, связанных с фильтрацией и учётом товаров.</a:t>
            </a:r>
          </a:p>
        </p:txBody>
      </p:sp>
    </p:spTree>
    <p:extLst>
      <p:ext uri="{BB962C8B-B14F-4D97-AF65-F5344CB8AC3E}">
        <p14:creationId xmlns:p14="http://schemas.microsoft.com/office/powerpoint/2010/main" val="53994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Провести анализ бизнес-процессов компании и определить ключевые требования к системе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Разработать архитектуру приложения с учётом принципов расширяемости и масштабируемости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Реализовать интерфейс для разных типов пользователей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Настроить сортировку, поиск и фильтрацию по товарам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Реализовать обработку заказов и генерацию накладных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Обеспечить защиту хранимых данных пользователей в базе данных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23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Заказчик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>
              <a:lnSpc>
                <a:spcPct val="150000"/>
              </a:lnSpc>
            </a:pPr>
            <a:r>
              <a:rPr lang="ru-RU" b="1" dirty="0"/>
              <a:t>ООО «</a:t>
            </a:r>
            <a:r>
              <a:rPr lang="ru-RU" b="1" dirty="0" err="1"/>
              <a:t>Глобал</a:t>
            </a:r>
            <a:r>
              <a:rPr lang="ru-RU" b="1" dirty="0"/>
              <a:t> Текст»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Компания, специализирующаяся на продаже и поставке осветительного оборудования, решила выйти на новый рынок для поставки осветительного оборудования музейным учреждениям.</a:t>
            </a:r>
          </a:p>
        </p:txBody>
      </p:sp>
    </p:spTree>
    <p:extLst>
      <p:ext uri="{BB962C8B-B14F-4D97-AF65-F5344CB8AC3E}">
        <p14:creationId xmlns:p14="http://schemas.microsoft.com/office/powerpoint/2010/main" val="14356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>
              <a:lnSpc>
                <a:spcPct val="150000"/>
              </a:lnSpc>
            </a:pPr>
            <a:r>
              <a:rPr lang="ru-RU" dirty="0"/>
              <a:t>Актуальность проекта обусловлена факторами стремительного роста осветительного оборудования, требованиями к быстрой коммуникации с клиентами, кроме того возросший объем товаров требует централизованного хранилища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45969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Используемый стек технологий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6230149" y="1299566"/>
            <a:ext cx="5147663" cy="499047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Server Microsoft 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 Studio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Github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A2B7B6-29C1-4139-876B-AF21ED03A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7" y="1761067"/>
            <a:ext cx="23368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 5 SQL Server Data Tools to Check in 2025 | Airbyte">
            <a:extLst>
              <a:ext uri="{FF2B5EF4-FFF2-40B4-BE49-F238E27FC236}">
                <a16:creationId xmlns:a16="http://schemas.microsoft.com/office/drawing/2014/main" id="{A1BEC510-A165-425D-86E6-3A7B2AE41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3" r="33528"/>
          <a:stretch/>
        </p:blipFill>
        <p:spPr bwMode="auto">
          <a:xfrm>
            <a:off x="516467" y="3962400"/>
            <a:ext cx="2336800" cy="24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BC GitHub Instructor Guide | Learning Technology Hub">
            <a:extLst>
              <a:ext uri="{FF2B5EF4-FFF2-40B4-BE49-F238E27FC236}">
                <a16:creationId xmlns:a16="http://schemas.microsoft.com/office/drawing/2014/main" id="{C20B7FE2-2EF9-44D0-8846-3E6AA306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2680378"/>
            <a:ext cx="3962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77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отношений сущностей (</a:t>
            </a:r>
            <a:r>
              <a:rPr lang="en-US" dirty="0"/>
              <a:t>ERD)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6230149" y="1299566"/>
            <a:ext cx="5147663" cy="499047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315C4B-19B4-4863-9BD6-9FFFA7AC5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87122"/>
            <a:ext cx="5141375" cy="348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9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 (</a:t>
            </a:r>
            <a:r>
              <a:rPr lang="en-US" dirty="0"/>
              <a:t>Use Case)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6230149" y="1299566"/>
            <a:ext cx="5147663" cy="499047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31219F8-6DE2-4D96-88CF-D220C65E6BD3}"/>
              </a:ext>
            </a:extLst>
          </p:cNvPr>
          <p:cNvPicPr>
            <a:picLocks noGrp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9683"/>
            <a:ext cx="5148263" cy="2790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69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Личный кабинет администратора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474526" y="328229"/>
            <a:ext cx="644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Личный кабинет администратора для просмотра и фильтрации товаров. 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07B8412-B798-4994-A5A4-B80E24510E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4018"/>
            <a:ext cx="4379913" cy="33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753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231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«Разработка информационной системы по автоматизации процесса бронирования и продаж для ООО «Глобал Текс»»</vt:lpstr>
      <vt:lpstr>Цель</vt:lpstr>
      <vt:lpstr>Задачи</vt:lpstr>
      <vt:lpstr>Заказчик</vt:lpstr>
      <vt:lpstr>Актуальность</vt:lpstr>
      <vt:lpstr>Используемый стек технологий</vt:lpstr>
      <vt:lpstr>Диаграмма отношений сущностей (ERD)</vt:lpstr>
      <vt:lpstr>Диаграмма вариантов использования (Use Case)</vt:lpstr>
      <vt:lpstr>Интерфейс: Личный кабинет администратора</vt:lpstr>
      <vt:lpstr>Фрагмент программного кода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Савельев</dc:creator>
  <cp:lastModifiedBy>Sophia</cp:lastModifiedBy>
  <cp:revision>52</cp:revision>
  <dcterms:created xsi:type="dcterms:W3CDTF">2023-03-20T17:08:26Z</dcterms:created>
  <dcterms:modified xsi:type="dcterms:W3CDTF">2025-06-04T08:47:48Z</dcterms:modified>
</cp:coreProperties>
</file>