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74" r:id="rId4"/>
    <p:sldId id="275" r:id="rId5"/>
    <p:sldId id="276" r:id="rId6"/>
    <p:sldId id="272" r:id="rId7"/>
    <p:sldId id="273" r:id="rId8"/>
    <p:sldId id="262" r:id="rId9"/>
    <p:sldId id="277" r:id="rId10"/>
    <p:sldId id="278" r:id="rId11"/>
    <p:sldId id="279" r:id="rId12"/>
    <p:sldId id="261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AC987BF8-DFE5-4C89-BF7F-83D9EA61D987}">
          <p14:sldIdLst>
            <p14:sldId id="256"/>
            <p14:sldId id="264"/>
            <p14:sldId id="274"/>
            <p14:sldId id="275"/>
            <p14:sldId id="276"/>
            <p14:sldId id="272"/>
            <p14:sldId id="273"/>
            <p14:sldId id="262"/>
            <p14:sldId id="277"/>
            <p14:sldId id="278"/>
            <p14:sldId id="279"/>
            <p14:sldId id="26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4391"/>
    <a:srgbClr val="764596"/>
    <a:srgbClr val="4C4291"/>
    <a:srgbClr val="414291"/>
    <a:srgbClr val="484393"/>
    <a:srgbClr val="9C478A"/>
    <a:srgbClr val="AA5191"/>
    <a:srgbClr val="2B5BA5"/>
    <a:srgbClr val="285AA4"/>
    <a:srgbClr val="315C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0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634698" y="2453391"/>
            <a:ext cx="6346132" cy="1522676"/>
          </a:xfrm>
        </p:spPr>
        <p:txBody>
          <a:bodyPr anchor="ctr">
            <a:normAutofit/>
          </a:bodyPr>
          <a:lstStyle>
            <a:lvl1pPr algn="l">
              <a:defRPr sz="2400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ru-RU" dirty="0"/>
              <a:t>«ТЕМА ВЫПУСКНОЙ КВАЛИФИКАЦИОННОЙ РАБОТЫ»</a:t>
            </a:r>
          </a:p>
        </p:txBody>
      </p:sp>
      <p:pic>
        <p:nvPicPr>
          <p:cNvPr id="7" name="Рисунок 6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356" r="49722" b="19357"/>
          <a:stretch/>
        </p:blipFill>
        <p:spPr>
          <a:xfrm>
            <a:off x="6556531" y="808958"/>
            <a:ext cx="5576500" cy="4806062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570629" y="4010120"/>
            <a:ext cx="37712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ВЫПОЛНИЛ СТУДЕНТ ГРУППЫ</a:t>
            </a:r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13" hasCustomPrompt="1"/>
          </p:nvPr>
        </p:nvSpPr>
        <p:spPr>
          <a:xfrm>
            <a:off x="634698" y="4449555"/>
            <a:ext cx="6700974" cy="706465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ru-RU" dirty="0"/>
              <a:t>ИВАНОВ ИВАН ИВАНОВИЧ</a:t>
            </a:r>
          </a:p>
        </p:txBody>
      </p:sp>
      <p:sp>
        <p:nvSpPr>
          <p:cNvPr id="22" name="Прямоугольник 21"/>
          <p:cNvSpPr/>
          <p:nvPr userDrawn="1"/>
        </p:nvSpPr>
        <p:spPr>
          <a:xfrm>
            <a:off x="637150" y="1359011"/>
            <a:ext cx="53640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/>
            <a:r>
              <a:rPr lang="ru-RU" sz="18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ВЫПУСКНАЯ</a:t>
            </a:r>
            <a:r>
              <a:rPr lang="ru-RU" sz="1800" baseline="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КВАЛИФИКАЦИОННАЯ РАБОТА</a:t>
            </a:r>
            <a:endParaRPr lang="ru-RU" sz="18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Прямоугольник 22"/>
          <p:cNvSpPr/>
          <p:nvPr userDrawn="1"/>
        </p:nvSpPr>
        <p:spPr>
          <a:xfrm>
            <a:off x="634698" y="2123477"/>
            <a:ext cx="108876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/>
            <a:r>
              <a:rPr lang="ru-RU" sz="1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 ТЕМУ</a:t>
            </a:r>
          </a:p>
        </p:txBody>
      </p:sp>
      <p:sp>
        <p:nvSpPr>
          <p:cNvPr id="25" name="Текст 9"/>
          <p:cNvSpPr>
            <a:spLocks noGrp="1"/>
          </p:cNvSpPr>
          <p:nvPr>
            <p:ph type="body" sz="quarter" idx="17" hasCustomPrompt="1"/>
          </p:nvPr>
        </p:nvSpPr>
        <p:spPr>
          <a:xfrm>
            <a:off x="3952616" y="3997677"/>
            <a:ext cx="959937" cy="367057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ru-RU" dirty="0"/>
              <a:t>Н1812</a:t>
            </a:r>
          </a:p>
        </p:txBody>
      </p:sp>
      <p:sp>
        <p:nvSpPr>
          <p:cNvPr id="26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634698" y="6084911"/>
            <a:ext cx="4114800" cy="365125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ru-RU" dirty="0"/>
              <a:t>МОСКВА 2025</a:t>
            </a:r>
          </a:p>
        </p:txBody>
      </p:sp>
      <p:sp>
        <p:nvSpPr>
          <p:cNvPr id="27" name="Прямоугольник 26"/>
          <p:cNvSpPr/>
          <p:nvPr userDrawn="1"/>
        </p:nvSpPr>
        <p:spPr>
          <a:xfrm>
            <a:off x="570629" y="5179157"/>
            <a:ext cx="625057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lnSpc>
                <a:spcPct val="150000"/>
              </a:lnSpc>
            </a:pPr>
            <a:r>
              <a:rPr lang="ru-RU" sz="1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РУКОВОДИТЕЛЬ</a:t>
            </a:r>
          </a:p>
          <a:p>
            <a:pPr lvl="0" algn="l">
              <a:lnSpc>
                <a:spcPct val="150000"/>
              </a:lnSpc>
            </a:pPr>
            <a:r>
              <a:rPr lang="ru-RU" sz="1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ВЫПУСКНОЙ КВАЛИФИКАЦИОННОЙ РАБОТЫ:</a:t>
            </a:r>
          </a:p>
          <a:p>
            <a:pPr lvl="0" algn="l">
              <a:lnSpc>
                <a:spcPct val="150000"/>
              </a:lnSpc>
            </a:pPr>
            <a:endParaRPr lang="ru-RU" sz="16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Текст 14"/>
          <p:cNvSpPr>
            <a:spLocks noGrp="1"/>
          </p:cNvSpPr>
          <p:nvPr>
            <p:ph type="body" sz="quarter" idx="18" hasCustomPrompt="1"/>
          </p:nvPr>
        </p:nvSpPr>
        <p:spPr>
          <a:xfrm>
            <a:off x="5618015" y="5598008"/>
            <a:ext cx="2299063" cy="40564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buNone/>
              <a:defRPr sz="1600" b="0" baseline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ru-RU" dirty="0"/>
              <a:t>ФАМИЛИЯ И.О.</a:t>
            </a:r>
          </a:p>
        </p:txBody>
      </p:sp>
      <p:sp>
        <p:nvSpPr>
          <p:cNvPr id="13" name="Прямоугольник 12"/>
          <p:cNvSpPr/>
          <p:nvPr userDrawn="1"/>
        </p:nvSpPr>
        <p:spPr>
          <a:xfrm>
            <a:off x="184417" y="437781"/>
            <a:ext cx="118410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algn="ctr" defTabSz="914400" rtl="0" eaLnBrk="1" latinLnBrk="0" hangingPunct="1"/>
            <a:r>
              <a:rPr lang="ru-RU" sz="1200" kern="1200" dirty="0">
                <a:solidFill>
                  <a:srgbClr val="00206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ДЕПАРТАМЕНТ ОБРАЗОВАНИЯ И НАУКИ ГОРОДА МОСКВЫ</a:t>
            </a:r>
          </a:p>
          <a:p>
            <a:pPr algn="ctr"/>
            <a:r>
              <a:rPr lang="ru-RU" sz="1200" kern="1200" dirty="0">
                <a:solidFill>
                  <a:srgbClr val="00206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Государственное бюджетное профессиональное образовательное учреждение города Москвы</a:t>
            </a:r>
          </a:p>
          <a:p>
            <a:pPr algn="ctr"/>
            <a:r>
              <a:rPr lang="ru-RU" sz="1200" kern="1200" dirty="0">
                <a:solidFill>
                  <a:srgbClr val="00206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«Колледж автоматизации и информационных технологий № 20»</a:t>
            </a:r>
          </a:p>
        </p:txBody>
      </p:sp>
    </p:spTree>
    <p:extLst>
      <p:ext uri="{BB962C8B-B14F-4D97-AF65-F5344CB8AC3E}">
        <p14:creationId xmlns:p14="http://schemas.microsoft.com/office/powerpoint/2010/main" val="1724195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Титульный слайд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Рисунок 2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7460" y="905057"/>
            <a:ext cx="3511366" cy="3519238"/>
          </a:xfrm>
          <a:prstGeom prst="rect">
            <a:avLst/>
          </a:prstGeom>
        </p:spPr>
      </p:pic>
      <p:sp>
        <p:nvSpPr>
          <p:cNvPr id="33" name="TextBox 32"/>
          <p:cNvSpPr txBox="1"/>
          <p:nvPr userDrawn="1"/>
        </p:nvSpPr>
        <p:spPr>
          <a:xfrm>
            <a:off x="570629" y="4010120"/>
            <a:ext cx="37712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ВЫПОЛНИЛ СТУДЕНТ ГРУППЫ</a:t>
            </a:r>
          </a:p>
        </p:txBody>
      </p:sp>
      <p:sp>
        <p:nvSpPr>
          <p:cNvPr id="34" name="Текст 9"/>
          <p:cNvSpPr>
            <a:spLocks noGrp="1"/>
          </p:cNvSpPr>
          <p:nvPr>
            <p:ph type="body" sz="quarter" idx="13" hasCustomPrompt="1"/>
          </p:nvPr>
        </p:nvSpPr>
        <p:spPr>
          <a:xfrm>
            <a:off x="634698" y="4449555"/>
            <a:ext cx="6700974" cy="706465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ru-RU" dirty="0"/>
              <a:t>ИВАНОВ ИВАН ИВАНОВИЧ</a:t>
            </a:r>
          </a:p>
        </p:txBody>
      </p:sp>
      <p:sp>
        <p:nvSpPr>
          <p:cNvPr id="36" name="Прямоугольник 35"/>
          <p:cNvSpPr/>
          <p:nvPr userDrawn="1"/>
        </p:nvSpPr>
        <p:spPr>
          <a:xfrm>
            <a:off x="634698" y="2123477"/>
            <a:ext cx="108876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/>
            <a:r>
              <a:rPr lang="ru-RU" sz="1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 ТЕМУ</a:t>
            </a:r>
          </a:p>
        </p:txBody>
      </p:sp>
      <p:sp>
        <p:nvSpPr>
          <p:cNvPr id="37" name="Текст 9"/>
          <p:cNvSpPr>
            <a:spLocks noGrp="1"/>
          </p:cNvSpPr>
          <p:nvPr>
            <p:ph type="body" sz="quarter" idx="17" hasCustomPrompt="1"/>
          </p:nvPr>
        </p:nvSpPr>
        <p:spPr>
          <a:xfrm>
            <a:off x="3952616" y="3997677"/>
            <a:ext cx="959937" cy="367057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ru-RU" dirty="0"/>
              <a:t>Н1812</a:t>
            </a:r>
          </a:p>
        </p:txBody>
      </p:sp>
      <p:sp>
        <p:nvSpPr>
          <p:cNvPr id="38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634698" y="6084911"/>
            <a:ext cx="4114800" cy="365125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ru-RU" dirty="0"/>
              <a:t>МОСКВА 2025</a:t>
            </a:r>
          </a:p>
        </p:txBody>
      </p:sp>
      <p:sp>
        <p:nvSpPr>
          <p:cNvPr id="13" name="Прямоугольник 12"/>
          <p:cNvSpPr/>
          <p:nvPr userDrawn="1"/>
        </p:nvSpPr>
        <p:spPr>
          <a:xfrm>
            <a:off x="184417" y="445466"/>
            <a:ext cx="118410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algn="ctr" defTabSz="914400" rtl="0" eaLnBrk="1" latinLnBrk="0" hangingPunct="1"/>
            <a:r>
              <a:rPr lang="ru-RU" sz="1200" kern="1200" dirty="0">
                <a:solidFill>
                  <a:srgbClr val="00206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ДЕПАРТАМЕНТ ОБРАЗОВАНИЯ И НАУКИ ГОРОДА МОСКВЫ</a:t>
            </a:r>
          </a:p>
          <a:p>
            <a:pPr algn="ctr"/>
            <a:r>
              <a:rPr lang="ru-RU" sz="1200" kern="1200" dirty="0">
                <a:solidFill>
                  <a:srgbClr val="00206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Государственное бюджетное профессиональное образовательное учреждение города Москвы</a:t>
            </a:r>
          </a:p>
          <a:p>
            <a:pPr algn="ctr"/>
            <a:r>
              <a:rPr lang="ru-RU" sz="1200" kern="1200" dirty="0">
                <a:solidFill>
                  <a:srgbClr val="00206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«Колледж автоматизации и информационных технологий № 20»</a:t>
            </a:r>
          </a:p>
        </p:txBody>
      </p:sp>
      <p:sp>
        <p:nvSpPr>
          <p:cNvPr id="14" name="Прямоугольник 13"/>
          <p:cNvSpPr/>
          <p:nvPr userDrawn="1"/>
        </p:nvSpPr>
        <p:spPr>
          <a:xfrm>
            <a:off x="570629" y="1523570"/>
            <a:ext cx="53640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/>
            <a:r>
              <a:rPr lang="ru-RU" sz="18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ВЫПУСКНАЯ</a:t>
            </a:r>
            <a:r>
              <a:rPr lang="ru-RU" sz="1800" baseline="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КВАЛИФИКАЦИОННАЯ РАБОТА</a:t>
            </a:r>
            <a:endParaRPr lang="ru-RU" sz="18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Заголовок 1"/>
          <p:cNvSpPr txBox="1">
            <a:spLocks/>
          </p:cNvSpPr>
          <p:nvPr userDrawn="1"/>
        </p:nvSpPr>
        <p:spPr>
          <a:xfrm>
            <a:off x="779550" y="2458508"/>
            <a:ext cx="6346132" cy="1522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rgbClr val="00206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ru-RU" dirty="0"/>
              <a:t>«ТЕМА ВЫПУСКНОЙ КВАЛИФИКАЦИОННОЙ РАБОТЫ»</a:t>
            </a:r>
          </a:p>
        </p:txBody>
      </p:sp>
      <p:sp>
        <p:nvSpPr>
          <p:cNvPr id="16" name="Прямоугольник 15"/>
          <p:cNvSpPr/>
          <p:nvPr userDrawn="1"/>
        </p:nvSpPr>
        <p:spPr>
          <a:xfrm>
            <a:off x="570629" y="5179157"/>
            <a:ext cx="625057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lnSpc>
                <a:spcPct val="150000"/>
              </a:lnSpc>
            </a:pPr>
            <a:r>
              <a:rPr lang="ru-RU" sz="1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РУКОВОДИТЕЛЬ</a:t>
            </a:r>
          </a:p>
          <a:p>
            <a:pPr lvl="0" algn="l">
              <a:lnSpc>
                <a:spcPct val="150000"/>
              </a:lnSpc>
            </a:pPr>
            <a:r>
              <a:rPr lang="ru-RU" sz="16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ВЫПУСКНОЙ КВАЛИФИКАЦИОННОЙ РАБОТЫ:</a:t>
            </a:r>
          </a:p>
          <a:p>
            <a:pPr lvl="0" algn="l">
              <a:lnSpc>
                <a:spcPct val="150000"/>
              </a:lnSpc>
            </a:pPr>
            <a:endParaRPr lang="ru-RU" sz="16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Текст 14"/>
          <p:cNvSpPr>
            <a:spLocks noGrp="1"/>
          </p:cNvSpPr>
          <p:nvPr>
            <p:ph type="body" sz="quarter" idx="18" hasCustomPrompt="1"/>
          </p:nvPr>
        </p:nvSpPr>
        <p:spPr>
          <a:xfrm>
            <a:off x="5618015" y="5598008"/>
            <a:ext cx="2299063" cy="40564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buNone/>
              <a:defRPr sz="1600" b="0" baseline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ru-RU" dirty="0"/>
              <a:t>ФАМИЛИЯ И.О.</a:t>
            </a:r>
          </a:p>
        </p:txBody>
      </p:sp>
    </p:spTree>
    <p:extLst>
      <p:ext uri="{BB962C8B-B14F-4D97-AF65-F5344CB8AC3E}">
        <p14:creationId xmlns:p14="http://schemas.microsoft.com/office/powerpoint/2010/main" val="3564351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 userDrawn="1"/>
        </p:nvSpPr>
        <p:spPr>
          <a:xfrm>
            <a:off x="1" y="0"/>
            <a:ext cx="1413862" cy="6858000"/>
          </a:xfrm>
          <a:prstGeom prst="rect">
            <a:avLst/>
          </a:prstGeom>
          <a:gradFill>
            <a:gsLst>
              <a:gs pos="0">
                <a:srgbClr val="764596"/>
              </a:gs>
              <a:gs pos="100000">
                <a:srgbClr val="44439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720583" y="1807134"/>
            <a:ext cx="8645178" cy="1888887"/>
          </a:xfrm>
        </p:spPr>
        <p:txBody>
          <a:bodyPr>
            <a:normAutofit/>
          </a:bodyPr>
          <a:lstStyle>
            <a:lvl1pPr>
              <a:defRPr sz="3200" b="1">
                <a:solidFill>
                  <a:srgbClr val="4C429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ru-RU" dirty="0"/>
              <a:t>ЗАГОЛОВОК ПОДРАЗДЕЛА</a:t>
            </a:r>
          </a:p>
        </p:txBody>
      </p:sp>
      <p:pic>
        <p:nvPicPr>
          <p:cNvPr id="10" name="Рисунок 9"/>
          <p:cNvPicPr>
            <a:picLocks noChangeAspect="1"/>
          </p:cNvPicPr>
          <p:nvPr userDrawn="1"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16" y="244739"/>
            <a:ext cx="787632" cy="1064695"/>
          </a:xfrm>
          <a:prstGeom prst="rect">
            <a:avLst/>
          </a:prstGeom>
        </p:spPr>
      </p:pic>
      <p:sp>
        <p:nvSpPr>
          <p:cNvPr id="8" name="Параллелограмм 7"/>
          <p:cNvSpPr/>
          <p:nvPr userDrawn="1"/>
        </p:nvSpPr>
        <p:spPr>
          <a:xfrm rot="19287111">
            <a:off x="-370082" y="1666669"/>
            <a:ext cx="2146752" cy="416832"/>
          </a:xfrm>
          <a:prstGeom prst="parallelogram">
            <a:avLst>
              <a:gd name="adj" fmla="val 7917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Текст 11"/>
          <p:cNvSpPr>
            <a:spLocks noGrp="1"/>
          </p:cNvSpPr>
          <p:nvPr>
            <p:ph type="body" sz="quarter" idx="10" hasCustomPrompt="1"/>
          </p:nvPr>
        </p:nvSpPr>
        <p:spPr>
          <a:xfrm>
            <a:off x="1720583" y="3696021"/>
            <a:ext cx="6529387" cy="990600"/>
          </a:xfrm>
        </p:spPr>
        <p:txBody>
          <a:bodyPr/>
          <a:lstStyle>
            <a:lvl1pPr marL="0" indent="0">
              <a:buNone/>
              <a:defRPr>
                <a:solidFill>
                  <a:srgbClr val="444391"/>
                </a:solidFill>
              </a:defRPr>
            </a:lvl1pPr>
          </a:lstStyle>
          <a:p>
            <a:pPr lvl="0"/>
            <a:r>
              <a:rPr lang="ru-RU" dirty="0"/>
              <a:t>Подзаголовок</a:t>
            </a:r>
          </a:p>
        </p:txBody>
      </p:sp>
    </p:spTree>
    <p:extLst>
      <p:ext uri="{BB962C8B-B14F-4D97-AF65-F5344CB8AC3E}">
        <p14:creationId xmlns:p14="http://schemas.microsoft.com/office/powerpoint/2010/main" val="3196225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Заголовок и объект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 userDrawn="1"/>
        </p:nvSpPr>
        <p:spPr>
          <a:xfrm rot="16200000">
            <a:off x="6107539" y="-4941111"/>
            <a:ext cx="815121" cy="11353801"/>
          </a:xfrm>
          <a:prstGeom prst="rect">
            <a:avLst/>
          </a:prstGeom>
          <a:gradFill>
            <a:gsLst>
              <a:gs pos="0">
                <a:srgbClr val="764596"/>
              </a:gs>
              <a:gs pos="100000">
                <a:srgbClr val="44439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037344" y="328228"/>
            <a:ext cx="10316455" cy="815122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ru-RU" dirty="0"/>
              <a:t>Заголовок</a:t>
            </a:r>
          </a:p>
        </p:txBody>
      </p:sp>
      <p:pic>
        <p:nvPicPr>
          <p:cNvPr id="10" name="Рисунок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68" y="234870"/>
            <a:ext cx="787632" cy="1064695"/>
          </a:xfrm>
          <a:prstGeom prst="rect">
            <a:avLst/>
          </a:prstGeom>
        </p:spPr>
      </p:pic>
      <p:sp>
        <p:nvSpPr>
          <p:cNvPr id="6" name="Текст 11"/>
          <p:cNvSpPr>
            <a:spLocks noGrp="1"/>
          </p:cNvSpPr>
          <p:nvPr>
            <p:ph type="body" sz="quarter" idx="11" hasCustomPrompt="1"/>
          </p:nvPr>
        </p:nvSpPr>
        <p:spPr>
          <a:xfrm>
            <a:off x="838199" y="1304543"/>
            <a:ext cx="10515601" cy="486736"/>
          </a:xfrm>
        </p:spPr>
        <p:txBody>
          <a:bodyPr anchor="ctr">
            <a:normAutofit/>
          </a:bodyPr>
          <a:lstStyle>
            <a:lvl1pPr marL="0" indent="0">
              <a:buNone/>
              <a:defRPr sz="2400">
                <a:solidFill>
                  <a:srgbClr val="444391"/>
                </a:solidFill>
              </a:defRPr>
            </a:lvl1pPr>
          </a:lstStyle>
          <a:p>
            <a:pPr lvl="0"/>
            <a:r>
              <a:rPr lang="ru-RU" dirty="0"/>
              <a:t>Подзаголовок</a:t>
            </a:r>
          </a:p>
        </p:txBody>
      </p:sp>
      <p:sp>
        <p:nvSpPr>
          <p:cNvPr id="8" name="Параллелограмм 7"/>
          <p:cNvSpPr/>
          <p:nvPr userDrawn="1"/>
        </p:nvSpPr>
        <p:spPr>
          <a:xfrm rot="13887111">
            <a:off x="10286727" y="638748"/>
            <a:ext cx="2146752" cy="416832"/>
          </a:xfrm>
          <a:prstGeom prst="parallelogram">
            <a:avLst>
              <a:gd name="adj" fmla="val 7917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бъект 2"/>
          <p:cNvSpPr>
            <a:spLocks noGrp="1"/>
          </p:cNvSpPr>
          <p:nvPr>
            <p:ph idx="1"/>
          </p:nvPr>
        </p:nvSpPr>
        <p:spPr>
          <a:xfrm>
            <a:off x="838200" y="1938701"/>
            <a:ext cx="10515600" cy="435133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44439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63288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Заголовок и объект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 userDrawn="1"/>
        </p:nvSpPr>
        <p:spPr>
          <a:xfrm rot="16200000">
            <a:off x="6107539" y="-4941110"/>
            <a:ext cx="815121" cy="11353801"/>
          </a:xfrm>
          <a:prstGeom prst="rect">
            <a:avLst/>
          </a:prstGeom>
          <a:gradFill>
            <a:gsLst>
              <a:gs pos="0">
                <a:srgbClr val="764596"/>
              </a:gs>
              <a:gs pos="100000">
                <a:srgbClr val="44439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106500" y="328229"/>
            <a:ext cx="10247299" cy="815122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ru-RU" dirty="0"/>
              <a:t>Заголовок</a:t>
            </a:r>
          </a:p>
        </p:txBody>
      </p:sp>
      <p:pic>
        <p:nvPicPr>
          <p:cNvPr id="10" name="Рисунок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68" y="234871"/>
            <a:ext cx="787632" cy="1064695"/>
          </a:xfrm>
          <a:prstGeom prst="rect">
            <a:avLst/>
          </a:prstGeom>
        </p:spPr>
      </p:pic>
      <p:sp>
        <p:nvSpPr>
          <p:cNvPr id="6" name="Текст 11"/>
          <p:cNvSpPr>
            <a:spLocks noGrp="1"/>
          </p:cNvSpPr>
          <p:nvPr>
            <p:ph type="body" sz="quarter" idx="11" hasCustomPrompt="1"/>
          </p:nvPr>
        </p:nvSpPr>
        <p:spPr>
          <a:xfrm>
            <a:off x="838199" y="1304544"/>
            <a:ext cx="5147663" cy="486736"/>
          </a:xfrm>
        </p:spPr>
        <p:txBody>
          <a:bodyPr anchor="ctr">
            <a:normAutofit/>
          </a:bodyPr>
          <a:lstStyle>
            <a:lvl1pPr marL="0" indent="0">
              <a:buNone/>
              <a:defRPr sz="2400">
                <a:solidFill>
                  <a:srgbClr val="444391"/>
                </a:solidFill>
              </a:defRPr>
            </a:lvl1pPr>
          </a:lstStyle>
          <a:p>
            <a:pPr lvl="0"/>
            <a:r>
              <a:rPr lang="ru-RU" dirty="0"/>
              <a:t>Подзаголовок</a:t>
            </a:r>
          </a:p>
        </p:txBody>
      </p:sp>
      <p:sp>
        <p:nvSpPr>
          <p:cNvPr id="8" name="Параллелограмм 7"/>
          <p:cNvSpPr/>
          <p:nvPr userDrawn="1"/>
        </p:nvSpPr>
        <p:spPr>
          <a:xfrm rot="13887111">
            <a:off x="10286727" y="584961"/>
            <a:ext cx="2146752" cy="416832"/>
          </a:xfrm>
          <a:prstGeom prst="parallelogram">
            <a:avLst>
              <a:gd name="adj" fmla="val 7917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бъект 2"/>
          <p:cNvSpPr>
            <a:spLocks noGrp="1"/>
          </p:cNvSpPr>
          <p:nvPr>
            <p:ph idx="12" hasCustomPrompt="1"/>
          </p:nvPr>
        </p:nvSpPr>
        <p:spPr>
          <a:xfrm>
            <a:off x="6206138" y="1299566"/>
            <a:ext cx="5147662" cy="4990474"/>
          </a:xfrm>
        </p:spPr>
        <p:txBody>
          <a:bodyPr>
            <a:normAutofit/>
          </a:bodyPr>
          <a:lstStyle>
            <a:lvl1pPr marL="0" indent="0" algn="ctr">
              <a:buNone/>
              <a:defRPr sz="1800" baseline="0">
                <a:solidFill>
                  <a:srgbClr val="44439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ru-RU" dirty="0"/>
              <a:t>Кликните для вставки таблицы, диаграммы, схемы, видео, фото, рисунок.</a:t>
            </a:r>
          </a:p>
        </p:txBody>
      </p:sp>
      <p:sp>
        <p:nvSpPr>
          <p:cNvPr id="12" name="Текст 11"/>
          <p:cNvSpPr>
            <a:spLocks noGrp="1"/>
          </p:cNvSpPr>
          <p:nvPr>
            <p:ph type="body" sz="quarter" idx="13" hasCustomPrompt="1"/>
          </p:nvPr>
        </p:nvSpPr>
        <p:spPr>
          <a:xfrm>
            <a:off x="838199" y="1952472"/>
            <a:ext cx="5147663" cy="4337568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rgbClr val="444391"/>
                </a:solidFill>
              </a:defRPr>
            </a:lvl1pPr>
          </a:lstStyle>
          <a:p>
            <a:pPr lvl="0"/>
            <a:r>
              <a:rPr lang="ru-RU" dirty="0"/>
              <a:t>Образец подзаголовок</a:t>
            </a:r>
          </a:p>
        </p:txBody>
      </p:sp>
    </p:spTree>
    <p:extLst>
      <p:ext uri="{BB962C8B-B14F-4D97-AF65-F5344CB8AC3E}">
        <p14:creationId xmlns:p14="http://schemas.microsoft.com/office/powerpoint/2010/main" val="3258083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Заголовок и объект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 userDrawn="1"/>
        </p:nvSpPr>
        <p:spPr>
          <a:xfrm rot="16200000">
            <a:off x="6107539" y="-4941111"/>
            <a:ext cx="815121" cy="11353801"/>
          </a:xfrm>
          <a:prstGeom prst="rect">
            <a:avLst/>
          </a:prstGeom>
          <a:gradFill>
            <a:gsLst>
              <a:gs pos="0">
                <a:srgbClr val="764596"/>
              </a:gs>
              <a:gs pos="100000">
                <a:srgbClr val="44439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037344" y="328228"/>
            <a:ext cx="10316455" cy="815122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ru-RU" dirty="0"/>
              <a:t>Заголовок</a:t>
            </a:r>
          </a:p>
        </p:txBody>
      </p:sp>
      <p:pic>
        <p:nvPicPr>
          <p:cNvPr id="10" name="Рисунок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68" y="234870"/>
            <a:ext cx="787632" cy="1064695"/>
          </a:xfrm>
          <a:prstGeom prst="rect">
            <a:avLst/>
          </a:prstGeom>
        </p:spPr>
      </p:pic>
      <p:sp>
        <p:nvSpPr>
          <p:cNvPr id="8" name="Параллелограмм 7"/>
          <p:cNvSpPr/>
          <p:nvPr userDrawn="1"/>
        </p:nvSpPr>
        <p:spPr>
          <a:xfrm rot="13887111">
            <a:off x="10286727" y="577276"/>
            <a:ext cx="2146752" cy="416832"/>
          </a:xfrm>
          <a:prstGeom prst="parallelogram">
            <a:avLst>
              <a:gd name="adj" fmla="val 7917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бъект 2"/>
          <p:cNvSpPr>
            <a:spLocks noGrp="1"/>
          </p:cNvSpPr>
          <p:nvPr>
            <p:ph idx="1" hasCustomPrompt="1"/>
          </p:nvPr>
        </p:nvSpPr>
        <p:spPr>
          <a:xfrm>
            <a:off x="838199" y="1786301"/>
            <a:ext cx="5067301" cy="435133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ru-RU" dirty="0"/>
              <a:t>Кликните чтобы вставить фото</a:t>
            </a:r>
          </a:p>
        </p:txBody>
      </p:sp>
      <p:sp>
        <p:nvSpPr>
          <p:cNvPr id="13" name="Объект 2"/>
          <p:cNvSpPr>
            <a:spLocks noGrp="1"/>
          </p:cNvSpPr>
          <p:nvPr>
            <p:ph idx="10" hasCustomPrompt="1"/>
          </p:nvPr>
        </p:nvSpPr>
        <p:spPr>
          <a:xfrm>
            <a:off x="6286499" y="1786301"/>
            <a:ext cx="5067301" cy="435133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ru-RU" dirty="0"/>
              <a:t>Кликните чтобы вставить фото</a:t>
            </a:r>
          </a:p>
        </p:txBody>
      </p:sp>
      <p:sp>
        <p:nvSpPr>
          <p:cNvPr id="14" name="Текст 11"/>
          <p:cNvSpPr>
            <a:spLocks noGrp="1"/>
          </p:cNvSpPr>
          <p:nvPr>
            <p:ph type="body" sz="quarter" idx="11" hasCustomPrompt="1"/>
          </p:nvPr>
        </p:nvSpPr>
        <p:spPr>
          <a:xfrm>
            <a:off x="838199" y="1304543"/>
            <a:ext cx="10515601" cy="486736"/>
          </a:xfrm>
        </p:spPr>
        <p:txBody>
          <a:bodyPr anchor="ctr">
            <a:normAutofit/>
          </a:bodyPr>
          <a:lstStyle>
            <a:lvl1pPr marL="0" indent="0">
              <a:buNone/>
              <a:defRPr sz="2400">
                <a:solidFill>
                  <a:srgbClr val="444391"/>
                </a:solidFill>
              </a:defRPr>
            </a:lvl1pPr>
          </a:lstStyle>
          <a:p>
            <a:pPr lvl="0"/>
            <a:r>
              <a:rPr lang="ru-RU" dirty="0"/>
              <a:t>Подзаголовок</a:t>
            </a:r>
          </a:p>
        </p:txBody>
      </p:sp>
    </p:spTree>
    <p:extLst>
      <p:ext uri="{BB962C8B-B14F-4D97-AF65-F5344CB8AC3E}">
        <p14:creationId xmlns:p14="http://schemas.microsoft.com/office/powerpoint/2010/main" val="334564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Заголовок и объект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 userDrawn="1"/>
        </p:nvSpPr>
        <p:spPr>
          <a:xfrm rot="16200000">
            <a:off x="6107539" y="-4941111"/>
            <a:ext cx="815121" cy="11353801"/>
          </a:xfrm>
          <a:prstGeom prst="rect">
            <a:avLst/>
          </a:prstGeom>
          <a:gradFill>
            <a:gsLst>
              <a:gs pos="0">
                <a:srgbClr val="764596"/>
              </a:gs>
              <a:gs pos="100000">
                <a:srgbClr val="44439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060396" y="328228"/>
            <a:ext cx="10293403" cy="815122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ru-RU" dirty="0"/>
              <a:t>Заголовок</a:t>
            </a:r>
          </a:p>
        </p:txBody>
      </p:sp>
      <p:pic>
        <p:nvPicPr>
          <p:cNvPr id="10" name="Рисунок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68" y="234870"/>
            <a:ext cx="787632" cy="1064695"/>
          </a:xfrm>
          <a:prstGeom prst="rect">
            <a:avLst/>
          </a:prstGeom>
        </p:spPr>
      </p:pic>
      <p:sp>
        <p:nvSpPr>
          <p:cNvPr id="8" name="Параллелограмм 7"/>
          <p:cNvSpPr/>
          <p:nvPr userDrawn="1"/>
        </p:nvSpPr>
        <p:spPr>
          <a:xfrm rot="13887111">
            <a:off x="10286727" y="500436"/>
            <a:ext cx="2146752" cy="416832"/>
          </a:xfrm>
          <a:prstGeom prst="parallelogram">
            <a:avLst>
              <a:gd name="adj" fmla="val 7917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бъект 2"/>
          <p:cNvSpPr>
            <a:spLocks noGrp="1"/>
          </p:cNvSpPr>
          <p:nvPr>
            <p:ph idx="1" hasCustomPrompt="1"/>
          </p:nvPr>
        </p:nvSpPr>
        <p:spPr>
          <a:xfrm>
            <a:off x="838200" y="1299565"/>
            <a:ext cx="10515600" cy="4990474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44439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ru-RU" dirty="0"/>
              <a:t>Вставьте текст</a:t>
            </a:r>
          </a:p>
        </p:txBody>
      </p:sp>
    </p:spTree>
    <p:extLst>
      <p:ext uri="{BB962C8B-B14F-4D97-AF65-F5344CB8AC3E}">
        <p14:creationId xmlns:p14="http://schemas.microsoft.com/office/powerpoint/2010/main" val="3156537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 и объект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 userDrawn="1"/>
        </p:nvSpPr>
        <p:spPr>
          <a:xfrm rot="16200000">
            <a:off x="2620269" y="-1453842"/>
            <a:ext cx="815121" cy="4379261"/>
          </a:xfrm>
          <a:prstGeom prst="rect">
            <a:avLst/>
          </a:prstGeom>
          <a:gradFill>
            <a:gsLst>
              <a:gs pos="0">
                <a:srgbClr val="764596"/>
              </a:gs>
              <a:gs pos="100000">
                <a:srgbClr val="44439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араллелограмм 13"/>
          <p:cNvSpPr/>
          <p:nvPr userDrawn="1"/>
        </p:nvSpPr>
        <p:spPr>
          <a:xfrm rot="13887111">
            <a:off x="4203859" y="727299"/>
            <a:ext cx="2146752" cy="150770"/>
          </a:xfrm>
          <a:prstGeom prst="parallelogram">
            <a:avLst>
              <a:gd name="adj" fmla="val 7917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952820" y="328229"/>
            <a:ext cx="4264640" cy="815122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ru-RU" dirty="0"/>
              <a:t>Заголовок</a:t>
            </a:r>
          </a:p>
        </p:txBody>
      </p:sp>
      <p:pic>
        <p:nvPicPr>
          <p:cNvPr id="7" name="Рисунок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68" y="234871"/>
            <a:ext cx="787632" cy="1064695"/>
          </a:xfrm>
          <a:prstGeom prst="rect">
            <a:avLst/>
          </a:prstGeom>
        </p:spPr>
      </p:pic>
      <p:sp>
        <p:nvSpPr>
          <p:cNvPr id="11" name="Объект 2"/>
          <p:cNvSpPr>
            <a:spLocks noGrp="1"/>
          </p:cNvSpPr>
          <p:nvPr>
            <p:ph idx="10" hasCustomPrompt="1"/>
          </p:nvPr>
        </p:nvSpPr>
        <p:spPr>
          <a:xfrm>
            <a:off x="5484576" y="328229"/>
            <a:ext cx="6438483" cy="6147228"/>
          </a:xfrm>
          <a:solidFill>
            <a:schemeClr val="bg1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8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ru-RU" dirty="0"/>
              <a:t>Кликните чтобы вставить фото</a:t>
            </a:r>
          </a:p>
        </p:txBody>
      </p:sp>
      <p:sp>
        <p:nvSpPr>
          <p:cNvPr id="13" name="Объект 2"/>
          <p:cNvSpPr>
            <a:spLocks noGrp="1"/>
          </p:cNvSpPr>
          <p:nvPr>
            <p:ph idx="1" hasCustomPrompt="1"/>
          </p:nvPr>
        </p:nvSpPr>
        <p:spPr>
          <a:xfrm>
            <a:off x="838200" y="1299566"/>
            <a:ext cx="4379260" cy="4990474"/>
          </a:xfrm>
          <a:solidFill>
            <a:schemeClr val="bg1"/>
          </a:solidFill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44439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ru-RU" dirty="0"/>
              <a:t>Вставьте текст</a:t>
            </a:r>
          </a:p>
        </p:txBody>
      </p:sp>
    </p:spTree>
    <p:extLst>
      <p:ext uri="{BB962C8B-B14F-4D97-AF65-F5344CB8AC3E}">
        <p14:creationId xmlns:p14="http://schemas.microsoft.com/office/powerpoint/2010/main" val="3910781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Заголовок и объект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 userDrawn="1"/>
        </p:nvSpPr>
        <p:spPr>
          <a:xfrm rot="16200000">
            <a:off x="2620269" y="-1453842"/>
            <a:ext cx="815121" cy="4379261"/>
          </a:xfrm>
          <a:prstGeom prst="rect">
            <a:avLst/>
          </a:prstGeom>
          <a:gradFill>
            <a:gsLst>
              <a:gs pos="0">
                <a:srgbClr val="764596"/>
              </a:gs>
              <a:gs pos="100000">
                <a:srgbClr val="44439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араллелограмм 13"/>
          <p:cNvSpPr/>
          <p:nvPr userDrawn="1"/>
        </p:nvSpPr>
        <p:spPr>
          <a:xfrm rot="13887111">
            <a:off x="4203859" y="727299"/>
            <a:ext cx="2146752" cy="150770"/>
          </a:xfrm>
          <a:prstGeom prst="parallelogram">
            <a:avLst>
              <a:gd name="adj" fmla="val 7917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999720" y="328229"/>
            <a:ext cx="4217740" cy="815122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ru-RU" dirty="0"/>
              <a:t>Заголовок</a:t>
            </a:r>
          </a:p>
        </p:txBody>
      </p:sp>
      <p:pic>
        <p:nvPicPr>
          <p:cNvPr id="7" name="Рисунок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68" y="234871"/>
            <a:ext cx="787632" cy="1064695"/>
          </a:xfrm>
          <a:prstGeom prst="rect">
            <a:avLst/>
          </a:prstGeom>
        </p:spPr>
      </p:pic>
      <p:sp>
        <p:nvSpPr>
          <p:cNvPr id="11" name="Объект 2"/>
          <p:cNvSpPr>
            <a:spLocks noGrp="1"/>
          </p:cNvSpPr>
          <p:nvPr>
            <p:ph idx="10" hasCustomPrompt="1"/>
          </p:nvPr>
        </p:nvSpPr>
        <p:spPr>
          <a:xfrm>
            <a:off x="8840636" y="3403122"/>
            <a:ext cx="3082423" cy="2942985"/>
          </a:xfrm>
          <a:solidFill>
            <a:schemeClr val="bg1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8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ru-RU" dirty="0"/>
              <a:t>Кликните чтобы вставить фото</a:t>
            </a:r>
          </a:p>
        </p:txBody>
      </p:sp>
      <p:sp>
        <p:nvSpPr>
          <p:cNvPr id="13" name="Объект 2"/>
          <p:cNvSpPr>
            <a:spLocks noGrp="1"/>
          </p:cNvSpPr>
          <p:nvPr>
            <p:ph idx="1" hasCustomPrompt="1"/>
          </p:nvPr>
        </p:nvSpPr>
        <p:spPr>
          <a:xfrm>
            <a:off x="838200" y="1299566"/>
            <a:ext cx="4379260" cy="5046540"/>
          </a:xfrm>
          <a:solidFill>
            <a:schemeClr val="bg1"/>
          </a:solidFill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44439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ru-RU" dirty="0"/>
              <a:t>Вставьте текст</a:t>
            </a:r>
          </a:p>
        </p:txBody>
      </p:sp>
      <p:sp>
        <p:nvSpPr>
          <p:cNvPr id="8" name="Объект 2"/>
          <p:cNvSpPr>
            <a:spLocks noGrp="1"/>
          </p:cNvSpPr>
          <p:nvPr>
            <p:ph idx="11" hasCustomPrompt="1"/>
          </p:nvPr>
        </p:nvSpPr>
        <p:spPr>
          <a:xfrm>
            <a:off x="5596693" y="3403121"/>
            <a:ext cx="3082423" cy="2942985"/>
          </a:xfrm>
          <a:solidFill>
            <a:schemeClr val="bg1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8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ru-RU" dirty="0"/>
              <a:t>Кликните чтобы вставить фото</a:t>
            </a:r>
          </a:p>
        </p:txBody>
      </p:sp>
      <p:sp>
        <p:nvSpPr>
          <p:cNvPr id="9" name="Объект 2"/>
          <p:cNvSpPr>
            <a:spLocks noGrp="1"/>
          </p:cNvSpPr>
          <p:nvPr>
            <p:ph idx="12" hasCustomPrompt="1"/>
          </p:nvPr>
        </p:nvSpPr>
        <p:spPr>
          <a:xfrm>
            <a:off x="8840636" y="328228"/>
            <a:ext cx="3082423" cy="2942985"/>
          </a:xfrm>
          <a:solidFill>
            <a:schemeClr val="bg1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8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ru-RU" dirty="0"/>
              <a:t>Кликните чтобы вставить фото</a:t>
            </a:r>
          </a:p>
        </p:txBody>
      </p:sp>
      <p:sp>
        <p:nvSpPr>
          <p:cNvPr id="10" name="Объект 2"/>
          <p:cNvSpPr>
            <a:spLocks noGrp="1"/>
          </p:cNvSpPr>
          <p:nvPr>
            <p:ph idx="13" hasCustomPrompt="1"/>
          </p:nvPr>
        </p:nvSpPr>
        <p:spPr>
          <a:xfrm>
            <a:off x="5596693" y="328227"/>
            <a:ext cx="3082423" cy="2942985"/>
          </a:xfrm>
          <a:solidFill>
            <a:schemeClr val="bg1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8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ru-RU" dirty="0"/>
              <a:t>Кликните чтобы вставить фото</a:t>
            </a:r>
          </a:p>
        </p:txBody>
      </p:sp>
    </p:spTree>
    <p:extLst>
      <p:ext uri="{BB962C8B-B14F-4D97-AF65-F5344CB8AC3E}">
        <p14:creationId xmlns:p14="http://schemas.microsoft.com/office/powerpoint/2010/main" val="1096298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3"/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FE0170-5F17-4EB0-BFA4-80529005E784}" type="datetimeFigureOut">
              <a:rPr lang="ru-RU" smtClean="0"/>
              <a:t>05.06.2025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B0E90D-BAE5-4CAD-8485-89BE0E092D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1623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50" r:id="rId3"/>
    <p:sldLayoutId id="2147483657" r:id="rId4"/>
    <p:sldLayoutId id="2147483665" r:id="rId5"/>
    <p:sldLayoutId id="2147483666" r:id="rId6"/>
    <p:sldLayoutId id="2147483667" r:id="rId7"/>
    <p:sldLayoutId id="2147483651" r:id="rId8"/>
    <p:sldLayoutId id="2147483668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«Разработка информационной системы по автоматизации процесса бронирования и продаж для ООО «Глобал Текс»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/>
              <a:t>АНДРЕЕВА СОФЬЯ ЛЕОНИДОВНА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ru-RU" dirty="0"/>
              <a:t>ИСП431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ru-RU" dirty="0"/>
              <a:t>ЛИСАВИНА А.В.</a:t>
            </a:r>
          </a:p>
        </p:txBody>
      </p:sp>
    </p:spTree>
    <p:extLst>
      <p:ext uri="{BB962C8B-B14F-4D97-AF65-F5344CB8AC3E}">
        <p14:creationId xmlns:p14="http://schemas.microsoft.com/office/powerpoint/2010/main" val="38733441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Фрагмент программного кода</a:t>
            </a:r>
            <a:r>
              <a:rPr lang="en-US" dirty="0"/>
              <a:t>. </a:t>
            </a:r>
            <a:r>
              <a:rPr lang="ru-RU" dirty="0"/>
              <a:t>Класс для генерации накладных с данными товаров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3E4B1D7-85D5-4A33-9430-251DE71901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611" y="1450258"/>
            <a:ext cx="5235389" cy="481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5765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>
            <a:extLst>
              <a:ext uri="{FF2B5EF4-FFF2-40B4-BE49-F238E27FC236}">
                <a16:creationId xmlns:a16="http://schemas.microsoft.com/office/drawing/2014/main" id="{E1D456FE-2B86-44AF-8F94-4805F57C0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10" name="Объект 9">
            <a:extLst>
              <a:ext uri="{FF2B5EF4-FFF2-40B4-BE49-F238E27FC236}">
                <a16:creationId xmlns:a16="http://schemas.microsoft.com/office/drawing/2014/main" id="{D40E1C09-35EB-4A74-BCB1-BF44EAA1D3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ru-RU" sz="2000" dirty="0"/>
              <a:t>В ходе дипломного проекта были проанализированы особенности освещения в музеях и галереях с учётом требований к экспонатам. Изучены действующие стандарты освещённости, что позволило выбрать оптимальные технологии для разработки системы. Спроектирована архитектура и создана база данных с удобным пользовательским интерфейсом. Реализованы ключевые функциональные модули для управления освещением и товарами. Проведена оценка экономической эффективности, подтвердившая выгоды внедрения системы для компании. </a:t>
            </a:r>
          </a:p>
          <a:p>
            <a:pPr algn="just"/>
            <a:r>
              <a:rPr lang="ru-RU" sz="2400" dirty="0"/>
              <a:t>Цель достигнута, все задачи выполнены.</a:t>
            </a:r>
          </a:p>
        </p:txBody>
      </p:sp>
    </p:spTree>
    <p:extLst>
      <p:ext uri="{BB962C8B-B14F-4D97-AF65-F5344CB8AC3E}">
        <p14:creationId xmlns:p14="http://schemas.microsoft.com/office/powerpoint/2010/main" val="17106306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1773411" y="2484556"/>
            <a:ext cx="8645178" cy="1888887"/>
          </a:xfrm>
        </p:spPr>
        <p:txBody>
          <a:bodyPr>
            <a:normAutofit/>
          </a:bodyPr>
          <a:lstStyle/>
          <a:p>
            <a:pPr algn="ctr"/>
            <a:r>
              <a:rPr lang="ru-RU" sz="4800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264173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</a:t>
            </a:r>
          </a:p>
        </p:txBody>
      </p:sp>
      <p:sp>
        <p:nvSpPr>
          <p:cNvPr id="7" name="Объект 6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ru-RU" sz="2400" b="1" dirty="0"/>
              <a:t>Создание удобной и функциональной системы </a:t>
            </a:r>
            <a:r>
              <a:rPr lang="ru-RU" sz="2400" dirty="0"/>
              <a:t>для упрощения процесса введения учёта осветительного оборудования, облегчения взаимодействия с клиентами и автоматизации ключевых процессов, связанных с фильтрацией и учётом товаров.</a:t>
            </a:r>
          </a:p>
        </p:txBody>
      </p:sp>
    </p:spTree>
    <p:extLst>
      <p:ext uri="{BB962C8B-B14F-4D97-AF65-F5344CB8AC3E}">
        <p14:creationId xmlns:p14="http://schemas.microsoft.com/office/powerpoint/2010/main" val="539949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B57EB2-4670-4524-9278-7975989AB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4D5C39C-5438-4F52-A621-FC3C43BB05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sz="2400" dirty="0"/>
              <a:t>Проанализировать особенности освещения в музейных и </a:t>
            </a:r>
            <a:r>
              <a:rPr lang="ru-RU" sz="2400" dirty="0" err="1"/>
              <a:t>гале</a:t>
            </a:r>
            <a:r>
              <a:rPr lang="ru-RU" sz="2400" dirty="0"/>
              <a:t>-рейных пространствах;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400" dirty="0"/>
              <a:t>Изучить существующие стандарты и нормы освещённости для чувствительных экспонатов;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400" dirty="0"/>
              <a:t>Осуществить выбор технологий для разработки;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400" dirty="0"/>
              <a:t>Спроектировать архитектуру системы;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400" dirty="0"/>
              <a:t>Разработать базу данных и пользовательский интерфейс;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400" dirty="0"/>
              <a:t>Реализовать функциональные модули системы;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400" dirty="0"/>
              <a:t>Провести оценку экономической эффективности.</a:t>
            </a:r>
          </a:p>
        </p:txBody>
      </p:sp>
    </p:spTree>
    <p:extLst>
      <p:ext uri="{BB962C8B-B14F-4D97-AF65-F5344CB8AC3E}">
        <p14:creationId xmlns:p14="http://schemas.microsoft.com/office/powerpoint/2010/main" val="1400212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Заказчик</a:t>
            </a:r>
          </a:p>
        </p:txBody>
      </p:sp>
      <p:sp>
        <p:nvSpPr>
          <p:cNvPr id="7" name="Объект 6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ru-RU" sz="2400" b="1" dirty="0"/>
              <a:t>ООО «</a:t>
            </a:r>
            <a:r>
              <a:rPr lang="ru-RU" sz="2400" b="1" dirty="0" err="1"/>
              <a:t>Глобал</a:t>
            </a:r>
            <a:r>
              <a:rPr lang="ru-RU" sz="2400" b="1" dirty="0"/>
              <a:t> Текс»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endParaRPr lang="ru-RU" sz="2400" b="1" dirty="0"/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ru-RU" sz="2400" dirty="0"/>
              <a:t>Компания, специализирующаяся на продаже и поставке осветительного оборудования, решила выйти на новый рынок для поставки осветительного оборудования музейным учреждениям.</a:t>
            </a:r>
          </a:p>
        </p:txBody>
      </p:sp>
    </p:spTree>
    <p:extLst>
      <p:ext uri="{BB962C8B-B14F-4D97-AF65-F5344CB8AC3E}">
        <p14:creationId xmlns:p14="http://schemas.microsoft.com/office/powerpoint/2010/main" val="20135387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Актуальность</a:t>
            </a:r>
          </a:p>
        </p:txBody>
      </p:sp>
      <p:sp>
        <p:nvSpPr>
          <p:cNvPr id="7" name="Объект 6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ru-RU" sz="2400" dirty="0"/>
              <a:t>Актуальность проекта обусловлена факторами стремительного роста осветительного оборудования, требованиями к быстрой коммуникации с клиентами, кроме того возросший объем товаров требует централизованного хранилища данных.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6389843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Используемый стек технологий</a:t>
            </a:r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3"/>
          </p:nvPr>
        </p:nvSpPr>
        <p:spPr>
          <a:xfrm>
            <a:off x="603218" y="2979475"/>
            <a:ext cx="5147663" cy="1503748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3200" dirty="0"/>
              <a:t>Microsoft SQL Server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200" dirty="0"/>
              <a:t>Microsoft Visual Studio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200" dirty="0"/>
              <a:t>GitHub</a:t>
            </a:r>
            <a:endParaRPr lang="ru-RU" sz="32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7A2B7B6-29C1-4139-876B-AF21ED03A0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149619"/>
            <a:ext cx="1659712" cy="1659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op 5 SQL Server Data Tools to Check in 2025 | Airbyte">
            <a:extLst>
              <a:ext uri="{FF2B5EF4-FFF2-40B4-BE49-F238E27FC236}">
                <a16:creationId xmlns:a16="http://schemas.microsoft.com/office/drawing/2014/main" id="{A1BEC510-A165-425D-86E6-3A7B2AE41C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33" r="33528"/>
          <a:stretch/>
        </p:blipFill>
        <p:spPr bwMode="auto">
          <a:xfrm>
            <a:off x="6230149" y="3911193"/>
            <a:ext cx="1723347" cy="1808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UBC GitHub Instructor Guide | Learning Technology Hub">
            <a:extLst>
              <a:ext uri="{FF2B5EF4-FFF2-40B4-BE49-F238E27FC236}">
                <a16:creationId xmlns:a16="http://schemas.microsoft.com/office/drawing/2014/main" id="{C20B7FE2-2EF9-44D0-8846-3E6AA306E5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9294" y="2826943"/>
            <a:ext cx="3215666" cy="1808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7775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Диаграмма отношений сущностей (</a:t>
            </a:r>
            <a:r>
              <a:rPr lang="en-US" dirty="0"/>
              <a:t>ERD)</a:t>
            </a:r>
            <a:endParaRPr lang="ru-RU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0315C4B-19B4-4863-9BD6-9FFFA7AC580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432483" y="1491813"/>
            <a:ext cx="6920608" cy="4689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3997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Диаграмма вариантов использования (</a:t>
            </a:r>
            <a:r>
              <a:rPr lang="en-US" dirty="0"/>
              <a:t>Use Case)</a:t>
            </a:r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C296304-1F05-4C48-80E1-69A8964A58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666" y="1449771"/>
            <a:ext cx="7243578" cy="5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6920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Интерфейс: Личный кабинет администратора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523523D-F95E-4502-907B-419662BA089E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500" y="1338113"/>
            <a:ext cx="8830733" cy="4734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71535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558</TotalTime>
  <Words>273</Words>
  <Application>Microsoft Office PowerPoint</Application>
  <PresentationFormat>Широкоэкранный</PresentationFormat>
  <Paragraphs>32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Тема Office</vt:lpstr>
      <vt:lpstr>«Разработка информационной системы по автоматизации процесса бронирования и продаж для ООО «Глобал Текс»</vt:lpstr>
      <vt:lpstr>Цель</vt:lpstr>
      <vt:lpstr>Задачи</vt:lpstr>
      <vt:lpstr>Заказчик</vt:lpstr>
      <vt:lpstr>Актуальность</vt:lpstr>
      <vt:lpstr>Используемый стек технологий</vt:lpstr>
      <vt:lpstr>Диаграмма отношений сущностей (ERD)</vt:lpstr>
      <vt:lpstr>Диаграмма вариантов использования (Use Case)</vt:lpstr>
      <vt:lpstr>Интерфейс: Личный кабинет администратора</vt:lpstr>
      <vt:lpstr>Фрагмент программного кода. Класс для генерации накладных с данными товаров</vt:lpstr>
      <vt:lpstr>Заключение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Александр Савельев</dc:creator>
  <cp:lastModifiedBy>Sophia</cp:lastModifiedBy>
  <cp:revision>74</cp:revision>
  <dcterms:created xsi:type="dcterms:W3CDTF">2023-03-20T17:08:26Z</dcterms:created>
  <dcterms:modified xsi:type="dcterms:W3CDTF">2025-06-05T07:14:20Z</dcterms:modified>
</cp:coreProperties>
</file>