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4290000" cy="45720000"/>
  <p:notesSz cx="9723438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0">
          <p15:clr>
            <a:srgbClr val="A4A3A4"/>
          </p15:clr>
        </p15:guide>
        <p15:guide id="2" pos="10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8EAFE-A14A-4152-AD8F-E0958FCCACE2}" v="1568" dt="2024-05-13T23:16:55.881"/>
    <p1510:client id="{CD0F6942-F790-4A60-8968-CD8820D3CBAC}" v="5" dt="2024-05-15T20:18:53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72" y="-3774"/>
      </p:cViewPr>
      <p:guideLst>
        <p:guide orient="horz" pos="14400"/>
        <p:guide pos="10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13225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07038" y="0"/>
            <a:ext cx="4214812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98900" y="514350"/>
            <a:ext cx="1928813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421322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98900" y="514350"/>
            <a:ext cx="1928813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58457" y="10324047"/>
            <a:ext cx="30173086" cy="308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9212791" y="17478382"/>
            <a:ext cx="39010168" cy="771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6503459" y="10048882"/>
            <a:ext cx="39010168" cy="2257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2571750" y="14202838"/>
            <a:ext cx="29146500" cy="98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143500" y="25908000"/>
            <a:ext cx="24003001" cy="11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lvl="0" algn="ctr">
              <a:spcBef>
                <a:spcPts val="3200"/>
              </a:spcBef>
              <a:spcAft>
                <a:spcPts val="0"/>
              </a:spcAft>
              <a:buClr>
                <a:srgbClr val="888888"/>
              </a:buClr>
              <a:buSzPts val="16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800"/>
              </a:spcBef>
              <a:spcAft>
                <a:spcPts val="0"/>
              </a:spcAft>
              <a:buClr>
                <a:srgbClr val="888888"/>
              </a:buClr>
              <a:buSzPts val="14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1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714500" y="10668003"/>
            <a:ext cx="30860999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708674" y="29379338"/>
            <a:ext cx="29146500" cy="9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Font typeface="Calibri"/>
              <a:buNone/>
              <a:defRPr sz="20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708674" y="19378091"/>
            <a:ext cx="29146500" cy="1000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10000"/>
              <a:buNone/>
              <a:defRPr sz="10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None/>
              <a:defRPr sz="9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400"/>
              </a:spcBef>
              <a:spcAft>
                <a:spcPts val="0"/>
              </a:spcAft>
              <a:buClr>
                <a:srgbClr val="888888"/>
              </a:buClr>
              <a:buSzPts val="7000"/>
              <a:buNone/>
              <a:defRPr sz="70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14500" y="10668003"/>
            <a:ext cx="15144751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111760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Char char="•"/>
              <a:defRPr sz="14000"/>
            </a:lvl1pPr>
            <a:lvl2pPr marL="914400" lvl="1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–"/>
              <a:defRPr sz="12000"/>
            </a:lvl2pPr>
            <a:lvl3pPr marL="1371600" lvl="2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3pPr>
            <a:lvl4pPr marL="1828800" lvl="3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4pPr>
            <a:lvl5pPr marL="2286000" lvl="4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»"/>
              <a:defRPr sz="9000"/>
            </a:lvl5pPr>
            <a:lvl6pPr marL="2743200" lvl="5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6pPr>
            <a:lvl7pPr marL="3200400" lvl="6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7pPr>
            <a:lvl8pPr marL="3657600" lvl="7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8pPr>
            <a:lvl9pPr marL="4114800" lvl="8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7430750" y="10668003"/>
            <a:ext cx="15144751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111760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Char char="•"/>
              <a:defRPr sz="14000"/>
            </a:lvl1pPr>
            <a:lvl2pPr marL="914400" lvl="1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–"/>
              <a:defRPr sz="12000"/>
            </a:lvl2pPr>
            <a:lvl3pPr marL="1371600" lvl="2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3pPr>
            <a:lvl4pPr marL="1828800" lvl="3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4pPr>
            <a:lvl5pPr marL="2286000" lvl="4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»"/>
              <a:defRPr sz="9000"/>
            </a:lvl5pPr>
            <a:lvl6pPr marL="2743200" lvl="5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6pPr>
            <a:lvl7pPr marL="3200400" lvl="6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7pPr>
            <a:lvl8pPr marL="3657600" lvl="7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8pPr>
            <a:lvl9pPr marL="4114800" lvl="8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14500" y="10234087"/>
            <a:ext cx="15150704" cy="426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 b="1"/>
            </a:lvl1pPr>
            <a:lvl2pPr marL="914400" lvl="1" indent="-228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1"/>
            </a:lvl2pPr>
            <a:lvl3pPr marL="1371600" lvl="2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 b="1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8pPr>
            <a:lvl9pPr marL="4114800" lvl="8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1714500" y="14499167"/>
            <a:ext cx="15150704" cy="2634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•"/>
              <a:defRPr sz="12000"/>
            </a:lvl1pPr>
            <a:lvl2pPr marL="914400" lvl="1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–"/>
              <a:defRPr sz="10000"/>
            </a:lvl2pPr>
            <a:lvl3pPr marL="1371600" lvl="2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17418845" y="10234087"/>
            <a:ext cx="15156655" cy="426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marL="457200" lvl="0" indent="-228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 b="1"/>
            </a:lvl1pPr>
            <a:lvl2pPr marL="914400" lvl="1" indent="-228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1"/>
            </a:lvl2pPr>
            <a:lvl3pPr marL="1371600" lvl="2" indent="-2286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 b="1"/>
            </a:lvl3pPr>
            <a:lvl4pPr marL="1828800" lvl="3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4pPr>
            <a:lvl5pPr marL="2286000" lvl="4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5pPr>
            <a:lvl6pPr marL="2743200" lvl="5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6pPr>
            <a:lvl7pPr marL="3200400" lvl="6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7pPr>
            <a:lvl8pPr marL="3657600" lvl="7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8pPr>
            <a:lvl9pPr marL="4114800" lvl="8" indent="-228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17418845" y="14499167"/>
            <a:ext cx="15156655" cy="2634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•"/>
              <a:defRPr sz="12000"/>
            </a:lvl1pPr>
            <a:lvl2pPr marL="914400" lvl="1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–"/>
              <a:defRPr sz="10000"/>
            </a:lvl2pPr>
            <a:lvl3pPr marL="1371600" lvl="2" indent="-8001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3pPr>
            <a:lvl4pPr marL="1828800" lvl="3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marL="2286000" lvl="4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marL="2743200" lvl="5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marL="3200400" lvl="6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marL="3657600" lvl="7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marL="4114800" lvl="8" indent="-736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714502" y="1820333"/>
            <a:ext cx="11281174" cy="7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  <a:defRPr sz="10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3406438" y="1820337"/>
            <a:ext cx="19169063" cy="390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1244600" algn="l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0"/>
              <a:buChar char="•"/>
              <a:defRPr sz="16000"/>
            </a:lvl1pPr>
            <a:lvl2pPr marL="914400" lvl="1" indent="-111760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Char char="–"/>
              <a:defRPr sz="14000"/>
            </a:lvl2pPr>
            <a:lvl3pPr marL="1371600" lvl="2" indent="-99060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Char char="•"/>
              <a:defRPr sz="12000"/>
            </a:lvl3pPr>
            <a:lvl4pPr marL="1828800" lvl="3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–"/>
              <a:defRPr sz="10000"/>
            </a:lvl4pPr>
            <a:lvl5pPr marL="2286000" lvl="4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»"/>
              <a:defRPr sz="10000"/>
            </a:lvl5pPr>
            <a:lvl6pPr marL="2743200" lvl="5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6pPr>
            <a:lvl7pPr marL="3200400" lvl="6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7pPr>
            <a:lvl8pPr marL="3657600" lvl="7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8pPr>
            <a:lvl9pPr marL="4114800" lvl="8" indent="-86360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714502" y="9567337"/>
            <a:ext cx="11281174" cy="3127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2286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721080" y="32004000"/>
            <a:ext cx="20573999" cy="377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  <a:defRPr sz="10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21080" y="4085167"/>
            <a:ext cx="20573999" cy="27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R="0" lvl="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rial"/>
              <a:buNone/>
              <a:defRPr sz="1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21080" y="35782253"/>
            <a:ext cx="20573999" cy="536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lvl="0" indent="-22860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/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/>
            </a:lvl3pPr>
            <a:lvl4pPr marL="1828800" lvl="3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4pPr>
            <a:lvl5pPr marL="2286000" lvl="4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5pPr>
            <a:lvl6pPr marL="2743200" lvl="5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6pPr>
            <a:lvl7pPr marL="3200400" lvl="6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7pPr>
            <a:lvl8pPr marL="3657600" lvl="7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8pPr>
            <a:lvl9pPr marL="4114800" lvl="8" indent="-228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14500" y="1830920"/>
            <a:ext cx="30860999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0"/>
              <a:buFont typeface="Calibri"/>
              <a:buNone/>
              <a:defRPr sz="2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714500" y="10668003"/>
            <a:ext cx="30860999" cy="3017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t" anchorCtr="0">
            <a:noAutofit/>
          </a:bodyPr>
          <a:lstStyle>
            <a:lvl1pPr marL="457200" marR="0" lvl="0" indent="-124460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Char char="•"/>
              <a:defRPr sz="1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117600" algn="l" rtl="0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Arial"/>
              <a:buChar char="–"/>
              <a:defRPr sz="1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906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Char char="•"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–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»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63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71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1715750" y="42375669"/>
            <a:ext cx="108585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4574500" y="42375669"/>
            <a:ext cx="8001000" cy="243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228600" rIns="457200" bIns="2286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7672625" y="27700350"/>
            <a:ext cx="15704400" cy="140259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-381000"/>
            <a:ext cx="34290001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211800" y="27355800"/>
            <a:ext cx="14782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0022800" y="39852600"/>
            <a:ext cx="3733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05000" y="13335000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410200" y="4180344"/>
            <a:ext cx="212597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endParaRPr sz="4200" b="1" i="0" u="none" strike="noStrike" cap="non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539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endParaRPr sz="42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8542000" y="26765997"/>
            <a:ext cx="140715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85800" y="34061400"/>
            <a:ext cx="14401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143000" y="10349091"/>
            <a:ext cx="1524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9278600" y="9677400"/>
            <a:ext cx="1379220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6475652" y="6061248"/>
            <a:ext cx="22618893" cy="38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TRABALHO SEGURO</a:t>
            </a:r>
            <a:endParaRPr sz="1800" b="1" dirty="0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</a:rPr>
              <a:t>MOREIRA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Iasmin Ange</a:t>
            </a:r>
            <a:r>
              <a:rPr lang="pt-BR" sz="4000" dirty="0">
                <a:solidFill>
                  <a:schemeClr val="dk1"/>
                </a:solidFill>
              </a:rPr>
              <a:t>l R. / 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SILVA, Marcos André L. / SILVA, Uilliam Anderson S. / </a:t>
            </a:r>
            <a:r>
              <a:rPr lang="pt-BR" sz="4000" dirty="0">
                <a:solidFill>
                  <a:schemeClr val="dk1"/>
                </a:solidFill>
              </a:rPr>
              <a:t>MENEZES, Erick dos S. / SANTOS, João Vitor M.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chemeClr val="dk1"/>
                </a:solidFill>
              </a:rPr>
              <a:t>CONCEIÇÃO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Clarisvete</a:t>
            </a:r>
            <a:r>
              <a:rPr lang="pt-BR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Cecília S. </a:t>
            </a:r>
            <a:endParaRPr sz="2000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Alunos do Curso </a:t>
            </a:r>
            <a:r>
              <a:rPr lang="pt-BR" sz="2800" dirty="0">
                <a:solidFill>
                  <a:schemeClr val="tx1"/>
                </a:solidFill>
              </a:rPr>
              <a:t>Desenvolvimento de Sistemas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ministrado pelo SENAI </a:t>
            </a:r>
            <a:r>
              <a:rPr lang="pt-BR" sz="2800" dirty="0">
                <a:solidFill>
                  <a:schemeClr val="tx1"/>
                </a:solidFill>
              </a:rPr>
              <a:t>Dendezeiros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matriculados na turma </a:t>
            </a:r>
            <a:r>
              <a:rPr lang="pt-BR" sz="2800" dirty="0">
                <a:solidFill>
                  <a:schemeClr val="tx1"/>
                </a:solidFill>
              </a:rPr>
              <a:t>88433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Salvador – Bahia</a:t>
            </a:r>
            <a:r>
              <a:rPr lang="pt-BR" sz="2800" dirty="0">
                <a:solidFill>
                  <a:schemeClr val="tx1"/>
                </a:solidFill>
              </a:rPr>
              <a:t>. iasmin.m@ba.estudante.senai.br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Docente 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do Curso </a:t>
            </a:r>
            <a:r>
              <a:rPr lang="pt-BR" sz="2800" dirty="0" err="1">
                <a:solidFill>
                  <a:schemeClr val="tx1"/>
                </a:solidFill>
              </a:rPr>
              <a:t>Clarisvete</a:t>
            </a:r>
            <a:r>
              <a:rPr lang="pt-BR" sz="2800" dirty="0">
                <a:solidFill>
                  <a:schemeClr val="tx1"/>
                </a:solidFill>
              </a:rPr>
              <a:t> Cecília Souza da Conceição 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– SENAI</a:t>
            </a:r>
            <a:r>
              <a:rPr lang="pt-BR" sz="2800" dirty="0">
                <a:solidFill>
                  <a:schemeClr val="tx1"/>
                </a:solidFill>
              </a:rPr>
              <a:t> Dendezeiros</a:t>
            </a:r>
            <a:r>
              <a:rPr lang="pt-BR" sz="2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2800" dirty="0">
                <a:solidFill>
                  <a:schemeClr val="tx1"/>
                </a:solidFill>
              </a:rPr>
              <a:t> clarisvete.conceicao@ba.docente.senai.br</a:t>
            </a:r>
            <a:endParaRPr sz="2800" i="1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692989" y="455035"/>
            <a:ext cx="22732821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Mostra Científica e Tecnológica </a:t>
            </a:r>
            <a:endParaRPr sz="9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Projetos do SENAI/DR/BA</a:t>
            </a:r>
            <a:endParaRPr sz="5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037987" y="37598303"/>
            <a:ext cx="15729032" cy="7584176"/>
          </a:xfrm>
          <a:prstGeom prst="rect">
            <a:avLst/>
          </a:prstGeom>
          <a:noFill/>
          <a:ln w="952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320666" y="38318095"/>
            <a:ext cx="15227957" cy="152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3600" dirty="0">
                <a:solidFill>
                  <a:schemeClr val="dk1"/>
                </a:solidFill>
              </a:rPr>
              <a:t>BARBOSA, Otniel. Qual NR é obrigatória para sua empresa ?. </a:t>
            </a:r>
            <a:r>
              <a:rPr lang="pt-BR" sz="3600" err="1">
                <a:solidFill>
                  <a:schemeClr val="dk1"/>
                </a:solidFill>
              </a:rPr>
              <a:t>LaboreConsultoria</a:t>
            </a:r>
            <a:r>
              <a:rPr lang="pt-BR" sz="3600" dirty="0">
                <a:solidFill>
                  <a:schemeClr val="dk1"/>
                </a:solidFill>
              </a:rPr>
              <a:t>, 2020. Disponível em: https://smslabore.com.br/blog/</a:t>
            </a:r>
            <a:r>
              <a:rPr lang="pt-BR" sz="3600" err="1">
                <a:solidFill>
                  <a:schemeClr val="dk1"/>
                </a:solidFill>
              </a:rPr>
              <a:t>nr_obrigatoria</a:t>
            </a:r>
            <a:r>
              <a:rPr lang="pt-BR" sz="3600" dirty="0">
                <a:solidFill>
                  <a:schemeClr val="dk1"/>
                </a:solidFill>
              </a:rPr>
              <a:t>/#:~:text=As%20NR%20gerais&amp;text=28%20%20Fiscalização%20e%20Penalidades.,hierarquicamente%20superior%20as%20NR%20gerais. Acesso em: 13/05/2024.</a:t>
            </a:r>
            <a:br>
              <a:rPr lang="pt-BR" sz="3600" dirty="0">
                <a:solidFill>
                  <a:schemeClr val="dk1"/>
                </a:solidFill>
              </a:rPr>
            </a:br>
            <a:r>
              <a:rPr lang="pt-BR" sz="3600" dirty="0">
                <a:solidFill>
                  <a:schemeClr val="dk1"/>
                </a:solidFill>
              </a:rPr>
              <a:t>GOVERNO, Normas Regulamentadores. Gov.BR, 2023. Disponível em: https://www.gov.br/trabalho-e-emprego/</a:t>
            </a:r>
            <a:r>
              <a:rPr lang="pt-BR" sz="3600" err="1">
                <a:solidFill>
                  <a:schemeClr val="dk1"/>
                </a:solidFill>
              </a:rPr>
              <a:t>pt-br</a:t>
            </a:r>
            <a:r>
              <a:rPr lang="pt-BR" sz="3600" dirty="0">
                <a:solidFill>
                  <a:schemeClr val="dk1"/>
                </a:solidFill>
              </a:rPr>
              <a:t>/assuntos/</a:t>
            </a:r>
            <a:r>
              <a:rPr lang="pt-BR" sz="3600" err="1">
                <a:solidFill>
                  <a:schemeClr val="dk1"/>
                </a:solidFill>
              </a:rPr>
              <a:t>inspecao</a:t>
            </a:r>
            <a:r>
              <a:rPr lang="pt-BR" sz="3600" dirty="0">
                <a:solidFill>
                  <a:schemeClr val="dk1"/>
                </a:solidFill>
              </a:rPr>
              <a:t>-do-trabalho/</a:t>
            </a:r>
            <a:r>
              <a:rPr lang="pt-BR" sz="3600" err="1">
                <a:solidFill>
                  <a:schemeClr val="dk1"/>
                </a:solidFill>
              </a:rPr>
              <a:t>seguranca</a:t>
            </a:r>
            <a:r>
              <a:rPr lang="pt-BR" sz="3600" dirty="0">
                <a:solidFill>
                  <a:schemeClr val="dk1"/>
                </a:solidFill>
              </a:rPr>
              <a:t>-e-</a:t>
            </a:r>
            <a:r>
              <a:rPr lang="pt-BR" sz="3600" err="1">
                <a:solidFill>
                  <a:schemeClr val="dk1"/>
                </a:solidFill>
              </a:rPr>
              <a:t>saude</a:t>
            </a:r>
            <a:r>
              <a:rPr lang="pt-BR" sz="3600" dirty="0">
                <a:solidFill>
                  <a:schemeClr val="dk1"/>
                </a:solidFill>
              </a:rPr>
              <a:t>-no-trabalho/</a:t>
            </a:r>
            <a:r>
              <a:rPr lang="pt-BR" sz="3600" err="1">
                <a:solidFill>
                  <a:schemeClr val="dk1"/>
                </a:solidFill>
              </a:rPr>
              <a:t>ctpp-nrs</a:t>
            </a:r>
            <a:r>
              <a:rPr lang="pt-BR" sz="3600" dirty="0">
                <a:solidFill>
                  <a:schemeClr val="dk1"/>
                </a:solidFill>
              </a:rPr>
              <a:t>/normas-regulamentadoras-</a:t>
            </a:r>
            <a:r>
              <a:rPr lang="pt-BR" sz="3600" err="1">
                <a:solidFill>
                  <a:schemeClr val="dk1"/>
                </a:solidFill>
              </a:rPr>
              <a:t>nrs</a:t>
            </a:r>
            <a:r>
              <a:rPr lang="pt-BR" sz="3600" dirty="0">
                <a:solidFill>
                  <a:schemeClr val="dk1"/>
                </a:solidFill>
              </a:rPr>
              <a:t>. Acesso em: 13/05/2024.</a:t>
            </a:r>
            <a:endParaRPr lang="pt-BR" dirty="0">
              <a:solidFill>
                <a:schemeClr val="dk1"/>
              </a:solidFill>
            </a:endParaRPr>
          </a:p>
          <a:p>
            <a:endParaRPr lang="pt-BR" sz="3600" dirty="0">
              <a:solidFill>
                <a:schemeClr val="dk1"/>
              </a:solidFill>
            </a:endParaRPr>
          </a:p>
          <a:p>
            <a:endParaRPr lang="pt-BR" sz="36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004222" y="36932188"/>
            <a:ext cx="15780365" cy="707886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1036825" y="20737175"/>
            <a:ext cx="15704400" cy="152163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895761" y="21084830"/>
            <a:ext cx="14145566" cy="472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4000" dirty="0">
                <a:solidFill>
                  <a:schemeClr val="dk1"/>
                </a:solidFill>
              </a:rPr>
              <a:t>O Trabalho seguro visa como grande importância as normas regulamentadoras (</a:t>
            </a:r>
            <a:r>
              <a:rPr lang="pt-BR" sz="4000" dirty="0" err="1">
                <a:solidFill>
                  <a:schemeClr val="dk1"/>
                </a:solidFill>
              </a:rPr>
              <a:t>NRs</a:t>
            </a:r>
            <a:r>
              <a:rPr lang="pt-BR" sz="4000" dirty="0">
                <a:solidFill>
                  <a:schemeClr val="dk1"/>
                </a:solidFill>
              </a:rPr>
              <a:t>), quais são disposições complementares ao Capítulo V (Da Segurança e da Medicina do Trabalho) do Título II da Consolidação das leis de trabalho (CLT), com redação dada pela Lei nº 6514, de 22 de dezembro de 1977, que se relacionam com o objetivo do projeto, sendo de grande importância e pilar para a estruturação empresarial das empresas assinantes. De acordo com as NR gerais 28 - Fiscalização e Penalidades, para qualquer empresa, de qualquer ramo de atividade, que possua pelo menos um trabalhador a observância NR é obrigatória. Se sua empresa é obrigada a obedecer uma NR especial as determinações delas são hierarquicamente superior as NR gerais. "Normas gerais são aquelas que regulamentam aspectos decorrentes da relação jurídica prevista na Lei sem estarem condicionadas a outros requisitos" - Otniel, 2020. </a:t>
            </a:r>
            <a:br>
              <a:rPr lang="pt-BR" sz="4000" dirty="0"/>
            </a:br>
            <a:r>
              <a:rPr lang="pt-BR" sz="4000" dirty="0">
                <a:solidFill>
                  <a:schemeClr val="dk1"/>
                </a:solidFill>
              </a:rPr>
              <a:t>Sendo assim, todas as empresas que possuam empregados regidos pela CLT, seja públicas e privadas, obrigatoriamente têm que cumprir com as </a:t>
            </a:r>
            <a:r>
              <a:rPr lang="pt-BR" sz="4000" dirty="0" err="1">
                <a:solidFill>
                  <a:schemeClr val="dk1"/>
                </a:solidFill>
              </a:rPr>
              <a:t>NRs</a:t>
            </a:r>
            <a:r>
              <a:rPr lang="pt-BR" sz="4000" dirty="0">
                <a:solidFill>
                  <a:schemeClr val="dk1"/>
                </a:solidFill>
              </a:rPr>
              <a:t>, o que mostra que o "Trabalho Seguro" irá auxiliar efetivamente dentro da empresa, fazendo com que mantenha as diretrizes previstas nas Normas em relevância e evitando qualquer tipo de penalidade sobre a empresa. </a:t>
            </a:r>
            <a:endParaRPr lang="pt-BR" dirty="0"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64984" y="20063881"/>
            <a:ext cx="15819603" cy="707886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REFERENCIAL TEÓRICO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15925" y="11154925"/>
            <a:ext cx="15841800" cy="50481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1028700" y="11497792"/>
            <a:ext cx="15540486" cy="390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600">
                <a:solidFill>
                  <a:schemeClr val="dk1"/>
                </a:solidFill>
              </a:rPr>
              <a:t>O projeto "Trabalho Seguro" surge da necessidade de proporcionar um ambiente de trabalho seguro e saudável para os colaboradores, ao mesmo tempo em que se busca promover o crescimento e desenvolvimento das empresas. A ideia central é desenvolver um sistema integrado que permita gerenciar as informações dos trabalhadores, garantindo conformidade com normas legais e regulamentações governamentais, além de oferecer suporte para programas de capacitação e prevenção de acidentes. </a:t>
            </a:r>
            <a:endParaRPr lang="pt-BR"/>
          </a:p>
          <a:p>
            <a:pPr algn="just"/>
            <a:endParaRPr lang="pt-BR"/>
          </a:p>
          <a:p>
            <a:pPr algn="just"/>
            <a:endParaRPr lang="pt-BR"/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pt-BR" sz="3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99325" y="10437503"/>
            <a:ext cx="15841800" cy="708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7673575" y="11158775"/>
            <a:ext cx="15704400" cy="150939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964972" y="16858582"/>
            <a:ext cx="15841751" cy="2328997"/>
            <a:chOff x="964984" y="16858594"/>
            <a:chExt cx="15819603" cy="2328997"/>
          </a:xfrm>
        </p:grpSpPr>
        <p:sp>
          <p:nvSpPr>
            <p:cNvPr id="113" name="Google Shape;113;p13"/>
            <p:cNvSpPr/>
            <p:nvPr/>
          </p:nvSpPr>
          <p:spPr>
            <a:xfrm>
              <a:off x="1004221" y="17544518"/>
              <a:ext cx="15747391" cy="1643074"/>
            </a:xfrm>
            <a:prstGeom prst="rect">
              <a:avLst/>
            </a:prstGeom>
            <a:noFill/>
            <a:ln w="28575" cap="flat" cmpd="sng">
              <a:solidFill>
                <a:srgbClr val="00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964984" y="16858594"/>
              <a:ext cx="15819603" cy="707886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OBJETIVO</a:t>
              </a:r>
              <a:endPara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3"/>
          <p:cNvSpPr/>
          <p:nvPr/>
        </p:nvSpPr>
        <p:spPr>
          <a:xfrm>
            <a:off x="1326625" y="17890850"/>
            <a:ext cx="1524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600" dirty="0">
                <a:solidFill>
                  <a:schemeClr val="dk1"/>
                </a:solidFill>
              </a:rPr>
              <a:t>Garantir um ambiente de trabalho seguro e eficiente.</a:t>
            </a:r>
          </a:p>
        </p:txBody>
      </p:sp>
      <p:grpSp>
        <p:nvGrpSpPr>
          <p:cNvPr id="116" name="Google Shape;116;p13"/>
          <p:cNvGrpSpPr/>
          <p:nvPr/>
        </p:nvGrpSpPr>
        <p:grpSpPr>
          <a:xfrm>
            <a:off x="17674782" y="10428592"/>
            <a:ext cx="15288742" cy="14971199"/>
            <a:chOff x="17433031" y="8864445"/>
            <a:chExt cx="15695981" cy="15141197"/>
          </a:xfrm>
        </p:grpSpPr>
        <p:sp>
          <p:nvSpPr>
            <p:cNvPr id="117" name="Google Shape;117;p13"/>
            <p:cNvSpPr txBox="1"/>
            <p:nvPr/>
          </p:nvSpPr>
          <p:spPr>
            <a:xfrm>
              <a:off x="17874830" y="10210234"/>
              <a:ext cx="14891571" cy="137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just"/>
              <a:r>
                <a:rPr lang="pt-BR" sz="4000" dirty="0">
                  <a:solidFill>
                    <a:schemeClr val="dk1"/>
                  </a:solidFill>
                </a:rPr>
                <a:t>Notado que áreas rurais e agropecuários sofrem diversos problemas com o acesso a internet o que gera problemas com a seleção de funcionários com experiência na área de trabalho, principalmente vistos pelos incidentes pela falta de experiência, inicializamos o projeto “Trabalho Seguro”. Utilizando como um método solução eficaz e retirando de pesquisas bibliográficas, um aplicativo com funcionamento tanto online quanto offline através de um banco de dados MYSQL onde tem a função de armazenar os dados registrados pelo RH, facilitando o acesso das informações dos técnicos ( gestores de equipe) permitidos pela empresa para a monitoração dos perfis profissionais dos colaboradores da empresa, tendo o aplicativo estruturado na linguagem JAVA. Além da solução principal para estas empresas, é oferecido recursos adicionais, como registros de incidentes das empresas assinantes, comunicação facilitada entre os técnicos e os colaboradores, soluções oferecidas pelo sistema de acordo com o problema registrado e sempre visando a proteção dos funcionários para um bom desenvolvimento empresarial. </a:t>
              </a: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17433031" y="8864445"/>
              <a:ext cx="15695981" cy="707886"/>
            </a:xfrm>
            <a:prstGeom prst="rect">
              <a:avLst/>
            </a:prstGeom>
            <a:solidFill>
              <a:srgbClr val="0B5394"/>
            </a:solidFill>
            <a:ln w="9525" cap="flat" cmpd="sng">
              <a:solidFill>
                <a:srgbClr val="173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METODOLOGIA</a:t>
              </a:r>
              <a:endPara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3"/>
          <p:cNvSpPr txBox="1"/>
          <p:nvPr/>
        </p:nvSpPr>
        <p:spPr>
          <a:xfrm>
            <a:off x="17650819" y="26960400"/>
            <a:ext cx="15767989" cy="739949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17597478" y="43125081"/>
            <a:ext cx="15821328" cy="20574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17887800" y="43133794"/>
            <a:ext cx="15471073" cy="205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Agradecemos o apoi</a:t>
            </a:r>
            <a:r>
              <a:rPr lang="pt-BR" sz="3200" dirty="0">
                <a:solidFill>
                  <a:schemeClr val="dk1"/>
                </a:solidFill>
              </a:rPr>
              <a:t>o técnico e científico</a:t>
            </a:r>
            <a:r>
              <a:rPr lang="pt-BR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disponibilizado pelo SENAI para o desenvolvimento </a:t>
            </a:r>
            <a:r>
              <a:rPr lang="pt-BR" sz="3200" dirty="0">
                <a:solidFill>
                  <a:schemeClr val="dk1"/>
                </a:solidFill>
              </a:rPr>
              <a:t>do projeto e possível apresentação no evento. O Trabalho seguro agradece a todos por se disponibilizarem a ouvir o nosso projeto, prezamos à segurança e a eficiência das empresas. 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7597480" y="42422569"/>
            <a:ext cx="15821328" cy="707886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AGRADECIMENTOS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907200" y="5845600"/>
            <a:ext cx="32475600" cy="4240200"/>
          </a:xfrm>
          <a:prstGeom prst="rect">
            <a:avLst/>
          </a:prstGeom>
          <a:noFill/>
          <a:ln w="28575" cap="flat" cmpd="sng">
            <a:solidFill>
              <a:srgbClr val="00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75" y="455025"/>
            <a:ext cx="32475600" cy="51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B639307C-2F81-4598-948E-FBF6A6C61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290" y="27763831"/>
            <a:ext cx="13789031" cy="72019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F120FC1-5797-4D53-A2BB-F1FB6066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1161" y="34479121"/>
            <a:ext cx="12013962" cy="7211431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753</Words>
  <Application>Microsoft Office PowerPoint</Application>
  <PresentationFormat>Personalizar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Iasmin Angel</cp:lastModifiedBy>
  <cp:revision>250</cp:revision>
  <dcterms:modified xsi:type="dcterms:W3CDTF">2024-05-29T23:39:32Z</dcterms:modified>
</cp:coreProperties>
</file>