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39"/>
  </p:notesMasterIdLst>
  <p:handoutMasterIdLst>
    <p:handoutMasterId r:id="rId40"/>
  </p:handoutMasterIdLst>
  <p:sldIdLst>
    <p:sldId id="256" r:id="rId2"/>
    <p:sldId id="409" r:id="rId3"/>
    <p:sldId id="408" r:id="rId4"/>
    <p:sldId id="288" r:id="rId5"/>
    <p:sldId id="385" r:id="rId6"/>
    <p:sldId id="382" r:id="rId7"/>
    <p:sldId id="384" r:id="rId8"/>
    <p:sldId id="390" r:id="rId9"/>
    <p:sldId id="334" r:id="rId10"/>
    <p:sldId id="340" r:id="rId11"/>
    <p:sldId id="332" r:id="rId12"/>
    <p:sldId id="342" r:id="rId13"/>
    <p:sldId id="345" r:id="rId14"/>
    <p:sldId id="335" r:id="rId15"/>
    <p:sldId id="356" r:id="rId16"/>
    <p:sldId id="347" r:id="rId17"/>
    <p:sldId id="403" r:id="rId18"/>
    <p:sldId id="360" r:id="rId19"/>
    <p:sldId id="402" r:id="rId20"/>
    <p:sldId id="358" r:id="rId21"/>
    <p:sldId id="406" r:id="rId22"/>
    <p:sldId id="362" r:id="rId23"/>
    <p:sldId id="363" r:id="rId24"/>
    <p:sldId id="392" r:id="rId25"/>
    <p:sldId id="393" r:id="rId26"/>
    <p:sldId id="394" r:id="rId27"/>
    <p:sldId id="395" r:id="rId28"/>
    <p:sldId id="404" r:id="rId29"/>
    <p:sldId id="349" r:id="rId30"/>
    <p:sldId id="398" r:id="rId31"/>
    <p:sldId id="359" r:id="rId32"/>
    <p:sldId id="361" r:id="rId33"/>
    <p:sldId id="399" r:id="rId34"/>
    <p:sldId id="400" r:id="rId35"/>
    <p:sldId id="396" r:id="rId36"/>
    <p:sldId id="407" r:id="rId37"/>
    <p:sldId id="405" r:id="rId38"/>
  </p:sldIdLst>
  <p:sldSz cx="9906000" cy="6858000" type="A4"/>
  <p:notesSz cx="6797675" cy="9926638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1" autoAdjust="0"/>
    <p:restoredTop sz="86647" autoAdjust="0"/>
  </p:normalViewPr>
  <p:slideViewPr>
    <p:cSldViewPr>
      <p:cViewPr varScale="1">
        <p:scale>
          <a:sx n="54" d="100"/>
          <a:sy n="54" d="100"/>
        </p:scale>
        <p:origin x="372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-26100"/>
    </p:cViewPr>
  </p:sorterViewPr>
  <p:notesViewPr>
    <p:cSldViewPr>
      <p:cViewPr varScale="1">
        <p:scale>
          <a:sx n="48" d="100"/>
          <a:sy n="48" d="100"/>
        </p:scale>
        <p:origin x="2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fld id="{0C741521-4A33-40CB-A3C8-9F255B07B84F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52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5463"/>
            <a:ext cx="4985772" cy="446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fld id="{015F5D31-D609-4875-A03F-8218D830ED8B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9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2A0A1-3295-4191-8003-405EB50D1542}" type="slidenum">
              <a:rPr lang="en-NZ"/>
              <a:pPr/>
              <a:t>1</a:t>
            </a:fld>
            <a:endParaRPr lang="en-NZ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4538"/>
            <a:ext cx="5381625" cy="3725862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503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1267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280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409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1619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33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3407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8375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fld id="{8D1DA0CB-18F9-4340-8BDE-1354430B398C}" type="slidenum">
              <a:rPr lang="en-US" sz="1200">
                <a:latin typeface="Arial" charset="0"/>
              </a:rPr>
              <a:pPr/>
              <a:t>15</a:t>
            </a:fld>
            <a:endParaRPr lang="en-US" sz="1200" dirty="0">
              <a:latin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6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7483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405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4695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492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1CEC-180C-48BD-BC42-5E2F6BF56289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9562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E966-B2DA-4E69-8B67-6107F8F82A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623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75D5-549F-47C6-9B66-D5D10977011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2180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201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F2-9057-4CE4-96BB-25774CECCA1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90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3FC3-8E9D-4E7A-B408-86DA62033C6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333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2DE6-9BD8-4B82-A187-796DAF58579B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308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6CDF-CC11-4CD0-9F56-4BFA992A39B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2518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0B8-80F2-4BF1-92C4-015A56B0D5D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95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A4-8DFB-4C82-A896-9F664FE2178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978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2B2A-4F34-4E85-BD8E-2A1F3F19299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84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B5CE-884F-4AAD-BA76-283F9C884A0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1440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ocs.oracle.com/javase/tutorial/getStarted/intro/defini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intro-141325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576" y="2060848"/>
            <a:ext cx="7429500" cy="2387600"/>
          </a:xfrm>
        </p:spPr>
        <p:txBody>
          <a:bodyPr>
            <a:noAutofit/>
          </a:bodyPr>
          <a:lstStyle/>
          <a:p>
            <a:r>
              <a:rPr lang="en-NZ" altLang="zh-TW" dirty="0" smtClean="0">
                <a:ea typeface="新細明體" pitchFamily="18" charset="-120"/>
              </a:rPr>
              <a:t>Java</a:t>
            </a:r>
            <a:br>
              <a:rPr lang="en-NZ" altLang="zh-TW" dirty="0" smtClean="0">
                <a:ea typeface="新細明體" pitchFamily="18" charset="-120"/>
              </a:rPr>
            </a:br>
            <a:r>
              <a:rPr lang="en-US" altLang="en-US" dirty="0" smtClean="0"/>
              <a:t>Programming</a:t>
            </a:r>
            <a:br>
              <a:rPr lang="en-US" altLang="en-US" dirty="0" smtClean="0"/>
            </a:br>
            <a:endParaRPr lang="en-US" dirty="0" smtClean="0">
              <a:ea typeface="新細明體" pitchFamily="18" charset="-120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5052442"/>
            <a:ext cx="7520632" cy="392782"/>
          </a:xfrm>
        </p:spPr>
        <p:txBody>
          <a:bodyPr>
            <a:noAutofit/>
          </a:bodyPr>
          <a:lstStyle/>
          <a:p>
            <a:r>
              <a:rPr lang="en-US" altLang="en-US" sz="1800" dirty="0" smtClean="0"/>
              <a:t>Introduction to Java Programming</a:t>
            </a:r>
            <a:endParaRPr lang="en-NZ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2. Python Vs Java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Python:</a:t>
            </a:r>
          </a:p>
          <a:p>
            <a:pPr lvl="1"/>
            <a:r>
              <a:rPr lang="en-NZ" dirty="0" smtClean="0"/>
              <a:t>the </a:t>
            </a:r>
            <a:r>
              <a:rPr lang="en-NZ" dirty="0"/>
              <a:t>syntax is sparse, and clear. 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underlying model of how objects and variables work is very consistent. </a:t>
            </a:r>
          </a:p>
          <a:p>
            <a:pPr lvl="1"/>
            <a:r>
              <a:rPr lang="en-NZ" dirty="0" smtClean="0"/>
              <a:t>You </a:t>
            </a:r>
            <a:r>
              <a:rPr lang="en-NZ" dirty="0"/>
              <a:t>can write </a:t>
            </a:r>
            <a:r>
              <a:rPr lang="en-NZ" dirty="0" smtClean="0"/>
              <a:t>powerful </a:t>
            </a:r>
            <a:r>
              <a:rPr lang="en-NZ" dirty="0"/>
              <a:t>and interesting programs without a lot of work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smtClean="0"/>
              <a:t>Java:</a:t>
            </a:r>
          </a:p>
          <a:p>
            <a:pPr lvl="1"/>
            <a:r>
              <a:rPr lang="en-NZ" dirty="0" smtClean="0"/>
              <a:t>For </a:t>
            </a:r>
            <a:r>
              <a:rPr lang="en-NZ" dirty="0"/>
              <a:t>very large programs Java and C++ are going to give you the best performance. </a:t>
            </a:r>
            <a:endParaRPr lang="en-NZ" dirty="0" smtClean="0"/>
          </a:p>
          <a:p>
            <a:pPr lvl="1"/>
            <a:r>
              <a:rPr lang="en-NZ" dirty="0" smtClean="0"/>
              <a:t>Maintainability is very important too.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112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 Python Vs </a:t>
            </a:r>
            <a:r>
              <a:rPr lang="en-NZ" dirty="0" smtClean="0"/>
              <a:t>Java</a:t>
            </a:r>
            <a:br>
              <a:rPr lang="en-NZ" dirty="0" smtClean="0"/>
            </a:br>
            <a:r>
              <a:rPr lang="en-NZ" dirty="0" smtClean="0"/>
              <a:t>Dynamic </a:t>
            </a:r>
            <a:r>
              <a:rPr lang="en-NZ" dirty="0"/>
              <a:t>vs Static Typing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It is </a:t>
            </a:r>
            <a:r>
              <a:rPr lang="en-NZ" dirty="0"/>
              <a:t>the way that each language handles variables. </a:t>
            </a:r>
            <a:endParaRPr lang="en-NZ" dirty="0" smtClean="0"/>
          </a:p>
          <a:p>
            <a:pPr lvl="1"/>
            <a:r>
              <a:rPr lang="en-NZ" b="1" dirty="0" smtClean="0">
                <a:solidFill>
                  <a:srgbClr val="FF0000"/>
                </a:solidFill>
              </a:rPr>
              <a:t>Java</a:t>
            </a:r>
            <a:r>
              <a:rPr lang="en-NZ" dirty="0" smtClean="0">
                <a:solidFill>
                  <a:srgbClr val="FF0000"/>
                </a:solidFill>
              </a:rPr>
              <a:t> </a:t>
            </a:r>
            <a:r>
              <a:rPr lang="en-NZ" dirty="0"/>
              <a:t>forces you to define the type of a variable when you first </a:t>
            </a:r>
            <a:r>
              <a:rPr lang="en-NZ" u="sng" dirty="0">
                <a:solidFill>
                  <a:srgbClr val="FF0000"/>
                </a:solidFill>
              </a:rPr>
              <a:t>declare</a:t>
            </a:r>
            <a:r>
              <a:rPr lang="en-NZ" dirty="0"/>
              <a:t> it and will not allow you to change the type later in the program. </a:t>
            </a:r>
            <a:endParaRPr lang="en-NZ" dirty="0" smtClean="0"/>
          </a:p>
          <a:p>
            <a:pPr lvl="2"/>
            <a:r>
              <a:rPr lang="en-NZ" dirty="0" smtClean="0"/>
              <a:t>This </a:t>
            </a:r>
            <a:r>
              <a:rPr lang="en-NZ" dirty="0"/>
              <a:t>is known as static typing. </a:t>
            </a:r>
            <a:endParaRPr lang="en-NZ" dirty="0" smtClean="0"/>
          </a:p>
          <a:p>
            <a:pPr lvl="1"/>
            <a:r>
              <a:rPr lang="en-NZ" b="1" dirty="0" smtClean="0">
                <a:solidFill>
                  <a:srgbClr val="FF0000"/>
                </a:solidFill>
              </a:rPr>
              <a:t>Python</a:t>
            </a:r>
            <a:r>
              <a:rPr lang="en-NZ" dirty="0" smtClean="0">
                <a:solidFill>
                  <a:srgbClr val="FF0000"/>
                </a:solidFill>
              </a:rPr>
              <a:t> </a:t>
            </a:r>
            <a:r>
              <a:rPr lang="en-NZ" dirty="0"/>
              <a:t>uses dynamic typing, which allows you to change the type of a </a:t>
            </a:r>
            <a:r>
              <a:rPr lang="en-NZ" dirty="0" smtClean="0"/>
              <a:t>variable</a:t>
            </a:r>
            <a:r>
              <a:rPr lang="en-NZ" dirty="0"/>
              <a:t>, by replacing an integer with a </a:t>
            </a:r>
            <a:r>
              <a:rPr lang="en-NZ" dirty="0" smtClean="0"/>
              <a:t>string.</a:t>
            </a:r>
          </a:p>
          <a:p>
            <a:r>
              <a:rPr lang="en-NZ" dirty="0" smtClean="0"/>
              <a:t>Pros &amp; Cons</a:t>
            </a:r>
          </a:p>
          <a:p>
            <a:pPr lvl="1"/>
            <a:r>
              <a:rPr lang="en-NZ" dirty="0"/>
              <a:t>Dynamic typing is easier for the novice programmer to get to grips </a:t>
            </a:r>
            <a:r>
              <a:rPr lang="en-NZ" dirty="0" smtClean="0"/>
              <a:t>with</a:t>
            </a:r>
          </a:p>
          <a:p>
            <a:pPr lvl="2"/>
            <a:r>
              <a:rPr lang="en-NZ" dirty="0" smtClean="0"/>
              <a:t>without </a:t>
            </a:r>
            <a:r>
              <a:rPr lang="en-NZ" dirty="0"/>
              <a:t>worrying too much about their </a:t>
            </a:r>
            <a:r>
              <a:rPr lang="en-NZ" dirty="0" smtClean="0"/>
              <a:t>types</a:t>
            </a:r>
          </a:p>
          <a:p>
            <a:pPr lvl="1"/>
            <a:r>
              <a:rPr lang="en-NZ" dirty="0" smtClean="0"/>
              <a:t>However, </a:t>
            </a:r>
          </a:p>
          <a:p>
            <a:pPr lvl="2"/>
            <a:r>
              <a:rPr lang="en-NZ" dirty="0" smtClean="0"/>
              <a:t>Static </a:t>
            </a:r>
            <a:r>
              <a:rPr lang="en-NZ" dirty="0"/>
              <a:t>typing reduces the risk of </a:t>
            </a:r>
            <a:r>
              <a:rPr lang="en-NZ" dirty="0">
                <a:solidFill>
                  <a:srgbClr val="FF0000"/>
                </a:solidFill>
              </a:rPr>
              <a:t>undetected</a:t>
            </a:r>
            <a:r>
              <a:rPr lang="en-NZ" dirty="0"/>
              <a:t> errors </a:t>
            </a:r>
            <a:r>
              <a:rPr lang="en-NZ" dirty="0" smtClean="0"/>
              <a:t>plaguing </a:t>
            </a:r>
            <a:r>
              <a:rPr lang="en-NZ" dirty="0"/>
              <a:t>your </a:t>
            </a:r>
            <a:r>
              <a:rPr lang="en-NZ" dirty="0" smtClean="0"/>
              <a:t>program</a:t>
            </a:r>
          </a:p>
          <a:p>
            <a:pPr lvl="2"/>
            <a:r>
              <a:rPr lang="en-NZ" dirty="0" smtClean="0"/>
              <a:t>It is easy to misspell </a:t>
            </a:r>
            <a:r>
              <a:rPr lang="en-NZ" dirty="0"/>
              <a:t>a variable name and accidentally create a whole new variable</a:t>
            </a:r>
            <a:endParaRPr lang="en-NZ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69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 Python Vs </a:t>
            </a:r>
            <a:r>
              <a:rPr lang="en-NZ" dirty="0" smtClean="0"/>
              <a:t>Java</a:t>
            </a:r>
            <a:br>
              <a:rPr lang="en-NZ" dirty="0" smtClean="0"/>
            </a:br>
            <a:r>
              <a:rPr lang="en-NZ" dirty="0" smtClean="0"/>
              <a:t>Braces </a:t>
            </a:r>
            <a:r>
              <a:rPr lang="en-NZ" dirty="0"/>
              <a:t>vs Indentation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Python:</a:t>
            </a:r>
          </a:p>
          <a:p>
            <a:pPr lvl="1"/>
            <a:r>
              <a:rPr lang="en-NZ" dirty="0"/>
              <a:t> uses indentation to separate code into </a:t>
            </a:r>
            <a:r>
              <a:rPr lang="en-NZ" dirty="0" smtClean="0"/>
              <a:t>blocks</a:t>
            </a:r>
          </a:p>
          <a:p>
            <a:r>
              <a:rPr lang="en-NZ" dirty="0" smtClean="0"/>
              <a:t>Java:</a:t>
            </a:r>
          </a:p>
          <a:p>
            <a:pPr lvl="1"/>
            <a:r>
              <a:rPr lang="en-NZ" dirty="0" smtClean="0"/>
              <a:t>uses </a:t>
            </a:r>
            <a:r>
              <a:rPr lang="en-NZ" dirty="0"/>
              <a:t>curly braces to define the beginning and end of each function and class definition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8763" y="3501008"/>
            <a:ext cx="5740449" cy="132343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MyProgram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  public static void main(String[] args) {</a:t>
            </a: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     System.out.println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("Hello world!");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5673081" y="3861048"/>
            <a:ext cx="3534760" cy="792088"/>
            <a:chOff x="816" y="1728"/>
            <a:chExt cx="3753" cy="1392"/>
          </a:xfrm>
          <a:noFill/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022" y="2064"/>
              <a:ext cx="354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FF3300"/>
                  </a:solidFill>
                </a:rPr>
                <a:t>This area is the body of the </a:t>
              </a:r>
              <a:r>
                <a:rPr lang="en-US" altLang="en-US" b="1" dirty="0" smtClean="0">
                  <a:solidFill>
                    <a:srgbClr val="FF3300"/>
                  </a:solidFill>
                </a:rPr>
                <a:t>class.</a:t>
              </a:r>
              <a:endParaRPr lang="en-US" altLang="en-US" b="1" dirty="0">
                <a:solidFill>
                  <a:srgbClr val="FF3300"/>
                </a:solidFill>
              </a:endParaRPr>
            </a:p>
          </p:txBody>
        </p:sp>
        <p:sp>
          <p:nvSpPr>
            <p:cNvPr id="11" name="AutoShape 14"/>
            <p:cNvSpPr>
              <a:spLocks/>
            </p:cNvSpPr>
            <p:nvPr/>
          </p:nvSpPr>
          <p:spPr bwMode="auto">
            <a:xfrm>
              <a:off x="816" y="1728"/>
              <a:ext cx="480" cy="1392"/>
            </a:xfrm>
            <a:prstGeom prst="rightBrace">
              <a:avLst>
                <a:gd name="adj1" fmla="val 24167"/>
                <a:gd name="adj2" fmla="val 50000"/>
              </a:avLst>
            </a:prstGeom>
            <a:grp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0791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 Python Vs Java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Hello World program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Note: Python has a </a:t>
            </a:r>
            <a:r>
              <a:rPr lang="en-NZ" dirty="0" smtClean="0"/>
              <a:t>command-line </a:t>
            </a:r>
            <a:r>
              <a:rPr lang="en-NZ" dirty="0"/>
              <a:t>interface which will execute a single line of code immediately after you type </a:t>
            </a:r>
            <a:r>
              <a:rPr lang="en-NZ" dirty="0" smtClean="0"/>
              <a:t>it </a:t>
            </a:r>
          </a:p>
          <a:p>
            <a:endParaRPr lang="en-NZ" dirty="0" smtClean="0"/>
          </a:p>
          <a:p>
            <a:r>
              <a:rPr lang="en-NZ" dirty="0" smtClean="0"/>
              <a:t>Python Source code: Hello.py </a:t>
            </a:r>
          </a:p>
          <a:p>
            <a:pPr lvl="1"/>
            <a:r>
              <a:rPr lang="en-NZ" dirty="0" smtClean="0"/>
              <a:t>Print the Hello World! message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Java Source code: MyProgram.java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NZ" dirty="0"/>
              <a:t>Print the Hello World! message</a:t>
            </a:r>
          </a:p>
          <a:p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8591" y="4869160"/>
            <a:ext cx="5740449" cy="132343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MyProgram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  public static void main(String[] args) {</a:t>
            </a: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     System.out.println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("Hello world!");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90713" y="2519456"/>
            <a:ext cx="3146663" cy="830997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 b="1" dirty="0" smtClean="0">
                <a:latin typeface="Courier New" panose="02070309020205020404" pitchFamily="49" charset="0"/>
              </a:rPr>
              <a:t>def main():</a:t>
            </a:r>
          </a:p>
          <a:p>
            <a:pPr algn="l" eaLnBrk="1" hangingPunct="1"/>
            <a:r>
              <a:rPr lang="en-US" altLang="en-US" sz="1200" b="1" dirty="0" smtClean="0">
                <a:latin typeface="Courier New" panose="02070309020205020404" pitchFamily="49" charset="0"/>
              </a:rPr>
              <a:t>	print("</a:t>
            </a:r>
            <a:r>
              <a:rPr lang="en-US" altLang="en-US" sz="1200" b="1" dirty="0">
                <a:latin typeface="Courier New" panose="02070309020205020404" pitchFamily="49" charset="0"/>
              </a:rPr>
              <a:t>Hello world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!")</a:t>
            </a:r>
          </a:p>
          <a:p>
            <a:pPr algn="l" eaLnBrk="1" hangingPunct="1"/>
            <a:endParaRPr lang="en-US" altLang="en-US" sz="12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200" b="1" dirty="0" smtClean="0">
                <a:latin typeface="Courier New" panose="02070309020205020404" pitchFamily="49" charset="0"/>
              </a:rPr>
              <a:t>main()</a:t>
            </a:r>
            <a:endParaRPr lang="en-US" altLang="en-US" sz="1200" b="1" dirty="0">
              <a:latin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77616" y="4837796"/>
            <a:ext cx="2660833" cy="860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3240" y="-52998"/>
            <a:ext cx="2662639" cy="1333474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215000" y="3183117"/>
            <a:ext cx="917078" cy="480398"/>
          </a:xfrm>
          <a:prstGeom prst="wedgeRectCallout">
            <a:avLst>
              <a:gd name="adj1" fmla="val -19482"/>
              <a:gd name="adj2" fmla="val -64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Python</a:t>
            </a:r>
            <a:endParaRPr lang="en-NZ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190713" y="4225875"/>
            <a:ext cx="917078" cy="455584"/>
          </a:xfrm>
          <a:prstGeom prst="wedgeRectCallout">
            <a:avLst>
              <a:gd name="adj1" fmla="val -23524"/>
              <a:gd name="adj2" fmla="val 900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Java</a:t>
            </a:r>
            <a:endParaRPr lang="en-NZ" sz="1600" dirty="0"/>
          </a:p>
        </p:txBody>
      </p:sp>
      <p:sp>
        <p:nvSpPr>
          <p:cNvPr id="14" name="Rectangular Callout 13"/>
          <p:cNvSpPr/>
          <p:nvPr/>
        </p:nvSpPr>
        <p:spPr>
          <a:xfrm>
            <a:off x="7617296" y="4305143"/>
            <a:ext cx="917078" cy="455584"/>
          </a:xfrm>
          <a:prstGeom prst="wedgeRectCallout">
            <a:avLst>
              <a:gd name="adj1" fmla="val -23524"/>
              <a:gd name="adj2" fmla="val 900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Output</a:t>
            </a:r>
            <a:endParaRPr lang="en-NZ" sz="1600" dirty="0"/>
          </a:p>
        </p:txBody>
      </p:sp>
      <p:sp>
        <p:nvSpPr>
          <p:cNvPr id="3" name="Rectangular Callout 2"/>
          <p:cNvSpPr/>
          <p:nvPr/>
        </p:nvSpPr>
        <p:spPr>
          <a:xfrm>
            <a:off x="8265368" y="1702678"/>
            <a:ext cx="1561900" cy="739709"/>
          </a:xfrm>
          <a:prstGeom prst="wedgeRectCallout">
            <a:avLst>
              <a:gd name="adj1" fmla="val 23187"/>
              <a:gd name="adj2" fmla="val -816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Java doesn’t accept code from the command line!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247" y="1010407"/>
            <a:ext cx="450931" cy="4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81" y="-12831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 smtClean="0"/>
              <a:t>3. </a:t>
            </a:r>
            <a:r>
              <a:rPr lang="en-US" dirty="0"/>
              <a:t>Anatomy of Java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err="1" smtClean="0"/>
              <a:t>Java</a:t>
            </a:r>
            <a:r>
              <a:rPr lang="en-NZ" dirty="0" smtClean="0"/>
              <a:t>: A Compiled and Interpreted Language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99" y="3171760"/>
            <a:ext cx="9493250" cy="3425592"/>
          </a:xfrm>
        </p:spPr>
        <p:txBody>
          <a:bodyPr>
            <a:normAutofit/>
          </a:bodyPr>
          <a:lstStyle/>
          <a:p>
            <a:r>
              <a:rPr lang="en-NZ" dirty="0" smtClean="0"/>
              <a:t>“In </a:t>
            </a:r>
            <a:r>
              <a:rPr lang="en-NZ" dirty="0"/>
              <a:t>the Java programming language, all source code is first written in plain text files ending with the </a:t>
            </a:r>
            <a:r>
              <a:rPr lang="en-NZ" dirty="0">
                <a:latin typeface="Courier10 BT" panose="02070509030505020404" pitchFamily="49" charset="0"/>
              </a:rPr>
              <a:t>.java</a:t>
            </a:r>
            <a:r>
              <a:rPr lang="en-NZ" dirty="0"/>
              <a:t> extension. </a:t>
            </a:r>
            <a:endParaRPr lang="en-NZ" dirty="0" smtClean="0"/>
          </a:p>
          <a:p>
            <a:pPr lvl="1"/>
            <a:r>
              <a:rPr lang="en-NZ" dirty="0" smtClean="0"/>
              <a:t>“Those </a:t>
            </a:r>
            <a:r>
              <a:rPr lang="en-NZ" dirty="0"/>
              <a:t>source files are then </a:t>
            </a:r>
            <a:r>
              <a:rPr lang="en-NZ" dirty="0">
                <a:solidFill>
                  <a:srgbClr val="FF0000"/>
                </a:solidFill>
              </a:rPr>
              <a:t>compiled</a:t>
            </a:r>
            <a:r>
              <a:rPr lang="en-NZ" dirty="0"/>
              <a:t> into .class files by the javac compiler. </a:t>
            </a:r>
            <a:endParaRPr lang="en-NZ" dirty="0" smtClean="0"/>
          </a:p>
          <a:p>
            <a:r>
              <a:rPr lang="en-NZ" dirty="0" smtClean="0"/>
              <a:t>“A </a:t>
            </a:r>
            <a:r>
              <a:rPr lang="en-NZ" dirty="0">
                <a:latin typeface="Courier10 BT" panose="02070509030505020404" pitchFamily="49" charset="0"/>
              </a:rPr>
              <a:t>.class</a:t>
            </a:r>
            <a:r>
              <a:rPr lang="en-NZ" dirty="0"/>
              <a:t> file does not contain code that is native to your processor; </a:t>
            </a:r>
            <a:endParaRPr lang="en-NZ" dirty="0" smtClean="0"/>
          </a:p>
          <a:p>
            <a:pPr lvl="1"/>
            <a:r>
              <a:rPr lang="en-NZ" dirty="0" smtClean="0"/>
              <a:t>“it </a:t>
            </a:r>
            <a:r>
              <a:rPr lang="en-NZ" dirty="0"/>
              <a:t>instead contains bytecodes — the machine language of the Java Virtual </a:t>
            </a:r>
            <a:r>
              <a:rPr lang="en-NZ" dirty="0" smtClean="0"/>
              <a:t>Machine (Java </a:t>
            </a:r>
            <a:r>
              <a:rPr lang="en-NZ" dirty="0"/>
              <a:t>VM). </a:t>
            </a:r>
            <a:endParaRPr lang="en-NZ" dirty="0" smtClean="0"/>
          </a:p>
          <a:p>
            <a:pPr lvl="1"/>
            <a:r>
              <a:rPr lang="en-NZ" dirty="0" smtClean="0"/>
              <a:t>“The </a:t>
            </a:r>
            <a:r>
              <a:rPr lang="en-NZ" dirty="0"/>
              <a:t>java launcher tool then </a:t>
            </a:r>
            <a:r>
              <a:rPr lang="en-NZ" dirty="0">
                <a:solidFill>
                  <a:srgbClr val="FF0000"/>
                </a:solidFill>
              </a:rPr>
              <a:t>runs</a:t>
            </a:r>
            <a:r>
              <a:rPr lang="en-NZ" dirty="0"/>
              <a:t> </a:t>
            </a:r>
            <a:r>
              <a:rPr lang="en-NZ" dirty="0" smtClean="0"/>
              <a:t>your </a:t>
            </a:r>
            <a:r>
              <a:rPr lang="en-NZ" dirty="0"/>
              <a:t>application </a:t>
            </a:r>
            <a:r>
              <a:rPr lang="en-NZ" dirty="0" smtClean="0"/>
              <a:t>[by </a:t>
            </a:r>
            <a:r>
              <a:rPr lang="en-NZ" dirty="0" smtClean="0">
                <a:solidFill>
                  <a:srgbClr val="FF0000"/>
                </a:solidFill>
              </a:rPr>
              <a:t>interpreting</a:t>
            </a:r>
            <a:r>
              <a:rPr lang="en-NZ" dirty="0" smtClean="0"/>
              <a:t> its bytecode on] </a:t>
            </a:r>
            <a:r>
              <a:rPr lang="en-NZ" dirty="0"/>
              <a:t>an instance of the Java Virtual Machine</a:t>
            </a:r>
            <a:r>
              <a:rPr lang="en-NZ" dirty="0" smtClean="0"/>
              <a:t>.”</a:t>
            </a:r>
          </a:p>
          <a:p>
            <a:pPr lvl="1"/>
            <a:r>
              <a:rPr lang="en-NZ" dirty="0"/>
              <a:t>Source: </a:t>
            </a:r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docs.oracle.com/javase/tutorial/getStarted/intro/definition.html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14</a:t>
            </a:fld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000" y="1214372"/>
            <a:ext cx="8329613" cy="1957388"/>
          </a:xfrm>
          <a:prstGeom prst="rect">
            <a:avLst/>
          </a:prstGeom>
        </p:spPr>
      </p:pic>
      <p:pic>
        <p:nvPicPr>
          <p:cNvPr id="8" name="Picture 35" descr="hello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83081" y="1214372"/>
            <a:ext cx="1822919" cy="45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2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Java</a:t>
            </a:r>
            <a:r>
              <a:rPr lang="en-US" dirty="0" smtClean="0"/>
              <a:t> – a mixed system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15</a:t>
            </a:fld>
            <a:endParaRPr lang="en-NZ" dirty="0"/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533400" y="175260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Java source code (MyProgram.java) </a:t>
            </a:r>
          </a:p>
        </p:txBody>
      </p:sp>
      <p:sp>
        <p:nvSpPr>
          <p:cNvPr id="523276" name="Text Box 12"/>
          <p:cNvSpPr txBox="1">
            <a:spLocks noChangeArrowheads="1"/>
          </p:cNvSpPr>
          <p:nvPr/>
        </p:nvSpPr>
        <p:spPr bwMode="auto">
          <a:xfrm>
            <a:off x="6172200" y="1762727"/>
            <a:ext cx="3581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Java byte code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MyProgram.class</a:t>
            </a:r>
            <a:r>
              <a:rPr lang="en-US" sz="1600" b="1" dirty="0"/>
              <a:t>) </a:t>
            </a:r>
          </a:p>
        </p:txBody>
      </p:sp>
      <p:sp>
        <p:nvSpPr>
          <p:cNvPr id="523277" name="Text Box 13"/>
          <p:cNvSpPr txBox="1">
            <a:spLocks noChangeArrowheads="1"/>
          </p:cNvSpPr>
          <p:nvPr/>
        </p:nvSpPr>
        <p:spPr bwMode="auto">
          <a:xfrm>
            <a:off x="5342216" y="2089222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javac.exe</a:t>
            </a:r>
          </a:p>
        </p:txBody>
      </p:sp>
      <p:sp>
        <p:nvSpPr>
          <p:cNvPr id="523278" name="Text Box 14"/>
          <p:cNvSpPr txBox="1">
            <a:spLocks noChangeArrowheads="1"/>
          </p:cNvSpPr>
          <p:nvPr/>
        </p:nvSpPr>
        <p:spPr bwMode="auto">
          <a:xfrm>
            <a:off x="6781800" y="39624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java.exe</a:t>
            </a:r>
          </a:p>
        </p:txBody>
      </p:sp>
      <p:sp>
        <p:nvSpPr>
          <p:cNvPr id="523279" name="Text Box 15"/>
          <p:cNvSpPr txBox="1">
            <a:spLocks noChangeArrowheads="1"/>
          </p:cNvSpPr>
          <p:nvPr/>
        </p:nvSpPr>
        <p:spPr bwMode="auto">
          <a:xfrm>
            <a:off x="5181600" y="39624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java.exe</a:t>
            </a:r>
          </a:p>
        </p:txBody>
      </p:sp>
      <p:sp>
        <p:nvSpPr>
          <p:cNvPr id="523280" name="Text Box 16"/>
          <p:cNvSpPr txBox="1">
            <a:spLocks noChangeArrowheads="1"/>
          </p:cNvSpPr>
          <p:nvPr/>
        </p:nvSpPr>
        <p:spPr bwMode="auto">
          <a:xfrm>
            <a:off x="8305800" y="39624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java.exe</a:t>
            </a:r>
          </a:p>
        </p:txBody>
      </p:sp>
      <p:sp>
        <p:nvSpPr>
          <p:cNvPr id="523282" name="Text Box 18"/>
          <p:cNvSpPr txBox="1">
            <a:spLocks noChangeArrowheads="1"/>
          </p:cNvSpPr>
          <p:nvPr/>
        </p:nvSpPr>
        <p:spPr bwMode="auto">
          <a:xfrm>
            <a:off x="4953000" y="57912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/>
              <a:t>Computer 1</a:t>
            </a:r>
          </a:p>
        </p:txBody>
      </p:sp>
      <p:sp>
        <p:nvSpPr>
          <p:cNvPr id="523284" name="Text Box 20"/>
          <p:cNvSpPr txBox="1">
            <a:spLocks noChangeArrowheads="1"/>
          </p:cNvSpPr>
          <p:nvPr/>
        </p:nvSpPr>
        <p:spPr bwMode="auto">
          <a:xfrm>
            <a:off x="6629400" y="57912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/>
              <a:t>Computer 2</a:t>
            </a:r>
          </a:p>
        </p:txBody>
      </p:sp>
      <p:sp>
        <p:nvSpPr>
          <p:cNvPr id="523285" name="Text Box 21"/>
          <p:cNvSpPr txBox="1">
            <a:spLocks noChangeArrowheads="1"/>
          </p:cNvSpPr>
          <p:nvPr/>
        </p:nvSpPr>
        <p:spPr bwMode="auto">
          <a:xfrm>
            <a:off x="8382000" y="57912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/>
              <a:t>Computer 3</a:t>
            </a:r>
          </a:p>
        </p:txBody>
      </p:sp>
      <p:pic>
        <p:nvPicPr>
          <p:cNvPr id="52328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2194768"/>
            <a:ext cx="18288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3290" name="Line 26"/>
          <p:cNvSpPr>
            <a:spLocks noChangeShapeType="1"/>
          </p:cNvSpPr>
          <p:nvPr/>
        </p:nvSpPr>
        <p:spPr bwMode="auto">
          <a:xfrm>
            <a:off x="40386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3291" name="Line 27"/>
          <p:cNvSpPr>
            <a:spLocks noChangeShapeType="1"/>
          </p:cNvSpPr>
          <p:nvPr/>
        </p:nvSpPr>
        <p:spPr bwMode="auto">
          <a:xfrm>
            <a:off x="6096000" y="270392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3293" name="Line 29"/>
          <p:cNvSpPr>
            <a:spLocks noChangeShapeType="1"/>
          </p:cNvSpPr>
          <p:nvPr/>
        </p:nvSpPr>
        <p:spPr bwMode="auto">
          <a:xfrm>
            <a:off x="73152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3297" name="Line 33"/>
          <p:cNvSpPr>
            <a:spLocks noChangeShapeType="1"/>
          </p:cNvSpPr>
          <p:nvPr/>
        </p:nvSpPr>
        <p:spPr bwMode="auto">
          <a:xfrm flipH="1">
            <a:off x="6172200" y="3505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3299" name="Line 35"/>
          <p:cNvSpPr>
            <a:spLocks noChangeShapeType="1"/>
          </p:cNvSpPr>
          <p:nvPr/>
        </p:nvSpPr>
        <p:spPr bwMode="auto">
          <a:xfrm>
            <a:off x="7315200" y="35052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23286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229100"/>
            <a:ext cx="4406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5700" y="4229100"/>
            <a:ext cx="4406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2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4419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3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7700" y="2449922"/>
            <a:ext cx="10541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33400" y="2221079"/>
            <a:ext cx="4889500" cy="116955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MyProgram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{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public static void main(String[] args)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 System.out.println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("Hello world!");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529064" y="2957922"/>
            <a:ext cx="1512168" cy="2550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655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6" grpId="0"/>
      <p:bldP spid="523277" grpId="0"/>
      <p:bldP spid="523278" grpId="0"/>
      <p:bldP spid="523279" grpId="0"/>
      <p:bldP spid="523280" grpId="0"/>
      <p:bldP spid="523282" grpId="0"/>
      <p:bldP spid="523284" grpId="0"/>
      <p:bldP spid="523285" grpId="0"/>
      <p:bldP spid="523290" grpId="0" animBg="1"/>
      <p:bldP spid="523291" grpId="0" animBg="1"/>
      <p:bldP spid="523293" grpId="0" animBg="1"/>
      <p:bldP spid="523297" grpId="0" animBg="1"/>
      <p:bldP spid="5232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2" y="0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dirty="0"/>
              <a:t>Important </a:t>
            </a:r>
            <a:r>
              <a:rPr lang="en-US" altLang="en-US" dirty="0" smtClean="0"/>
              <a:t>Rules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2991826"/>
          </a:xfrm>
        </p:spPr>
        <p:txBody>
          <a:bodyPr>
            <a:normAutofit/>
          </a:bodyPr>
          <a:lstStyle/>
          <a:p>
            <a:r>
              <a:rPr lang="en-NZ" dirty="0" smtClean="0"/>
              <a:t>A </a:t>
            </a:r>
            <a:r>
              <a:rPr lang="en-NZ" dirty="0"/>
              <a:t>Java source code file contains one or more Java classes.</a:t>
            </a:r>
          </a:p>
          <a:p>
            <a:pPr lvl="1"/>
            <a:r>
              <a:rPr lang="en-NZ" dirty="0"/>
              <a:t>If more than one class is in a source code file, only one of them may be public.</a:t>
            </a:r>
          </a:p>
          <a:p>
            <a:r>
              <a:rPr lang="en-NZ" dirty="0"/>
              <a:t>The public class and the filename of the source code file must match.</a:t>
            </a:r>
          </a:p>
          <a:p>
            <a:pPr lvl="1"/>
            <a:r>
              <a:rPr lang="en-NZ" dirty="0"/>
              <a:t>ex: A class named </a:t>
            </a:r>
            <a:r>
              <a:rPr lang="en-NZ" dirty="0" err="1" smtClean="0"/>
              <a:t>MyProgram</a:t>
            </a:r>
            <a:r>
              <a:rPr lang="en-NZ" dirty="0" smtClean="0"/>
              <a:t> must </a:t>
            </a:r>
            <a:r>
              <a:rPr lang="en-NZ" dirty="0"/>
              <a:t>be in a file named </a:t>
            </a:r>
            <a:r>
              <a:rPr lang="en-NZ" dirty="0" smtClean="0"/>
              <a:t>MyProgram.java</a:t>
            </a:r>
          </a:p>
          <a:p>
            <a:r>
              <a:rPr lang="en-NZ" dirty="0" smtClean="0"/>
              <a:t>Every Executable Java </a:t>
            </a:r>
            <a:r>
              <a:rPr lang="en-NZ" dirty="0"/>
              <a:t>program must have a function </a:t>
            </a:r>
            <a:r>
              <a:rPr lang="en-NZ" dirty="0" smtClean="0"/>
              <a:t>called: </a:t>
            </a:r>
            <a:r>
              <a:rPr lang="en-NZ" dirty="0">
                <a:solidFill>
                  <a:srgbClr val="FF0000"/>
                </a:solidFill>
              </a:rPr>
              <a:t>public static void main(String[] </a:t>
            </a:r>
            <a:r>
              <a:rPr lang="en-NZ" dirty="0" smtClean="0">
                <a:solidFill>
                  <a:srgbClr val="FF0000"/>
                </a:solidFill>
              </a:rPr>
              <a:t>args)</a:t>
            </a:r>
          </a:p>
          <a:p>
            <a:pPr marL="594360" lvl="2" indent="0">
              <a:buNone/>
            </a:pPr>
            <a:endParaRPr lang="en-NZ" dirty="0"/>
          </a:p>
          <a:p>
            <a:pPr lvl="2"/>
            <a:endParaRPr lang="en-NZ" dirty="0" smtClean="0"/>
          </a:p>
          <a:p>
            <a:pPr lvl="2"/>
            <a:endParaRPr lang="en-NZ" dirty="0" smtClean="0"/>
          </a:p>
          <a:p>
            <a:endParaRPr lang="en-NZ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16</a:t>
            </a:fld>
            <a:endParaRPr lang="en-NZ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6308" y="4484870"/>
            <a:ext cx="6120680" cy="181588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public class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MyProgram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public </a:t>
            </a:r>
            <a:r>
              <a:rPr lang="en-US" altLang="en-US" sz="1400" b="1" dirty="0">
                <a:latin typeface="Courier New" panose="02070309020205020404" pitchFamily="49" charset="0"/>
              </a:rPr>
              <a:t>static void main(String[]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) {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("Hello world!");</a:t>
            </a:r>
          </a:p>
          <a:p>
            <a:pPr algn="l" eaLnBrk="1" hangingPunct="1"/>
            <a:endParaRPr lang="en-US" altLang="en-US" sz="1400" b="1" dirty="0" smtClean="0">
              <a:latin typeface="Courier New" panose="02070309020205020404" pitchFamily="49" charset="0"/>
            </a:endParaRPr>
          </a:p>
          <a:p>
            <a:pPr algn="l" eaLnBrk="1" hangingPunct="1"/>
            <a:endParaRPr lang="en-US" altLang="en-US" sz="1400" b="1" dirty="0" smtClean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929038" y="3946261"/>
            <a:ext cx="1141054" cy="286269"/>
          </a:xfrm>
          <a:prstGeom prst="wedgeRectCallout">
            <a:avLst>
              <a:gd name="adj1" fmla="val -14791"/>
              <a:gd name="adj2" fmla="val 1318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dirty="0" smtClean="0"/>
              <a:t>Class name</a:t>
            </a:r>
            <a:endParaRPr lang="en-NZ" dirty="0"/>
          </a:p>
        </p:txBody>
      </p:sp>
      <p:sp>
        <p:nvSpPr>
          <p:cNvPr id="9" name="Rectangular Callout 8"/>
          <p:cNvSpPr/>
          <p:nvPr/>
        </p:nvSpPr>
        <p:spPr>
          <a:xfrm>
            <a:off x="3105053" y="4127496"/>
            <a:ext cx="1327199" cy="462409"/>
          </a:xfrm>
          <a:prstGeom prst="wedgeRectCallout">
            <a:avLst>
              <a:gd name="adj1" fmla="val -39952"/>
              <a:gd name="adj2" fmla="val 765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dirty="0" smtClean="0"/>
              <a:t>Method name</a:t>
            </a:r>
            <a:endParaRPr lang="en-NZ" dirty="0"/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4495932" y="4926735"/>
            <a:ext cx="5203825" cy="1000125"/>
            <a:chOff x="1837" y="2356"/>
            <a:chExt cx="3278" cy="630"/>
          </a:xfrm>
        </p:grpSpPr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1981" y="2356"/>
              <a:ext cx="313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FF3300"/>
                  </a:solidFill>
                </a:rPr>
                <a:t>This area is the body of the main method.</a:t>
              </a:r>
            </a:p>
            <a:p>
              <a:r>
                <a:rPr lang="en-US" altLang="en-US" b="1" dirty="0">
                  <a:solidFill>
                    <a:srgbClr val="FF3300"/>
                  </a:solidFill>
                </a:rPr>
                <a:t>All of the actions to be completed during</a:t>
              </a:r>
            </a:p>
            <a:p>
              <a:r>
                <a:rPr lang="en-US" altLang="en-US" b="1" dirty="0">
                  <a:solidFill>
                    <a:srgbClr val="FF3300"/>
                  </a:solidFill>
                </a:rPr>
                <a:t>the main method will be between these curly braces.</a:t>
              </a:r>
            </a:p>
          </p:txBody>
        </p:sp>
        <p:sp>
          <p:nvSpPr>
            <p:cNvPr id="14" name="AutoShape 23"/>
            <p:cNvSpPr>
              <a:spLocks/>
            </p:cNvSpPr>
            <p:nvPr/>
          </p:nvSpPr>
          <p:spPr bwMode="auto">
            <a:xfrm>
              <a:off x="1837" y="2410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5223142" y="3297452"/>
            <a:ext cx="4399678" cy="1664204"/>
            <a:chOff x="3840" y="720"/>
            <a:chExt cx="1581" cy="1458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888" y="720"/>
              <a:ext cx="153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solidFill>
                    <a:srgbClr val="FF3300"/>
                  </a:solidFill>
                </a:rPr>
                <a:t>This is the method header</a:t>
              </a:r>
            </a:p>
            <a:p>
              <a:r>
                <a:rPr lang="en-US" altLang="en-US" sz="1200" b="1" dirty="0">
                  <a:solidFill>
                    <a:srgbClr val="FF3300"/>
                  </a:solidFill>
                </a:rPr>
                <a:t>for the main method.  The</a:t>
              </a:r>
            </a:p>
            <a:p>
              <a:r>
                <a:rPr lang="en-US" altLang="en-US" sz="1200" b="1" dirty="0">
                  <a:solidFill>
                    <a:srgbClr val="FF3300"/>
                  </a:solidFill>
                </a:rPr>
                <a:t>main method is where a Java</a:t>
              </a:r>
            </a:p>
            <a:p>
              <a:r>
                <a:rPr lang="en-US" altLang="en-US" sz="1200" b="1" dirty="0">
                  <a:solidFill>
                    <a:srgbClr val="FF3300"/>
                  </a:solidFill>
                </a:rPr>
                <a:t>application begins.  </a:t>
              </a:r>
            </a:p>
          </p:txBody>
        </p:sp>
        <p:sp>
          <p:nvSpPr>
            <p:cNvPr id="17" name="AutoShape 26"/>
            <p:cNvSpPr>
              <a:spLocks noChangeArrowheads="1"/>
            </p:cNvSpPr>
            <p:nvPr/>
          </p:nvSpPr>
          <p:spPr bwMode="auto">
            <a:xfrm rot="10800000">
              <a:off x="3840" y="1584"/>
              <a:ext cx="513" cy="594"/>
            </a:xfrm>
            <a:custGeom>
              <a:avLst/>
              <a:gdLst>
                <a:gd name="G0" fmla="+- 13431 0 0"/>
                <a:gd name="G1" fmla="+- 4436 0 0"/>
                <a:gd name="G2" fmla="+- 12158 0 4436"/>
                <a:gd name="G3" fmla="+- G2 0 4436"/>
                <a:gd name="G4" fmla="*/ G3 32768 32059"/>
                <a:gd name="G5" fmla="*/ G4 1 2"/>
                <a:gd name="G6" fmla="+- 21600 0 13431"/>
                <a:gd name="G7" fmla="*/ G6 4436 6079"/>
                <a:gd name="G8" fmla="+- G7 13431 0"/>
                <a:gd name="T0" fmla="*/ 13431 w 21600"/>
                <a:gd name="T1" fmla="*/ 0 h 21600"/>
                <a:gd name="T2" fmla="*/ 13431 w 21600"/>
                <a:gd name="T3" fmla="*/ 12158 h 21600"/>
                <a:gd name="T4" fmla="*/ 1680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3431" y="0"/>
                  </a:lnTo>
                  <a:lnTo>
                    <a:pt x="13431" y="4436"/>
                  </a:lnTo>
                  <a:lnTo>
                    <a:pt x="12427" y="4436"/>
                  </a:lnTo>
                  <a:cubicBezTo>
                    <a:pt x="5564" y="4436"/>
                    <a:pt x="0" y="7893"/>
                    <a:pt x="0" y="12158"/>
                  </a:cubicBezTo>
                  <a:lnTo>
                    <a:pt x="0" y="21600"/>
                  </a:lnTo>
                  <a:lnTo>
                    <a:pt x="3359" y="21600"/>
                  </a:lnTo>
                  <a:lnTo>
                    <a:pt x="3359" y="12158"/>
                  </a:lnTo>
                  <a:cubicBezTo>
                    <a:pt x="3359" y="9708"/>
                    <a:pt x="7419" y="7722"/>
                    <a:pt x="12427" y="7722"/>
                  </a:cubicBezTo>
                  <a:lnTo>
                    <a:pt x="13431" y="7722"/>
                  </a:lnTo>
                  <a:lnTo>
                    <a:pt x="13431" y="1215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 sz="1200"/>
            </a:p>
          </p:txBody>
        </p:sp>
      </p:grpSp>
    </p:spTree>
    <p:extLst>
      <p:ext uri="{BB962C8B-B14F-4D97-AF65-F5344CB8AC3E}">
        <p14:creationId xmlns:p14="http://schemas.microsoft.com/office/powerpoint/2010/main" val="3389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NZ" dirty="0" smtClean="0"/>
              <a:t>Parts </a:t>
            </a:r>
            <a:r>
              <a:rPr lang="en-NZ" dirty="0"/>
              <a:t>of a Java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Class Header</a:t>
            </a:r>
          </a:p>
          <a:p>
            <a:pPr lvl="1"/>
            <a:r>
              <a:rPr lang="en-NZ" dirty="0"/>
              <a:t>The class header tells the compiler things about the class such as what other classes can use it (public) and that it is a Java class (class), and the name of that class </a:t>
            </a:r>
            <a:r>
              <a:rPr lang="en-NZ" dirty="0" smtClean="0"/>
              <a:t>(</a:t>
            </a:r>
            <a:r>
              <a:rPr lang="en-NZ" dirty="0" err="1" smtClean="0"/>
              <a:t>MyProgram</a:t>
            </a:r>
            <a:r>
              <a:rPr lang="en-NZ" dirty="0" smtClean="0"/>
              <a:t>).</a:t>
            </a:r>
            <a:endParaRPr lang="en-NZ" dirty="0"/>
          </a:p>
          <a:p>
            <a:r>
              <a:rPr lang="en-NZ" dirty="0"/>
              <a:t>Curly Braces</a:t>
            </a:r>
          </a:p>
          <a:p>
            <a:pPr lvl="1"/>
            <a:r>
              <a:rPr lang="en-NZ" dirty="0"/>
              <a:t>When associated with the class header, they define the </a:t>
            </a:r>
            <a:r>
              <a:rPr lang="en-NZ" dirty="0">
                <a:solidFill>
                  <a:srgbClr val="FF0000"/>
                </a:solidFill>
              </a:rPr>
              <a:t>scope</a:t>
            </a:r>
            <a:r>
              <a:rPr lang="en-NZ" dirty="0"/>
              <a:t> of the </a:t>
            </a:r>
            <a:r>
              <a:rPr lang="en-NZ" dirty="0">
                <a:solidFill>
                  <a:srgbClr val="FF0000"/>
                </a:solidFill>
              </a:rPr>
              <a:t>class</a:t>
            </a:r>
            <a:r>
              <a:rPr lang="en-NZ" dirty="0"/>
              <a:t>.</a:t>
            </a:r>
          </a:p>
          <a:p>
            <a:pPr lvl="1"/>
            <a:r>
              <a:rPr lang="en-NZ" dirty="0"/>
              <a:t>When associated with a method, they define the </a:t>
            </a:r>
            <a:r>
              <a:rPr lang="en-NZ" dirty="0">
                <a:solidFill>
                  <a:srgbClr val="FF0000"/>
                </a:solidFill>
              </a:rPr>
              <a:t>scope</a:t>
            </a:r>
            <a:r>
              <a:rPr lang="en-NZ" dirty="0"/>
              <a:t> of the </a:t>
            </a:r>
            <a:r>
              <a:rPr lang="en-NZ" dirty="0">
                <a:solidFill>
                  <a:srgbClr val="FF0000"/>
                </a:solidFill>
              </a:rPr>
              <a:t>method</a:t>
            </a:r>
            <a:r>
              <a:rPr lang="en-NZ" dirty="0"/>
              <a:t>.</a:t>
            </a:r>
          </a:p>
          <a:p>
            <a:r>
              <a:rPr lang="en-NZ" dirty="0"/>
              <a:t>The main Method</a:t>
            </a:r>
          </a:p>
          <a:p>
            <a:pPr lvl="1"/>
            <a:r>
              <a:rPr lang="en-NZ" dirty="0"/>
              <a:t>This line must be exactly as shown in the example (except the </a:t>
            </a:r>
            <a:r>
              <a:rPr lang="en-NZ" dirty="0" err="1"/>
              <a:t>args</a:t>
            </a:r>
            <a:r>
              <a:rPr lang="en-NZ" dirty="0"/>
              <a:t> variable name can be programmer defined).</a:t>
            </a:r>
          </a:p>
          <a:p>
            <a:pPr lvl="1"/>
            <a:r>
              <a:rPr lang="en-NZ" dirty="0"/>
              <a:t>This is the line of code that the java command will run first.</a:t>
            </a:r>
          </a:p>
          <a:p>
            <a:pPr lvl="1"/>
            <a:r>
              <a:rPr lang="en-NZ" dirty="0"/>
              <a:t>This method starts the Java program.</a:t>
            </a:r>
          </a:p>
          <a:p>
            <a:pPr lvl="1"/>
            <a:r>
              <a:rPr lang="en-NZ" dirty="0"/>
              <a:t>Every Java application must have a main method.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63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dirty="0" smtClean="0"/>
              <a:t>Structure </a:t>
            </a:r>
            <a:r>
              <a:rPr lang="en-US" altLang="en-US" dirty="0"/>
              <a:t>of a Java program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public static void main(String[] args</a:t>
            </a:r>
            <a:r>
              <a:rPr lang="en-NZ" dirty="0" smtClean="0"/>
              <a:t>):</a:t>
            </a:r>
          </a:p>
          <a:p>
            <a:pPr lvl="1"/>
            <a:r>
              <a:rPr lang="en-NZ" dirty="0"/>
              <a:t> the following lines look similar but are in fact treated by Java as completely different </a:t>
            </a:r>
            <a:r>
              <a:rPr lang="en-NZ" dirty="0" smtClean="0"/>
              <a:t>methods</a:t>
            </a:r>
          </a:p>
          <a:p>
            <a:pPr lvl="1"/>
            <a:endParaRPr lang="en-NZ" dirty="0" smtClean="0"/>
          </a:p>
          <a:p>
            <a:pPr lvl="2"/>
            <a:r>
              <a:rPr lang="en-NZ" dirty="0"/>
              <a:t>public void main(String[] args)</a:t>
            </a:r>
          </a:p>
          <a:p>
            <a:pPr lvl="2"/>
            <a:r>
              <a:rPr lang="en-NZ" dirty="0" smtClean="0"/>
              <a:t>public </a:t>
            </a:r>
            <a:r>
              <a:rPr lang="en-NZ" dirty="0"/>
              <a:t>static void main(String args)</a:t>
            </a:r>
          </a:p>
          <a:p>
            <a:pPr lvl="2"/>
            <a:r>
              <a:rPr lang="en-NZ" dirty="0" smtClean="0"/>
              <a:t>public </a:t>
            </a:r>
            <a:r>
              <a:rPr lang="en-NZ" dirty="0"/>
              <a:t>static void main()</a:t>
            </a:r>
          </a:p>
          <a:p>
            <a:pPr lvl="2"/>
            <a:r>
              <a:rPr lang="en-NZ" dirty="0" smtClean="0"/>
              <a:t>void </a:t>
            </a:r>
            <a:r>
              <a:rPr lang="en-NZ" dirty="0"/>
              <a:t>main(String args</a:t>
            </a:r>
            <a:r>
              <a:rPr lang="en-NZ" dirty="0" smtClean="0"/>
              <a:t>)</a:t>
            </a:r>
          </a:p>
          <a:p>
            <a:pPr lvl="2"/>
            <a:endParaRPr lang="en-NZ" dirty="0"/>
          </a:p>
          <a:p>
            <a:pPr lvl="1"/>
            <a:r>
              <a:rPr lang="en-NZ" b="1" dirty="0" smtClean="0"/>
              <a:t>public</a:t>
            </a:r>
            <a:r>
              <a:rPr lang="en-NZ" dirty="0" smtClean="0"/>
              <a:t> </a:t>
            </a:r>
            <a:r>
              <a:rPr lang="en-NZ" dirty="0"/>
              <a:t>indicates to the Java compiler that this is a method that anyone can </a:t>
            </a:r>
            <a:r>
              <a:rPr lang="en-NZ" dirty="0" smtClean="0"/>
              <a:t>call</a:t>
            </a:r>
          </a:p>
          <a:p>
            <a:pPr lvl="1"/>
            <a:r>
              <a:rPr lang="en-NZ" b="1" dirty="0"/>
              <a:t>static</a:t>
            </a:r>
            <a:r>
              <a:rPr lang="en-NZ" dirty="0"/>
              <a:t> tells Java that this is a method that is part of the class, but is not a </a:t>
            </a:r>
            <a:r>
              <a:rPr lang="en-NZ" dirty="0" smtClean="0"/>
              <a:t>method </a:t>
            </a:r>
            <a:r>
              <a:rPr lang="en-NZ" dirty="0"/>
              <a:t>for any one instance of the </a:t>
            </a:r>
            <a:r>
              <a:rPr lang="en-NZ" dirty="0" smtClean="0"/>
              <a:t>class </a:t>
            </a:r>
          </a:p>
          <a:p>
            <a:pPr lvl="1"/>
            <a:r>
              <a:rPr lang="en-NZ" b="1" dirty="0"/>
              <a:t>void</a:t>
            </a:r>
            <a:r>
              <a:rPr lang="en-NZ" dirty="0"/>
              <a:t> </a:t>
            </a:r>
            <a:r>
              <a:rPr lang="en-NZ" dirty="0" smtClean="0"/>
              <a:t>tells </a:t>
            </a:r>
            <a:r>
              <a:rPr lang="en-NZ" dirty="0"/>
              <a:t>the Java compiler that the method main will not return a </a:t>
            </a:r>
            <a:r>
              <a:rPr lang="en-NZ" dirty="0" smtClean="0"/>
              <a:t>value</a:t>
            </a:r>
          </a:p>
          <a:p>
            <a:pPr lvl="1"/>
            <a:r>
              <a:rPr lang="en-NZ" b="1" dirty="0" smtClean="0"/>
              <a:t>args</a:t>
            </a:r>
            <a:r>
              <a:rPr lang="en-NZ" dirty="0"/>
              <a:t>:  </a:t>
            </a:r>
            <a:r>
              <a:rPr lang="en-NZ" dirty="0" smtClean="0"/>
              <a:t>It is a parameter </a:t>
            </a:r>
            <a:r>
              <a:rPr lang="en-NZ" dirty="0"/>
              <a:t>list for the </a:t>
            </a:r>
            <a:r>
              <a:rPr lang="en-NZ" dirty="0" smtClean="0"/>
              <a:t>main method. It is an array of Strings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18</a:t>
            </a:fld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2920" y="220486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NZ" dirty="0" smtClean="0"/>
              <a:t>Blocks of code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Whitespace, indentation etc. is for human readability only! It has no meaning for the compiler!</a:t>
            </a:r>
          </a:p>
          <a:p>
            <a:pPr lvl="1"/>
            <a:r>
              <a:rPr lang="en-NZ" dirty="0"/>
              <a:t>Blocks go inside matching pairs of  curly braces { and }. Blocks can be nested. </a:t>
            </a:r>
          </a:p>
          <a:p>
            <a:pPr lvl="2"/>
            <a:r>
              <a:rPr lang="en-NZ" dirty="0"/>
              <a:t>{ {} {} </a:t>
            </a:r>
            <a:r>
              <a:rPr lang="en-NZ" dirty="0" smtClean="0"/>
              <a:t>}</a:t>
            </a:r>
          </a:p>
          <a:p>
            <a:pPr lvl="3"/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Both examples are valid</a:t>
            </a:r>
          </a:p>
          <a:p>
            <a:pPr lvl="1"/>
            <a:r>
              <a:rPr lang="en-NZ" dirty="0" smtClean="0"/>
              <a:t>Whitespace have no syntactic significance in Java.  But they help your program more human-readable. </a:t>
            </a:r>
            <a:endParaRPr lang="en-NZ" dirty="0"/>
          </a:p>
          <a:p>
            <a:pPr lvl="2"/>
            <a:r>
              <a:rPr lang="en-NZ" dirty="0" smtClean="0"/>
              <a:t>i.e. we prefer to use the first version!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pPr lvl="3"/>
            <a:endParaRPr lang="en-NZ" dirty="0"/>
          </a:p>
          <a:p>
            <a:pPr lvl="3"/>
            <a:endParaRPr lang="en-NZ" dirty="0" smtClean="0"/>
          </a:p>
          <a:p>
            <a:pPr lvl="3"/>
            <a:endParaRPr lang="en-NZ" dirty="0"/>
          </a:p>
          <a:p>
            <a:pPr lvl="3"/>
            <a:endParaRPr lang="en-NZ" dirty="0" smtClean="0"/>
          </a:p>
          <a:p>
            <a:pPr lvl="3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19</a:t>
            </a:fld>
            <a:endParaRPr lang="en-NZ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48744" y="2745819"/>
            <a:ext cx="6120680" cy="116955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public class  MyProgram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 public </a:t>
            </a:r>
            <a:r>
              <a:rPr lang="en-US" altLang="en-US" sz="1400" b="1" dirty="0">
                <a:latin typeface="Courier New" panose="02070309020205020404" pitchFamily="49" charset="0"/>
              </a:rPr>
              <a:t>static void main(String[]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)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("Hello world!");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4341165" y="476672"/>
            <a:ext cx="1259907" cy="928963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Yeah!</a:t>
            </a:r>
            <a:endParaRPr lang="en-NZ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78394" y="4005064"/>
            <a:ext cx="7479956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public class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MyProgram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{ public </a:t>
            </a:r>
            <a:r>
              <a:rPr lang="en-US" altLang="en-US" sz="1400" b="1" dirty="0">
                <a:latin typeface="Courier New" panose="02070309020205020404" pitchFamily="49" charset="0"/>
              </a:rPr>
              <a:t>static void main(String[]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)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{ 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("Hello world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!");  } 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18" y="1268760"/>
            <a:ext cx="85439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to Java</a:t>
            </a:r>
          </a:p>
          <a:p>
            <a:r>
              <a:rPr lang="en-US" dirty="0" smtClean="0"/>
              <a:t>Java Basics</a:t>
            </a:r>
          </a:p>
          <a:p>
            <a:r>
              <a:rPr lang="en-US" dirty="0" smtClean="0"/>
              <a:t>Expressions</a:t>
            </a:r>
          </a:p>
          <a:p>
            <a:r>
              <a:rPr lang="en-US" dirty="0" smtClean="0"/>
              <a:t>Control Flow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err="1" smtClean="0"/>
              <a:t>Arraylists</a:t>
            </a:r>
            <a:endParaRPr lang="en-US" dirty="0" smtClean="0"/>
          </a:p>
          <a:p>
            <a:r>
              <a:rPr lang="en-US" smtClean="0"/>
              <a:t>Classes</a:t>
            </a:r>
            <a:endParaRPr lang="en-US" dirty="0" smtClean="0"/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Binding</a:t>
            </a:r>
          </a:p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87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50" y="-51169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br>
              <a:rPr lang="en-US" dirty="0"/>
            </a:br>
            <a:r>
              <a:rPr lang="en-NZ" dirty="0" smtClean="0"/>
              <a:t>Compile and Run 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4226024"/>
          </a:xfrm>
        </p:spPr>
        <p:txBody>
          <a:bodyPr>
            <a:normAutofit/>
          </a:bodyPr>
          <a:lstStyle/>
          <a:p>
            <a:r>
              <a:rPr lang="en-NZ" dirty="0" smtClean="0"/>
              <a:t>You can use any IDE  (e.g.: Notepad++, </a:t>
            </a:r>
            <a:r>
              <a:rPr lang="en-NZ" dirty="0" err="1" smtClean="0"/>
              <a:t>Textpad</a:t>
            </a:r>
            <a:r>
              <a:rPr lang="en-NZ" dirty="0" smtClean="0"/>
              <a:t>, Eclipse, etc)</a:t>
            </a:r>
          </a:p>
          <a:p>
            <a:pPr lvl="2"/>
            <a:r>
              <a:rPr lang="en-NZ" dirty="0" smtClean="0"/>
              <a:t>Please check our course website to get information regarding to setting up Notepad++ and </a:t>
            </a:r>
            <a:r>
              <a:rPr lang="en-NZ" dirty="0" err="1" smtClean="0"/>
              <a:t>textpad</a:t>
            </a:r>
            <a:r>
              <a:rPr lang="en-NZ" dirty="0" smtClean="0"/>
              <a:t> for Java programming</a:t>
            </a:r>
          </a:p>
          <a:p>
            <a:pPr lvl="2"/>
            <a:r>
              <a:rPr lang="en-NZ" dirty="0" smtClean="0"/>
              <a:t>You can add commands to compile and run java programs</a:t>
            </a:r>
          </a:p>
          <a:p>
            <a:r>
              <a:rPr lang="en-NZ" dirty="0" smtClean="0"/>
              <a:t>All Java files have the extension .java. </a:t>
            </a:r>
          </a:p>
          <a:p>
            <a:r>
              <a:rPr lang="en-NZ" dirty="0" smtClean="0"/>
              <a:t>Start </a:t>
            </a:r>
            <a:r>
              <a:rPr lang="en-NZ" dirty="0" err="1" smtClean="0"/>
              <a:t>cmd</a:t>
            </a:r>
            <a:endParaRPr lang="en-NZ" dirty="0" smtClean="0"/>
          </a:p>
          <a:p>
            <a:r>
              <a:rPr lang="en-NZ" dirty="0" smtClean="0"/>
              <a:t>Go to the current directory:</a:t>
            </a:r>
          </a:p>
          <a:p>
            <a:endParaRPr lang="en-NZ" dirty="0" smtClean="0"/>
          </a:p>
          <a:p>
            <a:r>
              <a:rPr lang="en-NZ" dirty="0" smtClean="0"/>
              <a:t>To compile Java programs we use the </a:t>
            </a:r>
            <a:r>
              <a:rPr lang="en-NZ" u="sng" dirty="0" smtClean="0">
                <a:solidFill>
                  <a:srgbClr val="FF0000"/>
                </a:solidFill>
              </a:rPr>
              <a:t>javac</a:t>
            </a:r>
            <a:r>
              <a:rPr lang="en-NZ" dirty="0" smtClean="0"/>
              <a:t> command,</a:t>
            </a:r>
          </a:p>
          <a:p>
            <a:endParaRPr lang="en-NZ" dirty="0" smtClean="0"/>
          </a:p>
          <a:p>
            <a:r>
              <a:rPr lang="en-NZ" dirty="0" smtClean="0"/>
              <a:t>To run an application we use the </a:t>
            </a:r>
            <a:r>
              <a:rPr lang="en-NZ" u="sng" dirty="0" smtClean="0">
                <a:solidFill>
                  <a:srgbClr val="FF0000"/>
                </a:solidFill>
              </a:rPr>
              <a:t>java</a:t>
            </a:r>
            <a:r>
              <a:rPr lang="en-NZ" dirty="0" smtClean="0"/>
              <a:t> command, e.g.</a:t>
            </a:r>
          </a:p>
          <a:p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20</a:t>
            </a:fld>
            <a:endParaRPr lang="en-NZ" dirty="0"/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592359" y="4573022"/>
            <a:ext cx="307915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1800" b="1" dirty="0">
                <a:solidFill>
                  <a:srgbClr val="E818BB"/>
                </a:solidFill>
                <a:latin typeface="Lucida Sans" panose="020B0602030504020204" pitchFamily="34" charset="0"/>
              </a:rPr>
              <a:t>javac</a:t>
            </a:r>
            <a:r>
              <a:rPr lang="en-NZ" sz="1800" b="1" dirty="0">
                <a:latin typeface="Lucida Sans" panose="020B0602030504020204" pitchFamily="34" charset="0"/>
              </a:rPr>
              <a:t> MyProgram.java</a:t>
            </a:r>
            <a:endParaRPr lang="en-US" sz="1800" b="1" dirty="0">
              <a:latin typeface="Lucida Sans" panose="020B0602030504020204" pitchFamily="34" charset="0"/>
            </a:endParaRP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564127" y="5411724"/>
            <a:ext cx="30703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1800" b="1" dirty="0">
                <a:solidFill>
                  <a:srgbClr val="E818BB"/>
                </a:solidFill>
                <a:latin typeface="Lucida Sans" panose="020B0602030504020204" pitchFamily="34" charset="0"/>
              </a:rPr>
              <a:t>java</a:t>
            </a:r>
            <a:r>
              <a:rPr lang="en-NZ" sz="1800" b="1" dirty="0">
                <a:latin typeface="Lucida Sans" panose="020B0602030504020204" pitchFamily="34" charset="0"/>
              </a:rPr>
              <a:t> </a:t>
            </a:r>
            <a:r>
              <a:rPr lang="en-NZ" sz="1800" b="1" dirty="0" err="1" smtClean="0">
                <a:latin typeface="Lucida Sans" panose="020B0602030504020204" pitchFamily="34" charset="0"/>
              </a:rPr>
              <a:t>MyProgram</a:t>
            </a:r>
            <a:endParaRPr lang="en-US" sz="1800" b="1" dirty="0">
              <a:latin typeface="Lucida Sans" panose="020B0602030504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1218925" y="5803521"/>
            <a:ext cx="2483910" cy="721400"/>
          </a:xfrm>
          <a:prstGeom prst="wedgeRectCallout">
            <a:avLst>
              <a:gd name="adj1" fmla="val -19482"/>
              <a:gd name="adj2" fmla="val -64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Note: we only use the class name: “</a:t>
            </a:r>
            <a:r>
              <a:rPr lang="en-NZ" sz="1600" dirty="0" err="1" smtClean="0"/>
              <a:t>MyProgram</a:t>
            </a:r>
            <a:r>
              <a:rPr lang="en-NZ" sz="1600" dirty="0" smtClean="0"/>
              <a:t>”</a:t>
            </a:r>
            <a:endParaRPr lang="en-NZ" sz="16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526066" y="6030242"/>
            <a:ext cx="2483910" cy="721400"/>
          </a:xfrm>
          <a:prstGeom prst="wedgeRectCallout">
            <a:avLst>
              <a:gd name="adj1" fmla="val -19482"/>
              <a:gd name="adj2" fmla="val -64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Never use:</a:t>
            </a:r>
          </a:p>
          <a:p>
            <a:pPr algn="ctr"/>
            <a:r>
              <a:rPr lang="en-NZ" sz="1600" dirty="0" smtClean="0"/>
              <a:t>java </a:t>
            </a:r>
            <a:r>
              <a:rPr lang="en-NZ" sz="1600" dirty="0" err="1" smtClean="0"/>
              <a:t>MyProgram.class</a:t>
            </a:r>
            <a:endParaRPr lang="en-NZ" sz="1600" dirty="0" smtClean="0"/>
          </a:p>
          <a:p>
            <a:pPr algn="ctr"/>
            <a:r>
              <a:rPr lang="en-NZ" sz="1600" dirty="0" smtClean="0"/>
              <a:t>java MyProgram.java</a:t>
            </a:r>
            <a:endParaRPr lang="en-NZ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304" y="5279294"/>
            <a:ext cx="1077056" cy="1077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3249" y="2655150"/>
            <a:ext cx="4433499" cy="1421210"/>
          </a:xfrm>
          <a:prstGeom prst="rect">
            <a:avLst/>
          </a:prstGeom>
        </p:spPr>
      </p:pic>
      <p:sp>
        <p:nvSpPr>
          <p:cNvPr id="19" name="Text Box 1030"/>
          <p:cNvSpPr txBox="1">
            <a:spLocks noChangeArrowheads="1"/>
          </p:cNvSpPr>
          <p:nvPr/>
        </p:nvSpPr>
        <p:spPr bwMode="auto">
          <a:xfrm>
            <a:off x="844259" y="3746039"/>
            <a:ext cx="218284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r>
              <a:rPr lang="en-NZ" sz="1800" dirty="0"/>
              <a:t>c</a:t>
            </a:r>
            <a:r>
              <a:rPr lang="en-NZ" sz="1800" dirty="0" smtClean="0"/>
              <a:t>d </a:t>
            </a:r>
            <a:r>
              <a:rPr lang="en-NZ" sz="1800" dirty="0"/>
              <a:t>Desktop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9643" y="5394666"/>
            <a:ext cx="4148303" cy="4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</a:t>
            </a:r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>Errors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There are three kinds of errors: </a:t>
            </a:r>
          </a:p>
          <a:p>
            <a:pPr lvl="1"/>
            <a:r>
              <a:rPr lang="en-NZ" dirty="0" smtClean="0"/>
              <a:t>Syntax </a:t>
            </a:r>
            <a:r>
              <a:rPr lang="en-NZ" dirty="0"/>
              <a:t>errors, </a:t>
            </a:r>
            <a:endParaRPr lang="en-NZ" dirty="0" smtClean="0"/>
          </a:p>
          <a:p>
            <a:pPr lvl="2"/>
            <a:r>
              <a:rPr lang="en-NZ" dirty="0"/>
              <a:t>These are errors where </a:t>
            </a:r>
            <a:r>
              <a:rPr lang="en-NZ" dirty="0" smtClean="0"/>
              <a:t>Java finds </a:t>
            </a:r>
            <a:r>
              <a:rPr lang="en-NZ" dirty="0"/>
              <a:t>something wrong with your program, and you can't execute it.</a:t>
            </a:r>
          </a:p>
          <a:p>
            <a:pPr lvl="2"/>
            <a:r>
              <a:rPr lang="en-NZ" dirty="0" smtClean="0"/>
              <a:t>The </a:t>
            </a:r>
            <a:r>
              <a:rPr lang="en-NZ" dirty="0"/>
              <a:t>compiler will tell you where it got into trouble. Usually the error is on the exact line indicated by the compiler, or on the line just before it;</a:t>
            </a:r>
          </a:p>
          <a:p>
            <a:pPr lvl="1"/>
            <a:r>
              <a:rPr lang="en-NZ" dirty="0" smtClean="0"/>
              <a:t> Runtime errors, and </a:t>
            </a:r>
          </a:p>
          <a:p>
            <a:pPr lvl="2"/>
            <a:r>
              <a:rPr lang="en-NZ" dirty="0"/>
              <a:t>If there are no syntax errors, </a:t>
            </a:r>
            <a:r>
              <a:rPr lang="en-NZ" dirty="0" smtClean="0"/>
              <a:t>Java may </a:t>
            </a:r>
            <a:r>
              <a:rPr lang="en-NZ" dirty="0"/>
              <a:t>detect an error while your program is running</a:t>
            </a:r>
          </a:p>
          <a:p>
            <a:pPr lvl="2"/>
            <a:r>
              <a:rPr lang="en-NZ" dirty="0"/>
              <a:t>For example</a:t>
            </a:r>
            <a:r>
              <a:rPr lang="en-NZ" dirty="0" smtClean="0"/>
              <a:t>:  divide by </a:t>
            </a:r>
            <a:r>
              <a:rPr lang="en-NZ" dirty="0"/>
              <a:t>0 </a:t>
            </a:r>
            <a:r>
              <a:rPr lang="en-NZ" dirty="0" err="1"/>
              <a:t>etc</a:t>
            </a:r>
            <a:endParaRPr lang="en-NZ" dirty="0"/>
          </a:p>
          <a:p>
            <a:pPr lvl="1"/>
            <a:r>
              <a:rPr lang="en-NZ" dirty="0" smtClean="0"/>
              <a:t>Logic </a:t>
            </a:r>
            <a:r>
              <a:rPr lang="en-NZ" dirty="0"/>
              <a:t>errors</a:t>
            </a:r>
            <a:r>
              <a:rPr lang="en-NZ" dirty="0" smtClean="0"/>
              <a:t>.</a:t>
            </a:r>
          </a:p>
          <a:p>
            <a:pPr lvl="2"/>
            <a:r>
              <a:rPr lang="en-NZ" dirty="0"/>
              <a:t>A logical error, or bug, is when your program compiles and runs, but does the wrong thing. </a:t>
            </a:r>
            <a:endParaRPr lang="en-NZ" dirty="0" smtClean="0"/>
          </a:p>
          <a:p>
            <a:pPr lvl="2"/>
            <a:r>
              <a:rPr lang="en-NZ" dirty="0" smtClean="0"/>
              <a:t>difficult </a:t>
            </a:r>
            <a:r>
              <a:rPr lang="en-NZ" dirty="0"/>
              <a:t>to find and correct.</a:t>
            </a:r>
          </a:p>
          <a:p>
            <a:pPr lvl="2"/>
            <a:endParaRPr lang="en-NZ" dirty="0"/>
          </a:p>
          <a:p>
            <a:pPr lvl="2"/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21</a:t>
            </a:fld>
            <a:endParaRPr lang="en-NZ" dirty="0"/>
          </a:p>
        </p:txBody>
      </p:sp>
      <p:sp>
        <p:nvSpPr>
          <p:cNvPr id="6" name="Rectangular Callout 5"/>
          <p:cNvSpPr/>
          <p:nvPr/>
        </p:nvSpPr>
        <p:spPr>
          <a:xfrm>
            <a:off x="7977336" y="1706438"/>
            <a:ext cx="1656184" cy="720080"/>
          </a:xfrm>
          <a:prstGeom prst="wedgeRectCallout">
            <a:avLst>
              <a:gd name="adj1" fmla="val -28790"/>
              <a:gd name="adj2" fmla="val -68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Won’t generate class file by the compiler</a:t>
            </a:r>
            <a:endParaRPr lang="en-NZ" dirty="0"/>
          </a:p>
        </p:txBody>
      </p:sp>
      <p:sp>
        <p:nvSpPr>
          <p:cNvPr id="7" name="Rectangular Callout 6"/>
          <p:cNvSpPr/>
          <p:nvPr/>
        </p:nvSpPr>
        <p:spPr>
          <a:xfrm>
            <a:off x="5961112" y="5819150"/>
            <a:ext cx="1656184" cy="720080"/>
          </a:xfrm>
          <a:prstGeom prst="wedgeRectCallout">
            <a:avLst>
              <a:gd name="adj1" fmla="val -28790"/>
              <a:gd name="adj2" fmla="val -68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Generate unexpected output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dirty="0" smtClean="0"/>
              <a:t>Syntax</a:t>
            </a:r>
            <a:endParaRPr lang="en-US" alt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Syntax: The set of legal structures and commands that can be used in a particular language.</a:t>
            </a:r>
          </a:p>
          <a:p>
            <a:pPr lvl="1"/>
            <a:r>
              <a:rPr lang="en-GB" altLang="en-US" dirty="0" smtClean="0"/>
              <a:t>Every basic Java statement ends with a semicolon  ;</a:t>
            </a:r>
          </a:p>
          <a:p>
            <a:pPr lvl="1"/>
            <a:r>
              <a:rPr lang="en-GB" altLang="en-US" dirty="0" smtClean="0"/>
              <a:t>The contents of a class or method occur between { and }</a:t>
            </a:r>
          </a:p>
          <a:p>
            <a:r>
              <a:rPr lang="en-GB" altLang="en-US" dirty="0" smtClean="0"/>
              <a:t>Syntax error (compiler error): A problem in the structure of a program that causes the compiler to fail.</a:t>
            </a:r>
          </a:p>
          <a:p>
            <a:pPr lvl="1"/>
            <a:r>
              <a:rPr lang="en-GB" altLang="en-US" dirty="0" smtClean="0"/>
              <a:t>Examples:</a:t>
            </a:r>
          </a:p>
          <a:p>
            <a:pPr lvl="2"/>
            <a:r>
              <a:rPr lang="en-GB" altLang="en-US" dirty="0" smtClean="0"/>
              <a:t>Missing semicolon</a:t>
            </a:r>
          </a:p>
          <a:p>
            <a:pPr lvl="2"/>
            <a:r>
              <a:rPr lang="en-GB" altLang="en-US" dirty="0" smtClean="0"/>
              <a:t>Too many or too few { } braces</a:t>
            </a:r>
          </a:p>
          <a:p>
            <a:pPr lvl="2"/>
            <a:r>
              <a:rPr lang="en-GB" altLang="en-US" dirty="0" smtClean="0"/>
              <a:t>Illegal identifier for class name</a:t>
            </a:r>
          </a:p>
          <a:p>
            <a:pPr lvl="2"/>
            <a:r>
              <a:rPr lang="en-GB" altLang="en-US" dirty="0" smtClean="0"/>
              <a:t>Class and file names do not match</a:t>
            </a:r>
          </a:p>
          <a:p>
            <a:pPr lvl="1"/>
            <a:r>
              <a:rPr lang="en-GB" altLang="en-US" dirty="0" smtClean="0"/>
              <a:t>	...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77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dirty="0" smtClean="0"/>
              <a:t>Syntax </a:t>
            </a:r>
            <a:r>
              <a:rPr lang="en-US" altLang="en-US" dirty="0"/>
              <a:t>error example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GB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1</a:t>
            </a:r>
            <a:r>
              <a:rPr lang="en-GB" altLang="en-US" sz="1800" dirty="0">
                <a:latin typeface="Courier New" panose="02070309020205020404" pitchFamily="49" charset="0"/>
              </a:rPr>
              <a:t>  public class Hello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GB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2</a:t>
            </a:r>
            <a:r>
              <a:rPr lang="en-GB" altLang="en-US" sz="1800" dirty="0">
                <a:latin typeface="Courier New" panose="02070309020205020404" pitchFamily="49" charset="0"/>
              </a:rPr>
              <a:t>      p</a:t>
            </a:r>
            <a:r>
              <a:rPr lang="en-GB" altLang="en-US" sz="1800" u="sng" dirty="0">
                <a:latin typeface="Courier New" panose="02070309020205020404" pitchFamily="49" charset="0"/>
              </a:rPr>
              <a:t>oo</a:t>
            </a:r>
            <a:r>
              <a:rPr lang="en-GB" altLang="en-US" sz="1800" dirty="0">
                <a:latin typeface="Courier New" panose="02070309020205020404" pitchFamily="49" charset="0"/>
              </a:rPr>
              <a:t>blic static void main(String[] args)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GB" altLang="en-US" sz="18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3</a:t>
            </a:r>
            <a:r>
              <a:rPr lang="en-GB" altLang="en-US" sz="1800" dirty="0" smtClean="0">
                <a:latin typeface="Courier New" panose="02070309020205020404" pitchFamily="49" charset="0"/>
              </a:rPr>
              <a:t>     </a:t>
            </a:r>
            <a:r>
              <a:rPr lang="en-GB" altLang="en-US" sz="1800" dirty="0">
                <a:latin typeface="Courier New" panose="02070309020205020404" pitchFamily="49" charset="0"/>
              </a:rPr>
              <a:t>System.</a:t>
            </a:r>
            <a:r>
              <a:rPr lang="en-GB" altLang="en-US" sz="1800" u="sng" dirty="0">
                <a:latin typeface="Courier New" panose="02070309020205020404" pitchFamily="49" charset="0"/>
              </a:rPr>
              <a:t>owt</a:t>
            </a:r>
            <a:r>
              <a:rPr lang="en-GB" altLang="en-US" sz="1800" dirty="0">
                <a:latin typeface="Courier New" panose="02070309020205020404" pitchFamily="49" charset="0"/>
              </a:rPr>
              <a:t>.println("Hello, world!")_</a:t>
            </a:r>
            <a:r>
              <a:rPr lang="en-GB" altLang="en-US" sz="1800" u="sng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GB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4</a:t>
            </a:r>
            <a:r>
              <a:rPr lang="en-GB" altLang="en-US" sz="1800" dirty="0">
                <a:latin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GB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5</a:t>
            </a:r>
            <a:r>
              <a:rPr lang="en-GB" altLang="en-US" sz="18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GB" altLang="en-US" dirty="0"/>
              <a:t>Compiler output: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500"/>
              </a:spcBef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Hello.java:</a:t>
            </a:r>
            <a:r>
              <a:rPr lang="en-GB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2</a:t>
            </a:r>
            <a:r>
              <a:rPr lang="en-GB" altLang="en-US" sz="1800" dirty="0">
                <a:latin typeface="Courier New" panose="02070309020205020404" pitchFamily="49" charset="0"/>
              </a:rPr>
              <a:t>: &lt;identifier&gt; expected</a:t>
            </a:r>
          </a:p>
          <a:p>
            <a:pPr>
              <a:lnSpc>
                <a:spcPct val="60000"/>
              </a:lnSpc>
              <a:spcBef>
                <a:spcPts val="500"/>
              </a:spcBef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   pooblic static void main(String[] args) {</a:t>
            </a:r>
          </a:p>
          <a:p>
            <a:pPr>
              <a:lnSpc>
                <a:spcPct val="60000"/>
              </a:lnSpc>
              <a:spcBef>
                <a:spcPts val="500"/>
              </a:spcBef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 </a:t>
            </a:r>
            <a:r>
              <a:rPr lang="en-GB" altLang="en-US" sz="1800" dirty="0">
                <a:latin typeface="Courier New" panose="02070309020205020404" pitchFamily="49" charset="0"/>
              </a:rPr>
              <a:t>^</a:t>
            </a:r>
          </a:p>
          <a:p>
            <a:pPr>
              <a:lnSpc>
                <a:spcPct val="60000"/>
              </a:lnSpc>
              <a:spcBef>
                <a:spcPts val="500"/>
              </a:spcBef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Hello.java:</a:t>
            </a:r>
            <a:r>
              <a:rPr lang="en-GB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3</a:t>
            </a:r>
            <a:r>
              <a:rPr lang="en-GB" altLang="en-US" sz="1800" dirty="0">
                <a:latin typeface="Courier New" panose="02070309020205020404" pitchFamily="49" charset="0"/>
              </a:rPr>
              <a:t>: ';' expected</a:t>
            </a:r>
          </a:p>
          <a:p>
            <a:pPr>
              <a:lnSpc>
                <a:spcPct val="60000"/>
              </a:lnSpc>
              <a:spcBef>
                <a:spcPts val="500"/>
              </a:spcBef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60000"/>
              </a:lnSpc>
              <a:spcBef>
                <a:spcPts val="500"/>
              </a:spcBef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^</a:t>
            </a:r>
          </a:p>
          <a:p>
            <a:pPr>
              <a:lnSpc>
                <a:spcPct val="60000"/>
              </a:lnSpc>
              <a:spcBef>
                <a:spcPts val="500"/>
              </a:spcBef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2 errors</a:t>
            </a:r>
          </a:p>
          <a:p>
            <a:pPr>
              <a:lnSpc>
                <a:spcPct val="60000"/>
              </a:lnSpc>
              <a:spcBef>
                <a:spcPts val="500"/>
              </a:spcBef>
              <a:buNone/>
            </a:pPr>
            <a:endParaRPr lang="en-GB" altLang="en-US" sz="1800" dirty="0">
              <a:latin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GB" altLang="en-US" dirty="0"/>
              <a:t>The compiler shows the line number where it found the error.</a:t>
            </a:r>
          </a:p>
          <a:p>
            <a:pPr lvl="1">
              <a:spcBef>
                <a:spcPts val="600"/>
              </a:spcBef>
            </a:pPr>
            <a:r>
              <a:rPr lang="en-GB" altLang="en-US" dirty="0"/>
              <a:t>The error messages can be tough to understand!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22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NZ" dirty="0" smtClean="0"/>
              <a:t>Example: Using NotePad++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Two steps:</a:t>
            </a:r>
          </a:p>
          <a:p>
            <a:pPr lvl="1"/>
            <a:r>
              <a:rPr lang="en-NZ" dirty="0" smtClean="0"/>
              <a:t>Compile the </a:t>
            </a:r>
            <a:r>
              <a:rPr lang="en-NZ" dirty="0"/>
              <a:t>J</a:t>
            </a:r>
            <a:r>
              <a:rPr lang="en-NZ" dirty="0" smtClean="0"/>
              <a:t>ava file</a:t>
            </a:r>
          </a:p>
          <a:p>
            <a:pPr lvl="1"/>
            <a:r>
              <a:rPr lang="en-NZ" dirty="0" smtClean="0"/>
              <a:t>Run the program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24</a:t>
            </a:fld>
            <a:endParaRPr lang="en-NZ" dirty="0"/>
          </a:p>
        </p:txBody>
      </p:sp>
      <p:pic>
        <p:nvPicPr>
          <p:cNvPr id="10" name="image27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785" y="2780928"/>
            <a:ext cx="4830445" cy="2880360"/>
          </a:xfrm>
          <a:prstGeom prst="rect">
            <a:avLst/>
          </a:prstGeom>
        </p:spPr>
      </p:pic>
      <p:pic>
        <p:nvPicPr>
          <p:cNvPr id="7" name="image26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840" y="1628800"/>
            <a:ext cx="3072130" cy="1640840"/>
          </a:xfrm>
          <a:prstGeom prst="rect">
            <a:avLst/>
          </a:prstGeom>
        </p:spPr>
      </p:pic>
      <p:pic>
        <p:nvPicPr>
          <p:cNvPr id="8" name="image28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8101" y="3933056"/>
            <a:ext cx="3606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NZ" dirty="0" smtClean="0"/>
              <a:t>Example: Using TextPad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Two steps:</a:t>
            </a:r>
          </a:p>
          <a:p>
            <a:pPr lvl="1"/>
            <a:r>
              <a:rPr lang="en-NZ" dirty="0"/>
              <a:t>Compile </a:t>
            </a:r>
            <a:r>
              <a:rPr lang="en-NZ" dirty="0" smtClean="0"/>
              <a:t>the Java file</a:t>
            </a:r>
            <a:endParaRPr lang="en-NZ" dirty="0"/>
          </a:p>
          <a:p>
            <a:pPr lvl="1"/>
            <a:r>
              <a:rPr lang="en-NZ" dirty="0"/>
              <a:t>Run the program</a:t>
            </a:r>
          </a:p>
          <a:p>
            <a:endParaRPr lang="en-NZ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25</a:t>
            </a:fld>
            <a:endParaRPr lang="en-NZ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69412" y="1396219"/>
            <a:ext cx="4610100" cy="137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07575" y="2251913"/>
            <a:ext cx="3533775" cy="1774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8669" y="3915594"/>
            <a:ext cx="4276725" cy="1107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218"/>
          <a:stretch/>
        </p:blipFill>
        <p:spPr bwMode="auto">
          <a:xfrm>
            <a:off x="5054476" y="4613808"/>
            <a:ext cx="3400425" cy="1619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68425" y="5608485"/>
            <a:ext cx="3543300" cy="1009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73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NZ" dirty="0" smtClean="0"/>
              <a:t>Example: Using Eclipse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You will need </a:t>
            </a:r>
            <a:r>
              <a:rPr lang="en-NZ" dirty="0"/>
              <a:t>to </a:t>
            </a:r>
            <a:r>
              <a:rPr lang="en-NZ" dirty="0" smtClean="0"/>
              <a:t>create a </a:t>
            </a:r>
            <a:r>
              <a:rPr lang="en-NZ" dirty="0"/>
              <a:t>new Java project for each of your Java </a:t>
            </a:r>
            <a:r>
              <a:rPr lang="en-NZ" dirty="0" smtClean="0"/>
              <a:t>application</a:t>
            </a:r>
          </a:p>
          <a:p>
            <a:pPr lvl="1"/>
            <a:r>
              <a:rPr lang="en-NZ" dirty="0" smtClean="0"/>
              <a:t>Create a new class/program</a:t>
            </a:r>
          </a:p>
          <a:p>
            <a:pPr lvl="1"/>
            <a:r>
              <a:rPr lang="en-NZ" dirty="0" smtClean="0"/>
              <a:t>Click the “Run” button to compile and run the program 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26</a:t>
            </a:fld>
            <a:endParaRPr lang="en-NZ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50"/>
          <a:stretch/>
        </p:blipFill>
        <p:spPr bwMode="auto">
          <a:xfrm>
            <a:off x="570024" y="2924944"/>
            <a:ext cx="3533775" cy="2882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999" y="3164958"/>
            <a:ext cx="5405529" cy="32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 </a:t>
            </a:r>
            <a:r>
              <a:rPr lang="en-US" dirty="0"/>
              <a:t>Anatomy of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NZ" dirty="0" smtClean="0"/>
              <a:t>Example: Using Eclipse con’t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Note: </a:t>
            </a:r>
            <a:r>
              <a:rPr lang="en-NZ" dirty="0" smtClean="0"/>
              <a:t>You may want to change the Project Layout setting:</a:t>
            </a:r>
          </a:p>
          <a:p>
            <a:pPr lvl="1"/>
            <a:r>
              <a:rPr lang="en-NZ" dirty="0" smtClean="0"/>
              <a:t>Use </a:t>
            </a:r>
            <a:r>
              <a:rPr lang="en-US" b="1" dirty="0"/>
              <a:t>project folder as root for sources and class </a:t>
            </a:r>
            <a:r>
              <a:rPr lang="en-US" b="1" dirty="0" smtClean="0"/>
              <a:t>files</a:t>
            </a:r>
          </a:p>
          <a:p>
            <a:pPr lvl="2"/>
            <a:r>
              <a:rPr lang="en-US" dirty="0" smtClean="0"/>
              <a:t>All java files and class files are within the root directory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you choose “Create separate folders…”</a:t>
            </a:r>
          </a:p>
          <a:p>
            <a:pPr lvl="3"/>
            <a:r>
              <a:rPr lang="en-US" dirty="0" smtClean="0"/>
              <a:t>The bin folder contains </a:t>
            </a:r>
            <a:r>
              <a:rPr lang="en-NZ" dirty="0" smtClean="0"/>
              <a:t>all class files</a:t>
            </a:r>
          </a:p>
          <a:p>
            <a:pPr lvl="3"/>
            <a:r>
              <a:rPr lang="en-NZ" dirty="0" smtClean="0"/>
              <a:t>The src folder contains all java files 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27</a:t>
            </a:fld>
            <a:endParaRPr lang="en-NZ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50"/>
          <a:stretch/>
        </p:blipFill>
        <p:spPr bwMode="auto">
          <a:xfrm>
            <a:off x="571430" y="2362978"/>
            <a:ext cx="3096344" cy="2388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7667" y="2362978"/>
            <a:ext cx="3499069" cy="1980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197"/>
          <a:stretch/>
        </p:blipFill>
        <p:spPr>
          <a:xfrm>
            <a:off x="5542993" y="4980919"/>
            <a:ext cx="3344014" cy="13595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6456" y="4149080"/>
            <a:ext cx="3384376" cy="864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582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1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is missing in the following Java program? </a:t>
            </a:r>
            <a:r>
              <a:rPr lang="en-NZ" dirty="0"/>
              <a:t>Can you compile and </a:t>
            </a:r>
            <a:r>
              <a:rPr lang="en-NZ" dirty="0" smtClean="0"/>
              <a:t>run it?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/>
          </a:p>
          <a:p>
            <a:r>
              <a:rPr lang="en-NZ" dirty="0" smtClean="0"/>
              <a:t>Can you compile and run the following Java program successfully?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28</a:t>
            </a:fld>
            <a:endParaRPr lang="en-NZ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1010" y="2831743"/>
            <a:ext cx="6120680" cy="116955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public class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MyProgram1 {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public </a:t>
            </a:r>
            <a:r>
              <a:rPr lang="en-US" altLang="en-US" sz="1400" b="1" dirty="0">
                <a:latin typeface="Courier New" panose="02070309020205020404" pitchFamily="49" charset="0"/>
              </a:rPr>
              <a:t>static void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main(String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)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("Hello world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!");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1010" y="4864140"/>
            <a:ext cx="6120680" cy="1600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public class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MyProgram2 {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public </a:t>
            </a:r>
            <a:r>
              <a:rPr lang="en-US" altLang="en-US" sz="1400" b="1" dirty="0">
                <a:latin typeface="Courier New" panose="02070309020205020404" pitchFamily="49" charset="0"/>
              </a:rPr>
              <a:t>static void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Main(String</a:t>
            </a:r>
            <a:r>
              <a:rPr lang="en-US" altLang="en-US" sz="1400" b="1" dirty="0">
                <a:latin typeface="Courier New" panose="02070309020205020404" pitchFamily="49" charset="0"/>
              </a:rPr>
              <a:t>[]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) {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("Hello world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!");</a:t>
            </a:r>
          </a:p>
          <a:p>
            <a:pPr algn="l" eaLnBrk="1" hangingPunct="1"/>
            <a:endParaRPr lang="en-US" altLang="en-US" sz="1400" b="1" dirty="0" smtClean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662" y="2420888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4. Setting up your computer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Installing </a:t>
            </a:r>
            <a:r>
              <a:rPr lang="en-NZ" dirty="0" smtClean="0"/>
              <a:t>Java:</a:t>
            </a:r>
          </a:p>
          <a:p>
            <a:pPr lvl="1"/>
            <a:r>
              <a:rPr lang="en-NZ" dirty="0"/>
              <a:t>http://www.oracle.com/technetwork/java/javase/downloads/index.html</a:t>
            </a:r>
          </a:p>
          <a:p>
            <a:pPr lvl="1"/>
            <a:r>
              <a:rPr lang="en-NZ" dirty="0" smtClean="0"/>
              <a:t>Choose </a:t>
            </a:r>
            <a:r>
              <a:rPr lang="en-NZ" b="1" dirty="0"/>
              <a:t>Java SE </a:t>
            </a:r>
            <a:r>
              <a:rPr lang="en-NZ" b="1" dirty="0" smtClean="0"/>
              <a:t>Downloads -&gt; </a:t>
            </a:r>
            <a:r>
              <a:rPr lang="en-NZ" dirty="0"/>
              <a:t>Java Platform (JDK) </a:t>
            </a:r>
            <a:r>
              <a:rPr lang="en-NZ" dirty="0" smtClean="0"/>
              <a:t>8u131</a:t>
            </a:r>
          </a:p>
          <a:p>
            <a:pPr lvl="1"/>
            <a:r>
              <a:rPr lang="en-NZ" dirty="0" smtClean="0"/>
              <a:t>Click “Accept License Agreement”</a:t>
            </a:r>
          </a:p>
          <a:p>
            <a:pPr lvl="1"/>
            <a:r>
              <a:rPr lang="en-NZ" dirty="0" smtClean="0"/>
              <a:t>Choose Platform and the </a:t>
            </a:r>
            <a:r>
              <a:rPr lang="en-NZ" dirty="0"/>
              <a:t>version number (JDK 8 or </a:t>
            </a:r>
            <a:r>
              <a:rPr lang="en-NZ" dirty="0" smtClean="0"/>
              <a:t>jdk1.8.0_131)</a:t>
            </a:r>
          </a:p>
          <a:p>
            <a:pPr lvl="2"/>
            <a:r>
              <a:rPr lang="en-NZ" dirty="0"/>
              <a:t>There are several equivalent </a:t>
            </a:r>
            <a:r>
              <a:rPr lang="en-NZ" dirty="0" smtClean="0"/>
              <a:t>names</a:t>
            </a:r>
          </a:p>
          <a:p>
            <a:pPr lvl="3"/>
            <a:r>
              <a:rPr lang="en-NZ" dirty="0" smtClean="0"/>
              <a:t>Java </a:t>
            </a:r>
            <a:r>
              <a:rPr lang="en-NZ" dirty="0"/>
              <a:t>Standard Edition Development Kit </a:t>
            </a:r>
            <a:r>
              <a:rPr lang="en-NZ" dirty="0" smtClean="0"/>
              <a:t>/Java </a:t>
            </a:r>
            <a:r>
              <a:rPr lang="en-NZ" dirty="0"/>
              <a:t>SE Development </a:t>
            </a:r>
            <a:r>
              <a:rPr lang="en-NZ" dirty="0" smtClean="0"/>
              <a:t>Kit / JDK</a:t>
            </a:r>
            <a:endParaRPr lang="en-NZ" dirty="0"/>
          </a:p>
          <a:p>
            <a:r>
              <a:rPr lang="en-NZ" dirty="0" smtClean="0"/>
              <a:t>Usually </a:t>
            </a:r>
            <a:r>
              <a:rPr lang="en-NZ" dirty="0"/>
              <a:t>Java is installed in the "Program Files" folder in the C drive of your computer.</a:t>
            </a:r>
          </a:p>
          <a:p>
            <a:r>
              <a:rPr lang="en-US" dirty="0"/>
              <a:t>Have you installed the JDK correctly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Type “cmd” in the start menu</a:t>
            </a:r>
          </a:p>
          <a:p>
            <a:pPr lvl="1"/>
            <a:r>
              <a:rPr lang="en-US" dirty="0"/>
              <a:t>Enter “java </a:t>
            </a:r>
            <a:r>
              <a:rPr lang="en-US" dirty="0" smtClean="0"/>
              <a:t>-version“ in the command prompt window. It should print the version information.</a:t>
            </a:r>
            <a:endParaRPr lang="en-US" dirty="0"/>
          </a:p>
          <a:p>
            <a:pPr lvl="1"/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29</a:t>
            </a:fld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21" b="-1358"/>
          <a:stretch/>
        </p:blipFill>
        <p:spPr>
          <a:xfrm>
            <a:off x="5756897" y="4692432"/>
            <a:ext cx="2916205" cy="729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880" y="5840202"/>
            <a:ext cx="3926351" cy="8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, Java How to Program (late objects), 10th Edition, Prentice Hall (2014). </a:t>
            </a:r>
            <a:endParaRPr lang="en-US" dirty="0" smtClean="0"/>
          </a:p>
          <a:p>
            <a:r>
              <a:rPr lang="en-US" dirty="0" smtClean="0"/>
              <a:t>Web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47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4. Setting Up and Getting Started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Common </a:t>
            </a:r>
            <a:r>
              <a:rPr lang="en-NZ" dirty="0"/>
              <a:t>Problems </a:t>
            </a:r>
            <a:r>
              <a:rPr lang="en-NZ" dirty="0" smtClean="0"/>
              <a:t>(and </a:t>
            </a:r>
            <a:r>
              <a:rPr lang="en-NZ" dirty="0"/>
              <a:t>Their Solutions)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Compiler </a:t>
            </a:r>
            <a:r>
              <a:rPr lang="en-NZ" dirty="0" smtClean="0"/>
              <a:t>Problems:</a:t>
            </a:r>
          </a:p>
          <a:p>
            <a:pPr lvl="1"/>
            <a:r>
              <a:rPr lang="en-NZ" dirty="0"/>
              <a:t>Common Error Messages on Microsoft Windows Systems</a:t>
            </a:r>
          </a:p>
          <a:p>
            <a:pPr lvl="1"/>
            <a:r>
              <a:rPr lang="en-NZ" dirty="0" smtClean="0">
                <a:solidFill>
                  <a:srgbClr val="FF0000"/>
                </a:solidFill>
              </a:rPr>
              <a:t>'</a:t>
            </a:r>
            <a:r>
              <a:rPr lang="en-NZ" dirty="0" err="1" smtClean="0">
                <a:solidFill>
                  <a:srgbClr val="FF0000"/>
                </a:solidFill>
              </a:rPr>
              <a:t>javac</a:t>
            </a:r>
            <a:r>
              <a:rPr lang="en-NZ" dirty="0">
                <a:solidFill>
                  <a:srgbClr val="FF0000"/>
                </a:solidFill>
              </a:rPr>
              <a:t>' is not recognized as an internal or external command, operable program or batch </a:t>
            </a:r>
            <a:r>
              <a:rPr lang="en-NZ" dirty="0" smtClean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NZ" dirty="0"/>
              <a:t>If you receive this error, Windows cannot find the compiler (</a:t>
            </a:r>
            <a:r>
              <a:rPr lang="en-NZ" dirty="0" err="1"/>
              <a:t>javac</a:t>
            </a:r>
            <a:r>
              <a:rPr lang="en-NZ" dirty="0"/>
              <a:t>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2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4. Setting Up and Getting Started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US" dirty="0" smtClean="0"/>
              <a:t>Solution: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You may have problem in your Path variable on your system. </a:t>
            </a:r>
          </a:p>
          <a:p>
            <a:r>
              <a:rPr lang="en-NZ" dirty="0" smtClean="0"/>
              <a:t>Check the following</a:t>
            </a:r>
          </a:p>
          <a:p>
            <a:pPr lvl="1"/>
            <a:r>
              <a:rPr lang="en-NZ" dirty="0" smtClean="0"/>
              <a:t>In the start menu, type “cmd”</a:t>
            </a:r>
          </a:p>
          <a:p>
            <a:pPr lvl="1"/>
            <a:r>
              <a:rPr lang="en-NZ" dirty="0" smtClean="0"/>
              <a:t>Type “javac” + press ENTER key</a:t>
            </a:r>
          </a:p>
          <a:p>
            <a:pPr lvl="1"/>
            <a:r>
              <a:rPr lang="en-NZ" dirty="0" smtClean="0"/>
              <a:t>It should display “Usage: javac… “</a:t>
            </a:r>
          </a:p>
          <a:p>
            <a:pPr lvl="1"/>
            <a:r>
              <a:rPr lang="en-NZ" dirty="0" smtClean="0"/>
              <a:t>Otherwise, follow the steps below:</a:t>
            </a:r>
          </a:p>
          <a:p>
            <a:r>
              <a:rPr lang="en-NZ" dirty="0" smtClean="0"/>
              <a:t>How to fix it:</a:t>
            </a:r>
          </a:p>
          <a:p>
            <a:pPr lvl="1"/>
            <a:r>
              <a:rPr lang="en-NZ" dirty="0" smtClean="0"/>
              <a:t>Go </a:t>
            </a:r>
            <a:r>
              <a:rPr lang="en-NZ" dirty="0"/>
              <a:t>to the </a:t>
            </a:r>
            <a:r>
              <a:rPr lang="en-NZ" b="1" dirty="0"/>
              <a:t>C</a:t>
            </a:r>
            <a:r>
              <a:rPr lang="en-NZ" dirty="0"/>
              <a:t> drive, open the </a:t>
            </a:r>
            <a:r>
              <a:rPr lang="en-NZ" b="1" dirty="0"/>
              <a:t>Program Files </a:t>
            </a:r>
            <a:r>
              <a:rPr lang="en-NZ" dirty="0"/>
              <a:t>folder, open the </a:t>
            </a:r>
            <a:r>
              <a:rPr lang="en-NZ" b="1" dirty="0"/>
              <a:t>Java</a:t>
            </a:r>
            <a:r>
              <a:rPr lang="en-NZ" dirty="0"/>
              <a:t> </a:t>
            </a:r>
            <a:r>
              <a:rPr lang="en-NZ" dirty="0" smtClean="0"/>
              <a:t>folder and open the jdk version folder (jdk1.8.x_x) and open </a:t>
            </a:r>
            <a:r>
              <a:rPr lang="en-NZ" dirty="0"/>
              <a:t>the bin folder</a:t>
            </a:r>
            <a:r>
              <a:rPr lang="en-NZ" dirty="0" smtClean="0"/>
              <a:t>:</a:t>
            </a:r>
          </a:p>
          <a:p>
            <a:pPr lvl="2"/>
            <a:r>
              <a:rPr lang="en-NZ" dirty="0" smtClean="0"/>
              <a:t>Check that java.exe and javac.exe are in this folder</a:t>
            </a:r>
          </a:p>
          <a:p>
            <a:pPr lvl="1"/>
            <a:r>
              <a:rPr lang="en-NZ" dirty="0" smtClean="0"/>
              <a:t>Now </a:t>
            </a:r>
            <a:r>
              <a:rPr lang="en-NZ" dirty="0"/>
              <a:t>copy the path to the JDK version you are </a:t>
            </a:r>
            <a:r>
              <a:rPr lang="en-NZ" dirty="0" smtClean="0"/>
              <a:t>running, e.g. </a:t>
            </a:r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31</a:t>
            </a:fld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7015" y="2333961"/>
            <a:ext cx="4032448" cy="16673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83302" y="5843240"/>
            <a:ext cx="4459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600" b="1" dirty="0"/>
              <a:t>C:\Program </a:t>
            </a:r>
            <a:r>
              <a:rPr lang="en-NZ" sz="1600" b="1" dirty="0" smtClean="0"/>
              <a:t>Files\Java\jdk1.8.0_131\bin</a:t>
            </a:r>
            <a:endParaRPr lang="en-NZ" sz="1600" b="1" dirty="0"/>
          </a:p>
        </p:txBody>
      </p:sp>
    </p:spTree>
    <p:extLst>
      <p:ext uri="{BB962C8B-B14F-4D97-AF65-F5344CB8AC3E}">
        <p14:creationId xmlns:p14="http://schemas.microsoft.com/office/powerpoint/2010/main" val="3568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60" y="-40338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 Setting Up and Getting Started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US" dirty="0" smtClean="0"/>
              <a:t>Solution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649960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Type “System” in the start menu and choose System from Control Panel</a:t>
            </a:r>
          </a:p>
          <a:p>
            <a:r>
              <a:rPr lang="en-NZ" dirty="0" smtClean="0"/>
              <a:t>Click “Advanced system settings” on the left menu</a:t>
            </a:r>
          </a:p>
          <a:p>
            <a:r>
              <a:rPr lang="en-NZ" dirty="0" smtClean="0"/>
              <a:t>Select the “Advanced” tab and click </a:t>
            </a:r>
            <a:r>
              <a:rPr lang="en-NZ" dirty="0"/>
              <a:t>"Environment </a:t>
            </a:r>
            <a:r>
              <a:rPr lang="en-NZ" dirty="0" smtClean="0"/>
              <a:t>Variables“ button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/>
              <a:t>Edit the Path System variable</a:t>
            </a:r>
          </a:p>
          <a:p>
            <a:pPr lvl="1"/>
            <a:r>
              <a:rPr lang="en-NZ" dirty="0" smtClean="0"/>
              <a:t>Insert </a:t>
            </a:r>
            <a:r>
              <a:rPr lang="en-NZ" dirty="0"/>
              <a:t>the path </a:t>
            </a:r>
            <a:r>
              <a:rPr lang="en-NZ" dirty="0" smtClean="0"/>
              <a:t>to </a:t>
            </a:r>
            <a:r>
              <a:rPr lang="en-NZ" dirty="0"/>
              <a:t>your JDK after one of the first ";".  Your path must be between two ";". 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32</a:t>
            </a:fld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8602" y="498739"/>
            <a:ext cx="3744416" cy="7200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121" y="2204864"/>
            <a:ext cx="3222358" cy="1847209"/>
          </a:xfrm>
          <a:prstGeom prst="rect">
            <a:avLst/>
          </a:prstGeom>
        </p:spPr>
      </p:pic>
      <p:cxnSp>
        <p:nvCxnSpPr>
          <p:cNvPr id="10" name="Straight Arrow Connector 11"/>
          <p:cNvCxnSpPr>
            <a:cxnSpLocks noChangeShapeType="1"/>
          </p:cNvCxnSpPr>
          <p:nvPr/>
        </p:nvCxnSpPr>
        <p:spPr bwMode="auto">
          <a:xfrm flipH="1">
            <a:off x="1905062" y="1804269"/>
            <a:ext cx="2066646" cy="1584176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1"/>
          <a:stretch/>
        </p:blipFill>
        <p:spPr>
          <a:xfrm>
            <a:off x="4983039" y="2467897"/>
            <a:ext cx="3243292" cy="158417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6637481" y="2105621"/>
            <a:ext cx="585600" cy="1051756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16"/>
          <p:cNvPicPr/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70"/>
          <a:stretch/>
        </p:blipFill>
        <p:spPr>
          <a:xfrm>
            <a:off x="908050" y="4686552"/>
            <a:ext cx="3757736" cy="2037854"/>
          </a:xfrm>
          <a:prstGeom prst="rect">
            <a:avLst/>
          </a:prstGeom>
        </p:spPr>
      </p:pic>
      <p:cxnSp>
        <p:nvCxnSpPr>
          <p:cNvPr id="18" name="Straight Arrow Connector 11"/>
          <p:cNvCxnSpPr>
            <a:cxnSpLocks noChangeShapeType="1"/>
          </p:cNvCxnSpPr>
          <p:nvPr/>
        </p:nvCxnSpPr>
        <p:spPr bwMode="auto">
          <a:xfrm flipH="1">
            <a:off x="1440997" y="4629411"/>
            <a:ext cx="631683" cy="896852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/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4460" y="5513857"/>
            <a:ext cx="2947399" cy="1208000"/>
          </a:xfrm>
          <a:prstGeom prst="rect">
            <a:avLst/>
          </a:prstGeom>
        </p:spPr>
      </p:pic>
      <p:cxnSp>
        <p:nvCxnSpPr>
          <p:cNvPr id="21" name="Straight Arrow Connector 11"/>
          <p:cNvCxnSpPr>
            <a:cxnSpLocks noChangeShapeType="1"/>
          </p:cNvCxnSpPr>
          <p:nvPr/>
        </p:nvCxnSpPr>
        <p:spPr bwMode="auto">
          <a:xfrm flipH="1">
            <a:off x="7617296" y="5184389"/>
            <a:ext cx="1321948" cy="836899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4884460" y="4833351"/>
            <a:ext cx="4620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b="1" dirty="0"/>
              <a:t>…;SYSTEMROOT%\</a:t>
            </a:r>
            <a:r>
              <a:rPr lang="en-NZ" sz="1600" b="1" dirty="0" smtClean="0"/>
              <a:t>System32; C</a:t>
            </a:r>
            <a:r>
              <a:rPr lang="en-NZ" sz="1600" b="1" dirty="0"/>
              <a:t>:\Program </a:t>
            </a:r>
            <a:r>
              <a:rPr lang="en-NZ" sz="1600" b="1" dirty="0" smtClean="0"/>
              <a:t>Files\Java\jdk1.8.0_131\bin</a:t>
            </a:r>
            <a:endParaRPr lang="en-NZ" sz="1600" b="1" dirty="0"/>
          </a:p>
        </p:txBody>
      </p:sp>
    </p:spTree>
    <p:extLst>
      <p:ext uri="{BB962C8B-B14F-4D97-AF65-F5344CB8AC3E}">
        <p14:creationId xmlns:p14="http://schemas.microsoft.com/office/powerpoint/2010/main" val="17052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00" y="-84689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 Setting Up and Getting Started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Common Problem: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6732116" cy="4370040"/>
          </a:xfrm>
        </p:spPr>
        <p:txBody>
          <a:bodyPr>
            <a:normAutofit/>
          </a:bodyPr>
          <a:lstStyle/>
          <a:p>
            <a:r>
              <a:rPr lang="en-NZ" dirty="0"/>
              <a:t>Compiler Problems</a:t>
            </a:r>
            <a:r>
              <a:rPr lang="en-NZ" dirty="0" smtClean="0"/>
              <a:t>: file not found: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Check your filename carefully. </a:t>
            </a:r>
          </a:p>
          <a:p>
            <a:pPr lvl="1"/>
            <a:r>
              <a:rPr lang="en-NZ" dirty="0" smtClean="0"/>
              <a:t>You may hide the extensions for all known file types by the default setting of your computer. </a:t>
            </a:r>
          </a:p>
          <a:p>
            <a:pPr lvl="1"/>
            <a:r>
              <a:rPr lang="en-NZ" dirty="0" smtClean="0"/>
              <a:t>Go to your current folder, select </a:t>
            </a:r>
            <a:r>
              <a:rPr lang="en-NZ" b="1" dirty="0" smtClean="0"/>
              <a:t>Organize</a:t>
            </a:r>
            <a:r>
              <a:rPr lang="en-NZ" dirty="0" smtClean="0"/>
              <a:t> from the menu, choose </a:t>
            </a:r>
            <a:r>
              <a:rPr lang="en-NZ" b="1" dirty="0" smtClean="0"/>
              <a:t>Folder and search options</a:t>
            </a:r>
          </a:p>
          <a:p>
            <a:pPr lvl="1"/>
            <a:r>
              <a:rPr lang="en-NZ" dirty="0" smtClean="0"/>
              <a:t>Select the “</a:t>
            </a:r>
            <a:r>
              <a:rPr lang="en-NZ" b="1" dirty="0" smtClean="0"/>
              <a:t>View</a:t>
            </a:r>
            <a:r>
              <a:rPr lang="en-NZ" dirty="0" smtClean="0"/>
              <a:t>” tab, uncheck the “Hide extensions for known file types”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33</a:t>
            </a:fld>
            <a:endParaRPr lang="en-NZ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15053" y="1117613"/>
            <a:ext cx="4215378" cy="101566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200" b="1" dirty="0" err="1" smtClean="0">
                <a:latin typeface="Courier New" panose="02070309020205020404" pitchFamily="49" charset="0"/>
              </a:rPr>
              <a:t>MyProgram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  public static void main(String[] args) {</a:t>
            </a:r>
          </a:p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     System.out.println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("Hello world!");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560512" y="1802044"/>
            <a:ext cx="307915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1800" b="1" dirty="0">
                <a:solidFill>
                  <a:srgbClr val="E818BB"/>
                </a:solidFill>
                <a:latin typeface="Lucida Sans" panose="020B0602030504020204" pitchFamily="34" charset="0"/>
              </a:rPr>
              <a:t>javac</a:t>
            </a:r>
            <a:r>
              <a:rPr lang="en-NZ" sz="1800" b="1" dirty="0">
                <a:latin typeface="Lucida Sans" panose="020B0602030504020204" pitchFamily="34" charset="0"/>
              </a:rPr>
              <a:t> MyProgram.java</a:t>
            </a:r>
            <a:endParaRPr lang="en-US" sz="1800" b="1" dirty="0">
              <a:latin typeface="Lucida Sans" panose="020B0602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8"/>
          <a:stretch/>
        </p:blipFill>
        <p:spPr>
          <a:xfrm>
            <a:off x="488504" y="2247576"/>
            <a:ext cx="4943630" cy="823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7782" y="2171376"/>
            <a:ext cx="2854292" cy="34669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9144" y="5160188"/>
            <a:ext cx="1304476" cy="861099"/>
          </a:xfrm>
          <a:prstGeom prst="wedgeRectCallout">
            <a:avLst>
              <a:gd name="adj1" fmla="val 36095"/>
              <a:gd name="adj2" fmla="val -87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Uncheck the “Hide extensions”</a:t>
            </a:r>
            <a:endParaRPr lang="en-NZ" sz="1600" dirty="0"/>
          </a:p>
        </p:txBody>
      </p:sp>
      <p:pic>
        <p:nvPicPr>
          <p:cNvPr id="13" name="Content Placeholder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0839" y="5306634"/>
            <a:ext cx="1010093" cy="1429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0726" y="5251032"/>
            <a:ext cx="1152084" cy="15405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039" y="6170068"/>
            <a:ext cx="530160" cy="53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263" y="5925311"/>
            <a:ext cx="530160" cy="5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4. Setting Up and Getting Started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Common Problem – Running a program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Error message:</a:t>
            </a:r>
          </a:p>
          <a:p>
            <a:pPr lvl="1"/>
            <a:r>
              <a:rPr lang="en-NZ" dirty="0" smtClean="0">
                <a:solidFill>
                  <a:srgbClr val="FF0000"/>
                </a:solidFill>
              </a:rPr>
              <a:t>Exception </a:t>
            </a:r>
            <a:r>
              <a:rPr lang="en-NZ" dirty="0">
                <a:solidFill>
                  <a:srgbClr val="FF0000"/>
                </a:solidFill>
              </a:rPr>
              <a:t>in thread "main" </a:t>
            </a:r>
            <a:r>
              <a:rPr lang="en-NZ" dirty="0" err="1">
                <a:solidFill>
                  <a:srgbClr val="FF0000"/>
                </a:solidFill>
              </a:rPr>
              <a:t>java.lang.NoClassDefFoundError</a:t>
            </a:r>
            <a:r>
              <a:rPr lang="en-NZ" dirty="0">
                <a:solidFill>
                  <a:srgbClr val="FF0000"/>
                </a:solidFill>
              </a:rPr>
              <a:t>: </a:t>
            </a:r>
            <a:r>
              <a:rPr lang="en-NZ" dirty="0" err="1" smtClean="0">
                <a:solidFill>
                  <a:srgbClr val="FF0000"/>
                </a:solidFill>
              </a:rPr>
              <a:t>HelloWorldApp</a:t>
            </a:r>
            <a:r>
              <a:rPr lang="en-NZ" dirty="0" smtClean="0">
                <a:solidFill>
                  <a:srgbClr val="FF0000"/>
                </a:solidFill>
              </a:rPr>
              <a:t>/class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If </a:t>
            </a:r>
            <a:r>
              <a:rPr lang="en-NZ" dirty="0">
                <a:solidFill>
                  <a:schemeClr val="tx1"/>
                </a:solidFill>
              </a:rPr>
              <a:t>you try to run your program with </a:t>
            </a:r>
            <a:r>
              <a:rPr lang="en-NZ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NZ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HelloWorldApp.class</a:t>
            </a:r>
            <a:r>
              <a:rPr lang="en-NZ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chemeClr val="tx1"/>
                </a:solidFill>
              </a:rPr>
              <a:t>instead of </a:t>
            </a:r>
            <a:r>
              <a:rPr lang="en-NZ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NZ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HelloWorldApp</a:t>
            </a:r>
            <a:r>
              <a:rPr lang="en-NZ" dirty="0">
                <a:solidFill>
                  <a:schemeClr val="tx1"/>
                </a:solidFill>
              </a:rPr>
              <a:t>. </a:t>
            </a:r>
            <a:endParaRPr lang="en-NZ" dirty="0" smtClean="0">
              <a:solidFill>
                <a:schemeClr val="tx1"/>
              </a:solidFill>
            </a:endParaRP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Remember</a:t>
            </a:r>
            <a:r>
              <a:rPr lang="en-NZ" dirty="0">
                <a:solidFill>
                  <a:schemeClr val="tx1"/>
                </a:solidFill>
              </a:rPr>
              <a:t>, the argument is the name of the class that you want to use, not the filename</a:t>
            </a:r>
            <a:r>
              <a:rPr lang="en-NZ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NZ" dirty="0" smtClean="0"/>
              <a:t>Error message:</a:t>
            </a:r>
          </a:p>
          <a:p>
            <a:pPr lvl="1"/>
            <a:r>
              <a:rPr lang="en-NZ" dirty="0">
                <a:solidFill>
                  <a:srgbClr val="C00000"/>
                </a:solidFill>
              </a:rPr>
              <a:t>Exception in thread "main" </a:t>
            </a:r>
            <a:r>
              <a:rPr lang="en-NZ" dirty="0" err="1">
                <a:solidFill>
                  <a:srgbClr val="C00000"/>
                </a:solidFill>
              </a:rPr>
              <a:t>java.lang.NoSuchMethodError</a:t>
            </a:r>
            <a:r>
              <a:rPr lang="en-NZ" dirty="0">
                <a:solidFill>
                  <a:srgbClr val="C00000"/>
                </a:solidFill>
              </a:rPr>
              <a:t>: main</a:t>
            </a:r>
          </a:p>
          <a:p>
            <a:pPr lvl="1"/>
            <a:r>
              <a:rPr lang="en-NZ" dirty="0">
                <a:solidFill>
                  <a:schemeClr val="tx1"/>
                </a:solidFill>
              </a:rPr>
              <a:t>The Java VM requires that the class you execute with it have a </a:t>
            </a:r>
            <a:r>
              <a:rPr lang="en-NZ" b="1" dirty="0">
                <a:solidFill>
                  <a:srgbClr val="C00000"/>
                </a:solidFill>
              </a:rPr>
              <a:t>main</a:t>
            </a:r>
            <a:r>
              <a:rPr lang="en-NZ" dirty="0">
                <a:solidFill>
                  <a:srgbClr val="C00000"/>
                </a:solidFill>
              </a:rPr>
              <a:t> </a:t>
            </a:r>
            <a:r>
              <a:rPr lang="en-NZ" dirty="0">
                <a:solidFill>
                  <a:schemeClr val="tx1"/>
                </a:solidFill>
              </a:rPr>
              <a:t>method at which to begin execution of your application.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34</a:t>
            </a:fld>
            <a:endParaRPr lang="en-NZ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64968" y="5681309"/>
            <a:ext cx="4215378" cy="101566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200" b="1" dirty="0" err="1" smtClean="0">
                <a:latin typeface="Courier New" panose="02070309020205020404" pitchFamily="49" charset="0"/>
              </a:rPr>
              <a:t>MyProgram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  public static void main(String[] args) {</a:t>
            </a:r>
          </a:p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     System.out.println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("Hello world!");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2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964872" y="5454353"/>
            <a:ext cx="1304476" cy="301511"/>
          </a:xfrm>
          <a:prstGeom prst="wedgeRectCallout">
            <a:avLst>
              <a:gd name="adj1" fmla="val -77361"/>
              <a:gd name="adj2" fmla="val 740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main method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17983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Things to DO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Download and Install JDK into your own laptop if needed</a:t>
            </a:r>
          </a:p>
          <a:p>
            <a:r>
              <a:rPr lang="en-NZ" dirty="0" smtClean="0"/>
              <a:t>Read Chapter 1 from D &amp; D</a:t>
            </a:r>
          </a:p>
          <a:p>
            <a:r>
              <a:rPr lang="en-NZ" dirty="0" smtClean="0"/>
              <a:t>Read The </a:t>
            </a:r>
            <a:r>
              <a:rPr lang="en-NZ" dirty="0"/>
              <a:t>Java Tutorials</a:t>
            </a:r>
          </a:p>
          <a:p>
            <a:pPr lvl="2"/>
            <a:r>
              <a:rPr lang="en-NZ" dirty="0"/>
              <a:t>Lesson: Object-Oriented Programming Concepts</a:t>
            </a:r>
            <a:endParaRPr lang="en-NZ" dirty="0" smtClean="0"/>
          </a:p>
          <a:p>
            <a:r>
              <a:rPr lang="en-NZ" dirty="0" smtClean="0"/>
              <a:t>Compile and Run your first Java program.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35</a:t>
            </a:fld>
            <a:endParaRPr lang="en-NZ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0552" y="4001294"/>
            <a:ext cx="6120680" cy="116955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public class  MyProgram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 public </a:t>
            </a:r>
            <a:r>
              <a:rPr lang="en-US" altLang="en-US" sz="1400" b="1" dirty="0">
                <a:latin typeface="Courier New" panose="02070309020205020404" pitchFamily="49" charset="0"/>
              </a:rPr>
              <a:t>static void main(String[]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)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("Hello world!");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Exercise 2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Modifying Your First Java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1) Displaying a Single Line of Text with Multiple </a:t>
            </a:r>
            <a:r>
              <a:rPr lang="en-NZ" dirty="0" smtClean="0"/>
              <a:t>Statements</a:t>
            </a:r>
          </a:p>
          <a:p>
            <a:pPr lvl="1"/>
            <a:r>
              <a:rPr lang="en-NZ" dirty="0" smtClean="0"/>
              <a:t>Display “</a:t>
            </a:r>
            <a:r>
              <a:rPr lang="en-NZ" dirty="0"/>
              <a:t>Welcome to Java </a:t>
            </a:r>
            <a:r>
              <a:rPr lang="en-NZ" dirty="0" smtClean="0"/>
              <a:t>Programming” (one line of text) using two statements: 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r>
              <a:rPr lang="en-NZ" dirty="0" smtClean="0"/>
              <a:t>2</a:t>
            </a:r>
            <a:r>
              <a:rPr lang="en-NZ" dirty="0"/>
              <a:t>) Displaying Multiple Lines of Text with a Single </a:t>
            </a:r>
            <a:r>
              <a:rPr lang="en-NZ" dirty="0" smtClean="0"/>
              <a:t>Statement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36</a:t>
            </a:fld>
            <a:endParaRPr lang="en-NZ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64480" y="2784809"/>
            <a:ext cx="6120680" cy="138499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public class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MyProgram3 </a:t>
            </a:r>
            <a:r>
              <a:rPr lang="en-US" altLang="en-US" sz="1400" b="1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 public </a:t>
            </a:r>
            <a:r>
              <a:rPr lang="en-US" altLang="en-US" sz="1400" b="1" dirty="0">
                <a:latin typeface="Courier New" panose="02070309020205020404" pitchFamily="49" charset="0"/>
              </a:rPr>
              <a:t>static void main(String[]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)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//complete this</a:t>
            </a:r>
          </a:p>
          <a:p>
            <a:pPr algn="l" eaLnBrk="1" hangingPunct="1"/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61649" y="3308030"/>
            <a:ext cx="3565212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Welcome to Java Programming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1286" y="4720687"/>
            <a:ext cx="6120680" cy="138499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public class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MyProgram4 </a:t>
            </a:r>
            <a:r>
              <a:rPr lang="en-US" altLang="en-US" sz="1400" b="1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 public </a:t>
            </a:r>
            <a:r>
              <a:rPr lang="en-US" altLang="en-US" sz="1400" b="1" dirty="0">
                <a:latin typeface="Courier New" panose="02070309020205020404" pitchFamily="49" charset="0"/>
              </a:rPr>
              <a:t>static void main(String[]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)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//complete this</a:t>
            </a:r>
          </a:p>
          <a:p>
            <a:pPr algn="l" eaLnBrk="1" hangingPunct="1"/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350299" y="5028464"/>
            <a:ext cx="1900283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Welcome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to 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Java</a:t>
            </a:r>
          </a:p>
          <a:p>
            <a:pPr algn="l" eaLnBrk="1" hangingPunct="1"/>
            <a:r>
              <a:rPr lang="en-NZ" altLang="en-US">
                <a:solidFill>
                  <a:schemeClr val="tx1"/>
                </a:solidFill>
                <a:latin typeface="Courier New" panose="02070309020205020404" pitchFamily="49" charset="0"/>
              </a:rPr>
              <a:t>Programming!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2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Java is a case-sensitive language. </a:t>
            </a:r>
          </a:p>
          <a:p>
            <a:r>
              <a:rPr lang="en-NZ" dirty="0"/>
              <a:t>All Java programs must be stored in a file with a .java file extension.</a:t>
            </a:r>
          </a:p>
          <a:p>
            <a:r>
              <a:rPr lang="en-NZ" dirty="0" smtClean="0"/>
              <a:t>A </a:t>
            </a:r>
            <a:r>
              <a:rPr lang="en-NZ" dirty="0"/>
              <a:t>.java file may contain many classes but may only have one public class.</a:t>
            </a:r>
          </a:p>
          <a:p>
            <a:r>
              <a:rPr lang="en-NZ" dirty="0"/>
              <a:t>If a .java file has a public class, the class must have the same name as the file.</a:t>
            </a:r>
          </a:p>
          <a:p>
            <a:r>
              <a:rPr lang="en-NZ" dirty="0"/>
              <a:t>Java applications must have a main method.</a:t>
            </a:r>
          </a:p>
          <a:p>
            <a:r>
              <a:rPr lang="en-NZ" dirty="0"/>
              <a:t>For every left brace, or opening brace, there must be a corresponding right brace, or closing brace.</a:t>
            </a:r>
          </a:p>
          <a:p>
            <a:r>
              <a:rPr lang="en-NZ" dirty="0"/>
              <a:t>Statements are terminated with semicolons.</a:t>
            </a:r>
          </a:p>
          <a:p>
            <a:pPr lvl="1"/>
            <a:r>
              <a:rPr lang="en-NZ" dirty="0"/>
              <a:t>Comments, class headers, method headers, and  braces are not considered Java statements.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68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altLang="en-US" sz="2400" dirty="0"/>
              <a:t>Object-oriented Programming Concepts</a:t>
            </a:r>
            <a:endParaRPr lang="en-US" dirty="0" smtClean="0"/>
          </a:p>
          <a:p>
            <a:pPr lvl="1"/>
            <a:r>
              <a:rPr lang="en-US" dirty="0" smtClean="0"/>
              <a:t>How does Java compare with Python?</a:t>
            </a:r>
          </a:p>
          <a:p>
            <a:pPr lvl="1"/>
            <a:r>
              <a:rPr lang="en-US" dirty="0"/>
              <a:t>Anatomy of Java</a:t>
            </a:r>
            <a:endParaRPr lang="en-US" dirty="0" smtClean="0"/>
          </a:p>
          <a:p>
            <a:pPr lvl="1"/>
            <a:r>
              <a:rPr lang="en-NZ" dirty="0" smtClean="0"/>
              <a:t>Setting </a:t>
            </a:r>
            <a:r>
              <a:rPr lang="en-NZ" dirty="0"/>
              <a:t>Up and Getting Started in Java </a:t>
            </a:r>
            <a:r>
              <a:rPr lang="en-NZ" dirty="0" smtClean="0"/>
              <a:t>Programming</a:t>
            </a:r>
          </a:p>
          <a:p>
            <a:pPr lvl="2"/>
            <a:r>
              <a:rPr lang="en-NZ" dirty="0" smtClean="0"/>
              <a:t>Notepad++, TextPad, Eclipse</a:t>
            </a:r>
          </a:p>
          <a:p>
            <a:r>
              <a:rPr lang="en-US" dirty="0" smtClean="0"/>
              <a:t>Reading:</a:t>
            </a:r>
          </a:p>
          <a:p>
            <a:pPr lvl="1"/>
            <a:r>
              <a:rPr lang="en-NZ" dirty="0" smtClean="0"/>
              <a:t>The Java Tutorials</a:t>
            </a:r>
          </a:p>
          <a:p>
            <a:pPr lvl="2"/>
            <a:r>
              <a:rPr lang="en-NZ" dirty="0"/>
              <a:t>Lesson: Object-Oriented Programming </a:t>
            </a:r>
            <a:r>
              <a:rPr lang="en-NZ" dirty="0" smtClean="0"/>
              <a:t>Concepts</a:t>
            </a:r>
          </a:p>
          <a:p>
            <a:pPr lvl="3"/>
            <a:r>
              <a:rPr lang="en-NZ" dirty="0" smtClean="0"/>
              <a:t>https</a:t>
            </a:r>
            <a:r>
              <a:rPr lang="en-NZ" dirty="0"/>
              <a:t>://docs.oracle.com/javase/tutorial/java/concepts/index.html</a:t>
            </a:r>
            <a:endParaRPr lang="en-NZ" dirty="0" smtClean="0"/>
          </a:p>
          <a:p>
            <a:pPr lvl="1"/>
            <a:r>
              <a:rPr lang="en-NZ" dirty="0" smtClean="0"/>
              <a:t>Welcome to Java for Python Programmers</a:t>
            </a:r>
          </a:p>
          <a:p>
            <a:pPr lvl="2"/>
            <a:r>
              <a:rPr lang="en-NZ" dirty="0" smtClean="0"/>
              <a:t>http</a:t>
            </a:r>
            <a:r>
              <a:rPr lang="en-NZ" dirty="0"/>
              <a:t>://</a:t>
            </a:r>
            <a:r>
              <a:rPr lang="en-NZ" dirty="0" smtClean="0"/>
              <a:t>interactivepython.org/courselib/static/java4python/index.html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Object-oriented </a:t>
            </a:r>
            <a:r>
              <a:rPr lang="en-US" altLang="en-US" dirty="0"/>
              <a:t>Programming Concepts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Focuses </a:t>
            </a:r>
            <a:r>
              <a:rPr lang="en-NZ" dirty="0"/>
              <a:t>on how these concepts relate to the real world, while simultaneously providing an introduction to the syntax of the Java programming </a:t>
            </a:r>
            <a:r>
              <a:rPr lang="en-NZ" dirty="0" smtClean="0"/>
              <a:t>language</a:t>
            </a:r>
          </a:p>
          <a:p>
            <a:r>
              <a:rPr lang="en-NZ" dirty="0" smtClean="0"/>
              <a:t>Concepts:</a:t>
            </a:r>
          </a:p>
          <a:p>
            <a:pPr lvl="1"/>
            <a:r>
              <a:rPr lang="en-NZ" dirty="0" smtClean="0"/>
              <a:t>Objects</a:t>
            </a:r>
            <a:r>
              <a:rPr lang="en-NZ" dirty="0"/>
              <a:t>, </a:t>
            </a:r>
            <a:endParaRPr lang="en-NZ" dirty="0" smtClean="0"/>
          </a:p>
          <a:p>
            <a:pPr lvl="1"/>
            <a:r>
              <a:rPr lang="en-NZ" dirty="0"/>
              <a:t>C</a:t>
            </a:r>
            <a:r>
              <a:rPr lang="en-NZ" dirty="0" smtClean="0"/>
              <a:t>lasses</a:t>
            </a:r>
            <a:r>
              <a:rPr lang="en-NZ" dirty="0"/>
              <a:t>, 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nheritance</a:t>
            </a:r>
            <a:r>
              <a:rPr lang="en-NZ" dirty="0"/>
              <a:t>, </a:t>
            </a:r>
            <a:r>
              <a:rPr lang="en-NZ" dirty="0" smtClean="0"/>
              <a:t>and</a:t>
            </a:r>
          </a:p>
          <a:p>
            <a:pPr lvl="1"/>
            <a:r>
              <a:rPr lang="en-NZ" dirty="0" smtClean="0"/>
              <a:t>Interfaces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886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1. OO Programming </a:t>
            </a:r>
            <a:r>
              <a:rPr lang="en-US" altLang="en-US" dirty="0" smtClean="0"/>
              <a:t>Concepts</a:t>
            </a:r>
            <a:br>
              <a:rPr lang="en-US" altLang="en-US" dirty="0" smtClean="0"/>
            </a:br>
            <a:r>
              <a:rPr lang="en-US" altLang="en-US" dirty="0" smtClean="0"/>
              <a:t>Objects and Classes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What Is an Object?</a:t>
            </a:r>
          </a:p>
          <a:p>
            <a:pPr lvl="1"/>
            <a:r>
              <a:rPr lang="en-NZ" dirty="0" smtClean="0"/>
              <a:t>An </a:t>
            </a:r>
            <a:r>
              <a:rPr lang="en-NZ" dirty="0"/>
              <a:t>object is a software bundle of related state and behavior. </a:t>
            </a:r>
            <a:endParaRPr lang="en-NZ" dirty="0" smtClean="0"/>
          </a:p>
          <a:p>
            <a:pPr lvl="1"/>
            <a:r>
              <a:rPr lang="en-NZ" dirty="0" smtClean="0"/>
              <a:t>Software </a:t>
            </a:r>
            <a:r>
              <a:rPr lang="en-NZ" dirty="0"/>
              <a:t>objects are often used to </a:t>
            </a:r>
            <a:r>
              <a:rPr lang="en-NZ" b="1" dirty="0"/>
              <a:t>model</a:t>
            </a:r>
            <a:r>
              <a:rPr lang="en-NZ" dirty="0"/>
              <a:t> the real-world objects that you find in everyday life. </a:t>
            </a:r>
            <a:endParaRPr lang="en-NZ" dirty="0" smtClean="0"/>
          </a:p>
          <a:p>
            <a:pPr lvl="2"/>
            <a:r>
              <a:rPr lang="en-NZ" dirty="0" smtClean="0"/>
              <a:t>explains </a:t>
            </a:r>
            <a:r>
              <a:rPr lang="en-NZ" dirty="0"/>
              <a:t>how </a:t>
            </a:r>
            <a:r>
              <a:rPr lang="en-NZ" b="1" dirty="0"/>
              <a:t>state</a:t>
            </a:r>
            <a:r>
              <a:rPr lang="en-NZ" dirty="0"/>
              <a:t> and </a:t>
            </a:r>
            <a:r>
              <a:rPr lang="en-NZ" b="1" dirty="0"/>
              <a:t>behavior</a:t>
            </a:r>
            <a:r>
              <a:rPr lang="en-NZ" dirty="0"/>
              <a:t> are represented within an object, </a:t>
            </a:r>
            <a:endParaRPr lang="en-NZ" dirty="0" smtClean="0"/>
          </a:p>
          <a:p>
            <a:pPr lvl="2"/>
            <a:r>
              <a:rPr lang="en-NZ" dirty="0" smtClean="0"/>
              <a:t>introduces </a:t>
            </a:r>
            <a:r>
              <a:rPr lang="en-NZ" dirty="0"/>
              <a:t>the concept of </a:t>
            </a:r>
            <a:r>
              <a:rPr lang="en-NZ" b="1" dirty="0" smtClean="0"/>
              <a:t>data encapsulation</a:t>
            </a:r>
            <a:r>
              <a:rPr lang="en-NZ" dirty="0" smtClean="0"/>
              <a:t>, </a:t>
            </a:r>
            <a:r>
              <a:rPr lang="en-NZ" dirty="0"/>
              <a:t>and </a:t>
            </a:r>
            <a:endParaRPr lang="en-NZ" dirty="0" smtClean="0"/>
          </a:p>
          <a:p>
            <a:pPr lvl="2"/>
            <a:r>
              <a:rPr lang="en-NZ" dirty="0" smtClean="0"/>
              <a:t>explains </a:t>
            </a:r>
            <a:r>
              <a:rPr lang="en-NZ" dirty="0"/>
              <a:t>the benefits of </a:t>
            </a:r>
            <a:r>
              <a:rPr lang="en-NZ" b="1" dirty="0"/>
              <a:t>designing</a:t>
            </a:r>
            <a:r>
              <a:rPr lang="en-NZ" dirty="0"/>
              <a:t> your software in this manner.</a:t>
            </a:r>
          </a:p>
          <a:p>
            <a:r>
              <a:rPr lang="en-NZ" dirty="0" smtClean="0"/>
              <a:t>What </a:t>
            </a:r>
            <a:r>
              <a:rPr lang="en-NZ" dirty="0"/>
              <a:t>Is a Class?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class is a </a:t>
            </a:r>
            <a:r>
              <a:rPr lang="en-NZ" b="1" dirty="0"/>
              <a:t>blueprint</a:t>
            </a:r>
            <a:r>
              <a:rPr lang="en-NZ" dirty="0"/>
              <a:t> or </a:t>
            </a:r>
            <a:r>
              <a:rPr lang="en-NZ" b="1" dirty="0"/>
              <a:t>prototype</a:t>
            </a:r>
            <a:r>
              <a:rPr lang="en-NZ" dirty="0"/>
              <a:t> from which objects are created. </a:t>
            </a:r>
            <a:endParaRPr lang="en-NZ" dirty="0" smtClean="0"/>
          </a:p>
          <a:p>
            <a:pPr lvl="2"/>
            <a:r>
              <a:rPr lang="en-NZ" b="1" dirty="0" smtClean="0"/>
              <a:t>defines</a:t>
            </a:r>
            <a:r>
              <a:rPr lang="en-NZ" dirty="0" smtClean="0"/>
              <a:t> </a:t>
            </a:r>
            <a:r>
              <a:rPr lang="en-NZ" dirty="0"/>
              <a:t>a class that models the state and behavior of a real-world object. </a:t>
            </a:r>
            <a:endParaRPr lang="en-NZ" dirty="0" smtClean="0"/>
          </a:p>
          <a:p>
            <a:pPr lvl="2"/>
            <a:r>
              <a:rPr lang="en-NZ" dirty="0" smtClean="0"/>
              <a:t>It </a:t>
            </a:r>
            <a:r>
              <a:rPr lang="en-NZ" dirty="0"/>
              <a:t>intentionally focuses on the basics, showing how even a simple class can cleanly model state and behavior</a:t>
            </a:r>
            <a:r>
              <a:rPr lang="en-NZ" dirty="0" smtClean="0"/>
              <a:t>.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6</a:t>
            </a:fld>
            <a:endParaRPr lang="en-NZ" dirty="0"/>
          </a:p>
        </p:txBody>
      </p:sp>
      <p:pic>
        <p:nvPicPr>
          <p:cNvPr id="1026" name="Picture 2" descr="A picture of an object, with bibycle methods and instance variables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3788" y="152400"/>
            <a:ext cx="2004661" cy="17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1. OO Programming Concepts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dirty="0" smtClean="0"/>
              <a:t>Inheritance &amp; Interface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What </a:t>
            </a:r>
            <a:r>
              <a:rPr lang="en-NZ" dirty="0"/>
              <a:t>Is Inheritance?</a:t>
            </a:r>
          </a:p>
          <a:p>
            <a:pPr lvl="1"/>
            <a:r>
              <a:rPr lang="en-NZ" dirty="0" smtClean="0"/>
              <a:t>Inheritance </a:t>
            </a:r>
            <a:r>
              <a:rPr lang="en-NZ" dirty="0"/>
              <a:t>provides a powerful and natural mechanism for </a:t>
            </a:r>
            <a:r>
              <a:rPr lang="en-NZ" b="1" dirty="0"/>
              <a:t>organizing</a:t>
            </a:r>
            <a:r>
              <a:rPr lang="en-NZ" dirty="0"/>
              <a:t> and </a:t>
            </a:r>
            <a:r>
              <a:rPr lang="en-NZ" b="1" dirty="0"/>
              <a:t>structuring</a:t>
            </a:r>
            <a:r>
              <a:rPr lang="en-NZ" dirty="0"/>
              <a:t> your software. </a:t>
            </a:r>
            <a:endParaRPr lang="en-NZ" dirty="0" smtClean="0"/>
          </a:p>
          <a:p>
            <a:pPr lvl="2"/>
            <a:r>
              <a:rPr lang="en-NZ" dirty="0" smtClean="0"/>
              <a:t>explains </a:t>
            </a:r>
            <a:r>
              <a:rPr lang="en-NZ" dirty="0"/>
              <a:t>how classes </a:t>
            </a:r>
            <a:r>
              <a:rPr lang="en-NZ" b="1" dirty="0"/>
              <a:t>inherit</a:t>
            </a:r>
            <a:r>
              <a:rPr lang="en-NZ" dirty="0"/>
              <a:t> state and behavior from their superclasses, and </a:t>
            </a:r>
            <a:endParaRPr lang="en-NZ" dirty="0" smtClean="0"/>
          </a:p>
          <a:p>
            <a:pPr lvl="2"/>
            <a:r>
              <a:rPr lang="en-NZ" dirty="0" smtClean="0"/>
              <a:t>explains </a:t>
            </a:r>
            <a:r>
              <a:rPr lang="en-NZ" dirty="0"/>
              <a:t>how to </a:t>
            </a:r>
            <a:r>
              <a:rPr lang="en-NZ" b="1" dirty="0"/>
              <a:t>derive</a:t>
            </a:r>
            <a:r>
              <a:rPr lang="en-NZ" dirty="0"/>
              <a:t> one class from another using the simple syntax provided by the Java programming language.</a:t>
            </a:r>
          </a:p>
          <a:p>
            <a:r>
              <a:rPr lang="en-NZ" dirty="0" smtClean="0"/>
              <a:t>What </a:t>
            </a:r>
            <a:r>
              <a:rPr lang="en-NZ" dirty="0"/>
              <a:t>Is an Interface?</a:t>
            </a:r>
          </a:p>
          <a:p>
            <a:pPr lvl="1"/>
            <a:r>
              <a:rPr lang="en-NZ" dirty="0" smtClean="0"/>
              <a:t>An </a:t>
            </a:r>
            <a:r>
              <a:rPr lang="en-NZ" dirty="0"/>
              <a:t>interface is a </a:t>
            </a:r>
            <a:r>
              <a:rPr lang="en-NZ" b="1" dirty="0"/>
              <a:t>contract</a:t>
            </a:r>
            <a:r>
              <a:rPr lang="en-NZ" dirty="0"/>
              <a:t> between a class and the outside world. </a:t>
            </a:r>
            <a:endParaRPr lang="en-NZ" dirty="0" smtClean="0"/>
          </a:p>
          <a:p>
            <a:pPr lvl="2"/>
            <a:r>
              <a:rPr lang="en-NZ" dirty="0" smtClean="0"/>
              <a:t>When </a:t>
            </a:r>
            <a:r>
              <a:rPr lang="en-NZ" dirty="0"/>
              <a:t>a class implements an interface, it </a:t>
            </a:r>
            <a:r>
              <a:rPr lang="en-NZ" b="1" dirty="0"/>
              <a:t>promises</a:t>
            </a:r>
            <a:r>
              <a:rPr lang="en-NZ" dirty="0"/>
              <a:t> to provide the behavior published by that interface. </a:t>
            </a:r>
            <a:endParaRPr lang="en-NZ" dirty="0" smtClean="0"/>
          </a:p>
          <a:p>
            <a:pPr lvl="2"/>
            <a:r>
              <a:rPr lang="en-NZ" b="1" dirty="0" smtClean="0"/>
              <a:t>defines</a:t>
            </a:r>
            <a:r>
              <a:rPr lang="en-NZ" dirty="0" smtClean="0"/>
              <a:t> </a:t>
            </a:r>
            <a:r>
              <a:rPr lang="en-NZ" dirty="0"/>
              <a:t>a simple interface and explains the </a:t>
            </a:r>
            <a:r>
              <a:rPr lang="en-NZ" b="1" dirty="0"/>
              <a:t>necessary changes </a:t>
            </a:r>
            <a:r>
              <a:rPr lang="en-NZ" dirty="0"/>
              <a:t>for any class that implements it.</a:t>
            </a:r>
          </a:p>
          <a:p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07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altLang="en-US" sz="2400" dirty="0">
                <a:solidFill>
                  <a:srgbClr val="660066"/>
                </a:solidFill>
              </a:rPr>
              <a:t/>
            </a:r>
            <a:br>
              <a:rPr lang="en-NZ" altLang="en-US" sz="2400" dirty="0">
                <a:solidFill>
                  <a:srgbClr val="660066"/>
                </a:solidFill>
              </a:rPr>
            </a:b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dirty="0"/>
              <a:t>1. OO Programming Concepts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Basic Inheritance</a:t>
            </a: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Inheritance models is-a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example: a sedan is a car, a sports car is a car, a circle is a geometric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Inheritance allows you to define a very </a:t>
            </a:r>
            <a:r>
              <a:rPr lang="en-US" altLang="en-US" sz="2400" b="1" dirty="0"/>
              <a:t>general</a:t>
            </a:r>
            <a:r>
              <a:rPr lang="en-US" altLang="en-US" sz="2400" dirty="0"/>
              <a:t> class then later define more specialized classes by adding new detail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general class is called the base or parent class (superclass)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specialized classes are derived from the base class. They are called derived or child classes (subclass)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specialized classes inherit all the properties of the general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You only have to write the "difference" or "specialization" code for each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class hierarchy: classes can be derived from derived classes (child classes can be parent classes)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8</a:t>
            </a:fld>
            <a:endParaRPr lang="en-NZ" dirty="0"/>
          </a:p>
        </p:txBody>
      </p:sp>
      <p:pic>
        <p:nvPicPr>
          <p:cNvPr id="28679" name="Picture 4" descr="classes-objec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01" y="188913"/>
            <a:ext cx="3325813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 Python Vs </a:t>
            </a:r>
            <a:r>
              <a:rPr lang="en-NZ" dirty="0" smtClean="0"/>
              <a:t>Java</a:t>
            </a:r>
            <a:br>
              <a:rPr lang="en-NZ" dirty="0" smtClean="0"/>
            </a:br>
            <a:r>
              <a:rPr lang="en-NZ" dirty="0" smtClean="0"/>
              <a:t>How does Java compare with Python?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Java: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Python: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Java programs are “robust” if they are well-tested: reliable behaviour.</a:t>
            </a:r>
          </a:p>
          <a:p>
            <a:pPr lvl="1"/>
            <a:r>
              <a:rPr lang="en-NZ" dirty="0" smtClean="0"/>
              <a:t>Python is not a strongly-typed language, so a method can produce strange results if given an unexpected input.  More difficult to test, so less “robust”?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Lecture01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9</a:t>
            </a:fld>
            <a:endParaRPr lang="en-NZ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26051"/>
              </p:ext>
            </p:extLst>
          </p:nvPr>
        </p:nvGraphicFramePr>
        <p:xfrm>
          <a:off x="1712640" y="1659648"/>
          <a:ext cx="6912768" cy="15719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Simple</a:t>
                      </a:r>
                      <a:endParaRPr lang="en-NZ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>
                          <a:effectLst/>
                          <a:latin typeface="Arial" panose="020B0604020202020204" pitchFamily="34" charset="0"/>
                        </a:rPr>
                        <a:t>Architecture </a:t>
                      </a: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neutral</a:t>
                      </a:r>
                      <a:endParaRPr lang="en-NZ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Object oriented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Portable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Distributed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High performance</a:t>
                      </a:r>
                      <a:r>
                        <a:rPr lang="en-NZ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(?)</a:t>
                      </a:r>
                      <a:endParaRPr lang="en-N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Multithreaded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Robust (as </a:t>
                      </a:r>
                      <a:r>
                        <a:rPr lang="en-NZ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defined by Gosling</a:t>
                      </a:r>
                      <a:r>
                        <a:rPr lang="en-NZ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Dynamic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Secure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46440"/>
              </p:ext>
            </p:extLst>
          </p:nvPr>
        </p:nvGraphicFramePr>
        <p:xfrm>
          <a:off x="1712640" y="3740142"/>
          <a:ext cx="6912768" cy="15719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Simpler than Java</a:t>
                      </a:r>
                      <a:endParaRPr lang="en-NZ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>
                          <a:effectLst/>
                          <a:latin typeface="Arial" panose="020B0604020202020204" pitchFamily="34" charset="0"/>
                        </a:rPr>
                        <a:t>Architecture </a:t>
                      </a: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neutral</a:t>
                      </a:r>
                      <a:endParaRPr lang="en-NZ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Object oriented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Portable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Distributed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Adequate performance</a:t>
                      </a:r>
                      <a:endParaRPr lang="en-N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effectLst/>
                          <a:latin typeface="Arial" panose="020B0604020202020204" pitchFamily="34" charset="0"/>
                        </a:rPr>
                        <a:t>Multithreaded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Less</a:t>
                      </a:r>
                      <a:r>
                        <a:rPr lang="en-NZ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robust?</a:t>
                      </a:r>
                      <a:endParaRPr lang="en-NZ" dirty="0" smtClean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More dynamic</a:t>
                      </a:r>
                      <a:r>
                        <a:rPr lang="en-NZ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than Java</a:t>
                      </a:r>
                      <a:endParaRPr lang="en-N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NZ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More difficult to secure?</a:t>
                      </a:r>
                      <a:endParaRPr lang="en-N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3154</Words>
  <Application>Microsoft Office PowerPoint</Application>
  <PresentationFormat>A4 Paper (210x297 mm)</PresentationFormat>
  <Paragraphs>569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Courier10 BT</vt:lpstr>
      <vt:lpstr>Helvetica</vt:lpstr>
      <vt:lpstr>Lucida Sans</vt:lpstr>
      <vt:lpstr>MS Pゴシック</vt:lpstr>
      <vt:lpstr>新細明體</vt:lpstr>
      <vt:lpstr>Tahoma</vt:lpstr>
      <vt:lpstr>Times New Roman</vt:lpstr>
      <vt:lpstr>Office Theme</vt:lpstr>
      <vt:lpstr>Java Programming </vt:lpstr>
      <vt:lpstr>Course Content</vt:lpstr>
      <vt:lpstr>References</vt:lpstr>
      <vt:lpstr>Today’s Agenda</vt:lpstr>
      <vt:lpstr>1. Object-oriented Programming Concepts</vt:lpstr>
      <vt:lpstr>1. OO Programming Concepts Objects and Classes</vt:lpstr>
      <vt:lpstr>1. OO Programming Concepts  Inheritance &amp; Interface</vt:lpstr>
      <vt:lpstr>  1. OO Programming Concepts  Basic Inheritance</vt:lpstr>
      <vt:lpstr>2. Python Vs Java How does Java compare with Python?</vt:lpstr>
      <vt:lpstr>2. Python Vs Java</vt:lpstr>
      <vt:lpstr>2. Python Vs Java Dynamic vs Static Typing</vt:lpstr>
      <vt:lpstr>2. Python Vs Java Braces vs Indentation</vt:lpstr>
      <vt:lpstr>2. Python Vs Java  Hello World program</vt:lpstr>
      <vt:lpstr>3. Anatomy of Java  Java: A Compiled and Interpreted Language</vt:lpstr>
      <vt:lpstr>3. Anatomy of Java  Java – a mixed system</vt:lpstr>
      <vt:lpstr>3. Anatomy of Java  Important Rules</vt:lpstr>
      <vt:lpstr>3. Anatomy of Java  Parts of a Java Program</vt:lpstr>
      <vt:lpstr>3. Anatomy of Java  Structure of a Java program</vt:lpstr>
      <vt:lpstr>3. Anatomy of Java  Blocks of code</vt:lpstr>
      <vt:lpstr>3. Anatomy of Java  Compile and Run </vt:lpstr>
      <vt:lpstr>3. Anatomy of Java Errors</vt:lpstr>
      <vt:lpstr>3. Anatomy of Java  Syntax</vt:lpstr>
      <vt:lpstr>3. Anatomy of Java  Syntax error example</vt:lpstr>
      <vt:lpstr>3. Anatomy of Java  Example: Using NotePad++</vt:lpstr>
      <vt:lpstr>3. Anatomy of Java  Example: Using TextPad</vt:lpstr>
      <vt:lpstr>3. Anatomy of Java  Example: Using Eclipse</vt:lpstr>
      <vt:lpstr>3. Anatomy of Java  Example: Using Eclipse con’t</vt:lpstr>
      <vt:lpstr>Exercise 1</vt:lpstr>
      <vt:lpstr>4. Setting up your computer</vt:lpstr>
      <vt:lpstr>4. Setting Up and Getting Started  Common Problems (and Their Solutions)</vt:lpstr>
      <vt:lpstr>4. Setting Up and Getting Started  Solution:</vt:lpstr>
      <vt:lpstr>4. Setting Up and Getting Started  Solution (con’t)</vt:lpstr>
      <vt:lpstr>4. Setting Up and Getting Started  Common Problem:</vt:lpstr>
      <vt:lpstr>4. Setting Up and Getting Started  Common Problem – Running a program</vt:lpstr>
      <vt:lpstr>Things to DO</vt:lpstr>
      <vt:lpstr>Exercise 2 Modifying Your First Java Program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2017-07-27T10:27:15Z</dcterms:created>
  <dcterms:modified xsi:type="dcterms:W3CDTF">2020-09-21T15:33:40Z</dcterms:modified>
</cp:coreProperties>
</file>