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1" r:id="rId3"/>
    <p:sldId id="338" r:id="rId4"/>
    <p:sldId id="268" r:id="rId5"/>
    <p:sldId id="340" r:id="rId6"/>
    <p:sldId id="341" r:id="rId7"/>
    <p:sldId id="342" r:id="rId8"/>
    <p:sldId id="327" r:id="rId9"/>
    <p:sldId id="306" r:id="rId10"/>
    <p:sldId id="345" r:id="rId11"/>
    <p:sldId id="293" r:id="rId12"/>
    <p:sldId id="346" r:id="rId13"/>
    <p:sldId id="275" r:id="rId14"/>
    <p:sldId id="328" r:id="rId15"/>
    <p:sldId id="343" r:id="rId16"/>
    <p:sldId id="329" r:id="rId17"/>
    <p:sldId id="309" r:id="rId18"/>
    <p:sldId id="299" r:id="rId19"/>
    <p:sldId id="344" r:id="rId20"/>
    <p:sldId id="330" r:id="rId21"/>
    <p:sldId id="333" r:id="rId22"/>
    <p:sldId id="337" r:id="rId23"/>
    <p:sldId id="334" r:id="rId24"/>
    <p:sldId id="322" r:id="rId25"/>
    <p:sldId id="323" r:id="rId26"/>
    <p:sldId id="324" r:id="rId27"/>
    <p:sldId id="332" r:id="rId28"/>
    <p:sldId id="347" r:id="rId29"/>
    <p:sldId id="310" r:id="rId30"/>
    <p:sldId id="349" r:id="rId31"/>
  </p:sldIdLst>
  <p:sldSz cx="9144000" cy="6858000" type="screen4x3"/>
  <p:notesSz cx="7099300" cy="10234613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85" autoAdjust="0"/>
    <p:restoredTop sz="77717" autoAdjust="0"/>
  </p:normalViewPr>
  <p:slideViewPr>
    <p:cSldViewPr>
      <p:cViewPr>
        <p:scale>
          <a:sx n="80" d="100"/>
          <a:sy n="80" d="100"/>
        </p:scale>
        <p:origin x="84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3" rIns="95611" bIns="47803" numCol="1" anchor="t" anchorCtr="0" compatLnSpc="1">
            <a:prstTxWarp prst="textNoShape">
              <a:avLst/>
            </a:prstTxWarp>
          </a:bodyPr>
          <a:lstStyle>
            <a:lvl1pPr algn="l" defTabSz="955519">
              <a:spcBef>
                <a:spcPct val="20000"/>
              </a:spcBef>
              <a:buFontTx/>
              <a:buChar char="•"/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3" rIns="95611" bIns="47803" numCol="1" anchor="t" anchorCtr="0" compatLnSpc="1">
            <a:prstTxWarp prst="textNoShape">
              <a:avLst/>
            </a:prstTxWarp>
          </a:bodyPr>
          <a:lstStyle>
            <a:lvl1pPr algn="r" defTabSz="955519">
              <a:spcBef>
                <a:spcPct val="20000"/>
              </a:spcBef>
              <a:buFontTx/>
              <a:buChar char="•"/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518"/>
            <a:ext cx="307657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3" rIns="95611" bIns="47803" numCol="1" anchor="b" anchorCtr="0" compatLnSpc="1">
            <a:prstTxWarp prst="textNoShape">
              <a:avLst/>
            </a:prstTxWarp>
          </a:bodyPr>
          <a:lstStyle>
            <a:lvl1pPr algn="l" defTabSz="955519">
              <a:spcBef>
                <a:spcPct val="20000"/>
              </a:spcBef>
              <a:buFontTx/>
              <a:buChar char="•"/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518"/>
            <a:ext cx="307657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3" rIns="95611" bIns="47803" numCol="1" anchor="b" anchorCtr="0" compatLnSpc="1">
            <a:prstTxWarp prst="textNoShape">
              <a:avLst/>
            </a:prstTxWarp>
          </a:bodyPr>
          <a:lstStyle>
            <a:lvl1pPr algn="r" defTabSz="955519">
              <a:spcBef>
                <a:spcPct val="20000"/>
              </a:spcBef>
              <a:buFontTx/>
              <a:buChar char="•"/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BE72717-FD27-4F84-AD31-5F59A0C2D2B0}" type="slidenum">
              <a:rPr lang="en-NZ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9130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3" rIns="95611" bIns="47803" numCol="1" anchor="t" anchorCtr="0" compatLnSpc="1">
            <a:prstTxWarp prst="textNoShape">
              <a:avLst/>
            </a:prstTxWarp>
          </a:bodyPr>
          <a:lstStyle>
            <a:lvl1pPr algn="l" defTabSz="955519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3" rIns="95611" bIns="47803" numCol="1" anchor="t" anchorCtr="0" compatLnSpc="1">
            <a:prstTxWarp prst="textNoShape">
              <a:avLst/>
            </a:prstTxWarp>
          </a:bodyPr>
          <a:lstStyle>
            <a:lvl1pPr algn="r" defTabSz="955519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1762"/>
            <a:ext cx="5207000" cy="46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3" rIns="95611" bIns="47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 smtClean="0"/>
              <a:t>Click to edit Master text styles</a:t>
            </a:r>
          </a:p>
          <a:p>
            <a:pPr lvl="1"/>
            <a:r>
              <a:rPr lang="en-NZ" noProof="0" smtClean="0"/>
              <a:t>Second level</a:t>
            </a:r>
          </a:p>
          <a:p>
            <a:pPr lvl="2"/>
            <a:r>
              <a:rPr lang="en-NZ" noProof="0" smtClean="0"/>
              <a:t>Third level</a:t>
            </a:r>
          </a:p>
          <a:p>
            <a:pPr lvl="3"/>
            <a:r>
              <a:rPr lang="en-NZ" noProof="0" smtClean="0"/>
              <a:t>Fourth level</a:t>
            </a:r>
          </a:p>
          <a:p>
            <a:pPr lvl="4"/>
            <a:r>
              <a:rPr lang="en-NZ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518"/>
            <a:ext cx="307657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3" rIns="95611" bIns="47803" numCol="1" anchor="b" anchorCtr="0" compatLnSpc="1">
            <a:prstTxWarp prst="textNoShape">
              <a:avLst/>
            </a:prstTxWarp>
          </a:bodyPr>
          <a:lstStyle>
            <a:lvl1pPr algn="l" defTabSz="955519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518"/>
            <a:ext cx="3076575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3" rIns="95611" bIns="47803" numCol="1" anchor="b" anchorCtr="0" compatLnSpc="1">
            <a:prstTxWarp prst="textNoShape">
              <a:avLst/>
            </a:prstTxWarp>
          </a:bodyPr>
          <a:lstStyle>
            <a:lvl1pPr algn="r" defTabSz="955519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627AE4-8BDE-46E1-9F70-0CC3DDFD3EB3}" type="slidenum">
              <a:rPr lang="en-NZ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37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7AE4-8BDE-46E1-9F70-0CC3DDFD3EB3}" type="slidenum">
              <a:rPr lang="en-NZ" smtClean="0"/>
              <a:pPr>
                <a:defRPr/>
              </a:pPr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692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7AE4-8BDE-46E1-9F70-0CC3DDFD3EB3}" type="slidenum">
              <a:rPr lang="en-NZ" smtClean="0"/>
              <a:pPr>
                <a:defRPr/>
              </a:pPr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6976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7AE4-8BDE-46E1-9F70-0CC3DDFD3EB3}" type="slidenum">
              <a:rPr lang="en-NZ" smtClean="0"/>
              <a:pPr>
                <a:defRPr/>
              </a:pPr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002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7AE4-8BDE-46E1-9F70-0CC3DDFD3EB3}" type="slidenum">
              <a:rPr lang="en-NZ" smtClean="0"/>
              <a:pPr>
                <a:defRPr/>
              </a:pPr>
              <a:t>22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42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7AE4-8BDE-46E1-9F70-0CC3DDFD3EB3}" type="slidenum">
              <a:rPr lang="en-NZ" smtClean="0"/>
              <a:pPr>
                <a:defRPr/>
              </a:pPr>
              <a:t>23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7AE4-8BDE-46E1-9F70-0CC3DDFD3EB3}" type="slidenum">
              <a:rPr lang="en-NZ" smtClean="0"/>
              <a:pPr>
                <a:defRPr/>
              </a:pPr>
              <a:t>28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464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7AE4-8BDE-46E1-9F70-0CC3DDFD3EB3}" type="slidenum">
              <a:rPr lang="en-NZ" smtClean="0"/>
              <a:pPr>
                <a:defRPr/>
              </a:pPr>
              <a:t>30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608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47A09-C036-4A5F-AC54-E4FFBB288660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439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3B210-9091-49B7-8008-CB42783A902D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554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5E9E4-F22E-4967-A946-859D0A03BB9C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578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893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3BD76-2624-4DFC-B5B2-296442ABBA47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999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E3691-2D60-4578-AB02-5F1BF76F4495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294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61863-6960-449C-BAE0-D8D2F7D7FDD0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11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E34CC-405E-4F63-8CA0-682D7BBEE5FC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3285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F8825-D2F8-4109-96C8-6D230068AD27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451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588F5-90A4-47CC-9BE7-BB91884EE0D0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91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02C0A-1352-4B4D-B01C-2BF8E290F5CD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66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 smtClean="0"/>
              <a:t>Handout 03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CDBFDA-3812-46C1-AF47-AEE16208B42C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622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5616" y="3886200"/>
            <a:ext cx="6961584" cy="990600"/>
          </a:xfrm>
        </p:spPr>
        <p:txBody>
          <a:bodyPr>
            <a:normAutofit/>
          </a:bodyPr>
          <a:lstStyle/>
          <a:p>
            <a:r>
              <a:rPr lang="en-US" altLang="zh-TW" smtClean="0">
                <a:ea typeface="新細明體" pitchFamily="18" charset="-120"/>
              </a:rPr>
              <a:t>INHERITANCE</a:t>
            </a:r>
            <a:endParaRPr lang="en-US" dirty="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373216"/>
            <a:ext cx="6858000" cy="1655762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Inheritance</a:t>
            </a:r>
            <a:endParaRPr lang="en-NZ" dirty="0" smtClean="0"/>
          </a:p>
        </p:txBody>
      </p:sp>
      <p:pic>
        <p:nvPicPr>
          <p:cNvPr id="1026" name="Picture 2" descr="Image result for inheritance programm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592" y="1772816"/>
            <a:ext cx="273630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3.Constructors</a:t>
            </a:r>
            <a:endParaRPr lang="en-NZ" dirty="0" smtClean="0"/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1631995"/>
          </a:xfrm>
        </p:spPr>
        <p:txBody>
          <a:bodyPr>
            <a:normAutofit/>
          </a:bodyPr>
          <a:lstStyle/>
          <a:p>
            <a:r>
              <a:rPr lang="en-US" dirty="0" smtClean="0"/>
              <a:t>A subclass cannot inherit constructors from the base class. Each subclass should define its constructor</a:t>
            </a:r>
          </a:p>
          <a:p>
            <a:pPr lvl="1"/>
            <a:r>
              <a:rPr lang="en-NZ" dirty="0" smtClean="0"/>
              <a:t>If no constructor is defined, the compiler adds a single zero-parameter default constructor for the class and applies the default initialization for any data fields.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10</a:t>
            </a:fld>
            <a:endParaRPr lang="en-NZ" dirty="0"/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79512" y="3068960"/>
            <a:ext cx="3960812" cy="210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class A1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int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x=1;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A1(int x)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this.x =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A1(x)");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4533900" y="3108794"/>
            <a:ext cx="2117725" cy="822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class B2 extends A1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int y = 10;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395536" y="5380797"/>
            <a:ext cx="3240087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B2 b = new B2();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System.out.println("b.x=" + b.x);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System.out.println("b.y=" + b.y);</a:t>
            </a:r>
          </a:p>
        </p:txBody>
      </p:sp>
      <p:sp>
        <p:nvSpPr>
          <p:cNvPr id="8202" name="Freeform 9"/>
          <p:cNvSpPr>
            <a:spLocks/>
          </p:cNvSpPr>
          <p:nvPr/>
        </p:nvSpPr>
        <p:spPr bwMode="auto">
          <a:xfrm>
            <a:off x="2916362" y="3551560"/>
            <a:ext cx="1943100" cy="144463"/>
          </a:xfrm>
          <a:custGeom>
            <a:avLst/>
            <a:gdLst>
              <a:gd name="T0" fmla="*/ 1451 w 1451"/>
              <a:gd name="T1" fmla="*/ 726 h 726"/>
              <a:gd name="T2" fmla="*/ 862 w 1451"/>
              <a:gd name="T3" fmla="*/ 726 h 726"/>
              <a:gd name="T4" fmla="*/ 862 w 1451"/>
              <a:gd name="T5" fmla="*/ 0 h 726"/>
              <a:gd name="T6" fmla="*/ 0 w 1451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1451"/>
              <a:gd name="T13" fmla="*/ 0 h 726"/>
              <a:gd name="T14" fmla="*/ 1451 w 1451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1" h="726">
                <a:moveTo>
                  <a:pt x="1451" y="726"/>
                </a:moveTo>
                <a:lnTo>
                  <a:pt x="862" y="726"/>
                </a:lnTo>
                <a:lnTo>
                  <a:pt x="862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854874" y="5387365"/>
            <a:ext cx="1196975" cy="639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called A1()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b.x=1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b.y=10</a:t>
            </a:r>
            <a:endParaRPr lang="en-NZ" sz="1200" b="1" dirty="0"/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7980161" y="263004"/>
            <a:ext cx="682430" cy="27699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1200" dirty="0" smtClean="0"/>
              <a:t>B2.java</a:t>
            </a:r>
            <a:endParaRPr lang="en-NZ" sz="1200" dirty="0"/>
          </a:p>
        </p:txBody>
      </p:sp>
      <p:sp>
        <p:nvSpPr>
          <p:cNvPr id="8205" name="AutoShape 16"/>
          <p:cNvSpPr>
            <a:spLocks noChangeArrowheads="1"/>
          </p:cNvSpPr>
          <p:nvPr/>
        </p:nvSpPr>
        <p:spPr bwMode="auto">
          <a:xfrm>
            <a:off x="6372349" y="3911923"/>
            <a:ext cx="2016125" cy="431800"/>
          </a:xfrm>
          <a:prstGeom prst="wedgeRectCallout">
            <a:avLst>
              <a:gd name="adj1" fmla="val -39056"/>
              <a:gd name="adj2" fmla="val -77204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Calls base class’s constructor implicitly</a:t>
            </a:r>
            <a:endParaRPr lang="en-NZ" sz="1200" b="1" dirty="0"/>
          </a:p>
        </p:txBody>
      </p:sp>
      <p:sp>
        <p:nvSpPr>
          <p:cNvPr id="8206" name="AutoShape 17"/>
          <p:cNvSpPr>
            <a:spLocks noChangeArrowheads="1"/>
          </p:cNvSpPr>
          <p:nvPr/>
        </p:nvSpPr>
        <p:spPr bwMode="auto">
          <a:xfrm>
            <a:off x="6156449" y="3335660"/>
            <a:ext cx="2374900" cy="431800"/>
          </a:xfrm>
          <a:prstGeom prst="wedgeRectCallout">
            <a:avLst>
              <a:gd name="adj1" fmla="val -57083"/>
              <a:gd name="adj2" fmla="val -11764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Add a single zero-parameter default constructor</a:t>
            </a:r>
            <a:endParaRPr lang="en-NZ" sz="1200" b="1" dirty="0"/>
          </a:p>
        </p:txBody>
      </p:sp>
      <p:sp>
        <p:nvSpPr>
          <p:cNvPr id="20" name="WordArt 15"/>
          <p:cNvSpPr>
            <a:spLocks noChangeArrowheads="1" noChangeShapeType="1" noTextEdit="1"/>
          </p:cNvSpPr>
          <p:nvPr/>
        </p:nvSpPr>
        <p:spPr bwMode="auto">
          <a:xfrm rot="5400000">
            <a:off x="2232025" y="5444877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1</a:t>
            </a:r>
          </a:p>
        </p:txBody>
      </p:sp>
      <p:sp>
        <p:nvSpPr>
          <p:cNvPr id="21" name="WordArt 16"/>
          <p:cNvSpPr>
            <a:spLocks noChangeArrowheads="1" noChangeShapeType="1" noTextEdit="1"/>
          </p:cNvSpPr>
          <p:nvPr/>
        </p:nvSpPr>
        <p:spPr bwMode="auto">
          <a:xfrm rot="5400000">
            <a:off x="5016131" y="3695229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2</a:t>
            </a:r>
          </a:p>
        </p:txBody>
      </p:sp>
      <p:sp>
        <p:nvSpPr>
          <p:cNvPr id="23" name="WordArt 17"/>
          <p:cNvSpPr>
            <a:spLocks noChangeArrowheads="1" noChangeShapeType="1" noTextEdit="1"/>
          </p:cNvSpPr>
          <p:nvPr/>
        </p:nvSpPr>
        <p:spPr bwMode="auto">
          <a:xfrm rot="5400000">
            <a:off x="1656557" y="3609181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43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3.Constructors</a:t>
            </a:r>
            <a:endParaRPr lang="en-NZ" dirty="0" smtClean="0"/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1631995"/>
          </a:xfrm>
        </p:spPr>
        <p:txBody>
          <a:bodyPr>
            <a:normAutofit/>
          </a:bodyPr>
          <a:lstStyle/>
          <a:p>
            <a:r>
              <a:rPr lang="en-US" dirty="0" smtClean="0"/>
              <a:t>A subclass cannot inherit constructors from the base class. Each subclass should define its constructor</a:t>
            </a:r>
          </a:p>
          <a:p>
            <a:pPr lvl="1"/>
            <a:r>
              <a:rPr lang="en-NZ" dirty="0" smtClean="0"/>
              <a:t>If the subclass does </a:t>
            </a:r>
            <a:r>
              <a:rPr lang="en-NZ" dirty="0"/>
              <a:t>not have such a </a:t>
            </a:r>
            <a:r>
              <a:rPr lang="en-NZ" dirty="0" smtClean="0"/>
              <a:t>constructor,  </a:t>
            </a:r>
            <a:r>
              <a:rPr lang="en-NZ" dirty="0"/>
              <a:t>the compiler would issue an error. 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11</a:t>
            </a:fld>
            <a:endParaRPr lang="en-NZ" dirty="0"/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79512" y="3068960"/>
            <a:ext cx="3960812" cy="210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class A1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int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x=1;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A1(int x)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this.x =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A1(x)");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202" name="Freeform 9"/>
          <p:cNvSpPr>
            <a:spLocks/>
          </p:cNvSpPr>
          <p:nvPr/>
        </p:nvSpPr>
        <p:spPr bwMode="auto">
          <a:xfrm>
            <a:off x="2916362" y="3551560"/>
            <a:ext cx="1943100" cy="144463"/>
          </a:xfrm>
          <a:custGeom>
            <a:avLst/>
            <a:gdLst>
              <a:gd name="T0" fmla="*/ 1451 w 1451"/>
              <a:gd name="T1" fmla="*/ 726 h 726"/>
              <a:gd name="T2" fmla="*/ 862 w 1451"/>
              <a:gd name="T3" fmla="*/ 726 h 726"/>
              <a:gd name="T4" fmla="*/ 862 w 1451"/>
              <a:gd name="T5" fmla="*/ 0 h 726"/>
              <a:gd name="T6" fmla="*/ 0 w 1451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1451"/>
              <a:gd name="T13" fmla="*/ 0 h 726"/>
              <a:gd name="T14" fmla="*/ 1451 w 1451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1" h="726">
                <a:moveTo>
                  <a:pt x="1451" y="726"/>
                </a:moveTo>
                <a:lnTo>
                  <a:pt x="862" y="726"/>
                </a:lnTo>
                <a:lnTo>
                  <a:pt x="862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7980161" y="263004"/>
            <a:ext cx="682430" cy="27699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1200" dirty="0" smtClean="0"/>
              <a:t>B2.java</a:t>
            </a:r>
            <a:endParaRPr lang="en-NZ" sz="1200" dirty="0"/>
          </a:p>
        </p:txBody>
      </p:sp>
      <p:sp>
        <p:nvSpPr>
          <p:cNvPr id="8207" name="Text Box 18"/>
          <p:cNvSpPr txBox="1">
            <a:spLocks noChangeArrowheads="1"/>
          </p:cNvSpPr>
          <p:nvPr/>
        </p:nvSpPr>
        <p:spPr bwMode="auto">
          <a:xfrm>
            <a:off x="4533900" y="4335320"/>
            <a:ext cx="1873250" cy="274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B2 b = new B2(10);</a:t>
            </a:r>
          </a:p>
        </p:txBody>
      </p:sp>
      <p:sp>
        <p:nvSpPr>
          <p:cNvPr id="8208" name="AutoShape 19"/>
          <p:cNvSpPr>
            <a:spLocks noChangeArrowheads="1"/>
          </p:cNvSpPr>
          <p:nvPr/>
        </p:nvSpPr>
        <p:spPr bwMode="auto">
          <a:xfrm>
            <a:off x="4533900" y="4845373"/>
            <a:ext cx="2630388" cy="647700"/>
          </a:xfrm>
          <a:prstGeom prst="wedgeRectCallout">
            <a:avLst>
              <a:gd name="adj1" fmla="val -26810"/>
              <a:gd name="adj2" fmla="val -6525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Compile time </a:t>
            </a:r>
            <a:r>
              <a:rPr lang="en-US" sz="1200" b="1" dirty="0" smtClean="0"/>
              <a:t>error </a:t>
            </a:r>
            <a:r>
              <a:rPr lang="en-NZ" sz="1200" b="1" dirty="0" smtClean="0"/>
              <a:t>: </a:t>
            </a:r>
          </a:p>
          <a:p>
            <a:r>
              <a:rPr lang="en-NZ" sz="1200" b="1" dirty="0" smtClean="0"/>
              <a:t>No 1-argument constructor in the subclass</a:t>
            </a:r>
            <a:endParaRPr lang="en-NZ" sz="1200" b="1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533900" y="3108794"/>
            <a:ext cx="2117725" cy="822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class B2 extends A1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int y = 10;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3.Constructors</a:t>
            </a:r>
            <a:endParaRPr lang="en-NZ" dirty="0" smtClean="0"/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1631995"/>
          </a:xfrm>
        </p:spPr>
        <p:txBody>
          <a:bodyPr>
            <a:normAutofit/>
          </a:bodyPr>
          <a:lstStyle/>
          <a:p>
            <a:r>
              <a:rPr lang="en-US" dirty="0"/>
              <a:t>A subclass cannot inherit constructors from the base class. Each subclass should define its constructor</a:t>
            </a:r>
          </a:p>
          <a:p>
            <a:pPr lvl="1"/>
            <a:r>
              <a:rPr lang="en-NZ" dirty="0"/>
              <a:t>If the subclass does not have such a constructor,  the compiler would issue an error.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12</a:t>
            </a:fld>
            <a:endParaRPr lang="en-NZ" dirty="0"/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79512" y="3068960"/>
            <a:ext cx="3960812" cy="210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class A1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int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x=1;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A1(int x)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this.x =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A1(x)");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7980161" y="263004"/>
            <a:ext cx="682430" cy="27699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1200" dirty="0" smtClean="0"/>
              <a:t>B2.java</a:t>
            </a:r>
            <a:endParaRPr lang="en-NZ" sz="1200" dirty="0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34350" y="2980458"/>
            <a:ext cx="2025650" cy="1187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class B extends A1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int y = 10;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B(int x)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super(x);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96519" y="4601691"/>
            <a:ext cx="1873250" cy="274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B b = new B();</a:t>
            </a: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auto">
          <a:xfrm>
            <a:off x="4716016" y="5134297"/>
            <a:ext cx="2880320" cy="647700"/>
          </a:xfrm>
          <a:prstGeom prst="wedgeRectCallout">
            <a:avLst>
              <a:gd name="adj1" fmla="val -16145"/>
              <a:gd name="adj2" fmla="val -73967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Compile time </a:t>
            </a:r>
            <a:r>
              <a:rPr lang="en-US" sz="1200" b="1" dirty="0" smtClean="0"/>
              <a:t>error:</a:t>
            </a:r>
            <a:endParaRPr lang="en-US" sz="1200" b="1" dirty="0"/>
          </a:p>
          <a:p>
            <a:r>
              <a:rPr lang="en-NZ" sz="1200" b="1" dirty="0" smtClean="0"/>
              <a:t>No </a:t>
            </a:r>
            <a:r>
              <a:rPr lang="en-NZ" sz="1200" b="1" dirty="0"/>
              <a:t>zero-parameter </a:t>
            </a:r>
            <a:r>
              <a:rPr lang="en-NZ" sz="1200" b="1" dirty="0" smtClean="0"/>
              <a:t>constructor in the subclass</a:t>
            </a:r>
            <a:endParaRPr lang="en-NZ" sz="1200" b="1" dirty="0"/>
          </a:p>
        </p:txBody>
      </p:sp>
      <p:sp>
        <p:nvSpPr>
          <p:cNvPr id="8202" name="Freeform 9"/>
          <p:cNvSpPr>
            <a:spLocks/>
          </p:cNvSpPr>
          <p:nvPr/>
        </p:nvSpPr>
        <p:spPr bwMode="auto">
          <a:xfrm>
            <a:off x="2916362" y="3551560"/>
            <a:ext cx="1943100" cy="144463"/>
          </a:xfrm>
          <a:custGeom>
            <a:avLst/>
            <a:gdLst>
              <a:gd name="T0" fmla="*/ 1451 w 1451"/>
              <a:gd name="T1" fmla="*/ 726 h 726"/>
              <a:gd name="T2" fmla="*/ 862 w 1451"/>
              <a:gd name="T3" fmla="*/ 726 h 726"/>
              <a:gd name="T4" fmla="*/ 862 w 1451"/>
              <a:gd name="T5" fmla="*/ 0 h 726"/>
              <a:gd name="T6" fmla="*/ 0 w 1451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1451"/>
              <a:gd name="T13" fmla="*/ 0 h 726"/>
              <a:gd name="T14" fmla="*/ 1451 w 1451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1" h="726">
                <a:moveTo>
                  <a:pt x="1451" y="726"/>
                </a:moveTo>
                <a:lnTo>
                  <a:pt x="862" y="726"/>
                </a:lnTo>
                <a:lnTo>
                  <a:pt x="862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0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3.Constructors</a:t>
            </a:r>
            <a:endParaRPr lang="en-NZ" dirty="0" smtClean="0"/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1921768"/>
          </a:xfrm>
        </p:spPr>
        <p:txBody>
          <a:bodyPr>
            <a:normAutofit/>
          </a:bodyPr>
          <a:lstStyle/>
          <a:p>
            <a:r>
              <a:rPr lang="en-NZ" dirty="0" smtClean="0"/>
              <a:t>You can only call a superclass constructor from a subclass constructor, not from any other subclass method</a:t>
            </a:r>
          </a:p>
          <a:p>
            <a:r>
              <a:rPr lang="en-NZ" dirty="0" smtClean="0"/>
              <a:t>Never place any subclass constructor code ahead of its superclass constructor call (reason: a subclass constructor’s initialisation may depend on the values declared in a superclass)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13</a:t>
            </a:fld>
            <a:endParaRPr lang="en-NZ" dirty="0"/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323850" y="3099593"/>
            <a:ext cx="3960813" cy="210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class A1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int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x=1;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A1(int x)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this.x =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A1(x)");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5508625" y="3573463"/>
            <a:ext cx="2417763" cy="1581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class B3 extends A1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int y = x + 10;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public B3(int x)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super(x);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}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323850" y="5373688"/>
            <a:ext cx="3694113" cy="942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B3 b = new B3(100);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System.out.println("b.x=" + b.x);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System.out.println("b.y=" + b.y);</a:t>
            </a:r>
          </a:p>
          <a:p>
            <a:pPr algn="l"/>
            <a:endParaRPr lang="en-NZ" sz="1400" b="1" dirty="0">
              <a:latin typeface="Courier New" pitchFamily="49" charset="0"/>
            </a:endParaRPr>
          </a:p>
        </p:txBody>
      </p:sp>
      <p:sp>
        <p:nvSpPr>
          <p:cNvPr id="9226" name="Freeform 8"/>
          <p:cNvSpPr>
            <a:spLocks/>
          </p:cNvSpPr>
          <p:nvPr/>
        </p:nvSpPr>
        <p:spPr bwMode="auto">
          <a:xfrm>
            <a:off x="3060700" y="3502025"/>
            <a:ext cx="2303463" cy="647700"/>
          </a:xfrm>
          <a:custGeom>
            <a:avLst/>
            <a:gdLst>
              <a:gd name="T0" fmla="*/ 1451 w 1451"/>
              <a:gd name="T1" fmla="*/ 726 h 726"/>
              <a:gd name="T2" fmla="*/ 862 w 1451"/>
              <a:gd name="T3" fmla="*/ 726 h 726"/>
              <a:gd name="T4" fmla="*/ 862 w 1451"/>
              <a:gd name="T5" fmla="*/ 0 h 726"/>
              <a:gd name="T6" fmla="*/ 0 w 1451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1451"/>
              <a:gd name="T13" fmla="*/ 0 h 726"/>
              <a:gd name="T14" fmla="*/ 1451 w 1451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1" h="726">
                <a:moveTo>
                  <a:pt x="1451" y="726"/>
                </a:moveTo>
                <a:lnTo>
                  <a:pt x="862" y="726"/>
                </a:lnTo>
                <a:lnTo>
                  <a:pt x="862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4932363" y="5589588"/>
            <a:ext cx="1460500" cy="730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called A1(x)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b.x=100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b.y=110</a:t>
            </a:r>
            <a:endParaRPr lang="en-NZ" b="1" dirty="0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3995738" y="5662613"/>
            <a:ext cx="863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7902928" y="209463"/>
            <a:ext cx="768351" cy="30777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1400" dirty="0" smtClean="0"/>
              <a:t>B3.java</a:t>
            </a:r>
            <a:endParaRPr lang="en-NZ" sz="1400" dirty="0"/>
          </a:p>
        </p:txBody>
      </p:sp>
      <p:sp>
        <p:nvSpPr>
          <p:cNvPr id="13" name="WordArt 15"/>
          <p:cNvSpPr>
            <a:spLocks noChangeArrowheads="1" noChangeShapeType="1" noTextEdit="1"/>
          </p:cNvSpPr>
          <p:nvPr/>
        </p:nvSpPr>
        <p:spPr bwMode="auto">
          <a:xfrm rot="5400000">
            <a:off x="2736081" y="5377128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1</a:t>
            </a:r>
          </a:p>
        </p:txBody>
      </p:sp>
      <p:sp>
        <p:nvSpPr>
          <p:cNvPr id="14" name="WordArt 16"/>
          <p:cNvSpPr>
            <a:spLocks noChangeArrowheads="1" noChangeShapeType="1" noTextEdit="1"/>
          </p:cNvSpPr>
          <p:nvPr/>
        </p:nvSpPr>
        <p:spPr bwMode="auto">
          <a:xfrm rot="5400000">
            <a:off x="7056561" y="4676428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2</a:t>
            </a:r>
          </a:p>
        </p:txBody>
      </p:sp>
      <p:sp>
        <p:nvSpPr>
          <p:cNvPr id="15" name="WordArt 17"/>
          <p:cNvSpPr>
            <a:spLocks noChangeArrowheads="1" noChangeShapeType="1" noTextEdit="1"/>
          </p:cNvSpPr>
          <p:nvPr/>
        </p:nvSpPr>
        <p:spPr bwMode="auto">
          <a:xfrm rot="5400000">
            <a:off x="2268537" y="4399757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en-US" dirty="0" smtClean="0"/>
              <a:t>4.public, private &amp; protected</a:t>
            </a:r>
            <a:endParaRPr lang="en-US" altLang="en-US" dirty="0" smtClean="0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smtClean="0"/>
              <a:t>Classes, and their fields and methods have access levels to specify how they can be used by other objects during execution</a:t>
            </a:r>
          </a:p>
          <a:p>
            <a:pPr lvl="1"/>
            <a:r>
              <a:rPr lang="en-NZ" altLang="en-US" dirty="0" smtClean="0"/>
              <a:t>A </a:t>
            </a:r>
            <a:r>
              <a:rPr lang="en-NZ" altLang="en-US" b="1" dirty="0" smtClean="0">
                <a:solidFill>
                  <a:srgbClr val="FF0000"/>
                </a:solidFill>
              </a:rPr>
              <a:t>private</a:t>
            </a:r>
            <a:r>
              <a:rPr lang="en-NZ" altLang="en-US" dirty="0" smtClean="0">
                <a:solidFill>
                  <a:srgbClr val="FF0000"/>
                </a:solidFill>
              </a:rPr>
              <a:t> </a:t>
            </a:r>
            <a:r>
              <a:rPr lang="en-NZ" altLang="en-US" dirty="0" smtClean="0"/>
              <a:t>field or method is accessible only to the class in which it is defined. </a:t>
            </a:r>
          </a:p>
          <a:p>
            <a:pPr lvl="1"/>
            <a:r>
              <a:rPr lang="en-NZ" altLang="en-US" dirty="0" smtClean="0"/>
              <a:t>A </a:t>
            </a:r>
            <a:r>
              <a:rPr lang="en-NZ" altLang="en-US" b="1" dirty="0" smtClean="0">
                <a:solidFill>
                  <a:srgbClr val="FF0000"/>
                </a:solidFill>
              </a:rPr>
              <a:t>protected</a:t>
            </a:r>
            <a:r>
              <a:rPr lang="en-NZ" altLang="en-US" dirty="0" smtClean="0"/>
              <a:t> field or method is accessible to the class itself, its subclasses,</a:t>
            </a:r>
          </a:p>
          <a:p>
            <a:pPr lvl="1"/>
            <a:r>
              <a:rPr lang="en-NZ" altLang="en-US" dirty="0" smtClean="0"/>
              <a:t>A </a:t>
            </a:r>
            <a:r>
              <a:rPr lang="en-NZ" altLang="en-US" b="1" dirty="0" smtClean="0">
                <a:solidFill>
                  <a:srgbClr val="FF0000"/>
                </a:solidFill>
              </a:rPr>
              <a:t>public</a:t>
            </a:r>
            <a:r>
              <a:rPr lang="en-NZ" altLang="en-US" dirty="0" smtClean="0"/>
              <a:t> field or method is accessible to any class of any parentage in any package</a:t>
            </a:r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461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en-US" dirty="0" smtClean="0"/>
              <a:t>4.public</a:t>
            </a:r>
            <a:r>
              <a:rPr lang="en-NZ" altLang="en-US" dirty="0"/>
              <a:t>, private &amp; protected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superclass’s </a:t>
            </a:r>
            <a:r>
              <a:rPr lang="en-NZ" b="1" dirty="0"/>
              <a:t>private</a:t>
            </a:r>
            <a:r>
              <a:rPr lang="en-NZ" dirty="0"/>
              <a:t> members are </a:t>
            </a:r>
            <a:r>
              <a:rPr lang="en-NZ" b="1" dirty="0"/>
              <a:t>hidden</a:t>
            </a:r>
            <a:r>
              <a:rPr lang="en-NZ" dirty="0"/>
              <a:t> from its subclasses </a:t>
            </a:r>
          </a:p>
          <a:p>
            <a:pPr lvl="1"/>
            <a:r>
              <a:rPr lang="en-NZ" dirty="0"/>
              <a:t>They can be accessed only through the </a:t>
            </a:r>
            <a:r>
              <a:rPr lang="en-NZ" b="1" dirty="0"/>
              <a:t>public</a:t>
            </a:r>
            <a:r>
              <a:rPr lang="en-NZ" dirty="0"/>
              <a:t> or </a:t>
            </a:r>
            <a:r>
              <a:rPr lang="en-NZ" b="1" dirty="0"/>
              <a:t>protected</a:t>
            </a:r>
            <a:r>
              <a:rPr lang="en-NZ" dirty="0"/>
              <a:t> methods inherited from the superclass</a:t>
            </a:r>
          </a:p>
          <a:p>
            <a:r>
              <a:rPr lang="en-NZ" dirty="0"/>
              <a:t>Subclass methods can refer to public and protected members inherited from the superclass simply by using the </a:t>
            </a:r>
            <a:r>
              <a:rPr lang="en-NZ" b="1" dirty="0"/>
              <a:t>member</a:t>
            </a:r>
            <a:r>
              <a:rPr lang="en-NZ" dirty="0"/>
              <a:t> </a:t>
            </a:r>
            <a:r>
              <a:rPr lang="en-NZ" b="1" dirty="0"/>
              <a:t>names</a:t>
            </a:r>
            <a:r>
              <a:rPr lang="en-NZ" dirty="0"/>
              <a:t>. </a:t>
            </a:r>
          </a:p>
          <a:p>
            <a:r>
              <a:rPr lang="en-NZ" dirty="0"/>
              <a:t>When a subclass method overrides an inherited superclass method, the superclass version of the method can be accessed from the subclass by preceding the superclass method name with keyword </a:t>
            </a:r>
            <a:r>
              <a:rPr lang="en-NZ" b="1" i="1" dirty="0"/>
              <a:t>super</a:t>
            </a:r>
            <a:r>
              <a:rPr lang="en-NZ" dirty="0"/>
              <a:t> and a dot (.) separator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606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en-US" dirty="0" smtClean="0"/>
              <a:t>4.public, private &amp; protected</a:t>
            </a:r>
            <a:endParaRPr lang="en-US" altLang="en-US" dirty="0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smtClean="0"/>
              <a:t>Example:</a:t>
            </a:r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  <a:p>
            <a:pPr lvl="1"/>
            <a:endParaRPr lang="en-NZ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16</a:t>
            </a:fld>
            <a:endParaRPr lang="en-NZ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1738313"/>
            <a:ext cx="4113213" cy="21240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public class Sphere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protected double theRadius;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Sphere()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  setRadius(1.0);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} 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Sphere(double r) {...}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void setRadius(double r) {...}  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double radius() { ...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String toString() {...}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...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886200" y="3200400"/>
            <a:ext cx="4899025" cy="286226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public class ColoredSphere extends SimpleSphere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private Color color;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ColoredSphere(Color c)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     super();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     color = c;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   }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void setColor(Color c) { ...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Color getColor() {...}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String toString()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  return super.toString() + ...}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...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void method1()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  System.out.println</a:t>
            </a:r>
            <a:r>
              <a:rPr lang="en-NZ" altLang="en-US" sz="1200" b="1" u="sng" dirty="0">
                <a:latin typeface="Courier New" panose="02070309020205020404" pitchFamily="49" charset="0"/>
              </a:rPr>
              <a:t>(</a:t>
            </a:r>
            <a:r>
              <a:rPr lang="en-NZ" altLang="en-US" sz="12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super.theRadiu</a:t>
            </a:r>
            <a:r>
              <a:rPr lang="en-NZ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NZ" altLang="en-US" sz="1200" b="1" dirty="0">
                <a:latin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29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5.Method Overriding</a:t>
            </a:r>
            <a:endParaRPr lang="en-US" dirty="0" smtClean="0"/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3505944"/>
          </a:xfrm>
        </p:spPr>
        <p:txBody>
          <a:bodyPr>
            <a:normAutofit/>
          </a:bodyPr>
          <a:lstStyle/>
          <a:p>
            <a:r>
              <a:rPr lang="en-NZ" dirty="0" smtClean="0"/>
              <a:t>You can change the meaning (override) of the method declared in the superclass</a:t>
            </a:r>
          </a:p>
          <a:p>
            <a:pPr lvl="1"/>
            <a:r>
              <a:rPr lang="en-NZ" dirty="0" smtClean="0"/>
              <a:t>Completely / </a:t>
            </a:r>
            <a:r>
              <a:rPr lang="en-NZ" dirty="0"/>
              <a:t>new implementation , </a:t>
            </a:r>
            <a:r>
              <a:rPr lang="en-NZ" dirty="0" smtClean="0"/>
              <a:t>or</a:t>
            </a:r>
          </a:p>
          <a:p>
            <a:pPr lvl="1"/>
            <a:r>
              <a:rPr lang="en-NZ" dirty="0" smtClean="0"/>
              <a:t>Add more functionality to the method </a:t>
            </a:r>
          </a:p>
          <a:p>
            <a:pPr lvl="2"/>
            <a:r>
              <a:rPr lang="en-NZ" dirty="0" smtClean="0"/>
              <a:t>The new method can call the original method in the parent class by specifying “super” before the method name.</a:t>
            </a:r>
          </a:p>
          <a:p>
            <a:r>
              <a:rPr lang="en-NZ" dirty="0" smtClean="0"/>
              <a:t>Rules: </a:t>
            </a:r>
          </a:p>
          <a:p>
            <a:pPr lvl="1"/>
            <a:r>
              <a:rPr lang="en-NZ" dirty="0" smtClean="0"/>
              <a:t>A Subclass cannot override </a:t>
            </a:r>
            <a:r>
              <a:rPr lang="en-NZ" b="1" i="1" dirty="0" smtClean="0"/>
              <a:t>final</a:t>
            </a:r>
            <a:r>
              <a:rPr lang="en-NZ" dirty="0" smtClean="0"/>
              <a:t> methods declared in the base class.</a:t>
            </a:r>
          </a:p>
          <a:p>
            <a:pPr lvl="1"/>
            <a:r>
              <a:rPr lang="en-US" dirty="0" smtClean="0"/>
              <a:t>The Overridden method must have the same arguments as the inherited method from the base class.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17</a:t>
            </a:fld>
            <a:endParaRPr lang="en-NZ" dirty="0"/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395288" y="4724400"/>
            <a:ext cx="5688012" cy="1155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class Base2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public </a:t>
            </a:r>
            <a:r>
              <a:rPr lang="en-NZ" sz="1400" b="1" u="sng" dirty="0">
                <a:latin typeface="Courier New" pitchFamily="49" charset="0"/>
              </a:rPr>
              <a:t>final</a:t>
            </a:r>
            <a:r>
              <a:rPr lang="en-NZ" sz="1400" b="1" dirty="0">
                <a:latin typeface="Courier New" pitchFamily="49" charset="0"/>
              </a:rPr>
              <a:t> void finalMethod()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System.out.println("called Base:finalMethod");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2914650" y="5443538"/>
            <a:ext cx="5975350" cy="942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public class Derived2 extends Base2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public </a:t>
            </a:r>
            <a:r>
              <a:rPr lang="en-NZ" sz="1400" b="1" u="sng" dirty="0">
                <a:latin typeface="Courier New" pitchFamily="49" charset="0"/>
              </a:rPr>
              <a:t>final</a:t>
            </a:r>
            <a:r>
              <a:rPr lang="en-NZ" sz="1400" b="1" dirty="0">
                <a:latin typeface="Courier New" pitchFamily="49" charset="0"/>
              </a:rPr>
              <a:t> void finalMethod()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 System.out.println("called Derived:finalMethod");  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... </a:t>
            </a:r>
          </a:p>
        </p:txBody>
      </p:sp>
      <p:sp>
        <p:nvSpPr>
          <p:cNvPr id="16393" name="AutoShape 6"/>
          <p:cNvSpPr>
            <a:spLocks noChangeArrowheads="1"/>
          </p:cNvSpPr>
          <p:nvPr/>
        </p:nvSpPr>
        <p:spPr bwMode="auto">
          <a:xfrm>
            <a:off x="395288" y="5734050"/>
            <a:ext cx="2447925" cy="503238"/>
          </a:xfrm>
          <a:prstGeom prst="wedgeRectCallout">
            <a:avLst>
              <a:gd name="adj1" fmla="val 11606"/>
              <a:gd name="adj2" fmla="val -92903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NZ" sz="1200" b="1" dirty="0"/>
              <a:t>Final methods cannot be overridden. </a:t>
            </a: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6877050" y="5013325"/>
            <a:ext cx="2054225" cy="314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1400" dirty="0"/>
              <a:t>Example: Derived2.java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-168276"/>
            <a:ext cx="8733978" cy="1325563"/>
          </a:xfrm>
        </p:spPr>
        <p:txBody>
          <a:bodyPr>
            <a:normAutofit/>
          </a:bodyPr>
          <a:lstStyle/>
          <a:p>
            <a:r>
              <a:rPr lang="en-NZ" dirty="0"/>
              <a:t>5.Method </a:t>
            </a:r>
            <a:r>
              <a:rPr lang="en-NZ" dirty="0" smtClean="0"/>
              <a:t>Overriding</a:t>
            </a:r>
            <a:br>
              <a:rPr lang="en-NZ" dirty="0" smtClean="0"/>
            </a:br>
            <a:r>
              <a:rPr lang="en-NZ" dirty="0" smtClean="0"/>
              <a:t>New implementation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2195511"/>
          </a:xfrm>
        </p:spPr>
        <p:txBody>
          <a:bodyPr>
            <a:normAutofit/>
          </a:bodyPr>
          <a:lstStyle/>
          <a:p>
            <a:r>
              <a:rPr lang="en-NZ" dirty="0"/>
              <a:t>To override a superclass method, a subclass must declare a method with the same signature as the superclass method</a:t>
            </a:r>
          </a:p>
          <a:p>
            <a:r>
              <a:rPr lang="en-NZ" dirty="0"/>
              <a:t>@Override annotation </a:t>
            </a:r>
          </a:p>
          <a:p>
            <a:pPr lvl="1"/>
            <a:r>
              <a:rPr lang="en-NZ" dirty="0"/>
              <a:t>Indicates that a method should override a superclass method with the same signature.</a:t>
            </a:r>
          </a:p>
          <a:p>
            <a:pPr lvl="1"/>
            <a:r>
              <a:rPr lang="en-NZ" dirty="0"/>
              <a:t>If it does not, a compilation error occurs.</a:t>
            </a:r>
          </a:p>
          <a:p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F35-4787-4D40-A6FC-86E47D2D2234}" type="slidenum">
              <a:rPr lang="en-NZ" smtClean="0"/>
              <a:pPr/>
              <a:t>18</a:t>
            </a:fld>
            <a:endParaRPr lang="en-NZ" dirty="0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32444" y="4225925"/>
            <a:ext cx="6192838" cy="200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public class Derived extends Base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public void </a:t>
            </a:r>
            <a:r>
              <a:rPr lang="en-NZ" sz="1400" b="1" u="sng" dirty="0">
                <a:latin typeface="Courier New" pitchFamily="49" charset="0"/>
              </a:rPr>
              <a:t>aMethod()</a:t>
            </a:r>
            <a:r>
              <a:rPr lang="en-NZ" sz="1400" b="1" dirty="0">
                <a:latin typeface="Courier New" pitchFamily="49" charset="0"/>
              </a:rPr>
              <a:t>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System.out.println("called Derived:aMethod");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public static void main(String[] args)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Derived d = new Derived();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</a:t>
            </a:r>
            <a:r>
              <a:rPr lang="en-NZ" sz="1400" b="1" u="sng" dirty="0">
                <a:latin typeface="Courier New" pitchFamily="49" charset="0"/>
              </a:rPr>
              <a:t>d.aMethod();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6142878" y="4860925"/>
            <a:ext cx="2808287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called Derived:aMethod</a:t>
            </a:r>
          </a:p>
        </p:txBody>
      </p:sp>
      <p:sp>
        <p:nvSpPr>
          <p:cNvPr id="17417" name="Text Box 15"/>
          <p:cNvSpPr txBox="1">
            <a:spLocks noChangeArrowheads="1"/>
          </p:cNvSpPr>
          <p:nvPr/>
        </p:nvSpPr>
        <p:spPr bwMode="auto">
          <a:xfrm>
            <a:off x="7416081" y="230893"/>
            <a:ext cx="1169294" cy="30777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1400" dirty="0" smtClean="0"/>
              <a:t>Derived.java</a:t>
            </a:r>
            <a:endParaRPr lang="en-NZ" sz="1400" dirty="0"/>
          </a:p>
        </p:txBody>
      </p:sp>
      <p:sp>
        <p:nvSpPr>
          <p:cNvPr id="17422" name="WordArt 26"/>
          <p:cNvSpPr>
            <a:spLocks noChangeArrowheads="1" noChangeShapeType="1" noTextEdit="1"/>
          </p:cNvSpPr>
          <p:nvPr/>
        </p:nvSpPr>
        <p:spPr bwMode="auto">
          <a:xfrm rot="5400000">
            <a:off x="2243447" y="5644888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1</a:t>
            </a:r>
          </a:p>
        </p:txBody>
      </p:sp>
      <p:sp>
        <p:nvSpPr>
          <p:cNvPr id="17423" name="WordArt 27"/>
          <p:cNvSpPr>
            <a:spLocks noChangeArrowheads="1" noChangeShapeType="1" noTextEdit="1"/>
          </p:cNvSpPr>
          <p:nvPr/>
        </p:nvSpPr>
        <p:spPr bwMode="auto">
          <a:xfrm rot="5400000">
            <a:off x="2843213" y="4566885"/>
            <a:ext cx="215900" cy="144462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2</a:t>
            </a:r>
          </a:p>
        </p:txBody>
      </p:sp>
      <p:sp>
        <p:nvSpPr>
          <p:cNvPr id="17425" name="WordArt 29"/>
          <p:cNvSpPr>
            <a:spLocks noChangeArrowheads="1" noChangeShapeType="1" noTextEdit="1"/>
          </p:cNvSpPr>
          <p:nvPr/>
        </p:nvSpPr>
        <p:spPr bwMode="auto">
          <a:xfrm rot="5400000">
            <a:off x="575469" y="5049044"/>
            <a:ext cx="215900" cy="144462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endParaRPr lang="en-US" sz="3200" kern="10" dirty="0">
              <a:ln w="9525">
                <a:solidFill>
                  <a:srgbClr val="FF6600"/>
                </a:solidFill>
                <a:round/>
                <a:headEnd/>
                <a:tailEnd/>
              </a:ln>
              <a:solidFill>
                <a:srgbClr val="993300"/>
              </a:solidFill>
              <a:latin typeface="Arial Black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3852255" y="3375466"/>
            <a:ext cx="5184775" cy="1155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class Base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public void </a:t>
            </a:r>
            <a:r>
              <a:rPr lang="en-NZ" sz="1400" b="1" u="sng" dirty="0">
                <a:latin typeface="Courier New" pitchFamily="49" charset="0"/>
              </a:rPr>
              <a:t>aMethod()</a:t>
            </a:r>
            <a:r>
              <a:rPr lang="en-NZ" sz="1400" b="1" dirty="0">
                <a:latin typeface="Courier New" pitchFamily="49" charset="0"/>
              </a:rPr>
              <a:t>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System.out.println("called Base:aMethod");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7418" name="AutoShape 16"/>
          <p:cNvSpPr>
            <a:spLocks noChangeArrowheads="1"/>
          </p:cNvSpPr>
          <p:nvPr/>
        </p:nvSpPr>
        <p:spPr bwMode="auto">
          <a:xfrm>
            <a:off x="5777087" y="2765424"/>
            <a:ext cx="2808288" cy="649287"/>
          </a:xfrm>
          <a:prstGeom prst="wedgeRectCallout">
            <a:avLst>
              <a:gd name="adj1" fmla="val -30835"/>
              <a:gd name="adj2" fmla="val 79424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NZ" sz="1200" b="1" dirty="0"/>
              <a:t>This method defined by the subclass is overridden to the method defined in the superclass.</a:t>
            </a:r>
          </a:p>
          <a:p>
            <a:endParaRPr lang="en-NZ" sz="1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-75974"/>
            <a:ext cx="7886700" cy="1325563"/>
          </a:xfrm>
        </p:spPr>
        <p:txBody>
          <a:bodyPr>
            <a:normAutofit/>
          </a:bodyPr>
          <a:lstStyle/>
          <a:p>
            <a:r>
              <a:rPr lang="en-NZ" dirty="0" smtClean="0"/>
              <a:t>5.Method Overriding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O</a:t>
            </a:r>
            <a:r>
              <a:rPr lang="en-NZ" dirty="0" smtClean="0"/>
              <a:t>verridden method from the superclass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1979614"/>
          </a:xfrm>
        </p:spPr>
        <p:txBody>
          <a:bodyPr>
            <a:normAutofit/>
          </a:bodyPr>
          <a:lstStyle/>
          <a:p>
            <a:r>
              <a:rPr lang="en-NZ" dirty="0"/>
              <a:t>Placing the keyword super and a dot (.) separator before the superclass method name invokes the superclass version of an overridden method. </a:t>
            </a:r>
            <a:endParaRPr lang="en-NZ" dirty="0" smtClean="0"/>
          </a:p>
          <a:p>
            <a:pPr lvl="1"/>
            <a:r>
              <a:rPr lang="en-NZ" dirty="0"/>
              <a:t>Good software engineering practice</a:t>
            </a:r>
          </a:p>
          <a:p>
            <a:pPr lvl="1"/>
            <a:r>
              <a:rPr lang="en-NZ" dirty="0"/>
              <a:t>If a method performs all or some of the actions needed by another method, call that method rather than duplicate its code. </a:t>
            </a:r>
          </a:p>
          <a:p>
            <a:pPr lvl="1"/>
            <a:endParaRPr lang="en-NZ" dirty="0"/>
          </a:p>
          <a:p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F35-4787-4D40-A6FC-86E47D2D2234}" type="slidenum">
              <a:rPr lang="en-NZ" smtClean="0"/>
              <a:pPr/>
              <a:t>19</a:t>
            </a:fld>
            <a:endParaRPr lang="en-NZ" dirty="0"/>
          </a:p>
        </p:txBody>
      </p:sp>
      <p:sp>
        <p:nvSpPr>
          <p:cNvPr id="17417" name="Text Box 15"/>
          <p:cNvSpPr txBox="1">
            <a:spLocks noChangeArrowheads="1"/>
          </p:cNvSpPr>
          <p:nvPr/>
        </p:nvSpPr>
        <p:spPr bwMode="auto">
          <a:xfrm>
            <a:off x="7693533" y="279031"/>
            <a:ext cx="1169294" cy="30777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1400" dirty="0" smtClean="0"/>
              <a:t>Derived.java</a:t>
            </a:r>
            <a:endParaRPr lang="en-NZ" sz="1400" dirty="0"/>
          </a:p>
        </p:txBody>
      </p:sp>
      <p:sp>
        <p:nvSpPr>
          <p:cNvPr id="17419" name="Text Box 22"/>
          <p:cNvSpPr txBox="1">
            <a:spLocks noChangeArrowheads="1"/>
          </p:cNvSpPr>
          <p:nvPr/>
        </p:nvSpPr>
        <p:spPr bwMode="auto">
          <a:xfrm>
            <a:off x="3563938" y="3068638"/>
            <a:ext cx="5329237" cy="1155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class Base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public void add()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System.out.println("called Base:add");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323850" y="4221163"/>
            <a:ext cx="6192838" cy="2219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public class Derived extends Base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public void add()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super.add();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System.out.println("called Derived:add");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public static void main(String[] args) {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Derived d = new Derived();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  d.add();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7421" name="Freeform 25"/>
          <p:cNvSpPr>
            <a:spLocks/>
          </p:cNvSpPr>
          <p:nvPr/>
        </p:nvSpPr>
        <p:spPr bwMode="auto">
          <a:xfrm>
            <a:off x="2411413" y="3630613"/>
            <a:ext cx="1223962" cy="1166812"/>
          </a:xfrm>
          <a:custGeom>
            <a:avLst/>
            <a:gdLst>
              <a:gd name="T0" fmla="*/ 0 w 771"/>
              <a:gd name="T1" fmla="*/ 998 h 998"/>
              <a:gd name="T2" fmla="*/ 589 w 771"/>
              <a:gd name="T3" fmla="*/ 998 h 998"/>
              <a:gd name="T4" fmla="*/ 589 w 771"/>
              <a:gd name="T5" fmla="*/ 0 h 998"/>
              <a:gd name="T6" fmla="*/ 771 w 771"/>
              <a:gd name="T7" fmla="*/ 0 h 998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998"/>
              <a:gd name="T14" fmla="*/ 771 w 771"/>
              <a:gd name="T15" fmla="*/ 998 h 9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998">
                <a:moveTo>
                  <a:pt x="0" y="998"/>
                </a:moveTo>
                <a:lnTo>
                  <a:pt x="589" y="998"/>
                </a:lnTo>
                <a:lnTo>
                  <a:pt x="589" y="0"/>
                </a:lnTo>
                <a:lnTo>
                  <a:pt x="771" y="0"/>
                </a:lnTo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7422" name="WordArt 26"/>
          <p:cNvSpPr>
            <a:spLocks noChangeArrowheads="1" noChangeShapeType="1" noTextEdit="1"/>
          </p:cNvSpPr>
          <p:nvPr/>
        </p:nvSpPr>
        <p:spPr bwMode="auto">
          <a:xfrm rot="5400000">
            <a:off x="504032" y="5696743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1</a:t>
            </a:r>
          </a:p>
        </p:txBody>
      </p:sp>
      <p:sp>
        <p:nvSpPr>
          <p:cNvPr id="17423" name="WordArt 27"/>
          <p:cNvSpPr>
            <a:spLocks noChangeArrowheads="1" noChangeShapeType="1" noTextEdit="1"/>
          </p:cNvSpPr>
          <p:nvPr/>
        </p:nvSpPr>
        <p:spPr bwMode="auto">
          <a:xfrm rot="5400000">
            <a:off x="575469" y="4760119"/>
            <a:ext cx="215900" cy="144462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2</a:t>
            </a:r>
          </a:p>
        </p:txBody>
      </p:sp>
      <p:sp>
        <p:nvSpPr>
          <p:cNvPr id="17424" name="WordArt 28"/>
          <p:cNvSpPr>
            <a:spLocks noChangeArrowheads="1" noChangeShapeType="1" noTextEdit="1"/>
          </p:cNvSpPr>
          <p:nvPr/>
        </p:nvSpPr>
        <p:spPr bwMode="auto">
          <a:xfrm rot="5400000">
            <a:off x="3599657" y="3594893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3</a:t>
            </a:r>
          </a:p>
        </p:txBody>
      </p:sp>
      <p:sp>
        <p:nvSpPr>
          <p:cNvPr id="17425" name="WordArt 29"/>
          <p:cNvSpPr>
            <a:spLocks noChangeArrowheads="1" noChangeShapeType="1" noTextEdit="1"/>
          </p:cNvSpPr>
          <p:nvPr/>
        </p:nvSpPr>
        <p:spPr bwMode="auto">
          <a:xfrm rot="5400000">
            <a:off x="575469" y="5049044"/>
            <a:ext cx="215900" cy="144462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4</a:t>
            </a:r>
          </a:p>
        </p:txBody>
      </p:sp>
      <p:sp>
        <p:nvSpPr>
          <p:cNvPr id="17426" name="AutoShape 30"/>
          <p:cNvSpPr>
            <a:spLocks noChangeArrowheads="1"/>
          </p:cNvSpPr>
          <p:nvPr/>
        </p:nvSpPr>
        <p:spPr bwMode="auto">
          <a:xfrm>
            <a:off x="4211638" y="4365625"/>
            <a:ext cx="3313112" cy="431800"/>
          </a:xfrm>
          <a:prstGeom prst="wedgeRectCallout">
            <a:avLst>
              <a:gd name="adj1" fmla="val -53736"/>
              <a:gd name="adj2" fmla="val 0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NZ" sz="1200" b="1" dirty="0"/>
              <a:t>Use super.methodName() to call the method defined in the superclass</a:t>
            </a: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5796136" y="5095736"/>
            <a:ext cx="2808287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called </a:t>
            </a:r>
            <a:r>
              <a:rPr lang="en-NZ" sz="1400" b="1" dirty="0" err="1" smtClean="0">
                <a:latin typeface="Courier New" pitchFamily="49" charset="0"/>
              </a:rPr>
              <a:t>Base:add</a:t>
            </a:r>
            <a:endParaRPr lang="en-NZ" sz="1400" b="1" dirty="0" smtClean="0">
              <a:latin typeface="Courier New" pitchFamily="49" charset="0"/>
            </a:endParaRPr>
          </a:p>
          <a:p>
            <a:pPr algn="l"/>
            <a:r>
              <a:rPr lang="en-NZ" sz="1400" b="1" dirty="0" smtClean="0">
                <a:latin typeface="Courier New" pitchFamily="49" charset="0"/>
              </a:rPr>
              <a:t>called </a:t>
            </a:r>
            <a:r>
              <a:rPr lang="en-NZ" sz="1400" b="1" dirty="0" err="1" smtClean="0">
                <a:latin typeface="Courier New" pitchFamily="49" charset="0"/>
              </a:rPr>
              <a:t>Derived:aMethod</a:t>
            </a:r>
            <a:endParaRPr lang="en-NZ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Agenda &amp;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public</a:t>
            </a:r>
            <a:r>
              <a:rPr lang="en-US" dirty="0"/>
              <a:t>, private &amp; </a:t>
            </a:r>
            <a:r>
              <a:rPr lang="en-US" dirty="0" err="1"/>
              <a:t>protectedMethod</a:t>
            </a:r>
            <a:r>
              <a:rPr lang="en-US" dirty="0"/>
              <a:t> </a:t>
            </a:r>
            <a:r>
              <a:rPr lang="en-US" dirty="0" smtClean="0"/>
              <a:t>Overriding</a:t>
            </a:r>
          </a:p>
          <a:p>
            <a:pPr lvl="1"/>
            <a:r>
              <a:rPr lang="en-NZ" dirty="0"/>
              <a:t>The Object class</a:t>
            </a:r>
            <a:endParaRPr lang="en-US" dirty="0" smtClean="0"/>
          </a:p>
          <a:p>
            <a:r>
              <a:rPr lang="en-US" dirty="0" smtClean="0"/>
              <a:t>Reading </a:t>
            </a:r>
          </a:p>
          <a:p>
            <a:pPr lvl="1"/>
            <a:r>
              <a:rPr lang="en-NZ" dirty="0"/>
              <a:t>Java how to program Late objects version (D &amp; D)</a:t>
            </a:r>
          </a:p>
          <a:p>
            <a:pPr lvl="2"/>
            <a:r>
              <a:rPr lang="en-NZ"/>
              <a:t>Chapter 9</a:t>
            </a:r>
            <a:endParaRPr lang="en-US" smtClean="0"/>
          </a:p>
          <a:p>
            <a:pPr lvl="1"/>
            <a:r>
              <a:rPr lang="en-US" dirty="0" smtClean="0"/>
              <a:t>The Java Tutorial : </a:t>
            </a:r>
          </a:p>
          <a:p>
            <a:pPr lvl="2"/>
            <a:r>
              <a:rPr lang="en-US" dirty="0"/>
              <a:t>https://docs.oracle.com/javase/tutorial/java/IandI/subclasses.html</a:t>
            </a:r>
            <a:endParaRPr lang="en-US" dirty="0" smtClean="0"/>
          </a:p>
          <a:p>
            <a:pPr lvl="2"/>
            <a:r>
              <a:rPr lang="en-NZ" dirty="0"/>
              <a:t>Multiple Inheritance of State, Implementation, and Type</a:t>
            </a:r>
          </a:p>
          <a:p>
            <a:pPr lvl="2"/>
            <a:r>
              <a:rPr lang="en-NZ" dirty="0"/>
              <a:t>Overriding and Hiding Methods</a:t>
            </a:r>
          </a:p>
          <a:p>
            <a:pPr lvl="2"/>
            <a:r>
              <a:rPr lang="en-NZ" dirty="0"/>
              <a:t>Polymorphism</a:t>
            </a:r>
          </a:p>
          <a:p>
            <a:pPr lvl="2"/>
            <a:r>
              <a:rPr lang="en-NZ" dirty="0"/>
              <a:t>Hiding Fields</a:t>
            </a:r>
          </a:p>
          <a:p>
            <a:pPr lvl="2"/>
            <a:r>
              <a:rPr lang="en-NZ" dirty="0"/>
              <a:t>Using the Keyword super</a:t>
            </a:r>
          </a:p>
          <a:p>
            <a:pPr lvl="2"/>
            <a:r>
              <a:rPr lang="en-NZ" dirty="0"/>
              <a:t>Object as a Superclass</a:t>
            </a:r>
          </a:p>
          <a:p>
            <a:pPr lvl="2"/>
            <a:r>
              <a:rPr lang="en-NZ" dirty="0"/>
              <a:t>Writing Final Classes and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92064" y="-62908"/>
            <a:ext cx="7886700" cy="1325563"/>
          </a:xfrm>
        </p:spPr>
        <p:txBody>
          <a:bodyPr>
            <a:normAutofit/>
          </a:bodyPr>
          <a:lstStyle/>
          <a:p>
            <a:r>
              <a:rPr lang="en-NZ" dirty="0"/>
              <a:t>5.Method Overriding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altLang="en-US" dirty="0" smtClean="0"/>
              <a:t>Sphere &amp; </a:t>
            </a:r>
            <a:r>
              <a:rPr lang="en-NZ" altLang="en-US" dirty="0" err="1" smtClean="0"/>
              <a:t>ColoredSphere</a:t>
            </a:r>
            <a:endParaRPr lang="en-NZ" alt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96648" cy="3752850"/>
          </a:xfrm>
        </p:spPr>
        <p:txBody>
          <a:bodyPr>
            <a:normAutofit lnSpcReduction="10000"/>
          </a:bodyPr>
          <a:lstStyle/>
          <a:p>
            <a:r>
              <a:rPr lang="en-NZ" altLang="en-US" dirty="0" smtClean="0"/>
              <a:t>We normally create an instance in the following way:</a:t>
            </a:r>
          </a:p>
          <a:p>
            <a:endParaRPr lang="en-NZ" altLang="en-US" dirty="0" smtClean="0"/>
          </a:p>
          <a:p>
            <a:endParaRPr lang="en-NZ" altLang="en-US" dirty="0" smtClean="0"/>
          </a:p>
          <a:p>
            <a:endParaRPr lang="en-NZ" altLang="en-US" dirty="0" smtClean="0"/>
          </a:p>
          <a:p>
            <a:r>
              <a:rPr lang="en-NZ" altLang="en-US" dirty="0" smtClean="0"/>
              <a:t>An ColoredSphere object is also an Sphere object and it is also an Object. Therefore, we can assign …</a:t>
            </a:r>
          </a:p>
          <a:p>
            <a:endParaRPr lang="en-NZ" altLang="en-US" dirty="0" smtClean="0"/>
          </a:p>
          <a:p>
            <a:endParaRPr lang="en-NZ" altLang="en-US" dirty="0"/>
          </a:p>
          <a:p>
            <a:endParaRPr lang="en-NZ" altLang="en-US" dirty="0" smtClean="0"/>
          </a:p>
          <a:p>
            <a:r>
              <a:rPr lang="en-NZ" altLang="en-US" dirty="0" smtClean="0"/>
              <a:t>And …</a:t>
            </a:r>
          </a:p>
          <a:p>
            <a:endParaRPr lang="en-NZ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20</a:t>
            </a:fld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6934200" y="228600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1800" dirty="0">
                <a:solidFill>
                  <a:schemeClr val="tx1"/>
                </a:solidFill>
              </a:rPr>
              <a:t>Sphere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8600" y="927100"/>
            <a:ext cx="20447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1800" dirty="0">
                <a:solidFill>
                  <a:schemeClr val="tx1"/>
                </a:solidFill>
              </a:rPr>
              <a:t>ColoredSphere</a:t>
            </a:r>
          </a:p>
        </p:txBody>
      </p:sp>
      <p:cxnSp>
        <p:nvCxnSpPr>
          <p:cNvPr id="10" name="Straight Connector 9"/>
          <p:cNvCxnSpPr>
            <a:endCxn id="8" idx="0"/>
          </p:cNvCxnSpPr>
          <p:nvPr/>
        </p:nvCxnSpPr>
        <p:spPr>
          <a:xfrm>
            <a:off x="7429500" y="685800"/>
            <a:ext cx="171450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838200" y="1639968"/>
            <a:ext cx="5688012" cy="3079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ColoredSphere s1 = new ColoredSphere(Color.blue);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410769" y="2038753"/>
            <a:ext cx="4104456" cy="637175"/>
          </a:xfrm>
          <a:prstGeom prst="wedgeRectCallout">
            <a:avLst>
              <a:gd name="adj1" fmla="val 20834"/>
              <a:gd name="adj2" fmla="val -722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1600" dirty="0">
                <a:solidFill>
                  <a:schemeClr val="tx1"/>
                </a:solidFill>
              </a:rPr>
              <a:t>Type of the variable (LHS) </a:t>
            </a:r>
            <a:r>
              <a:rPr lang="en-NZ" sz="1600" dirty="0" smtClean="0">
                <a:solidFill>
                  <a:schemeClr val="tx1"/>
                </a:solidFill>
              </a:rPr>
              <a:t>is the same as the </a:t>
            </a:r>
            <a:r>
              <a:rPr lang="en-NZ" sz="1600" dirty="0">
                <a:solidFill>
                  <a:schemeClr val="tx1"/>
                </a:solidFill>
              </a:rPr>
              <a:t>type </a:t>
            </a:r>
            <a:r>
              <a:rPr lang="en-NZ" sz="1600" dirty="0" smtClean="0">
                <a:solidFill>
                  <a:schemeClr val="tx1"/>
                </a:solidFill>
              </a:rPr>
              <a:t>of </a:t>
            </a:r>
            <a:r>
              <a:rPr lang="en-NZ" sz="1600" dirty="0">
                <a:solidFill>
                  <a:schemeClr val="tx1"/>
                </a:solidFill>
              </a:rPr>
              <a:t>the ColoredSphere created (RHS) </a:t>
            </a:r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3589784" y="3437902"/>
            <a:ext cx="4871883" cy="3077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Sphere s2 = new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ColoredSphere</a:t>
            </a:r>
            <a:r>
              <a:rPr lang="en-NZ" altLang="en-US" sz="1400" b="1" dirty="0">
                <a:latin typeface="Courier New" panose="02070309020205020404" pitchFamily="49" charset="0"/>
              </a:rPr>
              <a:t>(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Color.green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);</a:t>
            </a:r>
            <a:endParaRPr lang="en-NZ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5610" name="Text Box 4"/>
          <p:cNvSpPr txBox="1">
            <a:spLocks noChangeArrowheads="1"/>
          </p:cNvSpPr>
          <p:nvPr/>
        </p:nvSpPr>
        <p:spPr bwMode="auto">
          <a:xfrm>
            <a:off x="492064" y="4941053"/>
            <a:ext cx="7315200" cy="13843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System.out.println(s1); // call the toString() from ColoredSphere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System.out.println(s2); // call the toString() from ColoredSphere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System.out.println(obj1); // call the toString() from ColoredSphere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Sphere s3 = new Sphere(10);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System.out.println(s3);     //call the toString() from Sphere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05680" y="3402060"/>
            <a:ext cx="3266256" cy="371380"/>
          </a:xfrm>
          <a:prstGeom prst="wedgeRectCallout">
            <a:avLst>
              <a:gd name="adj1" fmla="val 54014"/>
              <a:gd name="adj2" fmla="val 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1600" dirty="0">
                <a:solidFill>
                  <a:schemeClr val="tx1"/>
                </a:solidFill>
              </a:rPr>
              <a:t>Type of the variable (LHS) </a:t>
            </a:r>
            <a:r>
              <a:rPr lang="en-NZ" sz="1600" dirty="0" smtClean="0">
                <a:solidFill>
                  <a:schemeClr val="tx1"/>
                </a:solidFill>
              </a:rPr>
              <a:t>: Sphere 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589784" y="4055053"/>
            <a:ext cx="4871883" cy="3077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Object </a:t>
            </a:r>
            <a:r>
              <a:rPr lang="en-NZ" altLang="en-US" sz="1400" b="1" dirty="0">
                <a:latin typeface="Courier New" panose="02070309020205020404" pitchFamily="49" charset="0"/>
              </a:rPr>
              <a:t>obj1 = new ColoredSphere(Color.red);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152400" y="3957683"/>
            <a:ext cx="3266256" cy="371380"/>
          </a:xfrm>
          <a:prstGeom prst="wedgeRectCallout">
            <a:avLst>
              <a:gd name="adj1" fmla="val 54014"/>
              <a:gd name="adj2" fmla="val 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1600" dirty="0">
                <a:solidFill>
                  <a:schemeClr val="tx1"/>
                </a:solidFill>
              </a:rPr>
              <a:t>Type of the variable (LHS) </a:t>
            </a:r>
            <a:r>
              <a:rPr lang="en-NZ" sz="1600" dirty="0" smtClean="0">
                <a:solidFill>
                  <a:schemeClr val="tx1"/>
                </a:solidFill>
              </a:rPr>
              <a:t>: Object </a:t>
            </a:r>
            <a:endParaRPr lang="en-N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9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1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Consider the following code fragment: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Complete the diagram below: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21</a:t>
            </a:fld>
            <a:endParaRPr lang="en-NZ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92600" y="5011851"/>
            <a:ext cx="2010487" cy="73866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A a1 = new A();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A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a2 = new A(10);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B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b1 = new B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en-NZ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940152" y="1484784"/>
            <a:ext cx="2225289" cy="203132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class A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x;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public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A()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this(100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NZ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public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A(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x)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this.x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= x;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NZ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NZ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51399" y="1684712"/>
            <a:ext cx="4695516" cy="224676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class B extends A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x = 10;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y = 1;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public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B() {}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public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B(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y) 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this.y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=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this.y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+ y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; }</a:t>
            </a:r>
            <a:endParaRPr lang="en-NZ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public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B(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x,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y)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super(x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this.y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=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this.y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+ y;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NZ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NZ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92590"/>
              </p:ext>
            </p:extLst>
          </p:nvPr>
        </p:nvGraphicFramePr>
        <p:xfrm>
          <a:off x="3275856" y="4638741"/>
          <a:ext cx="863600" cy="6096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94424"/>
              </p:ext>
            </p:extLst>
          </p:nvPr>
        </p:nvGraphicFramePr>
        <p:xfrm>
          <a:off x="2339231" y="4638741"/>
          <a:ext cx="863600" cy="6096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22052"/>
              </p:ext>
            </p:extLst>
          </p:nvPr>
        </p:nvGraphicFramePr>
        <p:xfrm>
          <a:off x="5004569" y="5300391"/>
          <a:ext cx="863600" cy="6096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18337"/>
              </p:ext>
            </p:extLst>
          </p:nvPr>
        </p:nvGraphicFramePr>
        <p:xfrm>
          <a:off x="4067944" y="5300391"/>
          <a:ext cx="863600" cy="6096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12034"/>
              </p:ext>
            </p:extLst>
          </p:nvPr>
        </p:nvGraphicFramePr>
        <p:xfrm>
          <a:off x="6889711" y="4091110"/>
          <a:ext cx="1275730" cy="1219200"/>
        </p:xfrm>
        <a:graphic>
          <a:graphicData uri="http://schemas.openxmlformats.org/drawingml/2006/table">
            <a:tbl>
              <a:tblPr/>
              <a:tblGrid>
                <a:gridCol w="63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75328"/>
              </p:ext>
            </p:extLst>
          </p:nvPr>
        </p:nvGraphicFramePr>
        <p:xfrm>
          <a:off x="5953086" y="4091110"/>
          <a:ext cx="863600" cy="6096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5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2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Car &amp; </a:t>
            </a:r>
            <a:r>
              <a:rPr lang="en-NZ" dirty="0" err="1" smtClean="0"/>
              <a:t>FunCar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22</a:t>
            </a:fld>
            <a:endParaRPr lang="en-NZ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5536" y="1923395"/>
            <a:ext cx="7058343" cy="24622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FunCar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extends Car{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public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FunCar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// implicit call to super( ), which is Car( )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public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FunCar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(String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color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, String body)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super(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color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, body);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public String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playCD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return "(Beautiful music fills the passenger compartment.)";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10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2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is the output of the following?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23</a:t>
            </a:fld>
            <a:endParaRPr lang="en-NZ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317662" y="1628800"/>
            <a:ext cx="6628738" cy="181588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FunCar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momsCar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= new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FunCar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 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("Mom's car is a " +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momsCar.toString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 ));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momsCar.playCD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 ) 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 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CN" sz="1400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FunCar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dadsCar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= new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FunCar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("red", "convertible");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("Dad's car is a " +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dadsCar.toString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 ));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dadsCar.playCD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 ) );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2400" y="3410213"/>
            <a:ext cx="7058343" cy="332398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class Car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String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theColor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= "blue";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String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theBody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= "wagon";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public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Car()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("Called the default constructor Car().");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NZ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public Car(String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color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, String body)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("Called the 2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constructor Car().");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theColor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color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theBody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= body;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public 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String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toString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return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theColor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+ " " +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theBody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+ ".";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556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6.The Object class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3649960"/>
          </a:xfrm>
        </p:spPr>
        <p:txBody>
          <a:bodyPr>
            <a:normAutofit/>
          </a:bodyPr>
          <a:lstStyle/>
          <a:p>
            <a:r>
              <a:rPr lang="en-NZ" dirty="0"/>
              <a:t>Every java class has Object as its superclass and thus inherits the Object methods.</a:t>
            </a:r>
          </a:p>
          <a:p>
            <a:r>
              <a:rPr lang="en-NZ" dirty="0"/>
              <a:t>Object is a </a:t>
            </a:r>
            <a:r>
              <a:rPr lang="en-NZ" b="1" dirty="0"/>
              <a:t>non-abstract</a:t>
            </a:r>
            <a:r>
              <a:rPr lang="en-NZ" dirty="0"/>
              <a:t> class</a:t>
            </a:r>
          </a:p>
          <a:p>
            <a:r>
              <a:rPr lang="en-NZ" dirty="0"/>
              <a:t>Many Object methods, however, have implementations that aren’t particularly useful in general</a:t>
            </a:r>
          </a:p>
          <a:p>
            <a:r>
              <a:rPr lang="en-NZ" dirty="0"/>
              <a:t>In most cases it is a good idea to override these methods with more useful versions</a:t>
            </a:r>
            <a:r>
              <a:rPr lang="en-NZ" dirty="0" smtClean="0"/>
              <a:t>.</a:t>
            </a:r>
          </a:p>
          <a:p>
            <a:pPr lvl="1"/>
            <a:r>
              <a:rPr lang="en-NZ" dirty="0" smtClean="0"/>
              <a:t>equals: </a:t>
            </a:r>
            <a:r>
              <a:rPr lang="en-US" altLang="en-US" dirty="0"/>
              <a:t>compares two objects for equality and returns true if they are equal</a:t>
            </a:r>
            <a:r>
              <a:rPr lang="en-US" altLang="en-US" dirty="0" smtClean="0"/>
              <a:t>.</a:t>
            </a:r>
            <a:endParaRPr lang="en-NZ" dirty="0"/>
          </a:p>
          <a:p>
            <a:pPr lvl="1"/>
            <a:r>
              <a:rPr lang="en-NZ" dirty="0" smtClean="0"/>
              <a:t>toString: </a:t>
            </a:r>
            <a:r>
              <a:rPr lang="en-US" altLang="en-US" dirty="0"/>
              <a:t>returns a String representation of the object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24</a:t>
            </a:fld>
            <a:endParaRPr lang="en-NZ" dirty="0"/>
          </a:p>
        </p:txBody>
      </p:sp>
      <p:sp>
        <p:nvSpPr>
          <p:cNvPr id="4" name="Rectangle 10"/>
          <p:cNvSpPr>
            <a:spLocks noChangeAspect="1" noChangeArrowheads="1"/>
          </p:cNvSpPr>
          <p:nvPr/>
        </p:nvSpPr>
        <p:spPr bwMode="auto">
          <a:xfrm>
            <a:off x="6588125" y="115888"/>
            <a:ext cx="820738" cy="344487"/>
          </a:xfrm>
          <a:prstGeom prst="rect">
            <a:avLst/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600" dirty="0">
                <a:latin typeface="Courier New" panose="02070309020205020404" pitchFamily="49" charset="0"/>
              </a:rPr>
              <a:t>Object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6" name="Freeform 11"/>
          <p:cNvSpPr>
            <a:spLocks noChangeAspect="1"/>
          </p:cNvSpPr>
          <p:nvPr/>
        </p:nvSpPr>
        <p:spPr bwMode="auto">
          <a:xfrm>
            <a:off x="5641975" y="604838"/>
            <a:ext cx="2609850" cy="206375"/>
          </a:xfrm>
          <a:custGeom>
            <a:avLst/>
            <a:gdLst>
              <a:gd name="T0" fmla="*/ 0 w 2993"/>
              <a:gd name="T1" fmla="*/ 2147483647 h 226"/>
              <a:gd name="T2" fmla="*/ 0 w 2993"/>
              <a:gd name="T3" fmla="*/ 0 h 226"/>
              <a:gd name="T4" fmla="*/ 2147483647 w 2993"/>
              <a:gd name="T5" fmla="*/ 0 h 226"/>
              <a:gd name="T6" fmla="*/ 2147483647 w 2993"/>
              <a:gd name="T7" fmla="*/ 2147483647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93" h="226">
                <a:moveTo>
                  <a:pt x="0" y="226"/>
                </a:moveTo>
                <a:lnTo>
                  <a:pt x="0" y="0"/>
                </a:lnTo>
                <a:lnTo>
                  <a:pt x="2993" y="0"/>
                </a:lnTo>
                <a:lnTo>
                  <a:pt x="2993" y="181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NZ" dirty="0"/>
          </a:p>
        </p:txBody>
      </p:sp>
      <p:sp>
        <p:nvSpPr>
          <p:cNvPr id="7" name="Line 12"/>
          <p:cNvSpPr>
            <a:spLocks noChangeAspect="1" noChangeShapeType="1"/>
          </p:cNvSpPr>
          <p:nvPr/>
        </p:nvSpPr>
        <p:spPr bwMode="auto">
          <a:xfrm>
            <a:off x="6472238" y="604838"/>
            <a:ext cx="0" cy="123825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 dirty="0"/>
          </a:p>
        </p:txBody>
      </p:sp>
      <p:sp>
        <p:nvSpPr>
          <p:cNvPr id="8" name="Line 13"/>
          <p:cNvSpPr>
            <a:spLocks noChangeAspect="1" noChangeShapeType="1"/>
          </p:cNvSpPr>
          <p:nvPr/>
        </p:nvSpPr>
        <p:spPr bwMode="auto">
          <a:xfrm>
            <a:off x="7381875" y="604838"/>
            <a:ext cx="0" cy="1651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 dirty="0"/>
          </a:p>
        </p:txBody>
      </p:sp>
      <p:sp>
        <p:nvSpPr>
          <p:cNvPr id="9" name="Line 14"/>
          <p:cNvSpPr>
            <a:spLocks noChangeAspect="1" noChangeShapeType="1"/>
          </p:cNvSpPr>
          <p:nvPr/>
        </p:nvSpPr>
        <p:spPr bwMode="auto">
          <a:xfrm>
            <a:off x="6986588" y="438150"/>
            <a:ext cx="0" cy="1651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 dirty="0"/>
          </a:p>
        </p:txBody>
      </p:sp>
      <p:sp>
        <p:nvSpPr>
          <p:cNvPr id="10" name="Rectangle 15"/>
          <p:cNvSpPr>
            <a:spLocks noChangeAspect="1" noChangeArrowheads="1"/>
          </p:cNvSpPr>
          <p:nvPr/>
        </p:nvSpPr>
        <p:spPr bwMode="auto">
          <a:xfrm>
            <a:off x="5292725" y="765175"/>
            <a:ext cx="792163" cy="344488"/>
          </a:xfrm>
          <a:prstGeom prst="rect">
            <a:avLst/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600" dirty="0">
                <a:latin typeface="Courier New" panose="02070309020205020404" pitchFamily="49" charset="0"/>
              </a:rPr>
              <a:t>…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3321050" y="4959755"/>
            <a:ext cx="3625850" cy="175418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public class Object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...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boolean equals(Object obj)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  return (this == obj);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public String toString()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  return getClass().getName() ...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6.The Object </a:t>
            </a:r>
            <a:r>
              <a:rPr lang="en-NZ" dirty="0" smtClean="0"/>
              <a:t>class</a:t>
            </a:r>
            <a:br>
              <a:rPr lang="en-NZ" dirty="0" smtClean="0"/>
            </a:br>
            <a:r>
              <a:rPr lang="en-NZ" dirty="0" smtClean="0"/>
              <a:t>The </a:t>
            </a:r>
            <a:r>
              <a:rPr lang="en-US" altLang="en-US" dirty="0"/>
              <a:t>toString() method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It is </a:t>
            </a:r>
            <a:r>
              <a:rPr lang="en-NZ" dirty="0"/>
              <a:t>intended to return a readable textual representation of the object upon which it is called. This is great for debugging</a:t>
            </a:r>
            <a:r>
              <a:rPr lang="en-NZ" dirty="0" smtClean="0"/>
              <a:t>!</a:t>
            </a:r>
          </a:p>
          <a:p>
            <a:pPr lvl="1"/>
            <a:r>
              <a:rPr lang="en-NZ" dirty="0"/>
              <a:t>Returns a String representing an object. </a:t>
            </a:r>
          </a:p>
          <a:p>
            <a:pPr lvl="1"/>
            <a:r>
              <a:rPr lang="en-NZ" dirty="0"/>
              <a:t>Called implicitly whenever an object must be converted to a String representation. </a:t>
            </a:r>
          </a:p>
          <a:p>
            <a:r>
              <a:rPr lang="en-NZ" dirty="0" smtClean="0"/>
              <a:t>Every </a:t>
            </a:r>
            <a:r>
              <a:rPr lang="en-NZ" dirty="0"/>
              <a:t>class has a toString, even if it isn't in your code.</a:t>
            </a:r>
          </a:p>
          <a:p>
            <a:pPr lvl="1"/>
            <a:r>
              <a:rPr lang="en-NZ" dirty="0"/>
              <a:t>The default toString returns the class's name followed by a </a:t>
            </a:r>
            <a:r>
              <a:rPr lang="en-NZ" dirty="0" smtClean="0"/>
              <a:t>hexadecimal </a:t>
            </a:r>
            <a:r>
              <a:rPr lang="en-NZ" dirty="0"/>
              <a:t>(base-16) </a:t>
            </a:r>
            <a:r>
              <a:rPr lang="en-NZ" dirty="0" smtClean="0"/>
              <a:t>number</a:t>
            </a:r>
            <a:endParaRPr lang="en-NZ" dirty="0"/>
          </a:p>
          <a:p>
            <a:r>
              <a:rPr lang="en-NZ" dirty="0" smtClean="0"/>
              <a:t>Replace </a:t>
            </a:r>
            <a:r>
              <a:rPr lang="en-NZ" dirty="0"/>
              <a:t>the default </a:t>
            </a:r>
            <a:r>
              <a:rPr lang="en-NZ" dirty="0" smtClean="0"/>
              <a:t>behaviour </a:t>
            </a:r>
            <a:r>
              <a:rPr lang="en-NZ" dirty="0"/>
              <a:t>by </a:t>
            </a:r>
            <a:r>
              <a:rPr lang="en-NZ" dirty="0" smtClean="0"/>
              <a:t>overriding the </a:t>
            </a:r>
            <a:r>
              <a:rPr lang="en-NZ" dirty="0"/>
              <a:t>toString method in your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25</a:t>
            </a:fld>
            <a:endParaRPr lang="en-NZ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75856" y="2996952"/>
            <a:ext cx="3672408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System.out.println(someObject);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2110" y="5445224"/>
            <a:ext cx="467995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400" b="1" dirty="0">
                <a:latin typeface="Courier New" pitchFamily="49" charset="0"/>
              </a:rPr>
              <a:t>public String toString() {</a:t>
            </a:r>
          </a:p>
          <a:p>
            <a:pPr algn="l"/>
            <a:r>
              <a:rPr lang="en-NZ" sz="1400" b="1" dirty="0" smtClean="0">
                <a:latin typeface="Courier New" pitchFamily="49" charset="0"/>
              </a:rPr>
              <a:t>  return </a:t>
            </a:r>
            <a:r>
              <a:rPr lang="en-NZ" sz="1400" b="1" dirty="0">
                <a:latin typeface="Courier New" pitchFamily="49" charset="0"/>
              </a:rPr>
              <a:t>"(" + x + ", " + y + ")";</a:t>
            </a:r>
          </a:p>
          <a:p>
            <a:pPr algn="l"/>
            <a:r>
              <a:rPr lang="en-NZ" sz="1400" b="1" dirty="0" smtClean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1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0"/>
            <a:ext cx="7886700" cy="1325563"/>
          </a:xfrm>
        </p:spPr>
        <p:txBody>
          <a:bodyPr>
            <a:normAutofit/>
          </a:bodyPr>
          <a:lstStyle/>
          <a:p>
            <a:r>
              <a:rPr lang="en-NZ" dirty="0"/>
              <a:t>6.The Object class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The </a:t>
            </a:r>
            <a:r>
              <a:rPr lang="en-US" altLang="en-US" dirty="0"/>
              <a:t>equals() method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2857872"/>
          </a:xfrm>
        </p:spPr>
        <p:txBody>
          <a:bodyPr>
            <a:normAutofit/>
          </a:bodyPr>
          <a:lstStyle/>
          <a:p>
            <a:r>
              <a:rPr lang="en-NZ" dirty="0"/>
              <a:t>By default, equals(Object o) does exactly what the == operator does – compare object references</a:t>
            </a:r>
          </a:p>
          <a:p>
            <a:pPr lvl="1"/>
            <a:r>
              <a:rPr lang="en-NZ" dirty="0" smtClean="0"/>
              <a:t>That </a:t>
            </a:r>
            <a:r>
              <a:rPr lang="en-NZ" dirty="0"/>
              <a:t>is, two object are the same if the point to the same memory.</a:t>
            </a:r>
          </a:p>
          <a:p>
            <a:pPr lvl="1"/>
            <a:r>
              <a:rPr lang="en-NZ" dirty="0"/>
              <a:t>Since java does not support operator overloading, you cannot change this operator.</a:t>
            </a:r>
          </a:p>
          <a:p>
            <a:pPr lvl="1"/>
            <a:r>
              <a:rPr lang="en-NZ" dirty="0"/>
              <a:t>However, the equals method of the Object class gives you a chance to more meaningful compare objects of a given class. </a:t>
            </a:r>
            <a:endParaRPr lang="en-NZ" dirty="0" smtClean="0"/>
          </a:p>
          <a:p>
            <a:pPr lvl="2"/>
            <a:r>
              <a:rPr lang="en-NZ" dirty="0" smtClean="0"/>
              <a:t>returns </a:t>
            </a:r>
            <a:r>
              <a:rPr lang="en-NZ" dirty="0"/>
              <a:t>true if they are actually the same object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26</a:t>
            </a:fld>
            <a:endParaRPr lang="en-NZ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968" y="4172796"/>
            <a:ext cx="3836988" cy="16002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Sphere sphere1 = new Sphere();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Sphere sphere2 = sphere1;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if (sphere1.equals(sphere2))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System.out.println("same");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} else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System.out.println("different");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en-US" sz="1400" dirty="0">
              <a:latin typeface="Courier New" panose="02070309020205020404" pitchFamily="49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495800" y="4368800"/>
            <a:ext cx="3836988" cy="16002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Sphere sphere1 = new Sphere(2.0);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Sphere sphere3 = new Sphere(2.0);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if (sphere1.equals(sphere3))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System.out.println("same");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} else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System.out.println("different");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411760" y="5772996"/>
            <a:ext cx="762000" cy="457200"/>
          </a:xfrm>
          <a:prstGeom prst="wedgeRectCallout">
            <a:avLst>
              <a:gd name="adj1" fmla="val 3750"/>
              <a:gd name="adj2" fmla="val -39082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same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096000" y="6096000"/>
            <a:ext cx="1068288" cy="457200"/>
          </a:xfrm>
          <a:prstGeom prst="wedgeRectCallout">
            <a:avLst>
              <a:gd name="adj1" fmla="val 6920"/>
              <a:gd name="adj2" fmla="val -41551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different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4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6.The Object class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GB" altLang="zh-CN" dirty="0" smtClean="0"/>
              <a:t>The </a:t>
            </a:r>
            <a:r>
              <a:rPr lang="en-GB" altLang="zh-CN" dirty="0"/>
              <a:t>customize equals method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To override, simply override method with version that does more meaningful test, i.e. compares </a:t>
            </a:r>
            <a:r>
              <a:rPr lang="en-NZ" b="1" dirty="0"/>
              <a:t>values</a:t>
            </a:r>
            <a:r>
              <a:rPr lang="en-NZ" dirty="0"/>
              <a:t> and returns true if equal, false otherwise</a:t>
            </a:r>
          </a:p>
          <a:p>
            <a:pPr lvl="1"/>
            <a:r>
              <a:rPr lang="en-NZ" dirty="0"/>
              <a:t>E.g. An equals methods that determines whether two sphere have the </a:t>
            </a:r>
            <a:r>
              <a:rPr lang="en-NZ" i="1" dirty="0"/>
              <a:t>same radius</a:t>
            </a:r>
          </a:p>
          <a:p>
            <a:pPr lvl="1"/>
            <a:endParaRPr lang="en-NZ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27</a:t>
            </a:fld>
            <a:endParaRPr lang="en-NZ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61975" y="3298825"/>
            <a:ext cx="6479659" cy="107721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public boolean equals(Object rhs)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 (rhs instanceof MySphere) &amp;&amp;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 (theRadius == ((MySphere)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rhs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).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theRadius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8462" y="4620419"/>
            <a:ext cx="3836988" cy="16002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MySphere sphere1 = new MySphere();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MySphere sphere2 = sphere1;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if (sphere1.equals(sphere2))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System.out.println("same");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} else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System.out.println("different");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en-US" sz="1400" dirty="0">
              <a:latin typeface="Courier New" panose="020703090202050204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32062" y="6326981"/>
            <a:ext cx="762000" cy="457200"/>
          </a:xfrm>
          <a:prstGeom prst="wedgeRectCallout">
            <a:avLst>
              <a:gd name="adj1" fmla="val -5000"/>
              <a:gd name="adj2" fmla="val -8159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same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35487" y="4558110"/>
            <a:ext cx="4159250" cy="16002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MySphere sphere1 = new MySphere(2.0);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MySphere sphere3 = new MySphere(2.0);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if (sphere1.equals(sphere3))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System.out.println("same");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} else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System.out.println("different");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135687" y="6285310"/>
            <a:ext cx="762000" cy="457200"/>
          </a:xfrm>
          <a:prstGeom prst="wedgeRectCallout">
            <a:avLst>
              <a:gd name="adj1" fmla="val 3750"/>
              <a:gd name="adj2" fmla="val -71181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same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6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57" y="-80729"/>
            <a:ext cx="7886700" cy="1325563"/>
          </a:xfrm>
        </p:spPr>
        <p:txBody>
          <a:bodyPr>
            <a:normAutofit/>
          </a:bodyPr>
          <a:lstStyle/>
          <a:p>
            <a:r>
              <a:rPr lang="en-NZ" dirty="0"/>
              <a:t>6.The Object class </a:t>
            </a:r>
            <a:br>
              <a:rPr lang="en-NZ" dirty="0"/>
            </a:br>
            <a:r>
              <a:rPr lang="en-GB" altLang="zh-CN" dirty="0"/>
              <a:t>The customize equals method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78152"/>
          </a:xfrm>
        </p:spPr>
        <p:txBody>
          <a:bodyPr>
            <a:normAutofit/>
          </a:bodyPr>
          <a:lstStyle/>
          <a:p>
            <a:r>
              <a:rPr lang="en-NZ" dirty="0" smtClean="0"/>
              <a:t>Consider the equals method: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We </a:t>
            </a:r>
            <a:r>
              <a:rPr lang="en-NZ" dirty="0"/>
              <a:t>wish to implement equals() for </a:t>
            </a:r>
            <a:r>
              <a:rPr lang="en-NZ" dirty="0" err="1" smtClean="0"/>
              <a:t>MySphere</a:t>
            </a:r>
            <a:r>
              <a:rPr lang="en-NZ" dirty="0" smtClean="0"/>
              <a:t> which </a:t>
            </a:r>
            <a:r>
              <a:rPr lang="en-NZ" dirty="0"/>
              <a:t>gives us value equality. </a:t>
            </a:r>
            <a:r>
              <a:rPr lang="en-NZ" dirty="0" smtClean="0"/>
              <a:t> Specifically</a:t>
            </a:r>
            <a:r>
              <a:rPr lang="en-NZ" dirty="0"/>
              <a:t>, two </a:t>
            </a:r>
            <a:r>
              <a:rPr lang="en-NZ" dirty="0" err="1"/>
              <a:t>MySphere</a:t>
            </a:r>
            <a:r>
              <a:rPr lang="en-NZ" dirty="0"/>
              <a:t> </a:t>
            </a:r>
            <a:r>
              <a:rPr lang="en-NZ" dirty="0" smtClean="0"/>
              <a:t>objects </a:t>
            </a:r>
            <a:r>
              <a:rPr lang="en-NZ" dirty="0"/>
              <a:t>should be considered equal if their </a:t>
            </a:r>
            <a:r>
              <a:rPr lang="en-NZ" dirty="0" smtClean="0"/>
              <a:t>the </a:t>
            </a:r>
            <a:r>
              <a:rPr lang="en-NZ" b="1" dirty="0"/>
              <a:t>radii</a:t>
            </a:r>
            <a:r>
              <a:rPr lang="en-NZ" dirty="0"/>
              <a:t> </a:t>
            </a:r>
            <a:r>
              <a:rPr lang="en-NZ" dirty="0" smtClean="0"/>
              <a:t>are the same. </a:t>
            </a:r>
          </a:p>
          <a:p>
            <a:pPr lvl="2"/>
            <a:r>
              <a:rPr lang="en-NZ" dirty="0" smtClean="0"/>
              <a:t>i.e. If the parameter is not a </a:t>
            </a:r>
            <a:r>
              <a:rPr lang="en-NZ" dirty="0" err="1" smtClean="0"/>
              <a:t>MySphere</a:t>
            </a:r>
            <a:r>
              <a:rPr lang="en-NZ" dirty="0" smtClean="0"/>
              <a:t> object, e.g. </a:t>
            </a:r>
          </a:p>
          <a:p>
            <a:pPr lvl="3"/>
            <a:r>
              <a:rPr lang="en-NZ" dirty="0" smtClean="0"/>
              <a:t>The equals method should return false</a:t>
            </a:r>
          </a:p>
          <a:p>
            <a:pPr lvl="3"/>
            <a:r>
              <a:rPr lang="en-NZ" dirty="0"/>
              <a:t> With </a:t>
            </a:r>
            <a:r>
              <a:rPr lang="en-NZ" dirty="0" err="1"/>
              <a:t>instanceof</a:t>
            </a:r>
            <a:r>
              <a:rPr lang="en-NZ" dirty="0"/>
              <a:t>, we can check that </a:t>
            </a:r>
            <a:r>
              <a:rPr lang="en-NZ" dirty="0" err="1" smtClean="0"/>
              <a:t>obj</a:t>
            </a:r>
            <a:r>
              <a:rPr lang="en-NZ" dirty="0" smtClean="0"/>
              <a:t> is </a:t>
            </a:r>
            <a:r>
              <a:rPr lang="en-NZ" dirty="0"/>
              <a:t>a </a:t>
            </a:r>
            <a:r>
              <a:rPr lang="en-NZ" dirty="0" err="1" smtClean="0"/>
              <a:t>MySphere</a:t>
            </a:r>
            <a:r>
              <a:rPr lang="en-NZ" dirty="0" smtClean="0"/>
              <a:t> object</a:t>
            </a:r>
          </a:p>
          <a:p>
            <a:pPr lvl="1"/>
            <a:r>
              <a:rPr lang="en-NZ" dirty="0" smtClean="0"/>
              <a:t>Next, we need to get the radius from the parameter object for comparison. However, the signature of the equals method is:</a:t>
            </a:r>
          </a:p>
          <a:p>
            <a:pPr lvl="1"/>
            <a:endParaRPr lang="en-NZ" dirty="0" smtClean="0"/>
          </a:p>
          <a:p>
            <a:pPr lvl="2"/>
            <a:r>
              <a:rPr lang="en-NZ" dirty="0" smtClean="0"/>
              <a:t>The type of the parameter “</a:t>
            </a:r>
            <a:r>
              <a:rPr lang="en-NZ" dirty="0" err="1" smtClean="0"/>
              <a:t>obj</a:t>
            </a:r>
            <a:r>
              <a:rPr lang="en-NZ" dirty="0" smtClean="0"/>
              <a:t>” is “Object”. It does not have any information regarding to </a:t>
            </a:r>
            <a:r>
              <a:rPr lang="en-NZ" dirty="0" err="1" smtClean="0"/>
              <a:t>theRadius</a:t>
            </a:r>
            <a:endParaRPr lang="en-NZ" dirty="0" smtClean="0"/>
          </a:p>
          <a:p>
            <a:pPr lvl="2"/>
            <a:r>
              <a:rPr lang="en-NZ" dirty="0"/>
              <a:t>We need to access </a:t>
            </a:r>
            <a:r>
              <a:rPr lang="en-NZ" dirty="0" err="1" smtClean="0"/>
              <a:t>MySphere</a:t>
            </a:r>
            <a:r>
              <a:rPr lang="en-NZ" dirty="0" smtClean="0"/>
              <a:t> instance </a:t>
            </a:r>
            <a:r>
              <a:rPr lang="en-NZ" dirty="0"/>
              <a:t>variables, so that's why we </a:t>
            </a:r>
            <a:r>
              <a:rPr lang="en-NZ" dirty="0" smtClean="0"/>
              <a:t>cast </a:t>
            </a:r>
            <a:r>
              <a:rPr lang="en-NZ" dirty="0" err="1" smtClean="0"/>
              <a:t>obj</a:t>
            </a:r>
            <a:r>
              <a:rPr lang="en-NZ" dirty="0" smtClean="0"/>
              <a:t> </a:t>
            </a:r>
            <a:r>
              <a:rPr lang="en-NZ" dirty="0"/>
              <a:t>to a </a:t>
            </a:r>
            <a:r>
              <a:rPr lang="en-NZ" dirty="0" err="1" smtClean="0"/>
              <a:t>MySphere</a:t>
            </a:r>
            <a:r>
              <a:rPr lang="en-NZ" dirty="0" smtClean="0"/>
              <a:t> object.</a:t>
            </a:r>
          </a:p>
          <a:p>
            <a:pPr lvl="2"/>
            <a:r>
              <a:rPr lang="en-NZ" dirty="0" smtClean="0"/>
              <a:t>with </a:t>
            </a:r>
            <a:r>
              <a:rPr lang="en-NZ" dirty="0" err="1" smtClean="0"/>
              <a:t>instanceof</a:t>
            </a:r>
            <a:r>
              <a:rPr lang="en-NZ" dirty="0" smtClean="0"/>
              <a:t> again, </a:t>
            </a:r>
            <a:r>
              <a:rPr lang="en-NZ" dirty="0"/>
              <a:t>we can check that </a:t>
            </a:r>
            <a:r>
              <a:rPr lang="en-NZ" dirty="0" err="1"/>
              <a:t>obj</a:t>
            </a:r>
            <a:r>
              <a:rPr lang="en-NZ" dirty="0"/>
              <a:t> is a </a:t>
            </a:r>
            <a:r>
              <a:rPr lang="en-NZ" dirty="0" err="1" smtClean="0"/>
              <a:t>MySphere</a:t>
            </a:r>
            <a:r>
              <a:rPr lang="en-NZ" dirty="0" smtClean="0"/>
              <a:t> object</a:t>
            </a:r>
            <a:r>
              <a:rPr lang="en-NZ" dirty="0"/>
              <a:t>, so that doing the </a:t>
            </a:r>
            <a:r>
              <a:rPr lang="en-NZ" dirty="0" smtClean="0"/>
              <a:t>cast doesn't </a:t>
            </a:r>
            <a:r>
              <a:rPr lang="en-NZ" dirty="0"/>
              <a:t>fail.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28</a:t>
            </a:fld>
            <a:endParaRPr lang="en-NZ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04840" y="1246498"/>
            <a:ext cx="4910319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return (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obj</a:t>
            </a: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instanceof MySphere) &amp;&amp;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theRadius == ((MySphere) 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obj</a:t>
            </a: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).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theRadius</a:t>
            </a: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20072" y="2566561"/>
            <a:ext cx="3514104" cy="3077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sphere1.equals(new Point(1,2))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20902" y="4428068"/>
            <a:ext cx="3836307" cy="3077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public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equals(Object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obj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720902" y="5100379"/>
            <a:ext cx="3514104" cy="3077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obj.theRadius</a:t>
            </a: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&lt;- compiler error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32353" y="6291239"/>
            <a:ext cx="2977097" cy="3077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MySphere</a:t>
            </a:r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4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obj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).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theRadius</a:t>
            </a:r>
            <a:endParaRPr lang="en-US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335" y="130944"/>
            <a:ext cx="1322045" cy="10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5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Usage </a:t>
            </a:r>
            <a:r>
              <a:rPr lang="en-NZ" dirty="0" smtClean="0"/>
              <a:t>of super &amp; this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super</a:t>
            </a:r>
          </a:p>
          <a:p>
            <a:pPr lvl="1"/>
            <a:r>
              <a:rPr lang="en-NZ" dirty="0" smtClean="0"/>
              <a:t>Constructor : super() or super(…)</a:t>
            </a:r>
          </a:p>
          <a:p>
            <a:pPr lvl="2"/>
            <a:r>
              <a:rPr lang="en-NZ" dirty="0" smtClean="0"/>
              <a:t>Automatically called in derived constructor if not explicitly called</a:t>
            </a:r>
          </a:p>
          <a:p>
            <a:pPr lvl="2"/>
            <a:r>
              <a:rPr lang="en-NZ" dirty="0" smtClean="0"/>
              <a:t>Call to super() must be the first call in constructor</a:t>
            </a:r>
          </a:p>
          <a:p>
            <a:pPr lvl="2"/>
            <a:r>
              <a:rPr lang="en-NZ" dirty="0" smtClean="0"/>
              <a:t>Cannot call super.super()</a:t>
            </a:r>
          </a:p>
          <a:p>
            <a:pPr lvl="1"/>
            <a:r>
              <a:rPr lang="en-NZ" dirty="0" smtClean="0"/>
              <a:t>super.member</a:t>
            </a:r>
          </a:p>
          <a:p>
            <a:pPr lvl="2"/>
            <a:r>
              <a:rPr lang="en-NZ" dirty="0" smtClean="0"/>
              <a:t>Members can be either method or instance variables</a:t>
            </a:r>
          </a:p>
          <a:p>
            <a:pPr lvl="2"/>
            <a:r>
              <a:rPr lang="en-NZ" dirty="0" smtClean="0"/>
              <a:t>Refers to the members of the superclass of the subclass in which it is used</a:t>
            </a:r>
          </a:p>
          <a:p>
            <a:pPr lvl="3"/>
            <a:r>
              <a:rPr lang="en-NZ" dirty="0" smtClean="0"/>
              <a:t>Note: a variable that has the same name as a variable in the superclass hides the superclass's member variable. The variable in the superclass cannot be referenced by its name and it must be accessed through “super” (</a:t>
            </a:r>
            <a:r>
              <a:rPr lang="en-NZ" dirty="0">
                <a:solidFill>
                  <a:srgbClr val="FF0000"/>
                </a:solidFill>
              </a:rPr>
              <a:t>later this week</a:t>
            </a:r>
            <a:r>
              <a:rPr lang="en-NZ" dirty="0" smtClean="0"/>
              <a:t>)</a:t>
            </a:r>
          </a:p>
          <a:p>
            <a:pPr lvl="2"/>
            <a:r>
              <a:rPr lang="en-NZ" dirty="0" smtClean="0"/>
              <a:t>Used from anywhere within a method of the subclass</a:t>
            </a:r>
          </a:p>
          <a:p>
            <a:r>
              <a:rPr lang="en-NZ" dirty="0" smtClean="0"/>
              <a:t>this</a:t>
            </a:r>
          </a:p>
          <a:p>
            <a:pPr lvl="1"/>
            <a:r>
              <a:rPr lang="en-NZ" dirty="0" smtClean="0"/>
              <a:t>Can be used inside any method to refer to the current object</a:t>
            </a:r>
            <a:endParaRPr lang="en-US" dirty="0" smtClean="0"/>
          </a:p>
          <a:p>
            <a:pPr lvl="1"/>
            <a:r>
              <a:rPr lang="en-US" dirty="0" smtClean="0"/>
              <a:t>Constructor: </a:t>
            </a:r>
            <a:r>
              <a:rPr lang="en-NZ" dirty="0" smtClean="0"/>
              <a:t>this(), this(…): refer to its constructor</a:t>
            </a:r>
          </a:p>
          <a:p>
            <a:pPr lvl="1"/>
            <a:r>
              <a:rPr lang="en-US" dirty="0" smtClean="0"/>
              <a:t>this.member</a:t>
            </a:r>
          </a:p>
          <a:p>
            <a:pPr lvl="2"/>
            <a:r>
              <a:rPr lang="en-NZ" dirty="0" smtClean="0"/>
              <a:t>Members can be either method or instance variables</a:t>
            </a:r>
          </a:p>
          <a:p>
            <a:pPr lvl="2"/>
            <a:r>
              <a:rPr lang="en-NZ" dirty="0" smtClean="0"/>
              <a:t>this.instance_variable: </a:t>
            </a:r>
          </a:p>
          <a:p>
            <a:pPr lvl="3"/>
            <a:r>
              <a:rPr lang="en-NZ" dirty="0" smtClean="0"/>
              <a:t>To resolve name-space collisions that might occur between instance variables and local variables</a:t>
            </a:r>
            <a:endParaRPr lang="en-US" dirty="0" smtClean="0"/>
          </a:p>
          <a:p>
            <a:pPr lvl="1"/>
            <a:endParaRPr lang="en-NZ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29</a:t>
            </a:fld>
            <a:endParaRPr lang="en-NZ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1.Introduction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3389089"/>
          </a:xfrm>
        </p:spPr>
        <p:txBody>
          <a:bodyPr>
            <a:normAutofit/>
          </a:bodyPr>
          <a:lstStyle/>
          <a:p>
            <a:r>
              <a:rPr lang="en-NZ" dirty="0" smtClean="0"/>
              <a:t>Inheritance</a:t>
            </a:r>
          </a:p>
          <a:p>
            <a:pPr lvl="1"/>
            <a:r>
              <a:rPr lang="en-NZ" dirty="0" smtClean="0"/>
              <a:t>A </a:t>
            </a:r>
            <a:r>
              <a:rPr lang="en-NZ" b="1" dirty="0"/>
              <a:t>new</a:t>
            </a:r>
            <a:r>
              <a:rPr lang="en-NZ" dirty="0"/>
              <a:t> class is created by acquiring an </a:t>
            </a:r>
            <a:r>
              <a:rPr lang="en-NZ" b="1" dirty="0"/>
              <a:t>existing</a:t>
            </a:r>
            <a:r>
              <a:rPr lang="en-NZ" dirty="0"/>
              <a:t> class’s members and possibly embellishing them with new or modified capabilities. </a:t>
            </a:r>
            <a:endParaRPr lang="en-NZ" dirty="0" smtClean="0"/>
          </a:p>
          <a:p>
            <a:pPr lvl="2"/>
            <a:r>
              <a:rPr lang="en-NZ" dirty="0"/>
              <a:t>Existing class </a:t>
            </a:r>
            <a:r>
              <a:rPr lang="en-NZ" dirty="0" smtClean="0"/>
              <a:t>is called the </a:t>
            </a:r>
            <a:r>
              <a:rPr lang="en-NZ" b="1" dirty="0" smtClean="0"/>
              <a:t>superclass/base</a:t>
            </a:r>
            <a:endParaRPr lang="en-NZ" b="1" dirty="0"/>
          </a:p>
          <a:p>
            <a:pPr lvl="2"/>
            <a:r>
              <a:rPr lang="en-NZ" dirty="0"/>
              <a:t>New class is </a:t>
            </a:r>
            <a:r>
              <a:rPr lang="en-NZ" dirty="0" smtClean="0"/>
              <a:t>called the </a:t>
            </a:r>
            <a:r>
              <a:rPr lang="en-NZ" b="1" dirty="0" smtClean="0"/>
              <a:t>subclass/derived</a:t>
            </a:r>
            <a:endParaRPr lang="en-NZ" b="1" dirty="0"/>
          </a:p>
          <a:p>
            <a:pPr lvl="1"/>
            <a:r>
              <a:rPr lang="en-NZ" dirty="0" smtClean="0"/>
              <a:t>Can </a:t>
            </a:r>
            <a:r>
              <a:rPr lang="en-NZ" dirty="0"/>
              <a:t>save time during program development by basing new classes on </a:t>
            </a:r>
            <a:r>
              <a:rPr lang="en-NZ" b="1" dirty="0"/>
              <a:t>existing</a:t>
            </a:r>
            <a:r>
              <a:rPr lang="en-NZ" dirty="0"/>
              <a:t> proven and </a:t>
            </a:r>
            <a:r>
              <a:rPr lang="en-NZ" b="1" dirty="0"/>
              <a:t>debugged</a:t>
            </a:r>
            <a:r>
              <a:rPr lang="en-NZ" dirty="0"/>
              <a:t> high-quality software. </a:t>
            </a:r>
          </a:p>
          <a:p>
            <a:pPr lvl="1"/>
            <a:r>
              <a:rPr lang="en-NZ" dirty="0"/>
              <a:t>Increases the likelihood that a system will be implemented and maintained effectively</a:t>
            </a:r>
            <a:r>
              <a:rPr lang="en-NZ" dirty="0" smtClean="0"/>
              <a:t>.</a:t>
            </a:r>
          </a:p>
          <a:p>
            <a:pPr lvl="1"/>
            <a:r>
              <a:rPr lang="en-NZ" dirty="0"/>
              <a:t>The former, known as </a:t>
            </a:r>
            <a:r>
              <a:rPr lang="en-NZ" b="1" dirty="0"/>
              <a:t>derived</a:t>
            </a:r>
            <a:r>
              <a:rPr lang="en-NZ" dirty="0"/>
              <a:t> classes, take over (or inherit) attributes and behaviour of the latter, which are referred to as </a:t>
            </a:r>
            <a:r>
              <a:rPr lang="en-NZ" b="1" dirty="0"/>
              <a:t>base</a:t>
            </a:r>
            <a:r>
              <a:rPr lang="en-NZ" dirty="0"/>
              <a:t> classes. 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3</a:t>
            </a:fld>
            <a:endParaRPr lang="en-NZ" dirty="0"/>
          </a:p>
        </p:txBody>
      </p:sp>
      <p:pic>
        <p:nvPicPr>
          <p:cNvPr id="10" name="Picture 5" descr="per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9598" y="4456391"/>
            <a:ext cx="2686050" cy="2181225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61200" y="4892740"/>
            <a:ext cx="2305050" cy="28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/>
              <a:t>Example: Person &amp; Employee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377930" y="6040791"/>
            <a:ext cx="1511300" cy="647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/>
              <a:t>getIRD(), getNames(): </a:t>
            </a:r>
          </a:p>
          <a:p>
            <a:pPr algn="l" eaLnBrk="0" hangingPunct="0"/>
            <a:r>
              <a:rPr lang="en-US" sz="1200" dirty="0"/>
              <a:t>inherit from Person</a:t>
            </a:r>
          </a:p>
          <a:p>
            <a:pPr algn="l" eaLnBrk="0" hangingPunct="0"/>
            <a:endParaRPr lang="en-US" sz="12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777480" y="5464528"/>
            <a:ext cx="1439862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/>
              <a:t>getSalary() – </a:t>
            </a:r>
          </a:p>
          <a:p>
            <a:pPr algn="l" eaLnBrk="0" hangingPunct="0"/>
            <a:r>
              <a:rPr lang="en-US" sz="1200" dirty="0"/>
              <a:t>Additional method</a:t>
            </a: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6629549" y="5464528"/>
            <a:ext cx="1008062" cy="576263"/>
          </a:xfrm>
          <a:custGeom>
            <a:avLst/>
            <a:gdLst>
              <a:gd name="T0" fmla="*/ 0 w 635"/>
              <a:gd name="T1" fmla="*/ 0 h 726"/>
              <a:gd name="T2" fmla="*/ 635 w 635"/>
              <a:gd name="T3" fmla="*/ 0 h 726"/>
              <a:gd name="T4" fmla="*/ 635 w 635"/>
              <a:gd name="T5" fmla="*/ 726 h 726"/>
              <a:gd name="T6" fmla="*/ 0 60000 65536"/>
              <a:gd name="T7" fmla="*/ 0 60000 65536"/>
              <a:gd name="T8" fmla="*/ 0 60000 65536"/>
              <a:gd name="T9" fmla="*/ 0 w 635"/>
              <a:gd name="T10" fmla="*/ 0 h 726"/>
              <a:gd name="T11" fmla="*/ 635 w 635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5" h="726">
                <a:moveTo>
                  <a:pt x="0" y="0"/>
                </a:moveTo>
                <a:lnTo>
                  <a:pt x="635" y="0"/>
                </a:lnTo>
                <a:lnTo>
                  <a:pt x="635" y="726"/>
                </a:lnTo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3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Complete the Book class: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30</a:t>
            </a:fld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55" y="152401"/>
            <a:ext cx="900336" cy="900336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43447" y="1870125"/>
            <a:ext cx="5232523" cy="28931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Book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String Title;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String Author;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String Publisher;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String Year;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String ISBN;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...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public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boolean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equals(Object </a:t>
            </a:r>
            <a:r>
              <a:rPr lang="en-NZ" altLang="zh-CN" sz="14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obj</a:t>
            </a: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// complete this: check ISBN for equality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CN" sz="1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  ...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0367" y="4927231"/>
            <a:ext cx="7994496" cy="138499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2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Book </a:t>
            </a:r>
            <a:r>
              <a:rPr lang="en-NZ" altLang="zh-CN" sz="12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firstBook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  = new Book("The JFC Swing Tutorial", "Kathy </a:t>
            </a:r>
            <a:r>
              <a:rPr lang="en-NZ" altLang="zh-CN" sz="12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Walrath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", "0201914670");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2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Book </a:t>
            </a:r>
            <a:r>
              <a:rPr lang="en-NZ" altLang="zh-CN" sz="12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secondBook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 = new Book("The JFC Swing Tutorial", "Kathy </a:t>
            </a:r>
            <a:r>
              <a:rPr lang="en-NZ" altLang="zh-CN" sz="12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Walrath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", "0201914670");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2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NZ" altLang="zh-CN" sz="12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firstBook.equals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NZ" altLang="zh-CN" sz="12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secondBook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))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2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NZ" altLang="zh-CN" sz="12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("equivalent objects");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2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2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NZ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("non-equivalent objects");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zh-CN" sz="12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NZ" altLang="zh-CN" sz="1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932040" y="1223015"/>
            <a:ext cx="4064960" cy="144016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sz="1400"/>
              <a:t>The equals() method provided by Object tests whether the object references are equal—that is, if the objects compared are the exact same object.</a:t>
            </a:r>
          </a:p>
          <a:p>
            <a:r>
              <a:rPr lang="en-NZ" sz="1400"/>
              <a:t>To test whether two objects are equal in the sense of equivalency (containing the same information), you must override the equals() method. </a:t>
            </a:r>
          </a:p>
        </p:txBody>
      </p:sp>
    </p:spTree>
    <p:extLst>
      <p:ext uri="{BB962C8B-B14F-4D97-AF65-F5344CB8AC3E}">
        <p14:creationId xmlns:p14="http://schemas.microsoft.com/office/powerpoint/2010/main" val="428661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1.Introduction</a:t>
            </a:r>
            <a:br>
              <a:rPr lang="en-NZ" dirty="0" smtClean="0"/>
            </a:br>
            <a:r>
              <a:rPr lang="en-US" altLang="zh-TW" dirty="0" smtClean="0"/>
              <a:t>Inheritance</a:t>
            </a:r>
            <a:endParaRPr lang="en-NZ" dirty="0" smtClean="0"/>
          </a:p>
        </p:txBody>
      </p:sp>
      <p:sp>
        <p:nvSpPr>
          <p:cNvPr id="5131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creating a class, rather than declaring completely new members, you can designate that the new class </a:t>
            </a:r>
          </a:p>
          <a:p>
            <a:pPr lvl="1"/>
            <a:r>
              <a:rPr lang="en-NZ" dirty="0" smtClean="0"/>
              <a:t>should inherit the members of an existing class</a:t>
            </a:r>
          </a:p>
          <a:p>
            <a:pPr lvl="1"/>
            <a:r>
              <a:rPr lang="en-NZ" dirty="0" smtClean="0"/>
              <a:t>adds its own variables and methods</a:t>
            </a:r>
          </a:p>
          <a:p>
            <a:pPr lvl="1"/>
            <a:r>
              <a:rPr lang="en-NZ" dirty="0" smtClean="0"/>
              <a:t>can change the meaning of inherited methods that are specific to the subclass.</a:t>
            </a:r>
          </a:p>
          <a:p>
            <a:r>
              <a:rPr lang="en-NZ" dirty="0" smtClean="0"/>
              <a:t>A subclass is more specific than its superclass and represents a more specialized group of objects. </a:t>
            </a:r>
          </a:p>
          <a:p>
            <a:r>
              <a:rPr lang="en-NZ" dirty="0" smtClean="0"/>
              <a:t>Every </a:t>
            </a:r>
            <a:r>
              <a:rPr lang="en-NZ" dirty="0"/>
              <a:t>class in Java </a:t>
            </a:r>
            <a:r>
              <a:rPr lang="en-NZ" dirty="0" smtClean="0"/>
              <a:t>extends </a:t>
            </a:r>
            <a:r>
              <a:rPr lang="en-NZ" dirty="0"/>
              <a:t>(or “inherits from”) </a:t>
            </a:r>
            <a:r>
              <a:rPr lang="en-NZ" dirty="0" smtClean="0"/>
              <a:t>Object</a:t>
            </a:r>
            <a:r>
              <a:rPr lang="en-NZ" dirty="0"/>
              <a:t> </a:t>
            </a:r>
            <a:r>
              <a:rPr lang="en-NZ" dirty="0" smtClean="0"/>
              <a:t>implicitly.</a:t>
            </a:r>
          </a:p>
          <a:p>
            <a:r>
              <a:rPr lang="en-NZ" dirty="0"/>
              <a:t>A subclass can be a superclass of future subclasses. </a:t>
            </a:r>
          </a:p>
          <a:p>
            <a:r>
              <a:rPr lang="en-NZ" dirty="0" smtClean="0"/>
              <a:t>Java </a:t>
            </a:r>
            <a:r>
              <a:rPr lang="en-NZ" dirty="0"/>
              <a:t>supports only single inheritance, in which each class is derived from exactly one direct superclass. </a:t>
            </a:r>
          </a:p>
          <a:p>
            <a:endParaRPr lang="en-NZ" dirty="0" smtClean="0"/>
          </a:p>
          <a:p>
            <a:endParaRPr lang="en-NZ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932E-B30C-4E34-86D3-5B1E5B52B3F9}" type="slidenum">
              <a:rPr lang="en-NZ" smtClean="0"/>
              <a:pPr/>
              <a:t>4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1.Introduction</a:t>
            </a:r>
            <a:br>
              <a:rPr lang="en-NZ" dirty="0"/>
            </a:br>
            <a:r>
              <a:rPr lang="en-US" altLang="zh-TW" dirty="0" smtClean="0"/>
              <a:t>Has-a Vs is-a relationship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distinguish between the is-a relationship and the has-a relationship</a:t>
            </a:r>
          </a:p>
          <a:p>
            <a:r>
              <a:rPr lang="en-NZ" dirty="0"/>
              <a:t>Is-a represents </a:t>
            </a:r>
            <a:r>
              <a:rPr lang="en-NZ" b="1" dirty="0"/>
              <a:t>inheritance</a:t>
            </a:r>
          </a:p>
          <a:p>
            <a:pPr lvl="1"/>
            <a:r>
              <a:rPr lang="en-NZ" dirty="0"/>
              <a:t>In an is-a relationship, an object of a </a:t>
            </a:r>
            <a:r>
              <a:rPr lang="en-NZ" b="1" dirty="0"/>
              <a:t>subclass</a:t>
            </a:r>
            <a:r>
              <a:rPr lang="en-NZ" dirty="0"/>
              <a:t> can also be treated as an object of its superclass </a:t>
            </a:r>
          </a:p>
          <a:p>
            <a:r>
              <a:rPr lang="en-NZ" dirty="0"/>
              <a:t>Has-a represents </a:t>
            </a:r>
            <a:r>
              <a:rPr lang="en-NZ" b="1" dirty="0"/>
              <a:t>composition</a:t>
            </a:r>
          </a:p>
          <a:p>
            <a:pPr lvl="1"/>
            <a:r>
              <a:rPr lang="en-NZ" dirty="0"/>
              <a:t>In a has-a relationship, an object contains as members references to other objects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5</a:t>
            </a:fld>
            <a:endParaRPr lang="en-NZ" dirty="0"/>
          </a:p>
        </p:txBody>
      </p:sp>
      <p:pic>
        <p:nvPicPr>
          <p:cNvPr id="6" name="Picture 52" descr="inheFig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1" y="4647139"/>
            <a:ext cx="3348038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 result for object composition has-a relation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56645"/>
            <a:ext cx="3240360" cy="256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4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1.Introduction</a:t>
            </a:r>
            <a:br>
              <a:rPr lang="en-NZ" dirty="0" smtClean="0"/>
            </a:br>
            <a:r>
              <a:rPr lang="en-NZ" dirty="0" err="1" smtClean="0"/>
              <a:t>Superclasses</a:t>
            </a:r>
            <a:r>
              <a:rPr lang="en-NZ" dirty="0" smtClean="0"/>
              <a:t> and Subclasses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superclass exists in a hierarchical relationship with its subclasses. </a:t>
            </a:r>
          </a:p>
          <a:p>
            <a:r>
              <a:rPr lang="en-NZ" dirty="0"/>
              <a:t>Each arrow in the hierarchy represents an is-a </a:t>
            </a:r>
            <a:r>
              <a:rPr lang="en-NZ" dirty="0" smtClean="0"/>
              <a:t>relationship</a:t>
            </a:r>
          </a:p>
          <a:p>
            <a:r>
              <a:rPr lang="en-NZ" dirty="0"/>
              <a:t>Starting from the bottom, you can follow the arrows and apply the is-a relationship up to the topmost superclass. </a:t>
            </a:r>
          </a:p>
          <a:p>
            <a:pPr lvl="1"/>
            <a:r>
              <a:rPr lang="en-NZ" dirty="0"/>
              <a:t>A Triangle is a </a:t>
            </a:r>
            <a:r>
              <a:rPr lang="en-NZ" dirty="0" err="1"/>
              <a:t>TwoDimensionalShape</a:t>
            </a:r>
            <a:r>
              <a:rPr lang="en-NZ" dirty="0"/>
              <a:t> and is a Shape</a:t>
            </a:r>
          </a:p>
          <a:p>
            <a:pPr lvl="1"/>
            <a:r>
              <a:rPr lang="en-NZ" dirty="0" smtClean="0"/>
              <a:t>A Sphere </a:t>
            </a:r>
            <a:r>
              <a:rPr lang="en-NZ" dirty="0"/>
              <a:t>is a </a:t>
            </a:r>
            <a:r>
              <a:rPr lang="en-NZ" dirty="0" err="1"/>
              <a:t>ThreeDimensionalShape</a:t>
            </a:r>
            <a:r>
              <a:rPr lang="en-NZ" dirty="0"/>
              <a:t> and is a Shape. 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6</a:t>
            </a:fld>
            <a:endParaRPr lang="en-NZ" dirty="0"/>
          </a:p>
        </p:txBody>
      </p:sp>
      <p:pic>
        <p:nvPicPr>
          <p:cNvPr id="6" name="Picture 1" descr="jhtp_09_OOPInheritance_Page_05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4346083"/>
            <a:ext cx="4394910" cy="231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jhtp_09_OOPInheritance_Page_06"/>
          <p:cNvPicPr>
            <a:picLocks noGrp="1" noChangeAspect="1"/>
          </p:cNvPicPr>
          <p:nvPr isPhoto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7944" y="5373216"/>
            <a:ext cx="4320480" cy="130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2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2.Inheritance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082008"/>
          </a:xfrm>
        </p:spPr>
        <p:txBody>
          <a:bodyPr>
            <a:normAutofit/>
          </a:bodyPr>
          <a:lstStyle/>
          <a:p>
            <a:r>
              <a:rPr lang="en-NZ" dirty="0"/>
              <a:t>Inheritance issue</a:t>
            </a:r>
          </a:p>
          <a:p>
            <a:pPr lvl="1"/>
            <a:r>
              <a:rPr lang="en-NZ" dirty="0"/>
              <a:t>A subclass can </a:t>
            </a:r>
            <a:r>
              <a:rPr lang="en-NZ" b="1" dirty="0"/>
              <a:t>inherit</a:t>
            </a:r>
            <a:r>
              <a:rPr lang="en-NZ" dirty="0"/>
              <a:t> methods that it does not need or should not have. </a:t>
            </a:r>
          </a:p>
          <a:p>
            <a:pPr lvl="1"/>
            <a:r>
              <a:rPr lang="en-NZ" dirty="0"/>
              <a:t>Even when a superclass method is appropriate for a subclass, that subclass often needs a </a:t>
            </a:r>
            <a:r>
              <a:rPr lang="en-NZ" b="1" dirty="0"/>
              <a:t>customized</a:t>
            </a:r>
            <a:r>
              <a:rPr lang="en-NZ" dirty="0"/>
              <a:t> version of the method. </a:t>
            </a:r>
          </a:p>
          <a:p>
            <a:pPr lvl="1"/>
            <a:r>
              <a:rPr lang="en-NZ" dirty="0"/>
              <a:t>The subclass can </a:t>
            </a:r>
            <a:r>
              <a:rPr lang="en-NZ" b="1" dirty="0"/>
              <a:t>override</a:t>
            </a:r>
            <a:r>
              <a:rPr lang="en-NZ" dirty="0"/>
              <a:t> (redefine) the superclass method with an appropriate implementation.</a:t>
            </a:r>
          </a:p>
          <a:p>
            <a:r>
              <a:rPr lang="en-NZ" dirty="0" smtClean="0"/>
              <a:t>For example</a:t>
            </a:r>
            <a:r>
              <a:rPr lang="en-NZ" dirty="0"/>
              <a:t>: </a:t>
            </a:r>
            <a:r>
              <a:rPr lang="en-NZ" dirty="0" smtClean="0"/>
              <a:t>Sphere </a:t>
            </a:r>
            <a:r>
              <a:rPr lang="en-NZ" dirty="0"/>
              <a:t>&amp; </a:t>
            </a:r>
            <a:r>
              <a:rPr lang="en-NZ" dirty="0" err="1" smtClean="0"/>
              <a:t>ColoredSphere</a:t>
            </a:r>
            <a:endParaRPr lang="en-NZ" dirty="0" smtClean="0"/>
          </a:p>
          <a:p>
            <a:pPr lvl="1"/>
            <a:r>
              <a:rPr lang="en-NZ" dirty="0"/>
              <a:t>The Sphere class is a base class </a:t>
            </a:r>
          </a:p>
          <a:p>
            <a:pPr lvl="2"/>
            <a:r>
              <a:rPr lang="en-NZ" dirty="0"/>
              <a:t>Instance Variable: radius</a:t>
            </a:r>
          </a:p>
          <a:p>
            <a:pPr lvl="2"/>
            <a:r>
              <a:rPr lang="en-NZ" dirty="0" smtClean="0"/>
              <a:t>Instance </a:t>
            </a:r>
            <a:r>
              <a:rPr lang="en-NZ" dirty="0"/>
              <a:t>Methods:  </a:t>
            </a:r>
            <a:r>
              <a:rPr lang="en-NZ" dirty="0" err="1"/>
              <a:t>setRadius</a:t>
            </a:r>
            <a:r>
              <a:rPr lang="en-NZ" dirty="0"/>
              <a:t>(…), diameter(), area(), circumference(), </a:t>
            </a:r>
            <a:r>
              <a:rPr lang="en-NZ" dirty="0" err="1"/>
              <a:t>toString</a:t>
            </a:r>
            <a:r>
              <a:rPr lang="en-NZ" dirty="0"/>
              <a:t>() …</a:t>
            </a:r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7</a:t>
            </a:fld>
            <a:endParaRPr lang="en-NZ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19672" y="5042269"/>
            <a:ext cx="3456384" cy="1600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public class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Sphere </a:t>
            </a:r>
            <a:r>
              <a:rPr lang="en-NZ" altLang="en-US" sz="1400" b="1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protected double theRadius;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public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Sphere</a:t>
            </a:r>
            <a:r>
              <a:rPr lang="en-NZ" altLang="en-US" sz="1400" b="1" dirty="0">
                <a:latin typeface="Courier New" panose="02070309020205020404" pitchFamily="49" charset="0"/>
              </a:rPr>
              <a:t>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  setRadius(1.0);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} 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  ...</a:t>
            </a:r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94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051" y="22331"/>
            <a:ext cx="8962717" cy="964036"/>
          </a:xfrm>
        </p:spPr>
        <p:txBody>
          <a:bodyPr>
            <a:normAutofit fontScale="90000"/>
          </a:bodyPr>
          <a:lstStyle/>
          <a:p>
            <a:r>
              <a:rPr lang="en-NZ" altLang="en-US" dirty="0"/>
              <a:t>2.Inheritance </a:t>
            </a:r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Example: </a:t>
            </a:r>
            <a:r>
              <a:rPr lang="en-NZ" altLang="en-US" sz="2400" dirty="0" smtClean="0"/>
              <a:t>Sphere</a:t>
            </a:r>
            <a:r>
              <a:rPr lang="en-NZ" altLang="en-US" dirty="0" smtClean="0"/>
              <a:t> &amp; </a:t>
            </a:r>
            <a:r>
              <a:rPr lang="en-NZ" altLang="en-US" sz="2400" dirty="0" smtClean="0"/>
              <a:t>ColoredSphere</a:t>
            </a:r>
            <a:endParaRPr lang="en-US" altLang="en-US" sz="2400" dirty="0" smtClean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86048" y="964218"/>
            <a:ext cx="8763000" cy="2209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altLang="en-US" dirty="0" smtClean="0"/>
              <a:t>The ColoredSphere is a derived class that</a:t>
            </a:r>
          </a:p>
          <a:p>
            <a:pPr lvl="1">
              <a:lnSpc>
                <a:spcPct val="90000"/>
              </a:lnSpc>
            </a:pPr>
            <a:r>
              <a:rPr lang="en-NZ" altLang="en-US" dirty="0" smtClean="0"/>
              <a:t>Inherits a field (radius) from the base class,</a:t>
            </a:r>
          </a:p>
          <a:p>
            <a:pPr lvl="1">
              <a:lnSpc>
                <a:spcPct val="90000"/>
              </a:lnSpc>
            </a:pPr>
            <a:r>
              <a:rPr lang="en-NZ" altLang="en-US" dirty="0" smtClean="0"/>
              <a:t>Inherits a few methods (setRadius, diameter … etc) from the base class,</a:t>
            </a:r>
          </a:p>
          <a:p>
            <a:pPr lvl="1">
              <a:lnSpc>
                <a:spcPct val="90000"/>
              </a:lnSpc>
            </a:pPr>
            <a:r>
              <a:rPr lang="en-NZ" altLang="en-US" dirty="0" smtClean="0"/>
              <a:t>Adds a new field: color</a:t>
            </a:r>
          </a:p>
          <a:p>
            <a:pPr lvl="1">
              <a:lnSpc>
                <a:spcPct val="90000"/>
              </a:lnSpc>
            </a:pPr>
            <a:r>
              <a:rPr lang="en-NZ" altLang="en-US" dirty="0" smtClean="0"/>
              <a:t>Adds two new methods: </a:t>
            </a:r>
            <a:r>
              <a:rPr lang="en-NZ" altLang="en-US" dirty="0" err="1" smtClean="0"/>
              <a:t>setColor</a:t>
            </a:r>
            <a:r>
              <a:rPr lang="en-NZ" altLang="en-US" dirty="0" smtClean="0"/>
              <a:t>, </a:t>
            </a:r>
            <a:r>
              <a:rPr lang="en-NZ" altLang="en-US" dirty="0" err="1" smtClean="0"/>
              <a:t>getColour</a:t>
            </a:r>
            <a:endParaRPr lang="en-NZ" altLang="en-US" dirty="0" smtClean="0"/>
          </a:p>
          <a:p>
            <a:pPr lvl="1">
              <a:lnSpc>
                <a:spcPct val="90000"/>
              </a:lnSpc>
            </a:pPr>
            <a:r>
              <a:rPr lang="en-NZ" altLang="en-US" dirty="0" smtClean="0"/>
              <a:t>Overrides an existing method (toString) from the base class.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8</a:t>
            </a:fld>
            <a:endParaRPr lang="en-NZ" dirty="0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95536" y="2952823"/>
            <a:ext cx="5472608" cy="24622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public class ColoredSphere extends 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Sphere </a:t>
            </a:r>
            <a:r>
              <a:rPr lang="en-NZ" altLang="en-US" sz="1400" b="1" dirty="0">
                <a:latin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private Color color;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public ColoredSphere(Color c)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     super();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     color = c;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   }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  public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Color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getColor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() {...}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  public String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toString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smtClean="0">
                <a:latin typeface="Courier New" panose="02070309020205020404" pitchFamily="49" charset="0"/>
              </a:rPr>
              <a:t>    </a:t>
            </a:r>
            <a:r>
              <a:rPr lang="en-NZ" altLang="en-US" sz="1400" b="1" dirty="0">
                <a:latin typeface="Courier New" panose="02070309020205020404" pitchFamily="49" charset="0"/>
              </a:rPr>
              <a:t>return super.toString() + ...}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  ...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6437" y="5540082"/>
            <a:ext cx="7199452" cy="73866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err="1">
                <a:latin typeface="Courier New" panose="02070309020205020404" pitchFamily="49" charset="0"/>
              </a:rPr>
              <a:t>ColoredSphere</a:t>
            </a:r>
            <a:r>
              <a:rPr lang="en-NZ" altLang="en-US" sz="1400" b="1" dirty="0">
                <a:latin typeface="Courier New" panose="02070309020205020404" pitchFamily="49" charset="0"/>
              </a:rPr>
              <a:t> ball = new 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ColoredSphere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</a:t>
            </a:r>
            <a:r>
              <a:rPr lang="en-NZ" altLang="en-US" sz="1400" b="1" dirty="0" err="1" smtClean="0">
                <a:latin typeface="Courier New" panose="02070309020205020404" pitchFamily="49" charset="0"/>
              </a:rPr>
              <a:t>Color.white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, 5);</a:t>
            </a:r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 smtClean="0">
                <a:latin typeface="Courier New" panose="02070309020205020404" pitchFamily="49" charset="0"/>
              </a:rPr>
              <a:t>(ball);</a:t>
            </a:r>
            <a:endParaRPr lang="en-NZ" altLang="en-US" sz="1400" b="1" dirty="0">
              <a:latin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NZ" altLang="en-US" sz="1400" b="1" dirty="0">
                <a:latin typeface="Courier New" panose="02070309020205020404" pitchFamily="49" charset="0"/>
              </a:rPr>
              <a:t>("The ball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color</a:t>
            </a:r>
            <a:r>
              <a:rPr lang="en-NZ" altLang="en-US" sz="1400" b="1" dirty="0">
                <a:latin typeface="Courier New" panose="02070309020205020404" pitchFamily="49" charset="0"/>
              </a:rPr>
              <a:t> is " + </a:t>
            </a:r>
            <a:r>
              <a:rPr lang="en-NZ" altLang="en-US" sz="1400" b="1" dirty="0" err="1">
                <a:latin typeface="Courier New" panose="02070309020205020404" pitchFamily="49" charset="0"/>
              </a:rPr>
              <a:t>ball.getColor</a:t>
            </a:r>
            <a:r>
              <a:rPr lang="en-NZ" altLang="en-US" sz="1400" b="1" dirty="0">
                <a:latin typeface="Courier New" panose="02070309020205020404" pitchFamily="49" charset="0"/>
              </a:rPr>
              <a:t>());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264658" y="4268179"/>
            <a:ext cx="4684390" cy="9164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5.0, Colour=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java.awt.Color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[r=255,g=255,b=255]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ball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java.awt.Color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[r=255,g=255,b=255]</a:t>
            </a:r>
            <a:endParaRPr lang="fr-F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3.Constructors</a:t>
            </a:r>
            <a:endParaRPr lang="en-NZ" dirty="0" smtClean="0"/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2209800"/>
          </a:xfrm>
        </p:spPr>
        <p:txBody>
          <a:bodyPr>
            <a:normAutofit/>
          </a:bodyPr>
          <a:lstStyle/>
          <a:p>
            <a:r>
              <a:rPr lang="en-NZ" dirty="0"/>
              <a:t>Instantiating a subclass object begins a chain of constructor calls </a:t>
            </a:r>
          </a:p>
          <a:p>
            <a:r>
              <a:rPr lang="en-US" dirty="0" smtClean="0"/>
              <a:t>Each Subclass constructor must always call the superclass constructor (explicitly or implicitly)</a:t>
            </a:r>
          </a:p>
          <a:p>
            <a:pPr lvl="2"/>
            <a:r>
              <a:rPr lang="en-US" dirty="0" smtClean="0"/>
              <a:t>Implicitly: calls its superclass default no-argument constructor </a:t>
            </a:r>
            <a:r>
              <a:rPr lang="en-US" dirty="0" err="1" smtClean="0"/>
              <a:t>i</a:t>
            </a:r>
            <a:r>
              <a:rPr lang="en-NZ" dirty="0" smtClean="0"/>
              <a:t>f </a:t>
            </a:r>
            <a:r>
              <a:rPr lang="en-NZ" dirty="0"/>
              <a:t>the code does not include an explicit call to the superclass constructor</a:t>
            </a:r>
            <a:endParaRPr lang="en-US" dirty="0" smtClean="0"/>
          </a:p>
          <a:p>
            <a:pPr lvl="2"/>
            <a:r>
              <a:rPr lang="en-US" dirty="0" smtClean="0"/>
              <a:t>Explicitly: using super()</a:t>
            </a:r>
          </a:p>
          <a:p>
            <a:pPr lvl="3"/>
            <a:r>
              <a:rPr lang="en-NZ" dirty="0" smtClean="0"/>
              <a:t>If you call the superclass constructor explicitly, then the compiler will not call it implicitly.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Lecture10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34F35-4787-4D40-A6FC-86E47D2D2234}" type="slidenum">
              <a:rPr lang="en-NZ" smtClean="0"/>
              <a:pPr>
                <a:defRPr/>
              </a:pPr>
              <a:t>9</a:t>
            </a:fld>
            <a:endParaRPr lang="en-NZ" dirty="0"/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179512" y="3356992"/>
            <a:ext cx="3960812" cy="210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class A1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int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x=1;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A1(int x)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this.x = x;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A1(x)");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176" name="Text Box 5"/>
          <p:cNvSpPr txBox="1">
            <a:spLocks noChangeArrowheads="1"/>
          </p:cNvSpPr>
          <p:nvPr/>
        </p:nvSpPr>
        <p:spPr bwMode="auto">
          <a:xfrm>
            <a:off x="4932040" y="3861048"/>
            <a:ext cx="3959225" cy="210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class B1 extends A1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int y;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B1()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B1()");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public B1(int x, int y) {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super(x);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this.y = y;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  System.out.println("called B1(x,y)");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250825" y="5683250"/>
            <a:ext cx="23939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B1 b1 = new B1();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B1 b2 = new B1(10, 100);</a:t>
            </a:r>
          </a:p>
        </p:txBody>
      </p:sp>
      <p:sp>
        <p:nvSpPr>
          <p:cNvPr id="7178" name="Freeform 9"/>
          <p:cNvSpPr>
            <a:spLocks/>
          </p:cNvSpPr>
          <p:nvPr/>
        </p:nvSpPr>
        <p:spPr bwMode="auto">
          <a:xfrm>
            <a:off x="2916238" y="3933055"/>
            <a:ext cx="2303462" cy="432569"/>
          </a:xfrm>
          <a:custGeom>
            <a:avLst/>
            <a:gdLst>
              <a:gd name="T0" fmla="*/ 1451 w 1451"/>
              <a:gd name="T1" fmla="*/ 726 h 726"/>
              <a:gd name="T2" fmla="*/ 862 w 1451"/>
              <a:gd name="T3" fmla="*/ 726 h 726"/>
              <a:gd name="T4" fmla="*/ 862 w 1451"/>
              <a:gd name="T5" fmla="*/ 0 h 726"/>
              <a:gd name="T6" fmla="*/ 0 w 1451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1451"/>
              <a:gd name="T13" fmla="*/ 0 h 726"/>
              <a:gd name="T14" fmla="*/ 1451 w 1451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1" h="726">
                <a:moveTo>
                  <a:pt x="1451" y="726"/>
                </a:moveTo>
                <a:lnTo>
                  <a:pt x="862" y="726"/>
                </a:lnTo>
                <a:lnTo>
                  <a:pt x="862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7179" name="Freeform 10"/>
          <p:cNvSpPr>
            <a:spLocks/>
          </p:cNvSpPr>
          <p:nvPr/>
        </p:nvSpPr>
        <p:spPr bwMode="auto">
          <a:xfrm>
            <a:off x="539552" y="4725144"/>
            <a:ext cx="4680198" cy="359916"/>
          </a:xfrm>
          <a:custGeom>
            <a:avLst/>
            <a:gdLst>
              <a:gd name="T0" fmla="*/ 2676 w 2676"/>
              <a:gd name="T1" fmla="*/ 272 h 272"/>
              <a:gd name="T2" fmla="*/ 0 w 2676"/>
              <a:gd name="T3" fmla="*/ 272 h 272"/>
              <a:gd name="T4" fmla="*/ 0 w 2676"/>
              <a:gd name="T5" fmla="*/ 0 h 272"/>
              <a:gd name="T6" fmla="*/ 0 60000 65536"/>
              <a:gd name="T7" fmla="*/ 0 60000 65536"/>
              <a:gd name="T8" fmla="*/ 0 60000 65536"/>
              <a:gd name="T9" fmla="*/ 0 w 2676"/>
              <a:gd name="T10" fmla="*/ 0 h 272"/>
              <a:gd name="T11" fmla="*/ 2676 w 2676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76" h="272">
                <a:moveTo>
                  <a:pt x="2676" y="272"/>
                </a:moveTo>
                <a:lnTo>
                  <a:pt x="0" y="272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3419475" y="5322888"/>
            <a:ext cx="119697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called A1()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called B1()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3924300" y="5899150"/>
            <a:ext cx="14732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NZ" sz="1200" b="1" dirty="0">
                <a:latin typeface="Courier New" pitchFamily="49" charset="0"/>
              </a:rPr>
              <a:t>called A1(x)</a:t>
            </a:r>
          </a:p>
          <a:p>
            <a:pPr algn="l"/>
            <a:r>
              <a:rPr lang="en-NZ" sz="1200" b="1" dirty="0">
                <a:latin typeface="Courier New" pitchFamily="49" charset="0"/>
              </a:rPr>
              <a:t>called B1(x,y)</a:t>
            </a:r>
          </a:p>
        </p:txBody>
      </p:sp>
      <p:sp>
        <p:nvSpPr>
          <p:cNvPr id="7182" name="Freeform 13"/>
          <p:cNvSpPr>
            <a:spLocks/>
          </p:cNvSpPr>
          <p:nvPr/>
        </p:nvSpPr>
        <p:spPr bwMode="auto">
          <a:xfrm>
            <a:off x="2268538" y="5589588"/>
            <a:ext cx="1079500" cy="215900"/>
          </a:xfrm>
          <a:custGeom>
            <a:avLst/>
            <a:gdLst>
              <a:gd name="T0" fmla="*/ 0 w 680"/>
              <a:gd name="T1" fmla="*/ 136 h 136"/>
              <a:gd name="T2" fmla="*/ 498 w 680"/>
              <a:gd name="T3" fmla="*/ 136 h 136"/>
              <a:gd name="T4" fmla="*/ 498 w 680"/>
              <a:gd name="T5" fmla="*/ 0 h 136"/>
              <a:gd name="T6" fmla="*/ 680 w 680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36"/>
              <a:gd name="T14" fmla="*/ 680 w 680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36">
                <a:moveTo>
                  <a:pt x="0" y="136"/>
                </a:moveTo>
                <a:lnTo>
                  <a:pt x="498" y="136"/>
                </a:lnTo>
                <a:lnTo>
                  <a:pt x="498" y="0"/>
                </a:lnTo>
                <a:lnTo>
                  <a:pt x="680" y="0"/>
                </a:lnTo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2916238" y="6021388"/>
            <a:ext cx="863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7184" name="WordArt 15"/>
          <p:cNvSpPr>
            <a:spLocks noChangeArrowheads="1" noChangeShapeType="1" noTextEdit="1"/>
          </p:cNvSpPr>
          <p:nvPr/>
        </p:nvSpPr>
        <p:spPr bwMode="auto">
          <a:xfrm rot="5400000">
            <a:off x="2015332" y="5552281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1</a:t>
            </a:r>
          </a:p>
        </p:txBody>
      </p:sp>
      <p:sp>
        <p:nvSpPr>
          <p:cNvPr id="7185" name="WordArt 16"/>
          <p:cNvSpPr>
            <a:spLocks noChangeArrowheads="1" noChangeShapeType="1" noTextEdit="1"/>
          </p:cNvSpPr>
          <p:nvPr/>
        </p:nvSpPr>
        <p:spPr bwMode="auto">
          <a:xfrm rot="5400000">
            <a:off x="4968329" y="4328815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2</a:t>
            </a:r>
          </a:p>
        </p:txBody>
      </p:sp>
      <p:sp>
        <p:nvSpPr>
          <p:cNvPr id="7186" name="WordArt 17"/>
          <p:cNvSpPr>
            <a:spLocks noChangeArrowheads="1" noChangeShapeType="1" noTextEdit="1"/>
          </p:cNvSpPr>
          <p:nvPr/>
        </p:nvSpPr>
        <p:spPr bwMode="auto">
          <a:xfrm rot="5400000">
            <a:off x="1656557" y="3609181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3</a:t>
            </a:r>
          </a:p>
        </p:txBody>
      </p:sp>
      <p:sp>
        <p:nvSpPr>
          <p:cNvPr id="7187" name="WordArt 18"/>
          <p:cNvSpPr>
            <a:spLocks noChangeArrowheads="1" noChangeShapeType="1" noTextEdit="1"/>
          </p:cNvSpPr>
          <p:nvPr/>
        </p:nvSpPr>
        <p:spPr bwMode="auto">
          <a:xfrm rot="5400000">
            <a:off x="5256361" y="4472831"/>
            <a:ext cx="215900" cy="14446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2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4</a:t>
            </a:r>
          </a:p>
        </p:txBody>
      </p:sp>
      <p:sp>
        <p:nvSpPr>
          <p:cNvPr id="7188" name="Text Box 19"/>
          <p:cNvSpPr txBox="1">
            <a:spLocks noChangeArrowheads="1"/>
          </p:cNvSpPr>
          <p:nvPr/>
        </p:nvSpPr>
        <p:spPr bwMode="auto">
          <a:xfrm>
            <a:off x="7973097" y="209462"/>
            <a:ext cx="682430" cy="27699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1200" dirty="0" smtClean="0"/>
              <a:t>B1.java</a:t>
            </a:r>
            <a:endParaRPr lang="en-NZ" sz="1200" dirty="0"/>
          </a:p>
        </p:txBody>
      </p:sp>
      <p:sp>
        <p:nvSpPr>
          <p:cNvPr id="7189" name="AutoShape 20"/>
          <p:cNvSpPr>
            <a:spLocks noChangeArrowheads="1"/>
          </p:cNvSpPr>
          <p:nvPr/>
        </p:nvSpPr>
        <p:spPr bwMode="auto">
          <a:xfrm>
            <a:off x="7019925" y="3810000"/>
            <a:ext cx="1512888" cy="431800"/>
          </a:xfrm>
          <a:prstGeom prst="wedgeRectCallout">
            <a:avLst>
              <a:gd name="adj1" fmla="val -59653"/>
              <a:gd name="adj2" fmla="val -588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b="1" dirty="0"/>
              <a:t>Calls constructor implicitly</a:t>
            </a:r>
            <a:endParaRPr lang="en-NZ" sz="1200" b="1" dirty="0"/>
          </a:p>
        </p:txBody>
      </p:sp>
      <p:sp>
        <p:nvSpPr>
          <p:cNvPr id="7190" name="AutoShape 21"/>
          <p:cNvSpPr>
            <a:spLocks noChangeArrowheads="1"/>
          </p:cNvSpPr>
          <p:nvPr/>
        </p:nvSpPr>
        <p:spPr bwMode="auto">
          <a:xfrm>
            <a:off x="7451725" y="4746625"/>
            <a:ext cx="1512888" cy="431800"/>
          </a:xfrm>
          <a:prstGeom prst="wedgeRectCallout">
            <a:avLst>
              <a:gd name="adj1" fmla="val -62907"/>
              <a:gd name="adj2" fmla="val -1801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b="1" dirty="0"/>
              <a:t>Calls constructor explicitly </a:t>
            </a:r>
            <a:endParaRPr lang="en-N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3484</Words>
  <Application>Microsoft Office PowerPoint</Application>
  <PresentationFormat>On-screen Show (4:3)</PresentationFormat>
  <Paragraphs>668</Paragraphs>
  <Slides>30</Slides>
  <Notes>7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宋体</vt:lpstr>
      <vt:lpstr>Arial</vt:lpstr>
      <vt:lpstr>Arial Black</vt:lpstr>
      <vt:lpstr>Calibri</vt:lpstr>
      <vt:lpstr>Calibri Light</vt:lpstr>
      <vt:lpstr>Courier New</vt:lpstr>
      <vt:lpstr>等线 Light</vt:lpstr>
      <vt:lpstr>新細明體</vt:lpstr>
      <vt:lpstr>Tahoma</vt:lpstr>
      <vt:lpstr>Times New Roman</vt:lpstr>
      <vt:lpstr>Wingdings</vt:lpstr>
      <vt:lpstr>Office Theme</vt:lpstr>
      <vt:lpstr>INHERITANCE</vt:lpstr>
      <vt:lpstr>Agenda &amp; Reading</vt:lpstr>
      <vt:lpstr>1.Introduction</vt:lpstr>
      <vt:lpstr>1.Introduction Inheritance</vt:lpstr>
      <vt:lpstr>1.Introduction Has-a Vs is-a relationship</vt:lpstr>
      <vt:lpstr>1.Introduction Superclasses and Subclasses</vt:lpstr>
      <vt:lpstr>2.Inheritance</vt:lpstr>
      <vt:lpstr>2.Inheritance  Example: Sphere &amp; ColoredSphere</vt:lpstr>
      <vt:lpstr>3.Constructors</vt:lpstr>
      <vt:lpstr>3.Constructors</vt:lpstr>
      <vt:lpstr>3.Constructors</vt:lpstr>
      <vt:lpstr>3.Constructors</vt:lpstr>
      <vt:lpstr>3.Constructors</vt:lpstr>
      <vt:lpstr>4.public, private &amp; protected</vt:lpstr>
      <vt:lpstr>4.public, private &amp; protected</vt:lpstr>
      <vt:lpstr>4.public, private &amp; protected</vt:lpstr>
      <vt:lpstr>5.Method Overriding</vt:lpstr>
      <vt:lpstr>5.Method Overriding New implementation</vt:lpstr>
      <vt:lpstr>5.Method Overriding Overridden method from the superclass</vt:lpstr>
      <vt:lpstr>5.Method Overriding  Sphere &amp; ColoredSphere</vt:lpstr>
      <vt:lpstr>Exercise 1</vt:lpstr>
      <vt:lpstr>Exercise 2</vt:lpstr>
      <vt:lpstr>Exercise 2</vt:lpstr>
      <vt:lpstr>6.The Object class</vt:lpstr>
      <vt:lpstr>6.The Object class The toString() method</vt:lpstr>
      <vt:lpstr>6.The Object class  The equals() method</vt:lpstr>
      <vt:lpstr>6.The Object class  The customize equals method</vt:lpstr>
      <vt:lpstr>6.The Object class  The customize equals method</vt:lpstr>
      <vt:lpstr>Usage of super &amp; this</vt:lpstr>
      <vt:lpstr>Exercise 3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user</cp:lastModifiedBy>
  <cp:revision>364</cp:revision>
  <cp:lastPrinted>2017-08-06T22:33:38Z</cp:lastPrinted>
  <dcterms:created xsi:type="dcterms:W3CDTF">2003-06-18T01:49:53Z</dcterms:created>
  <dcterms:modified xsi:type="dcterms:W3CDTF">2020-08-03T12:58:36Z</dcterms:modified>
</cp:coreProperties>
</file>