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8" r:id="rId1"/>
  </p:sldMasterIdLst>
  <p:notesMasterIdLst>
    <p:notesMasterId r:id="rId35"/>
  </p:notesMasterIdLst>
  <p:handoutMasterIdLst>
    <p:handoutMasterId r:id="rId36"/>
  </p:handoutMasterIdLst>
  <p:sldIdLst>
    <p:sldId id="256" r:id="rId2"/>
    <p:sldId id="311" r:id="rId3"/>
    <p:sldId id="331" r:id="rId4"/>
    <p:sldId id="337" r:id="rId5"/>
    <p:sldId id="312" r:id="rId6"/>
    <p:sldId id="338" r:id="rId7"/>
    <p:sldId id="313" r:id="rId8"/>
    <p:sldId id="314" r:id="rId9"/>
    <p:sldId id="315" r:id="rId10"/>
    <p:sldId id="316" r:id="rId11"/>
    <p:sldId id="317" r:id="rId12"/>
    <p:sldId id="339" r:id="rId13"/>
    <p:sldId id="343" r:id="rId14"/>
    <p:sldId id="318" r:id="rId15"/>
    <p:sldId id="341" r:id="rId16"/>
    <p:sldId id="369" r:id="rId17"/>
    <p:sldId id="335" r:id="rId18"/>
    <p:sldId id="336" r:id="rId19"/>
    <p:sldId id="363" r:id="rId20"/>
    <p:sldId id="364" r:id="rId21"/>
    <p:sldId id="365" r:id="rId22"/>
    <p:sldId id="352" r:id="rId23"/>
    <p:sldId id="353" r:id="rId24"/>
    <p:sldId id="354" r:id="rId25"/>
    <p:sldId id="355" r:id="rId26"/>
    <p:sldId id="356" r:id="rId27"/>
    <p:sldId id="357" r:id="rId28"/>
    <p:sldId id="358" r:id="rId29"/>
    <p:sldId id="359" r:id="rId30"/>
    <p:sldId id="360" r:id="rId31"/>
    <p:sldId id="361" r:id="rId32"/>
    <p:sldId id="362" r:id="rId33"/>
    <p:sldId id="367" r:id="rId34"/>
  </p:sldIdLst>
  <p:sldSz cx="9144000" cy="6858000" type="screen4x3"/>
  <p:notesSz cx="7099300" cy="10234613"/>
  <p:defaultTextStyle>
    <a:defPPr>
      <a:defRPr lang="en-NZ"/>
    </a:defPPr>
    <a:lvl1pPr algn="ctr" rtl="0" fontAlgn="base">
      <a:spcBef>
        <a:spcPct val="0"/>
      </a:spcBef>
      <a:spcAft>
        <a:spcPct val="0"/>
      </a:spcAft>
      <a:defRPr sz="2400" kern="1200">
        <a:solidFill>
          <a:schemeClr val="tx1"/>
        </a:solidFill>
        <a:latin typeface="Tahoma" pitchFamily="34" charset="0"/>
        <a:ea typeface="+mn-ea"/>
        <a:cs typeface="+mn-cs"/>
      </a:defRPr>
    </a:lvl1pPr>
    <a:lvl2pPr marL="457200" algn="ctr" rtl="0" fontAlgn="base">
      <a:spcBef>
        <a:spcPct val="0"/>
      </a:spcBef>
      <a:spcAft>
        <a:spcPct val="0"/>
      </a:spcAft>
      <a:defRPr sz="2400" kern="1200">
        <a:solidFill>
          <a:schemeClr val="tx1"/>
        </a:solidFill>
        <a:latin typeface="Tahoma" pitchFamily="34" charset="0"/>
        <a:ea typeface="+mn-ea"/>
        <a:cs typeface="+mn-cs"/>
      </a:defRPr>
    </a:lvl2pPr>
    <a:lvl3pPr marL="914400" algn="ctr" rtl="0" fontAlgn="base">
      <a:spcBef>
        <a:spcPct val="0"/>
      </a:spcBef>
      <a:spcAft>
        <a:spcPct val="0"/>
      </a:spcAft>
      <a:defRPr sz="2400" kern="1200">
        <a:solidFill>
          <a:schemeClr val="tx1"/>
        </a:solidFill>
        <a:latin typeface="Tahoma" pitchFamily="34" charset="0"/>
        <a:ea typeface="+mn-ea"/>
        <a:cs typeface="+mn-cs"/>
      </a:defRPr>
    </a:lvl3pPr>
    <a:lvl4pPr marL="1371600" algn="ctr" rtl="0" fontAlgn="base">
      <a:spcBef>
        <a:spcPct val="0"/>
      </a:spcBef>
      <a:spcAft>
        <a:spcPct val="0"/>
      </a:spcAft>
      <a:defRPr sz="2400" kern="1200">
        <a:solidFill>
          <a:schemeClr val="tx1"/>
        </a:solidFill>
        <a:latin typeface="Tahoma" pitchFamily="34" charset="0"/>
        <a:ea typeface="+mn-ea"/>
        <a:cs typeface="+mn-cs"/>
      </a:defRPr>
    </a:lvl4pPr>
    <a:lvl5pPr marL="1828800" algn="ctr"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97" autoAdjust="0"/>
    <p:restoredTop sz="87887" autoAdjust="0"/>
  </p:normalViewPr>
  <p:slideViewPr>
    <p:cSldViewPr>
      <p:cViewPr varScale="1">
        <p:scale>
          <a:sx n="75" d="100"/>
          <a:sy n="75" d="100"/>
        </p:scale>
        <p:origin x="124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97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1" y="0"/>
            <a:ext cx="3076575" cy="511096"/>
          </a:xfrm>
          <a:prstGeom prst="rect">
            <a:avLst/>
          </a:prstGeom>
          <a:noFill/>
          <a:ln w="9525">
            <a:noFill/>
            <a:miter lim="800000"/>
            <a:headEnd/>
            <a:tailEnd/>
          </a:ln>
          <a:effectLst/>
        </p:spPr>
        <p:txBody>
          <a:bodyPr vert="horz" wrap="square" lIns="95611" tIns="47803" rIns="95611" bIns="47803" numCol="1" anchor="t" anchorCtr="0" compatLnSpc="1">
            <a:prstTxWarp prst="textNoShape">
              <a:avLst/>
            </a:prstTxWarp>
          </a:bodyPr>
          <a:lstStyle>
            <a:lvl1pPr algn="l" defTabSz="955519">
              <a:spcBef>
                <a:spcPct val="20000"/>
              </a:spcBef>
              <a:buFontTx/>
              <a:buChar char="•"/>
              <a:defRPr sz="1200" b="1" smtClean="0">
                <a:latin typeface="Times New Roman" pitchFamily="18" charset="0"/>
              </a:defRPr>
            </a:lvl1pPr>
          </a:lstStyle>
          <a:p>
            <a:pPr>
              <a:defRPr/>
            </a:pPr>
            <a:endParaRPr lang="en-NZ" dirty="0"/>
          </a:p>
        </p:txBody>
      </p:sp>
      <p:sp>
        <p:nvSpPr>
          <p:cNvPr id="37891" name="Rectangle 3"/>
          <p:cNvSpPr>
            <a:spLocks noGrp="1" noChangeArrowheads="1"/>
          </p:cNvSpPr>
          <p:nvPr>
            <p:ph type="dt" sz="quarter" idx="1"/>
          </p:nvPr>
        </p:nvSpPr>
        <p:spPr bwMode="auto">
          <a:xfrm>
            <a:off x="4022726" y="0"/>
            <a:ext cx="3076575" cy="511096"/>
          </a:xfrm>
          <a:prstGeom prst="rect">
            <a:avLst/>
          </a:prstGeom>
          <a:noFill/>
          <a:ln w="9525">
            <a:noFill/>
            <a:miter lim="800000"/>
            <a:headEnd/>
            <a:tailEnd/>
          </a:ln>
          <a:effectLst/>
        </p:spPr>
        <p:txBody>
          <a:bodyPr vert="horz" wrap="square" lIns="95611" tIns="47803" rIns="95611" bIns="47803" numCol="1" anchor="t" anchorCtr="0" compatLnSpc="1">
            <a:prstTxWarp prst="textNoShape">
              <a:avLst/>
            </a:prstTxWarp>
          </a:bodyPr>
          <a:lstStyle>
            <a:lvl1pPr algn="r" defTabSz="955519">
              <a:spcBef>
                <a:spcPct val="20000"/>
              </a:spcBef>
              <a:buFontTx/>
              <a:buChar char="•"/>
              <a:defRPr sz="1200" b="1" smtClean="0">
                <a:latin typeface="Times New Roman" pitchFamily="18" charset="0"/>
              </a:defRPr>
            </a:lvl1pPr>
          </a:lstStyle>
          <a:p>
            <a:pPr>
              <a:defRPr/>
            </a:pPr>
            <a:endParaRPr lang="en-NZ" dirty="0"/>
          </a:p>
        </p:txBody>
      </p:sp>
      <p:sp>
        <p:nvSpPr>
          <p:cNvPr id="37892" name="Rectangle 4"/>
          <p:cNvSpPr>
            <a:spLocks noGrp="1" noChangeArrowheads="1"/>
          </p:cNvSpPr>
          <p:nvPr>
            <p:ph type="ftr" sz="quarter" idx="2"/>
          </p:nvPr>
        </p:nvSpPr>
        <p:spPr bwMode="auto">
          <a:xfrm>
            <a:off x="1" y="9723518"/>
            <a:ext cx="3076575" cy="511096"/>
          </a:xfrm>
          <a:prstGeom prst="rect">
            <a:avLst/>
          </a:prstGeom>
          <a:noFill/>
          <a:ln w="9525">
            <a:noFill/>
            <a:miter lim="800000"/>
            <a:headEnd/>
            <a:tailEnd/>
          </a:ln>
          <a:effectLst/>
        </p:spPr>
        <p:txBody>
          <a:bodyPr vert="horz" wrap="square" lIns="95611" tIns="47803" rIns="95611" bIns="47803" numCol="1" anchor="b" anchorCtr="0" compatLnSpc="1">
            <a:prstTxWarp prst="textNoShape">
              <a:avLst/>
            </a:prstTxWarp>
          </a:bodyPr>
          <a:lstStyle>
            <a:lvl1pPr algn="l" defTabSz="955519">
              <a:spcBef>
                <a:spcPct val="20000"/>
              </a:spcBef>
              <a:buFontTx/>
              <a:buChar char="•"/>
              <a:defRPr sz="1200" b="1" smtClean="0">
                <a:latin typeface="Times New Roman" pitchFamily="18" charset="0"/>
              </a:defRPr>
            </a:lvl1pPr>
          </a:lstStyle>
          <a:p>
            <a:pPr>
              <a:defRPr/>
            </a:pPr>
            <a:endParaRPr lang="en-NZ" dirty="0"/>
          </a:p>
        </p:txBody>
      </p:sp>
      <p:sp>
        <p:nvSpPr>
          <p:cNvPr id="37893" name="Rectangle 5"/>
          <p:cNvSpPr>
            <a:spLocks noGrp="1" noChangeArrowheads="1"/>
          </p:cNvSpPr>
          <p:nvPr>
            <p:ph type="sldNum" sz="quarter" idx="3"/>
          </p:nvPr>
        </p:nvSpPr>
        <p:spPr bwMode="auto">
          <a:xfrm>
            <a:off x="4022726" y="9723518"/>
            <a:ext cx="3076575" cy="511096"/>
          </a:xfrm>
          <a:prstGeom prst="rect">
            <a:avLst/>
          </a:prstGeom>
          <a:noFill/>
          <a:ln w="9525">
            <a:noFill/>
            <a:miter lim="800000"/>
            <a:headEnd/>
            <a:tailEnd/>
          </a:ln>
          <a:effectLst/>
        </p:spPr>
        <p:txBody>
          <a:bodyPr vert="horz" wrap="square" lIns="95611" tIns="47803" rIns="95611" bIns="47803" numCol="1" anchor="b" anchorCtr="0" compatLnSpc="1">
            <a:prstTxWarp prst="textNoShape">
              <a:avLst/>
            </a:prstTxWarp>
          </a:bodyPr>
          <a:lstStyle>
            <a:lvl1pPr algn="r" defTabSz="955519">
              <a:spcBef>
                <a:spcPct val="20000"/>
              </a:spcBef>
              <a:buFontTx/>
              <a:buChar char="•"/>
              <a:defRPr sz="1200" b="1" smtClean="0">
                <a:latin typeface="Times New Roman" pitchFamily="18" charset="0"/>
              </a:defRPr>
            </a:lvl1pPr>
          </a:lstStyle>
          <a:p>
            <a:pPr>
              <a:defRPr/>
            </a:pPr>
            <a:fld id="{2BE72717-FD27-4F84-AD31-5F59A0C2D2B0}" type="slidenum">
              <a:rPr lang="en-NZ"/>
              <a:pPr>
                <a:defRPr/>
              </a:pPr>
              <a:t>‹#›</a:t>
            </a:fld>
            <a:endParaRPr lang="en-NZ" dirty="0"/>
          </a:p>
        </p:txBody>
      </p:sp>
    </p:spTree>
    <p:extLst>
      <p:ext uri="{BB962C8B-B14F-4D97-AF65-F5344CB8AC3E}">
        <p14:creationId xmlns:p14="http://schemas.microsoft.com/office/powerpoint/2010/main" val="2591302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1" y="0"/>
            <a:ext cx="3076575" cy="511096"/>
          </a:xfrm>
          <a:prstGeom prst="rect">
            <a:avLst/>
          </a:prstGeom>
          <a:noFill/>
          <a:ln w="9525">
            <a:noFill/>
            <a:miter lim="800000"/>
            <a:headEnd/>
            <a:tailEnd/>
          </a:ln>
          <a:effectLst/>
        </p:spPr>
        <p:txBody>
          <a:bodyPr vert="horz" wrap="square" lIns="95611" tIns="47803" rIns="95611" bIns="47803" numCol="1" anchor="t" anchorCtr="0" compatLnSpc="1">
            <a:prstTxWarp prst="textNoShape">
              <a:avLst/>
            </a:prstTxWarp>
          </a:bodyPr>
          <a:lstStyle>
            <a:lvl1pPr algn="l" defTabSz="955519">
              <a:defRPr sz="1200" smtClean="0">
                <a:latin typeface="Times New Roman" pitchFamily="18" charset="0"/>
              </a:defRPr>
            </a:lvl1pPr>
          </a:lstStyle>
          <a:p>
            <a:pPr>
              <a:defRPr/>
            </a:pPr>
            <a:endParaRPr lang="en-NZ" dirty="0"/>
          </a:p>
        </p:txBody>
      </p:sp>
      <p:sp>
        <p:nvSpPr>
          <p:cNvPr id="4099" name="Rectangle 3"/>
          <p:cNvSpPr>
            <a:spLocks noGrp="1" noChangeArrowheads="1"/>
          </p:cNvSpPr>
          <p:nvPr>
            <p:ph type="dt" idx="1"/>
          </p:nvPr>
        </p:nvSpPr>
        <p:spPr bwMode="auto">
          <a:xfrm>
            <a:off x="4022726" y="0"/>
            <a:ext cx="3076575" cy="511096"/>
          </a:xfrm>
          <a:prstGeom prst="rect">
            <a:avLst/>
          </a:prstGeom>
          <a:noFill/>
          <a:ln w="9525">
            <a:noFill/>
            <a:miter lim="800000"/>
            <a:headEnd/>
            <a:tailEnd/>
          </a:ln>
          <a:effectLst/>
        </p:spPr>
        <p:txBody>
          <a:bodyPr vert="horz" wrap="square" lIns="95611" tIns="47803" rIns="95611" bIns="47803" numCol="1" anchor="t" anchorCtr="0" compatLnSpc="1">
            <a:prstTxWarp prst="textNoShape">
              <a:avLst/>
            </a:prstTxWarp>
          </a:bodyPr>
          <a:lstStyle>
            <a:lvl1pPr algn="r" defTabSz="955519">
              <a:defRPr sz="1200" smtClean="0">
                <a:latin typeface="Times New Roman" pitchFamily="18" charset="0"/>
              </a:defRPr>
            </a:lvl1pPr>
          </a:lstStyle>
          <a:p>
            <a:pPr>
              <a:defRPr/>
            </a:pPr>
            <a:endParaRPr lang="en-NZ" dirty="0"/>
          </a:p>
        </p:txBody>
      </p:sp>
      <p:sp>
        <p:nvSpPr>
          <p:cNvPr id="19460"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46150" y="4861762"/>
            <a:ext cx="5207000" cy="4604623"/>
          </a:xfrm>
          <a:prstGeom prst="rect">
            <a:avLst/>
          </a:prstGeom>
          <a:noFill/>
          <a:ln w="9525">
            <a:noFill/>
            <a:miter lim="800000"/>
            <a:headEnd/>
            <a:tailEnd/>
          </a:ln>
          <a:effectLst/>
        </p:spPr>
        <p:txBody>
          <a:bodyPr vert="horz" wrap="square" lIns="95611" tIns="47803" rIns="95611" bIns="47803" numCol="1" anchor="t" anchorCtr="0" compatLnSpc="1">
            <a:prstTxWarp prst="textNoShape">
              <a:avLst/>
            </a:prstTxWarp>
          </a:bodyPr>
          <a:lstStyle/>
          <a:p>
            <a:pPr lvl="0"/>
            <a:r>
              <a:rPr lang="en-NZ" noProof="0" smtClean="0"/>
              <a:t>Click to edit Master text styles</a:t>
            </a:r>
          </a:p>
          <a:p>
            <a:pPr lvl="1"/>
            <a:r>
              <a:rPr lang="en-NZ" noProof="0" smtClean="0"/>
              <a:t>Second level</a:t>
            </a:r>
          </a:p>
          <a:p>
            <a:pPr lvl="2"/>
            <a:r>
              <a:rPr lang="en-NZ" noProof="0" smtClean="0"/>
              <a:t>Third level</a:t>
            </a:r>
          </a:p>
          <a:p>
            <a:pPr lvl="3"/>
            <a:r>
              <a:rPr lang="en-NZ" noProof="0" smtClean="0"/>
              <a:t>Fourth level</a:t>
            </a:r>
          </a:p>
          <a:p>
            <a:pPr lvl="4"/>
            <a:r>
              <a:rPr lang="en-NZ" noProof="0" smtClean="0"/>
              <a:t>Fifth level</a:t>
            </a:r>
          </a:p>
        </p:txBody>
      </p:sp>
      <p:sp>
        <p:nvSpPr>
          <p:cNvPr id="4102" name="Rectangle 6"/>
          <p:cNvSpPr>
            <a:spLocks noGrp="1" noChangeArrowheads="1"/>
          </p:cNvSpPr>
          <p:nvPr>
            <p:ph type="ftr" sz="quarter" idx="4"/>
          </p:nvPr>
        </p:nvSpPr>
        <p:spPr bwMode="auto">
          <a:xfrm>
            <a:off x="1" y="9723518"/>
            <a:ext cx="3076575" cy="511096"/>
          </a:xfrm>
          <a:prstGeom prst="rect">
            <a:avLst/>
          </a:prstGeom>
          <a:noFill/>
          <a:ln w="9525">
            <a:noFill/>
            <a:miter lim="800000"/>
            <a:headEnd/>
            <a:tailEnd/>
          </a:ln>
          <a:effectLst/>
        </p:spPr>
        <p:txBody>
          <a:bodyPr vert="horz" wrap="square" lIns="95611" tIns="47803" rIns="95611" bIns="47803" numCol="1" anchor="b" anchorCtr="0" compatLnSpc="1">
            <a:prstTxWarp prst="textNoShape">
              <a:avLst/>
            </a:prstTxWarp>
          </a:bodyPr>
          <a:lstStyle>
            <a:lvl1pPr algn="l" defTabSz="955519">
              <a:defRPr sz="1200" smtClean="0">
                <a:latin typeface="Times New Roman" pitchFamily="18" charset="0"/>
              </a:defRPr>
            </a:lvl1pPr>
          </a:lstStyle>
          <a:p>
            <a:pPr>
              <a:defRPr/>
            </a:pPr>
            <a:endParaRPr lang="en-NZ" dirty="0"/>
          </a:p>
        </p:txBody>
      </p:sp>
      <p:sp>
        <p:nvSpPr>
          <p:cNvPr id="4103" name="Rectangle 7"/>
          <p:cNvSpPr>
            <a:spLocks noGrp="1" noChangeArrowheads="1"/>
          </p:cNvSpPr>
          <p:nvPr>
            <p:ph type="sldNum" sz="quarter" idx="5"/>
          </p:nvPr>
        </p:nvSpPr>
        <p:spPr bwMode="auto">
          <a:xfrm>
            <a:off x="4022726" y="9723518"/>
            <a:ext cx="3076575" cy="511096"/>
          </a:xfrm>
          <a:prstGeom prst="rect">
            <a:avLst/>
          </a:prstGeom>
          <a:noFill/>
          <a:ln w="9525">
            <a:noFill/>
            <a:miter lim="800000"/>
            <a:headEnd/>
            <a:tailEnd/>
          </a:ln>
          <a:effectLst/>
        </p:spPr>
        <p:txBody>
          <a:bodyPr vert="horz" wrap="square" lIns="95611" tIns="47803" rIns="95611" bIns="47803" numCol="1" anchor="b" anchorCtr="0" compatLnSpc="1">
            <a:prstTxWarp prst="textNoShape">
              <a:avLst/>
            </a:prstTxWarp>
          </a:bodyPr>
          <a:lstStyle>
            <a:lvl1pPr algn="r" defTabSz="955519">
              <a:defRPr sz="1200" smtClean="0">
                <a:latin typeface="Times New Roman" pitchFamily="18" charset="0"/>
              </a:defRPr>
            </a:lvl1pPr>
          </a:lstStyle>
          <a:p>
            <a:pPr>
              <a:defRPr/>
            </a:pPr>
            <a:fld id="{97627AE4-8BDE-46E1-9F70-0CC3DDFD3EB3}" type="slidenum">
              <a:rPr lang="en-NZ"/>
              <a:pPr>
                <a:defRPr/>
              </a:pPr>
              <a:t>‹#›</a:t>
            </a:fld>
            <a:endParaRPr lang="en-NZ" dirty="0"/>
          </a:p>
        </p:txBody>
      </p:sp>
    </p:spTree>
    <p:extLst>
      <p:ext uri="{BB962C8B-B14F-4D97-AF65-F5344CB8AC3E}">
        <p14:creationId xmlns:p14="http://schemas.microsoft.com/office/powerpoint/2010/main" val="4213771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pPr>
              <a:defRPr/>
            </a:pPr>
            <a:fld id="{97627AE4-8BDE-46E1-9F70-0CC3DDFD3EB3}" type="slidenum">
              <a:rPr lang="en-NZ" smtClean="0"/>
              <a:pPr>
                <a:defRPr/>
              </a:pPr>
              <a:t>1</a:t>
            </a:fld>
            <a:endParaRPr lang="en-NZ" dirty="0"/>
          </a:p>
        </p:txBody>
      </p:sp>
    </p:spTree>
    <p:extLst>
      <p:ext uri="{BB962C8B-B14F-4D97-AF65-F5344CB8AC3E}">
        <p14:creationId xmlns:p14="http://schemas.microsoft.com/office/powerpoint/2010/main" val="2996928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pPr>
              <a:defRPr/>
            </a:pPr>
            <a:fld id="{97627AE4-8BDE-46E1-9F70-0CC3DDFD3EB3}" type="slidenum">
              <a:rPr lang="en-NZ" smtClean="0"/>
              <a:pPr>
                <a:defRPr/>
              </a:pPr>
              <a:t>15</a:t>
            </a:fld>
            <a:endParaRPr lang="en-NZ" dirty="0"/>
          </a:p>
        </p:txBody>
      </p:sp>
    </p:spTree>
    <p:extLst>
      <p:ext uri="{BB962C8B-B14F-4D97-AF65-F5344CB8AC3E}">
        <p14:creationId xmlns:p14="http://schemas.microsoft.com/office/powerpoint/2010/main" val="1522548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pPr>
              <a:defRPr/>
            </a:pPr>
            <a:fld id="{97627AE4-8BDE-46E1-9F70-0CC3DDFD3EB3}" type="slidenum">
              <a:rPr lang="en-NZ" smtClean="0"/>
              <a:pPr>
                <a:defRPr/>
              </a:pPr>
              <a:t>16</a:t>
            </a:fld>
            <a:endParaRPr lang="en-NZ" dirty="0"/>
          </a:p>
        </p:txBody>
      </p:sp>
    </p:spTree>
    <p:extLst>
      <p:ext uri="{BB962C8B-B14F-4D97-AF65-F5344CB8AC3E}">
        <p14:creationId xmlns:p14="http://schemas.microsoft.com/office/powerpoint/2010/main" val="4116410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pPr>
              <a:defRPr/>
            </a:pPr>
            <a:fld id="{97627AE4-8BDE-46E1-9F70-0CC3DDFD3EB3}" type="slidenum">
              <a:rPr lang="en-NZ" smtClean="0"/>
              <a:pPr>
                <a:defRPr/>
              </a:pPr>
              <a:t>17</a:t>
            </a:fld>
            <a:endParaRPr lang="en-NZ" dirty="0"/>
          </a:p>
        </p:txBody>
      </p:sp>
    </p:spTree>
    <p:extLst>
      <p:ext uri="{BB962C8B-B14F-4D97-AF65-F5344CB8AC3E}">
        <p14:creationId xmlns:p14="http://schemas.microsoft.com/office/powerpoint/2010/main" val="1603588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97627AE4-8BDE-46E1-9F70-0CC3DDFD3EB3}" type="slidenum">
              <a:rPr lang="en-NZ" smtClean="0"/>
              <a:pPr>
                <a:defRPr/>
              </a:pPr>
              <a:t>18</a:t>
            </a:fld>
            <a:endParaRPr lang="en-NZ" dirty="0"/>
          </a:p>
        </p:txBody>
      </p:sp>
    </p:spTree>
    <p:extLst>
      <p:ext uri="{BB962C8B-B14F-4D97-AF65-F5344CB8AC3E}">
        <p14:creationId xmlns:p14="http://schemas.microsoft.com/office/powerpoint/2010/main" val="3630966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97627AE4-8BDE-46E1-9F70-0CC3DDFD3EB3}" type="slidenum">
              <a:rPr lang="en-NZ" smtClean="0"/>
              <a:pPr>
                <a:defRPr/>
              </a:pPr>
              <a:t>21</a:t>
            </a:fld>
            <a:endParaRPr lang="en-NZ" dirty="0"/>
          </a:p>
        </p:txBody>
      </p:sp>
    </p:spTree>
    <p:extLst>
      <p:ext uri="{BB962C8B-B14F-4D97-AF65-F5344CB8AC3E}">
        <p14:creationId xmlns:p14="http://schemas.microsoft.com/office/powerpoint/2010/main" val="2414519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CCDD99BB-D0BB-499F-91CA-1DBB2331D707}" type="slidenum">
              <a:rPr lang="en-NZ" smtClean="0"/>
              <a:pPr/>
              <a:t>22</a:t>
            </a:fld>
            <a:endParaRPr lang="en-NZ" dirty="0"/>
          </a:p>
        </p:txBody>
      </p:sp>
    </p:spTree>
    <p:extLst>
      <p:ext uri="{BB962C8B-B14F-4D97-AF65-F5344CB8AC3E}">
        <p14:creationId xmlns:p14="http://schemas.microsoft.com/office/powerpoint/2010/main" val="1685067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10"/>
          </p:nvPr>
        </p:nvSpPr>
        <p:spPr/>
        <p:txBody>
          <a:bodyPr/>
          <a:lstStyle/>
          <a:p>
            <a:fld id="{CCDD99BB-D0BB-499F-91CA-1DBB2331D707}" type="slidenum">
              <a:rPr lang="en-NZ" smtClean="0"/>
              <a:pPr/>
              <a:t>26</a:t>
            </a:fld>
            <a:endParaRPr lang="en-NZ" dirty="0"/>
          </a:p>
        </p:txBody>
      </p:sp>
    </p:spTree>
    <p:extLst>
      <p:ext uri="{BB962C8B-B14F-4D97-AF65-F5344CB8AC3E}">
        <p14:creationId xmlns:p14="http://schemas.microsoft.com/office/powerpoint/2010/main" val="3625268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r>
              <a:rPr lang="en-US" smtClean="0"/>
              <a:t>Lecture11</a:t>
            </a:r>
            <a:endParaRPr lang="en-NZ" dirty="0"/>
          </a:p>
        </p:txBody>
      </p:sp>
      <p:sp>
        <p:nvSpPr>
          <p:cNvPr id="5" name="Footer Placeholder 4"/>
          <p:cNvSpPr>
            <a:spLocks noGrp="1"/>
          </p:cNvSpPr>
          <p:nvPr>
            <p:ph type="ftr" sz="quarter" idx="11"/>
          </p:nvPr>
        </p:nvSpPr>
        <p:spPr/>
        <p:txBody>
          <a:bodyPr/>
          <a:lstStyle/>
          <a:p>
            <a:pPr>
              <a:defRPr/>
            </a:pPr>
            <a:r>
              <a:rPr lang="en-NZ" smtClean="0"/>
              <a:t>Handout 03</a:t>
            </a:r>
            <a:endParaRPr lang="en-NZ" dirty="0"/>
          </a:p>
        </p:txBody>
      </p:sp>
      <p:sp>
        <p:nvSpPr>
          <p:cNvPr id="6" name="Slide Number Placeholder 5"/>
          <p:cNvSpPr>
            <a:spLocks noGrp="1"/>
          </p:cNvSpPr>
          <p:nvPr>
            <p:ph type="sldNum" sz="quarter" idx="12"/>
          </p:nvPr>
        </p:nvSpPr>
        <p:spPr/>
        <p:txBody>
          <a:bodyPr/>
          <a:lstStyle/>
          <a:p>
            <a:pPr>
              <a:defRPr/>
            </a:pPr>
            <a:fld id="{F9647A09-C036-4A5F-AC54-E4FFBB288660}" type="slidenum">
              <a:rPr lang="en-NZ" smtClean="0"/>
              <a:pPr>
                <a:defRPr/>
              </a:pPr>
              <a:t>‹#›</a:t>
            </a:fld>
            <a:endParaRPr lang="en-NZ" dirty="0"/>
          </a:p>
        </p:txBody>
      </p:sp>
    </p:spTree>
    <p:extLst>
      <p:ext uri="{BB962C8B-B14F-4D97-AF65-F5344CB8AC3E}">
        <p14:creationId xmlns:p14="http://schemas.microsoft.com/office/powerpoint/2010/main" val="1581051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r>
              <a:rPr lang="en-US" smtClean="0"/>
              <a:t>Lecture11</a:t>
            </a:r>
            <a:endParaRPr lang="en-NZ" dirty="0"/>
          </a:p>
        </p:txBody>
      </p:sp>
      <p:sp>
        <p:nvSpPr>
          <p:cNvPr id="5" name="Footer Placeholder 4"/>
          <p:cNvSpPr>
            <a:spLocks noGrp="1"/>
          </p:cNvSpPr>
          <p:nvPr>
            <p:ph type="ftr" sz="quarter" idx="11"/>
          </p:nvPr>
        </p:nvSpPr>
        <p:spPr/>
        <p:txBody>
          <a:bodyPr/>
          <a:lstStyle/>
          <a:p>
            <a:pPr>
              <a:defRPr/>
            </a:pPr>
            <a:r>
              <a:rPr lang="en-NZ" smtClean="0"/>
              <a:t>Handout 03</a:t>
            </a:r>
            <a:endParaRPr lang="en-NZ" dirty="0"/>
          </a:p>
        </p:txBody>
      </p:sp>
      <p:sp>
        <p:nvSpPr>
          <p:cNvPr id="6" name="Slide Number Placeholder 5"/>
          <p:cNvSpPr>
            <a:spLocks noGrp="1"/>
          </p:cNvSpPr>
          <p:nvPr>
            <p:ph type="sldNum" sz="quarter" idx="12"/>
          </p:nvPr>
        </p:nvSpPr>
        <p:spPr/>
        <p:txBody>
          <a:bodyPr/>
          <a:lstStyle/>
          <a:p>
            <a:pPr>
              <a:defRPr/>
            </a:pPr>
            <a:fld id="{5173B210-9091-49B7-8008-CB42783A902D}" type="slidenum">
              <a:rPr lang="en-NZ" smtClean="0"/>
              <a:pPr>
                <a:defRPr/>
              </a:pPr>
              <a:t>‹#›</a:t>
            </a:fld>
            <a:endParaRPr lang="en-NZ" dirty="0"/>
          </a:p>
        </p:txBody>
      </p:sp>
    </p:spTree>
    <p:extLst>
      <p:ext uri="{BB962C8B-B14F-4D97-AF65-F5344CB8AC3E}">
        <p14:creationId xmlns:p14="http://schemas.microsoft.com/office/powerpoint/2010/main" val="4231495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r>
              <a:rPr lang="en-US" smtClean="0"/>
              <a:t>Lecture11</a:t>
            </a:r>
            <a:endParaRPr lang="en-NZ" dirty="0"/>
          </a:p>
        </p:txBody>
      </p:sp>
      <p:sp>
        <p:nvSpPr>
          <p:cNvPr id="5" name="Footer Placeholder 4"/>
          <p:cNvSpPr>
            <a:spLocks noGrp="1"/>
          </p:cNvSpPr>
          <p:nvPr>
            <p:ph type="ftr" sz="quarter" idx="11"/>
          </p:nvPr>
        </p:nvSpPr>
        <p:spPr/>
        <p:txBody>
          <a:bodyPr/>
          <a:lstStyle/>
          <a:p>
            <a:pPr>
              <a:defRPr/>
            </a:pPr>
            <a:r>
              <a:rPr lang="en-NZ" smtClean="0"/>
              <a:t>Handout 03</a:t>
            </a:r>
            <a:endParaRPr lang="en-NZ" dirty="0"/>
          </a:p>
        </p:txBody>
      </p:sp>
      <p:sp>
        <p:nvSpPr>
          <p:cNvPr id="6" name="Slide Number Placeholder 5"/>
          <p:cNvSpPr>
            <a:spLocks noGrp="1"/>
          </p:cNvSpPr>
          <p:nvPr>
            <p:ph type="sldNum" sz="quarter" idx="12"/>
          </p:nvPr>
        </p:nvSpPr>
        <p:spPr/>
        <p:txBody>
          <a:bodyPr/>
          <a:lstStyle/>
          <a:p>
            <a:pPr>
              <a:defRPr/>
            </a:pPr>
            <a:fld id="{58C5E9E4-F22E-4967-A946-859D0A03BB9C}" type="slidenum">
              <a:rPr lang="en-NZ" smtClean="0"/>
              <a:pPr>
                <a:defRPr/>
              </a:pPr>
              <a:t>‹#›</a:t>
            </a:fld>
            <a:endParaRPr lang="en-NZ" dirty="0"/>
          </a:p>
        </p:txBody>
      </p:sp>
    </p:spTree>
    <p:extLst>
      <p:ext uri="{BB962C8B-B14F-4D97-AF65-F5344CB8AC3E}">
        <p14:creationId xmlns:p14="http://schemas.microsoft.com/office/powerpoint/2010/main" val="2800617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r>
              <a:rPr lang="en-US" smtClean="0"/>
              <a:t>Lecture11</a:t>
            </a:r>
            <a:endParaRPr lang="en-NZ" dirty="0"/>
          </a:p>
        </p:txBody>
      </p:sp>
      <p:sp>
        <p:nvSpPr>
          <p:cNvPr id="5" name="Footer Placeholder 4"/>
          <p:cNvSpPr>
            <a:spLocks noGrp="1"/>
          </p:cNvSpPr>
          <p:nvPr>
            <p:ph type="ftr" sz="quarter" idx="11"/>
          </p:nvPr>
        </p:nvSpPr>
        <p:spPr/>
        <p:txBody>
          <a:bodyPr/>
          <a:lstStyle/>
          <a:p>
            <a:pPr>
              <a:defRPr/>
            </a:pPr>
            <a:r>
              <a:rPr lang="en-NZ" smtClean="0"/>
              <a:t>Handout 03</a:t>
            </a:r>
            <a:endParaRPr lang="en-NZ" dirty="0"/>
          </a:p>
        </p:txBody>
      </p:sp>
      <p:sp>
        <p:nvSpPr>
          <p:cNvPr id="6" name="Slide Number Placeholder 5"/>
          <p:cNvSpPr>
            <a:spLocks noGrp="1"/>
          </p:cNvSpPr>
          <p:nvPr>
            <p:ph type="sldNum" sz="quarter" idx="12"/>
          </p:nvPr>
        </p:nvSpPr>
        <p:spPr/>
        <p:txBody>
          <a:bodyPr/>
          <a:lstStyle/>
          <a:p>
            <a:pPr>
              <a:defRPr/>
            </a:pPr>
            <a:fld id="{E3734F35-4787-4D40-A6FC-86E47D2D2234}" type="slidenum">
              <a:rPr lang="en-NZ" smtClean="0"/>
              <a:pPr>
                <a:defRPr/>
              </a:pPr>
              <a:t>‹#›</a:t>
            </a:fld>
            <a:endParaRPr lang="en-NZ" dirty="0"/>
          </a:p>
        </p:txBody>
      </p:sp>
    </p:spTree>
    <p:extLst>
      <p:ext uri="{BB962C8B-B14F-4D97-AF65-F5344CB8AC3E}">
        <p14:creationId xmlns:p14="http://schemas.microsoft.com/office/powerpoint/2010/main" val="562341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r>
              <a:rPr lang="en-US" smtClean="0"/>
              <a:t>Lecture11</a:t>
            </a:r>
            <a:endParaRPr lang="en-NZ" dirty="0"/>
          </a:p>
        </p:txBody>
      </p:sp>
      <p:sp>
        <p:nvSpPr>
          <p:cNvPr id="5" name="Footer Placeholder 4"/>
          <p:cNvSpPr>
            <a:spLocks noGrp="1"/>
          </p:cNvSpPr>
          <p:nvPr>
            <p:ph type="ftr" sz="quarter" idx="11"/>
          </p:nvPr>
        </p:nvSpPr>
        <p:spPr/>
        <p:txBody>
          <a:bodyPr/>
          <a:lstStyle/>
          <a:p>
            <a:pPr>
              <a:defRPr/>
            </a:pPr>
            <a:r>
              <a:rPr lang="en-NZ" smtClean="0"/>
              <a:t>Handout 03</a:t>
            </a:r>
            <a:endParaRPr lang="en-NZ" dirty="0"/>
          </a:p>
        </p:txBody>
      </p:sp>
      <p:sp>
        <p:nvSpPr>
          <p:cNvPr id="6" name="Slide Number Placeholder 5"/>
          <p:cNvSpPr>
            <a:spLocks noGrp="1"/>
          </p:cNvSpPr>
          <p:nvPr>
            <p:ph type="sldNum" sz="quarter" idx="12"/>
          </p:nvPr>
        </p:nvSpPr>
        <p:spPr/>
        <p:txBody>
          <a:bodyPr/>
          <a:lstStyle/>
          <a:p>
            <a:pPr>
              <a:defRPr/>
            </a:pPr>
            <a:fld id="{1633BD76-2624-4DFC-B5B2-296442ABBA47}" type="slidenum">
              <a:rPr lang="en-NZ" smtClean="0"/>
              <a:pPr>
                <a:defRPr/>
              </a:pPr>
              <a:t>‹#›</a:t>
            </a:fld>
            <a:endParaRPr lang="en-NZ" dirty="0"/>
          </a:p>
        </p:txBody>
      </p:sp>
    </p:spTree>
    <p:extLst>
      <p:ext uri="{BB962C8B-B14F-4D97-AF65-F5344CB8AC3E}">
        <p14:creationId xmlns:p14="http://schemas.microsoft.com/office/powerpoint/2010/main" val="3858736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r>
              <a:rPr lang="en-US" smtClean="0"/>
              <a:t>Lecture11</a:t>
            </a:r>
            <a:endParaRPr lang="en-NZ" dirty="0"/>
          </a:p>
        </p:txBody>
      </p:sp>
      <p:sp>
        <p:nvSpPr>
          <p:cNvPr id="6" name="Footer Placeholder 5"/>
          <p:cNvSpPr>
            <a:spLocks noGrp="1"/>
          </p:cNvSpPr>
          <p:nvPr>
            <p:ph type="ftr" sz="quarter" idx="11"/>
          </p:nvPr>
        </p:nvSpPr>
        <p:spPr/>
        <p:txBody>
          <a:bodyPr/>
          <a:lstStyle/>
          <a:p>
            <a:pPr>
              <a:defRPr/>
            </a:pPr>
            <a:r>
              <a:rPr lang="en-NZ" smtClean="0"/>
              <a:t>Handout 03</a:t>
            </a:r>
            <a:endParaRPr lang="en-NZ" dirty="0"/>
          </a:p>
        </p:txBody>
      </p:sp>
      <p:sp>
        <p:nvSpPr>
          <p:cNvPr id="7" name="Slide Number Placeholder 6"/>
          <p:cNvSpPr>
            <a:spLocks noGrp="1"/>
          </p:cNvSpPr>
          <p:nvPr>
            <p:ph type="sldNum" sz="quarter" idx="12"/>
          </p:nvPr>
        </p:nvSpPr>
        <p:spPr/>
        <p:txBody>
          <a:bodyPr/>
          <a:lstStyle/>
          <a:p>
            <a:pPr>
              <a:defRPr/>
            </a:pPr>
            <a:fld id="{A51E3691-2D60-4578-AB02-5F1BF76F4495}" type="slidenum">
              <a:rPr lang="en-NZ" smtClean="0"/>
              <a:pPr>
                <a:defRPr/>
              </a:pPr>
              <a:t>‹#›</a:t>
            </a:fld>
            <a:endParaRPr lang="en-NZ" dirty="0"/>
          </a:p>
        </p:txBody>
      </p:sp>
    </p:spTree>
    <p:extLst>
      <p:ext uri="{BB962C8B-B14F-4D97-AF65-F5344CB8AC3E}">
        <p14:creationId xmlns:p14="http://schemas.microsoft.com/office/powerpoint/2010/main" val="2198865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r>
              <a:rPr lang="en-US" smtClean="0"/>
              <a:t>Lecture11</a:t>
            </a:r>
            <a:endParaRPr lang="en-NZ" dirty="0"/>
          </a:p>
        </p:txBody>
      </p:sp>
      <p:sp>
        <p:nvSpPr>
          <p:cNvPr id="8" name="Footer Placeholder 7"/>
          <p:cNvSpPr>
            <a:spLocks noGrp="1"/>
          </p:cNvSpPr>
          <p:nvPr>
            <p:ph type="ftr" sz="quarter" idx="11"/>
          </p:nvPr>
        </p:nvSpPr>
        <p:spPr/>
        <p:txBody>
          <a:bodyPr/>
          <a:lstStyle/>
          <a:p>
            <a:pPr>
              <a:defRPr/>
            </a:pPr>
            <a:r>
              <a:rPr lang="en-NZ" smtClean="0"/>
              <a:t>Handout 03</a:t>
            </a:r>
            <a:endParaRPr lang="en-NZ" dirty="0"/>
          </a:p>
        </p:txBody>
      </p:sp>
      <p:sp>
        <p:nvSpPr>
          <p:cNvPr id="9" name="Slide Number Placeholder 8"/>
          <p:cNvSpPr>
            <a:spLocks noGrp="1"/>
          </p:cNvSpPr>
          <p:nvPr>
            <p:ph type="sldNum" sz="quarter" idx="12"/>
          </p:nvPr>
        </p:nvSpPr>
        <p:spPr/>
        <p:txBody>
          <a:bodyPr/>
          <a:lstStyle/>
          <a:p>
            <a:pPr>
              <a:defRPr/>
            </a:pPr>
            <a:fld id="{C8361863-6960-449C-BAE0-D8D2F7D7FDD0}" type="slidenum">
              <a:rPr lang="en-NZ" smtClean="0"/>
              <a:pPr>
                <a:defRPr/>
              </a:pPr>
              <a:t>‹#›</a:t>
            </a:fld>
            <a:endParaRPr lang="en-NZ" dirty="0"/>
          </a:p>
        </p:txBody>
      </p:sp>
    </p:spTree>
    <p:extLst>
      <p:ext uri="{BB962C8B-B14F-4D97-AF65-F5344CB8AC3E}">
        <p14:creationId xmlns:p14="http://schemas.microsoft.com/office/powerpoint/2010/main" val="1119158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r>
              <a:rPr lang="en-US" smtClean="0"/>
              <a:t>Lecture11</a:t>
            </a:r>
            <a:endParaRPr lang="en-NZ" dirty="0"/>
          </a:p>
        </p:txBody>
      </p:sp>
      <p:sp>
        <p:nvSpPr>
          <p:cNvPr id="4" name="Footer Placeholder 3"/>
          <p:cNvSpPr>
            <a:spLocks noGrp="1"/>
          </p:cNvSpPr>
          <p:nvPr>
            <p:ph type="ftr" sz="quarter" idx="11"/>
          </p:nvPr>
        </p:nvSpPr>
        <p:spPr/>
        <p:txBody>
          <a:bodyPr/>
          <a:lstStyle/>
          <a:p>
            <a:pPr>
              <a:defRPr/>
            </a:pPr>
            <a:r>
              <a:rPr lang="en-NZ" smtClean="0"/>
              <a:t>Handout 03</a:t>
            </a:r>
            <a:endParaRPr lang="en-NZ" dirty="0"/>
          </a:p>
        </p:txBody>
      </p:sp>
      <p:sp>
        <p:nvSpPr>
          <p:cNvPr id="5" name="Slide Number Placeholder 4"/>
          <p:cNvSpPr>
            <a:spLocks noGrp="1"/>
          </p:cNvSpPr>
          <p:nvPr>
            <p:ph type="sldNum" sz="quarter" idx="12"/>
          </p:nvPr>
        </p:nvSpPr>
        <p:spPr/>
        <p:txBody>
          <a:bodyPr/>
          <a:lstStyle/>
          <a:p>
            <a:pPr>
              <a:defRPr/>
            </a:pPr>
            <a:fld id="{D09E34CC-405E-4F63-8CA0-682D7BBEE5FC}" type="slidenum">
              <a:rPr lang="en-NZ" smtClean="0"/>
              <a:pPr>
                <a:defRPr/>
              </a:pPr>
              <a:t>‹#›</a:t>
            </a:fld>
            <a:endParaRPr lang="en-NZ" dirty="0"/>
          </a:p>
        </p:txBody>
      </p:sp>
    </p:spTree>
    <p:extLst>
      <p:ext uri="{BB962C8B-B14F-4D97-AF65-F5344CB8AC3E}">
        <p14:creationId xmlns:p14="http://schemas.microsoft.com/office/powerpoint/2010/main" val="261163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smtClean="0"/>
              <a:t>Lecture11</a:t>
            </a:r>
            <a:endParaRPr lang="en-NZ" dirty="0"/>
          </a:p>
        </p:txBody>
      </p:sp>
      <p:sp>
        <p:nvSpPr>
          <p:cNvPr id="3" name="Footer Placeholder 2"/>
          <p:cNvSpPr>
            <a:spLocks noGrp="1"/>
          </p:cNvSpPr>
          <p:nvPr>
            <p:ph type="ftr" sz="quarter" idx="11"/>
          </p:nvPr>
        </p:nvSpPr>
        <p:spPr/>
        <p:txBody>
          <a:bodyPr/>
          <a:lstStyle/>
          <a:p>
            <a:pPr>
              <a:defRPr/>
            </a:pPr>
            <a:r>
              <a:rPr lang="en-NZ" smtClean="0"/>
              <a:t>Handout 03</a:t>
            </a:r>
            <a:endParaRPr lang="en-NZ" dirty="0"/>
          </a:p>
        </p:txBody>
      </p:sp>
      <p:sp>
        <p:nvSpPr>
          <p:cNvPr id="4" name="Slide Number Placeholder 3"/>
          <p:cNvSpPr>
            <a:spLocks noGrp="1"/>
          </p:cNvSpPr>
          <p:nvPr>
            <p:ph type="sldNum" sz="quarter" idx="12"/>
          </p:nvPr>
        </p:nvSpPr>
        <p:spPr/>
        <p:txBody>
          <a:bodyPr/>
          <a:lstStyle/>
          <a:p>
            <a:pPr>
              <a:defRPr/>
            </a:pPr>
            <a:fld id="{F96F8825-D2F8-4109-96C8-6D230068AD27}" type="slidenum">
              <a:rPr lang="en-NZ" smtClean="0"/>
              <a:pPr>
                <a:defRPr/>
              </a:pPr>
              <a:t>‹#›</a:t>
            </a:fld>
            <a:endParaRPr lang="en-NZ" dirty="0"/>
          </a:p>
        </p:txBody>
      </p:sp>
    </p:spTree>
    <p:extLst>
      <p:ext uri="{BB962C8B-B14F-4D97-AF65-F5344CB8AC3E}">
        <p14:creationId xmlns:p14="http://schemas.microsoft.com/office/powerpoint/2010/main" val="3869865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r>
              <a:rPr lang="en-US" smtClean="0"/>
              <a:t>Lecture11</a:t>
            </a:r>
            <a:endParaRPr lang="en-NZ" dirty="0"/>
          </a:p>
        </p:txBody>
      </p:sp>
      <p:sp>
        <p:nvSpPr>
          <p:cNvPr id="6" name="Footer Placeholder 5"/>
          <p:cNvSpPr>
            <a:spLocks noGrp="1"/>
          </p:cNvSpPr>
          <p:nvPr>
            <p:ph type="ftr" sz="quarter" idx="11"/>
          </p:nvPr>
        </p:nvSpPr>
        <p:spPr/>
        <p:txBody>
          <a:bodyPr/>
          <a:lstStyle/>
          <a:p>
            <a:pPr>
              <a:defRPr/>
            </a:pPr>
            <a:r>
              <a:rPr lang="en-NZ" smtClean="0"/>
              <a:t>Handout 03</a:t>
            </a:r>
            <a:endParaRPr lang="en-NZ" dirty="0"/>
          </a:p>
        </p:txBody>
      </p:sp>
      <p:sp>
        <p:nvSpPr>
          <p:cNvPr id="7" name="Slide Number Placeholder 6"/>
          <p:cNvSpPr>
            <a:spLocks noGrp="1"/>
          </p:cNvSpPr>
          <p:nvPr>
            <p:ph type="sldNum" sz="quarter" idx="12"/>
          </p:nvPr>
        </p:nvSpPr>
        <p:spPr/>
        <p:txBody>
          <a:bodyPr/>
          <a:lstStyle/>
          <a:p>
            <a:pPr>
              <a:defRPr/>
            </a:pPr>
            <a:fld id="{F7D588F5-90A4-47CC-9BE7-BB91884EE0D0}" type="slidenum">
              <a:rPr lang="en-NZ" smtClean="0"/>
              <a:pPr>
                <a:defRPr/>
              </a:pPr>
              <a:t>‹#›</a:t>
            </a:fld>
            <a:endParaRPr lang="en-NZ" dirty="0"/>
          </a:p>
        </p:txBody>
      </p:sp>
    </p:spTree>
    <p:extLst>
      <p:ext uri="{BB962C8B-B14F-4D97-AF65-F5344CB8AC3E}">
        <p14:creationId xmlns:p14="http://schemas.microsoft.com/office/powerpoint/2010/main" val="2765974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r>
              <a:rPr lang="en-US" smtClean="0"/>
              <a:t>Lecture11</a:t>
            </a:r>
            <a:endParaRPr lang="en-NZ" dirty="0"/>
          </a:p>
        </p:txBody>
      </p:sp>
      <p:sp>
        <p:nvSpPr>
          <p:cNvPr id="6" name="Footer Placeholder 5"/>
          <p:cNvSpPr>
            <a:spLocks noGrp="1"/>
          </p:cNvSpPr>
          <p:nvPr>
            <p:ph type="ftr" sz="quarter" idx="11"/>
          </p:nvPr>
        </p:nvSpPr>
        <p:spPr/>
        <p:txBody>
          <a:bodyPr/>
          <a:lstStyle/>
          <a:p>
            <a:pPr>
              <a:defRPr/>
            </a:pPr>
            <a:r>
              <a:rPr lang="en-NZ" smtClean="0"/>
              <a:t>Handout 03</a:t>
            </a:r>
            <a:endParaRPr lang="en-NZ" dirty="0"/>
          </a:p>
        </p:txBody>
      </p:sp>
      <p:sp>
        <p:nvSpPr>
          <p:cNvPr id="7" name="Slide Number Placeholder 6"/>
          <p:cNvSpPr>
            <a:spLocks noGrp="1"/>
          </p:cNvSpPr>
          <p:nvPr>
            <p:ph type="sldNum" sz="quarter" idx="12"/>
          </p:nvPr>
        </p:nvSpPr>
        <p:spPr/>
        <p:txBody>
          <a:bodyPr/>
          <a:lstStyle/>
          <a:p>
            <a:pPr>
              <a:defRPr/>
            </a:pPr>
            <a:fld id="{64602C0A-1352-4B4D-B01C-2BF8E290F5CD}" type="slidenum">
              <a:rPr lang="en-NZ" smtClean="0"/>
              <a:pPr>
                <a:defRPr/>
              </a:pPr>
              <a:t>‹#›</a:t>
            </a:fld>
            <a:endParaRPr lang="en-NZ" dirty="0"/>
          </a:p>
        </p:txBody>
      </p:sp>
    </p:spTree>
    <p:extLst>
      <p:ext uri="{BB962C8B-B14F-4D97-AF65-F5344CB8AC3E}">
        <p14:creationId xmlns:p14="http://schemas.microsoft.com/office/powerpoint/2010/main" val="1152165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r>
              <a:rPr lang="en-US" smtClean="0"/>
              <a:t>Lecture11</a:t>
            </a:r>
            <a:endParaRPr lang="en-NZ"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NZ" smtClean="0"/>
              <a:t>Handout 03</a:t>
            </a:r>
            <a:endParaRPr lang="en-NZ"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CFCDBFDA-3812-46C1-AF47-AEE16208B42C}" type="slidenum">
              <a:rPr lang="en-NZ" smtClean="0"/>
              <a:pPr>
                <a:defRPr/>
              </a:pPr>
              <a:t>‹#›</a:t>
            </a:fld>
            <a:endParaRPr lang="en-NZ" dirty="0"/>
          </a:p>
        </p:txBody>
      </p:sp>
    </p:spTree>
    <p:extLst>
      <p:ext uri="{BB962C8B-B14F-4D97-AF65-F5344CB8AC3E}">
        <p14:creationId xmlns:p14="http://schemas.microsoft.com/office/powerpoint/2010/main" val="111336916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16.jpe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2.gif"/></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2.gif"/></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43000" y="2420888"/>
            <a:ext cx="6961584" cy="990600"/>
          </a:xfrm>
        </p:spPr>
        <p:txBody>
          <a:bodyPr>
            <a:normAutofit/>
          </a:bodyPr>
          <a:lstStyle/>
          <a:p>
            <a:r>
              <a:rPr lang="en-US" altLang="zh-TW" dirty="0" smtClean="0">
                <a:ea typeface="新細明體" pitchFamily="18" charset="-120"/>
              </a:rPr>
              <a:t>POLYMORPHISM</a:t>
            </a:r>
            <a:endParaRPr lang="en-US" dirty="0"/>
          </a:p>
        </p:txBody>
      </p:sp>
      <p:sp>
        <p:nvSpPr>
          <p:cNvPr id="3075" name="Rectangle 3" descr="Rectangle: Click to edit Master text styles&#10;Second level&#10;Third level&#10;Fourth level&#10;Fifth level"/>
          <p:cNvSpPr>
            <a:spLocks noGrp="1" noChangeArrowheads="1"/>
          </p:cNvSpPr>
          <p:nvPr>
            <p:ph type="subTitle" idx="1"/>
          </p:nvPr>
        </p:nvSpPr>
        <p:spPr>
          <a:xfrm>
            <a:off x="1143000" y="5085184"/>
            <a:ext cx="6858000" cy="360040"/>
          </a:xfrm>
        </p:spPr>
        <p:txBody>
          <a:bodyPr/>
          <a:lstStyle/>
          <a:p>
            <a:r>
              <a:rPr lang="en-US" dirty="0"/>
              <a:t>Polymorphism</a:t>
            </a:r>
            <a:endParaRPr lang="en-NZ"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r>
              <a:rPr lang="en-US" dirty="0"/>
              <a:t>2.Polymorphism </a:t>
            </a:r>
            <a:r>
              <a:rPr lang="en-US" dirty="0" smtClean="0"/>
              <a:t>Example</a:t>
            </a:r>
            <a:br>
              <a:rPr lang="en-US" dirty="0" smtClean="0"/>
            </a:br>
            <a:r>
              <a:rPr lang="en-US" dirty="0" err="1" smtClean="0"/>
              <a:t>KFCChef</a:t>
            </a:r>
            <a:endParaRPr lang="en-US" dirty="0" smtClean="0"/>
          </a:p>
        </p:txBody>
      </p:sp>
      <p:sp>
        <p:nvSpPr>
          <p:cNvPr id="18435"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dirty="0" smtClean="0"/>
              <a:t>Now our Kitchen has a KFCChef person</a:t>
            </a:r>
          </a:p>
          <a:p>
            <a:pPr lvl="1" eaLnBrk="1" hangingPunct="1"/>
            <a:r>
              <a:rPr lang="en-US" dirty="0" smtClean="0"/>
              <a:t>Inherited method: getName </a:t>
            </a:r>
          </a:p>
          <a:p>
            <a:pPr lvl="2" eaLnBrk="1" hangingPunct="1"/>
            <a:r>
              <a:rPr lang="en-US" dirty="0" smtClean="0"/>
              <a:t>To get her name </a:t>
            </a:r>
          </a:p>
          <a:p>
            <a:pPr lvl="1" eaLnBrk="1" hangingPunct="1"/>
            <a:r>
              <a:rPr lang="en-US" dirty="0" smtClean="0"/>
              <a:t>Overridden method: cookDinner</a:t>
            </a:r>
          </a:p>
          <a:p>
            <a:pPr lvl="2" eaLnBrk="1" hangingPunct="1"/>
            <a:r>
              <a:rPr lang="en-US" dirty="0" smtClean="0"/>
              <a:t>A KFCChef makes KFC fried chicken</a:t>
            </a:r>
          </a:p>
        </p:txBody>
      </p:sp>
      <p:sp>
        <p:nvSpPr>
          <p:cNvPr id="5" name="Date Placeholder 4"/>
          <p:cNvSpPr>
            <a:spLocks noGrp="1"/>
          </p:cNvSpPr>
          <p:nvPr>
            <p:ph type="dt" sz="half" idx="10"/>
          </p:nvPr>
        </p:nvSpPr>
        <p:spPr/>
        <p:txBody>
          <a:bodyPr/>
          <a:lstStyle/>
          <a:p>
            <a:pPr>
              <a:defRPr/>
            </a:pPr>
            <a:r>
              <a:rPr lang="en-US" smtClean="0"/>
              <a:t>Lecture11</a:t>
            </a:r>
            <a:endParaRPr lang="en-NZ" dirty="0"/>
          </a:p>
        </p:txBody>
      </p:sp>
      <p:sp>
        <p:nvSpPr>
          <p:cNvPr id="4" name="Slide Number Placeholder 3"/>
          <p:cNvSpPr>
            <a:spLocks noGrp="1"/>
          </p:cNvSpPr>
          <p:nvPr>
            <p:ph type="sldNum" sz="quarter" idx="12"/>
          </p:nvPr>
        </p:nvSpPr>
        <p:spPr/>
        <p:txBody>
          <a:bodyPr/>
          <a:lstStyle/>
          <a:p>
            <a:pPr>
              <a:defRPr/>
            </a:pPr>
            <a:fld id="{E3734F35-4787-4D40-A6FC-86E47D2D2234}" type="slidenum">
              <a:rPr lang="en-NZ" smtClean="0"/>
              <a:pPr>
                <a:defRPr/>
              </a:pPr>
              <a:t>10</a:t>
            </a:fld>
            <a:endParaRPr lang="en-NZ" dirty="0"/>
          </a:p>
        </p:txBody>
      </p:sp>
      <p:pic>
        <p:nvPicPr>
          <p:cNvPr id="18439" name="Picture 4" descr="kitch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288" y="188913"/>
            <a:ext cx="154305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Picture 5" descr="j0234752[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813675" y="404813"/>
            <a:ext cx="77311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1" name="Line 6"/>
          <p:cNvSpPr>
            <a:spLocks noChangeShapeType="1"/>
          </p:cNvSpPr>
          <p:nvPr/>
        </p:nvSpPr>
        <p:spPr bwMode="auto">
          <a:xfrm flipH="1" flipV="1">
            <a:off x="7092950" y="765175"/>
            <a:ext cx="936625" cy="0"/>
          </a:xfrm>
          <a:prstGeom prst="line">
            <a:avLst/>
          </a:prstGeom>
          <a:noFill/>
          <a:ln w="38100">
            <a:solidFill>
              <a:srgbClr val="8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NZ" dirty="0"/>
          </a:p>
        </p:txBody>
      </p:sp>
      <p:grpSp>
        <p:nvGrpSpPr>
          <p:cNvPr id="2" name="Group 17"/>
          <p:cNvGrpSpPr>
            <a:grpSpLocks/>
          </p:cNvGrpSpPr>
          <p:nvPr/>
        </p:nvGrpSpPr>
        <p:grpSpPr bwMode="auto">
          <a:xfrm>
            <a:off x="6660000" y="1673225"/>
            <a:ext cx="1674812" cy="1079500"/>
            <a:chOff x="4263" y="1485"/>
            <a:chExt cx="1055" cy="680"/>
          </a:xfrm>
        </p:grpSpPr>
        <p:sp>
          <p:nvSpPr>
            <p:cNvPr id="18448" name="Rectangle 7"/>
            <p:cNvSpPr>
              <a:spLocks noChangeArrowheads="1"/>
            </p:cNvSpPr>
            <p:nvPr/>
          </p:nvSpPr>
          <p:spPr bwMode="auto">
            <a:xfrm>
              <a:off x="4671" y="1485"/>
              <a:ext cx="647" cy="170"/>
            </a:xfrm>
            <a:prstGeom prst="rect">
              <a:avLst/>
            </a:prstGeom>
            <a:noFill/>
            <a:ln w="1905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1800" dirty="0"/>
                <a:t>Person</a:t>
              </a:r>
            </a:p>
          </p:txBody>
        </p:sp>
        <p:sp>
          <p:nvSpPr>
            <p:cNvPr id="18449" name="Rectangle 8"/>
            <p:cNvSpPr>
              <a:spLocks noChangeArrowheads="1"/>
            </p:cNvSpPr>
            <p:nvPr/>
          </p:nvSpPr>
          <p:spPr bwMode="auto">
            <a:xfrm>
              <a:off x="4263" y="1984"/>
              <a:ext cx="862" cy="181"/>
            </a:xfrm>
            <a:prstGeom prst="rect">
              <a:avLst/>
            </a:prstGeom>
            <a:noFill/>
            <a:ln w="1905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1800" dirty="0"/>
                <a:t>kFCChef</a:t>
              </a:r>
            </a:p>
          </p:txBody>
        </p:sp>
        <p:cxnSp>
          <p:nvCxnSpPr>
            <p:cNvPr id="18450" name="AutoShape 9"/>
            <p:cNvCxnSpPr>
              <a:cxnSpLocks noChangeShapeType="1"/>
              <a:stCxn id="18448" idx="2"/>
              <a:endCxn id="18449" idx="0"/>
            </p:cNvCxnSpPr>
            <p:nvPr/>
          </p:nvCxnSpPr>
          <p:spPr bwMode="auto">
            <a:xfrm rot="5400000">
              <a:off x="4686" y="1669"/>
              <a:ext cx="317" cy="301"/>
            </a:xfrm>
            <a:prstGeom prst="bentConnector3">
              <a:avLst>
                <a:gd name="adj1" fmla="val 49843"/>
              </a:avLst>
            </a:prstGeom>
            <a:noFill/>
            <a:ln w="19050">
              <a:solidFill>
                <a:srgbClr val="800000"/>
              </a:solidFill>
              <a:miter lim="800000"/>
              <a:headEnd/>
              <a:tailEnd/>
            </a:ln>
            <a:extLst>
              <a:ext uri="{909E8E84-426E-40DD-AFC4-6F175D3DCCD1}">
                <a14:hiddenFill xmlns:a14="http://schemas.microsoft.com/office/drawing/2010/main">
                  <a:noFill/>
                </a14:hiddenFill>
              </a:ext>
            </a:extLst>
          </p:spPr>
        </p:cxnSp>
      </p:grpSp>
      <p:sp>
        <p:nvSpPr>
          <p:cNvPr id="138252" name="Text Box 12"/>
          <p:cNvSpPr txBox="1">
            <a:spLocks noChangeArrowheads="1"/>
          </p:cNvSpPr>
          <p:nvPr/>
        </p:nvSpPr>
        <p:spPr bwMode="auto">
          <a:xfrm>
            <a:off x="323850" y="4292600"/>
            <a:ext cx="5256213" cy="1754326"/>
          </a:xfrm>
          <a:prstGeom prst="rect">
            <a:avLst/>
          </a:prstGeom>
          <a:ln/>
          <a:extLst/>
        </p:spPr>
        <p:style>
          <a:lnRef idx="1">
            <a:schemeClr val="accent3"/>
          </a:lnRef>
          <a:fillRef idx="2">
            <a:schemeClr val="accent3"/>
          </a:fillRef>
          <a:effectRef idx="1">
            <a:schemeClr val="accent3"/>
          </a:effectRef>
          <a:fontRef idx="minor">
            <a:schemeClr val="dk1"/>
          </a:fontRef>
        </p:style>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NZ" sz="1200" b="1" dirty="0" smtClean="0">
                <a:latin typeface="Courier New" pitchFamily="49" charset="0"/>
              </a:rPr>
              <a:t>class </a:t>
            </a:r>
            <a:r>
              <a:rPr lang="en-NZ" sz="1200" b="1" dirty="0">
                <a:latin typeface="Courier New" pitchFamily="49" charset="0"/>
              </a:rPr>
              <a:t>KFCChef extends Person {</a:t>
            </a:r>
          </a:p>
          <a:p>
            <a:pPr algn="l" eaLnBrk="1" hangingPunct="1"/>
            <a:r>
              <a:rPr lang="en-NZ" sz="1200" b="1" dirty="0">
                <a:latin typeface="Courier New" pitchFamily="49" charset="0"/>
              </a:rPr>
              <a:t>  public KFCChef(String firstname, String surname) {</a:t>
            </a:r>
          </a:p>
          <a:p>
            <a:pPr algn="l" eaLnBrk="1" hangingPunct="1"/>
            <a:r>
              <a:rPr lang="en-NZ" sz="1200" b="1" dirty="0">
                <a:latin typeface="Courier New" pitchFamily="49" charset="0"/>
              </a:rPr>
              <a:t>   super(firstname, surname);</a:t>
            </a:r>
          </a:p>
          <a:p>
            <a:pPr algn="l" eaLnBrk="1" hangingPunct="1"/>
            <a:r>
              <a:rPr lang="en-NZ" sz="1200" b="1" dirty="0">
                <a:latin typeface="Courier New" pitchFamily="49" charset="0"/>
              </a:rPr>
              <a:t>  }</a:t>
            </a:r>
          </a:p>
          <a:p>
            <a:pPr algn="l" eaLnBrk="1" hangingPunct="1"/>
            <a:r>
              <a:rPr lang="en-NZ" sz="1200" b="1" dirty="0">
                <a:latin typeface="Courier New" pitchFamily="49" charset="0"/>
              </a:rPr>
              <a:t>  </a:t>
            </a:r>
          </a:p>
          <a:p>
            <a:pPr algn="l" eaLnBrk="1" hangingPunct="1"/>
            <a:r>
              <a:rPr lang="en-NZ" sz="1200" b="1" dirty="0">
                <a:latin typeface="Courier New" pitchFamily="49" charset="0"/>
              </a:rPr>
              <a:t>  public void cookDinner() {</a:t>
            </a:r>
          </a:p>
          <a:p>
            <a:pPr algn="l" eaLnBrk="1" hangingPunct="1"/>
            <a:r>
              <a:rPr lang="en-NZ" sz="1200" b="1" dirty="0">
                <a:latin typeface="Courier New" pitchFamily="49" charset="0"/>
              </a:rPr>
              <a:t>   System.out.println("KFC Chicken");</a:t>
            </a:r>
          </a:p>
          <a:p>
            <a:pPr algn="l" eaLnBrk="1" hangingPunct="1"/>
            <a:r>
              <a:rPr lang="en-NZ" sz="1200" b="1" dirty="0">
                <a:latin typeface="Courier New" pitchFamily="49" charset="0"/>
              </a:rPr>
              <a:t>  }</a:t>
            </a:r>
          </a:p>
          <a:p>
            <a:pPr algn="l" eaLnBrk="1" hangingPunct="1"/>
            <a:r>
              <a:rPr lang="en-NZ" sz="1200" b="1" dirty="0">
                <a:latin typeface="Courier New" pitchFamily="49" charset="0"/>
              </a:rPr>
              <a:t>} </a:t>
            </a:r>
          </a:p>
        </p:txBody>
      </p:sp>
      <p:sp>
        <p:nvSpPr>
          <p:cNvPr id="138253" name="Text Box 13"/>
          <p:cNvSpPr txBox="1">
            <a:spLocks noChangeArrowheads="1"/>
          </p:cNvSpPr>
          <p:nvPr/>
        </p:nvSpPr>
        <p:spPr bwMode="auto">
          <a:xfrm>
            <a:off x="5508104" y="3384397"/>
            <a:ext cx="3324796" cy="646331"/>
          </a:xfrm>
          <a:prstGeom prst="rect">
            <a:avLst/>
          </a:prstGeom>
          <a:ln/>
          <a:extLst/>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NZ" sz="1200" b="1" dirty="0">
                <a:latin typeface="Courier New" pitchFamily="49" charset="0"/>
              </a:rPr>
              <a:t>p = new </a:t>
            </a:r>
            <a:r>
              <a:rPr lang="en-NZ" sz="1200" b="1" dirty="0" err="1">
                <a:latin typeface="Courier New" pitchFamily="49" charset="0"/>
              </a:rPr>
              <a:t>KFCChef</a:t>
            </a:r>
            <a:r>
              <a:rPr lang="en-NZ" sz="1200" b="1" dirty="0">
                <a:latin typeface="Courier New" pitchFamily="49" charset="0"/>
              </a:rPr>
              <a:t>("Peter", "Wong</a:t>
            </a:r>
            <a:r>
              <a:rPr lang="en-NZ" sz="1200" b="1" dirty="0" smtClean="0">
                <a:latin typeface="Courier New" pitchFamily="49" charset="0"/>
              </a:rPr>
              <a:t>");</a:t>
            </a:r>
          </a:p>
          <a:p>
            <a:pPr algn="l" eaLnBrk="1" hangingPunct="1"/>
            <a:r>
              <a:rPr lang="en-NZ" sz="1200" b="1" dirty="0" err="1" smtClean="0">
                <a:latin typeface="Courier New" pitchFamily="49" charset="0"/>
              </a:rPr>
              <a:t>System.out.println</a:t>
            </a:r>
            <a:r>
              <a:rPr lang="en-NZ" sz="1200" b="1" dirty="0" smtClean="0">
                <a:latin typeface="Courier New" pitchFamily="49" charset="0"/>
              </a:rPr>
              <a:t>(</a:t>
            </a:r>
            <a:r>
              <a:rPr lang="en-NZ" sz="1200" b="1" dirty="0" err="1" smtClean="0">
                <a:latin typeface="Courier New" pitchFamily="49" charset="0"/>
              </a:rPr>
              <a:t>p.getName</a:t>
            </a:r>
            <a:r>
              <a:rPr lang="en-NZ" sz="1200" b="1" dirty="0">
                <a:latin typeface="Courier New" pitchFamily="49" charset="0"/>
              </a:rPr>
              <a:t>());</a:t>
            </a:r>
          </a:p>
          <a:p>
            <a:pPr algn="l" eaLnBrk="1" hangingPunct="1"/>
            <a:r>
              <a:rPr lang="en-NZ" sz="1200" b="1" dirty="0">
                <a:latin typeface="Courier New" pitchFamily="49" charset="0"/>
              </a:rPr>
              <a:t>p.cookDinner();</a:t>
            </a:r>
          </a:p>
        </p:txBody>
      </p:sp>
      <p:pic>
        <p:nvPicPr>
          <p:cNvPr id="138255" name="Picture 15" descr="hm_lapt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88" y="260350"/>
            <a:ext cx="95408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256" name="Picture 16" descr="hdr_ovenmit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8125" y="4508500"/>
            <a:ext cx="196215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Box 11"/>
          <p:cNvSpPr txBox="1">
            <a:spLocks noChangeArrowheads="1"/>
          </p:cNvSpPr>
          <p:nvPr/>
        </p:nvSpPr>
        <p:spPr bwMode="auto">
          <a:xfrm>
            <a:off x="5885568" y="4106928"/>
            <a:ext cx="1207382" cy="46166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gn="l"/>
            <a:r>
              <a:rPr lang="en-NZ" sz="1200" b="1" dirty="0">
                <a:latin typeface="Courier New" pitchFamily="49" charset="0"/>
              </a:rPr>
              <a:t>Peter Wong</a:t>
            </a:r>
          </a:p>
          <a:p>
            <a:pPr algn="l"/>
            <a:r>
              <a:rPr lang="en-NZ" sz="1200" b="1" dirty="0">
                <a:latin typeface="Courier New" pitchFamily="49" charset="0"/>
              </a:rPr>
              <a:t>KFC Chicken</a:t>
            </a:r>
          </a:p>
        </p:txBody>
      </p:sp>
    </p:spTree>
    <p:extLst>
      <p:ext uri="{BB962C8B-B14F-4D97-AF65-F5344CB8AC3E}">
        <p14:creationId xmlns:p14="http://schemas.microsoft.com/office/powerpoint/2010/main" val="17651053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138255"/>
                                        </p:tgtEl>
                                        <p:attrNameLst>
                                          <p:attrName>style.visibility</p:attrName>
                                        </p:attrNameLst>
                                      </p:cBhvr>
                                      <p:to>
                                        <p:strVal val="visible"/>
                                      </p:to>
                                    </p:set>
                                    <p:anim calcmode="lin" valueType="num">
                                      <p:cBhvr additive="base">
                                        <p:cTn id="13" dur="500" fill="hold"/>
                                        <p:tgtEl>
                                          <p:spTgt spid="138255"/>
                                        </p:tgtEl>
                                        <p:attrNameLst>
                                          <p:attrName>ppt_x</p:attrName>
                                        </p:attrNameLst>
                                      </p:cBhvr>
                                      <p:tavLst>
                                        <p:tav tm="0">
                                          <p:val>
                                            <p:strVal val="#ppt_x"/>
                                          </p:val>
                                        </p:tav>
                                        <p:tav tm="100000">
                                          <p:val>
                                            <p:strVal val="#ppt_x"/>
                                          </p:val>
                                        </p:tav>
                                      </p:tavLst>
                                    </p:anim>
                                    <p:anim calcmode="lin" valueType="num">
                                      <p:cBhvr additive="base">
                                        <p:cTn id="14" dur="500" fill="hold"/>
                                        <p:tgtEl>
                                          <p:spTgt spid="138255"/>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8256"/>
                                        </p:tgtEl>
                                        <p:attrNameLst>
                                          <p:attrName>style.visibility</p:attrName>
                                        </p:attrNameLst>
                                      </p:cBhvr>
                                      <p:to>
                                        <p:strVal val="visible"/>
                                      </p:to>
                                    </p:set>
                                    <p:anim calcmode="lin" valueType="num">
                                      <p:cBhvr additive="base">
                                        <p:cTn id="19" dur="500" fill="hold"/>
                                        <p:tgtEl>
                                          <p:spTgt spid="138256"/>
                                        </p:tgtEl>
                                        <p:attrNameLst>
                                          <p:attrName>ppt_x</p:attrName>
                                        </p:attrNameLst>
                                      </p:cBhvr>
                                      <p:tavLst>
                                        <p:tav tm="0">
                                          <p:val>
                                            <p:strVal val="#ppt_x"/>
                                          </p:val>
                                        </p:tav>
                                        <p:tav tm="100000">
                                          <p:val>
                                            <p:strVal val="#ppt_x"/>
                                          </p:val>
                                        </p:tav>
                                      </p:tavLst>
                                    </p:anim>
                                    <p:anim calcmode="lin" valueType="num">
                                      <p:cBhvr additive="base">
                                        <p:cTn id="20" dur="500" fill="hold"/>
                                        <p:tgtEl>
                                          <p:spTgt spid="13825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8253"/>
                                        </p:tgtEl>
                                        <p:attrNameLst>
                                          <p:attrName>style.visibility</p:attrName>
                                        </p:attrNameLst>
                                      </p:cBhvr>
                                      <p:to>
                                        <p:strVal val="visible"/>
                                      </p:to>
                                    </p:set>
                                    <p:anim calcmode="lin" valueType="num">
                                      <p:cBhvr additive="base">
                                        <p:cTn id="25" dur="500" fill="hold"/>
                                        <p:tgtEl>
                                          <p:spTgt spid="138253"/>
                                        </p:tgtEl>
                                        <p:attrNameLst>
                                          <p:attrName>ppt_x</p:attrName>
                                        </p:attrNameLst>
                                      </p:cBhvr>
                                      <p:tavLst>
                                        <p:tav tm="0">
                                          <p:val>
                                            <p:strVal val="#ppt_x"/>
                                          </p:val>
                                        </p:tav>
                                        <p:tav tm="100000">
                                          <p:val>
                                            <p:strVal val="#ppt_x"/>
                                          </p:val>
                                        </p:tav>
                                      </p:tavLst>
                                    </p:anim>
                                    <p:anim calcmode="lin" valueType="num">
                                      <p:cBhvr additive="base">
                                        <p:cTn id="26" dur="500" fill="hold"/>
                                        <p:tgtEl>
                                          <p:spTgt spid="13825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38252"/>
                                        </p:tgtEl>
                                        <p:attrNameLst>
                                          <p:attrName>style.visibility</p:attrName>
                                        </p:attrNameLst>
                                      </p:cBhvr>
                                      <p:to>
                                        <p:strVal val="visible"/>
                                      </p:to>
                                    </p:set>
                                    <p:anim calcmode="lin" valueType="num">
                                      <p:cBhvr additive="base">
                                        <p:cTn id="29" dur="500" fill="hold"/>
                                        <p:tgtEl>
                                          <p:spTgt spid="138252"/>
                                        </p:tgtEl>
                                        <p:attrNameLst>
                                          <p:attrName>ppt_x</p:attrName>
                                        </p:attrNameLst>
                                      </p:cBhvr>
                                      <p:tavLst>
                                        <p:tav tm="0">
                                          <p:val>
                                            <p:strVal val="#ppt_x"/>
                                          </p:val>
                                        </p:tav>
                                        <p:tav tm="100000">
                                          <p:val>
                                            <p:strVal val="#ppt_x"/>
                                          </p:val>
                                        </p:tav>
                                      </p:tavLst>
                                    </p:anim>
                                    <p:anim calcmode="lin" valueType="num">
                                      <p:cBhvr additive="base">
                                        <p:cTn id="30" dur="500" fill="hold"/>
                                        <p:tgtEl>
                                          <p:spTgt spid="1382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52" grpId="0" animBg="1"/>
      <p:bldP spid="13825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en-US" dirty="0"/>
              <a:t>2.Polymorphism </a:t>
            </a:r>
            <a:r>
              <a:rPr lang="en-US" dirty="0" smtClean="0"/>
              <a:t>Example</a:t>
            </a:r>
            <a:br>
              <a:rPr lang="en-US" dirty="0" smtClean="0"/>
            </a:br>
            <a:r>
              <a:rPr lang="en-US" dirty="0" err="1" smtClean="0"/>
              <a:t>TakeAwayChef</a:t>
            </a:r>
            <a:endParaRPr lang="en-US" dirty="0" smtClean="0"/>
          </a:p>
        </p:txBody>
      </p:sp>
      <p:sp>
        <p:nvSpPr>
          <p:cNvPr id="19459"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dirty="0" smtClean="0"/>
              <a:t>Now our Kitchen has a TakeAwayChef person</a:t>
            </a:r>
          </a:p>
          <a:p>
            <a:pPr lvl="1" eaLnBrk="1" hangingPunct="1"/>
            <a:r>
              <a:rPr lang="en-US" dirty="0" smtClean="0"/>
              <a:t>Inherited method: getName </a:t>
            </a:r>
          </a:p>
          <a:p>
            <a:pPr lvl="2" eaLnBrk="1" hangingPunct="1"/>
            <a:r>
              <a:rPr lang="en-US" dirty="0" smtClean="0"/>
              <a:t>To get her name </a:t>
            </a:r>
          </a:p>
          <a:p>
            <a:pPr lvl="1" eaLnBrk="1" hangingPunct="1"/>
            <a:r>
              <a:rPr lang="en-US" dirty="0" smtClean="0"/>
              <a:t>Overridden method: cookDinner</a:t>
            </a:r>
          </a:p>
          <a:p>
            <a:pPr lvl="2" eaLnBrk="1" hangingPunct="1"/>
            <a:r>
              <a:rPr lang="en-US" dirty="0" smtClean="0"/>
              <a:t>A TakeAwaychef makes fried rice</a:t>
            </a:r>
          </a:p>
        </p:txBody>
      </p:sp>
      <p:sp>
        <p:nvSpPr>
          <p:cNvPr id="5" name="Date Placeholder 4"/>
          <p:cNvSpPr>
            <a:spLocks noGrp="1"/>
          </p:cNvSpPr>
          <p:nvPr>
            <p:ph type="dt" sz="half" idx="10"/>
          </p:nvPr>
        </p:nvSpPr>
        <p:spPr/>
        <p:txBody>
          <a:bodyPr/>
          <a:lstStyle/>
          <a:p>
            <a:pPr>
              <a:defRPr/>
            </a:pPr>
            <a:r>
              <a:rPr lang="en-US" smtClean="0"/>
              <a:t>Lecture11</a:t>
            </a:r>
            <a:endParaRPr lang="en-NZ" dirty="0"/>
          </a:p>
        </p:txBody>
      </p:sp>
      <p:sp>
        <p:nvSpPr>
          <p:cNvPr id="4" name="Slide Number Placeholder 3"/>
          <p:cNvSpPr>
            <a:spLocks noGrp="1"/>
          </p:cNvSpPr>
          <p:nvPr>
            <p:ph type="sldNum" sz="quarter" idx="12"/>
          </p:nvPr>
        </p:nvSpPr>
        <p:spPr/>
        <p:txBody>
          <a:bodyPr/>
          <a:lstStyle/>
          <a:p>
            <a:pPr>
              <a:defRPr/>
            </a:pPr>
            <a:fld id="{E3734F35-4787-4D40-A6FC-86E47D2D2234}" type="slidenum">
              <a:rPr lang="en-NZ" smtClean="0"/>
              <a:pPr>
                <a:defRPr/>
              </a:pPr>
              <a:t>11</a:t>
            </a:fld>
            <a:endParaRPr lang="en-NZ" dirty="0"/>
          </a:p>
        </p:txBody>
      </p:sp>
      <p:pic>
        <p:nvPicPr>
          <p:cNvPr id="19463" name="Picture 4" descr="kitch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288" y="188913"/>
            <a:ext cx="154305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4" name="Picture 5" descr="j0234752[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813675" y="404813"/>
            <a:ext cx="77311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5" name="Line 6"/>
          <p:cNvSpPr>
            <a:spLocks noChangeShapeType="1"/>
          </p:cNvSpPr>
          <p:nvPr/>
        </p:nvSpPr>
        <p:spPr bwMode="auto">
          <a:xfrm flipH="1" flipV="1">
            <a:off x="7092950" y="765175"/>
            <a:ext cx="936625" cy="0"/>
          </a:xfrm>
          <a:prstGeom prst="line">
            <a:avLst/>
          </a:prstGeom>
          <a:noFill/>
          <a:ln w="38100">
            <a:solidFill>
              <a:srgbClr val="8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NZ" dirty="0"/>
          </a:p>
        </p:txBody>
      </p:sp>
      <p:grpSp>
        <p:nvGrpSpPr>
          <p:cNvPr id="2" name="Group 17"/>
          <p:cNvGrpSpPr>
            <a:grpSpLocks/>
          </p:cNvGrpSpPr>
          <p:nvPr/>
        </p:nvGrpSpPr>
        <p:grpSpPr bwMode="auto">
          <a:xfrm>
            <a:off x="6660000" y="1740694"/>
            <a:ext cx="1782762" cy="1079500"/>
            <a:chOff x="4195" y="1485"/>
            <a:chExt cx="1123" cy="680"/>
          </a:xfrm>
        </p:grpSpPr>
        <p:sp>
          <p:nvSpPr>
            <p:cNvPr id="19472" name="Rectangle 7"/>
            <p:cNvSpPr>
              <a:spLocks noChangeArrowheads="1"/>
            </p:cNvSpPr>
            <p:nvPr/>
          </p:nvSpPr>
          <p:spPr bwMode="auto">
            <a:xfrm>
              <a:off x="4671" y="1485"/>
              <a:ext cx="647" cy="170"/>
            </a:xfrm>
            <a:prstGeom prst="rect">
              <a:avLst/>
            </a:prstGeom>
            <a:noFill/>
            <a:ln w="1905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1800" dirty="0"/>
                <a:t>Person</a:t>
              </a:r>
            </a:p>
          </p:txBody>
        </p:sp>
        <p:sp>
          <p:nvSpPr>
            <p:cNvPr id="19473" name="Rectangle 8"/>
            <p:cNvSpPr>
              <a:spLocks noChangeArrowheads="1"/>
            </p:cNvSpPr>
            <p:nvPr/>
          </p:nvSpPr>
          <p:spPr bwMode="auto">
            <a:xfrm>
              <a:off x="4195" y="1979"/>
              <a:ext cx="1044" cy="186"/>
            </a:xfrm>
            <a:prstGeom prst="rect">
              <a:avLst/>
            </a:prstGeom>
            <a:noFill/>
            <a:ln w="1905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1800" dirty="0"/>
                <a:t>TakeAwayChef</a:t>
              </a:r>
            </a:p>
          </p:txBody>
        </p:sp>
        <p:cxnSp>
          <p:nvCxnSpPr>
            <p:cNvPr id="19474" name="AutoShape 9"/>
            <p:cNvCxnSpPr>
              <a:cxnSpLocks noChangeShapeType="1"/>
              <a:stCxn id="19472" idx="2"/>
              <a:endCxn id="19473" idx="0"/>
            </p:cNvCxnSpPr>
            <p:nvPr/>
          </p:nvCxnSpPr>
          <p:spPr bwMode="auto">
            <a:xfrm rot="5400000">
              <a:off x="4700" y="1678"/>
              <a:ext cx="312" cy="278"/>
            </a:xfrm>
            <a:prstGeom prst="bentConnector3">
              <a:avLst>
                <a:gd name="adj1" fmla="val 50000"/>
              </a:avLst>
            </a:prstGeom>
            <a:noFill/>
            <a:ln w="19050">
              <a:solidFill>
                <a:srgbClr val="800000"/>
              </a:solidFill>
              <a:miter lim="800000"/>
              <a:headEnd/>
              <a:tailEnd/>
            </a:ln>
            <a:extLst>
              <a:ext uri="{909E8E84-426E-40DD-AFC4-6F175D3DCCD1}">
                <a14:hiddenFill xmlns:a14="http://schemas.microsoft.com/office/drawing/2010/main">
                  <a:noFill/>
                </a14:hiddenFill>
              </a:ext>
            </a:extLst>
          </p:spPr>
        </p:cxnSp>
      </p:grpSp>
      <p:sp>
        <p:nvSpPr>
          <p:cNvPr id="139275" name="Text Box 11"/>
          <p:cNvSpPr txBox="1">
            <a:spLocks noChangeArrowheads="1"/>
          </p:cNvSpPr>
          <p:nvPr/>
        </p:nvSpPr>
        <p:spPr bwMode="auto">
          <a:xfrm>
            <a:off x="323850" y="4221163"/>
            <a:ext cx="5688013" cy="1938992"/>
          </a:xfrm>
          <a:prstGeom prst="rect">
            <a:avLst/>
          </a:prstGeom>
          <a:ln/>
          <a:extLst/>
        </p:spPr>
        <p:style>
          <a:lnRef idx="1">
            <a:schemeClr val="accent3"/>
          </a:lnRef>
          <a:fillRef idx="2">
            <a:schemeClr val="accent3"/>
          </a:fillRef>
          <a:effectRef idx="1">
            <a:schemeClr val="accent3"/>
          </a:effectRef>
          <a:fontRef idx="minor">
            <a:schemeClr val="dk1"/>
          </a:fontRef>
        </p:style>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NZ" sz="1200" b="1" dirty="0" smtClean="0">
                <a:latin typeface="Courier New" pitchFamily="49" charset="0"/>
              </a:rPr>
              <a:t>class </a:t>
            </a:r>
            <a:r>
              <a:rPr lang="en-NZ" sz="1200" b="1" dirty="0">
                <a:latin typeface="Courier New" pitchFamily="49" charset="0"/>
              </a:rPr>
              <a:t>TakeAwayChef extends Person {</a:t>
            </a:r>
          </a:p>
          <a:p>
            <a:pPr algn="l" eaLnBrk="1" hangingPunct="1"/>
            <a:endParaRPr lang="en-NZ" sz="1200" b="1" dirty="0">
              <a:latin typeface="Courier New" pitchFamily="49" charset="0"/>
            </a:endParaRPr>
          </a:p>
          <a:p>
            <a:pPr algn="l" eaLnBrk="1" hangingPunct="1"/>
            <a:r>
              <a:rPr lang="en-NZ" sz="1200" b="1" dirty="0">
                <a:latin typeface="Courier New" pitchFamily="49" charset="0"/>
              </a:rPr>
              <a:t>  public TakeAwayChef(String firstname, String surname) {</a:t>
            </a:r>
          </a:p>
          <a:p>
            <a:pPr algn="l" eaLnBrk="1" hangingPunct="1"/>
            <a:r>
              <a:rPr lang="en-NZ" sz="1200" b="1" dirty="0">
                <a:latin typeface="Courier New" pitchFamily="49" charset="0"/>
              </a:rPr>
              <a:t>   super(firstname, surname);</a:t>
            </a:r>
          </a:p>
          <a:p>
            <a:pPr algn="l" eaLnBrk="1" hangingPunct="1"/>
            <a:r>
              <a:rPr lang="en-NZ" sz="1200" b="1" dirty="0">
                <a:latin typeface="Courier New" pitchFamily="49" charset="0"/>
              </a:rPr>
              <a:t>  }</a:t>
            </a:r>
          </a:p>
          <a:p>
            <a:pPr algn="l" eaLnBrk="1" hangingPunct="1"/>
            <a:r>
              <a:rPr lang="en-NZ" sz="1200" b="1" dirty="0">
                <a:latin typeface="Courier New" pitchFamily="49" charset="0"/>
              </a:rPr>
              <a:t>  </a:t>
            </a:r>
          </a:p>
          <a:p>
            <a:pPr algn="l" eaLnBrk="1" hangingPunct="1"/>
            <a:r>
              <a:rPr lang="en-NZ" sz="1200" b="1" dirty="0">
                <a:latin typeface="Courier New" pitchFamily="49" charset="0"/>
              </a:rPr>
              <a:t>  public void cookDinner() {</a:t>
            </a:r>
          </a:p>
          <a:p>
            <a:pPr algn="l" eaLnBrk="1" hangingPunct="1"/>
            <a:r>
              <a:rPr lang="en-NZ" sz="1200" b="1" dirty="0">
                <a:latin typeface="Courier New" pitchFamily="49" charset="0"/>
              </a:rPr>
              <a:t>   System.out.println("Fried Rice");</a:t>
            </a:r>
          </a:p>
          <a:p>
            <a:pPr algn="l" eaLnBrk="1" hangingPunct="1"/>
            <a:r>
              <a:rPr lang="en-NZ" sz="1200" b="1" dirty="0">
                <a:latin typeface="Courier New" pitchFamily="49" charset="0"/>
              </a:rPr>
              <a:t>  }</a:t>
            </a:r>
          </a:p>
          <a:p>
            <a:pPr algn="l" eaLnBrk="1" hangingPunct="1"/>
            <a:r>
              <a:rPr lang="en-NZ" sz="1200" b="1" dirty="0">
                <a:latin typeface="Courier New" pitchFamily="49" charset="0"/>
              </a:rPr>
              <a:t>} </a:t>
            </a:r>
          </a:p>
        </p:txBody>
      </p:sp>
      <p:sp>
        <p:nvSpPr>
          <p:cNvPr id="139276" name="Text Box 12"/>
          <p:cNvSpPr txBox="1">
            <a:spLocks noChangeArrowheads="1"/>
          </p:cNvSpPr>
          <p:nvPr/>
        </p:nvSpPr>
        <p:spPr bwMode="auto">
          <a:xfrm>
            <a:off x="4902943" y="2959119"/>
            <a:ext cx="3683845" cy="646331"/>
          </a:xfrm>
          <a:prstGeom prst="rect">
            <a:avLst/>
          </a:prstGeom>
          <a:ln/>
          <a:extLst/>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NZ" sz="1200" b="1" dirty="0">
                <a:latin typeface="Courier New" pitchFamily="49" charset="0"/>
              </a:rPr>
              <a:t>p = new </a:t>
            </a:r>
            <a:r>
              <a:rPr lang="en-NZ" sz="1200" b="1" dirty="0" err="1">
                <a:latin typeface="Courier New" pitchFamily="49" charset="0"/>
              </a:rPr>
              <a:t>TakeAwayChef</a:t>
            </a:r>
            <a:r>
              <a:rPr lang="en-NZ" sz="1200" b="1" dirty="0">
                <a:latin typeface="Courier New" pitchFamily="49" charset="0"/>
              </a:rPr>
              <a:t>("Kevin", "Chan</a:t>
            </a:r>
            <a:r>
              <a:rPr lang="en-NZ" sz="1200" b="1" dirty="0" smtClean="0">
                <a:latin typeface="Courier New" pitchFamily="49" charset="0"/>
              </a:rPr>
              <a:t>");</a:t>
            </a:r>
          </a:p>
          <a:p>
            <a:pPr algn="l" eaLnBrk="1" hangingPunct="1"/>
            <a:r>
              <a:rPr lang="en-NZ" sz="1200" b="1" dirty="0" err="1" smtClean="0">
                <a:latin typeface="Courier New" pitchFamily="49" charset="0"/>
              </a:rPr>
              <a:t>System.out.println</a:t>
            </a:r>
            <a:r>
              <a:rPr lang="en-NZ" sz="1200" b="1" dirty="0" smtClean="0">
                <a:latin typeface="Courier New" pitchFamily="49" charset="0"/>
              </a:rPr>
              <a:t>(</a:t>
            </a:r>
            <a:r>
              <a:rPr lang="en-NZ" sz="1200" b="1" dirty="0" err="1" smtClean="0">
                <a:latin typeface="Courier New" pitchFamily="49" charset="0"/>
              </a:rPr>
              <a:t>p.getName</a:t>
            </a:r>
            <a:r>
              <a:rPr lang="en-NZ" sz="1200" b="1" dirty="0">
                <a:latin typeface="Courier New" pitchFamily="49" charset="0"/>
              </a:rPr>
              <a:t>());</a:t>
            </a:r>
          </a:p>
          <a:p>
            <a:pPr algn="l" eaLnBrk="1" hangingPunct="1"/>
            <a:r>
              <a:rPr lang="en-NZ" sz="1200" b="1" dirty="0">
                <a:latin typeface="Courier New" pitchFamily="49" charset="0"/>
              </a:rPr>
              <a:t>p.cookDinner();</a:t>
            </a:r>
          </a:p>
        </p:txBody>
      </p:sp>
      <p:pic>
        <p:nvPicPr>
          <p:cNvPr id="139279" name="Picture 15" descr="8206099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1863" y="333375"/>
            <a:ext cx="107632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280" name="Picture 16" descr="friedri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0788" y="4292600"/>
            <a:ext cx="2573337"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Box 11"/>
          <p:cNvSpPr txBox="1">
            <a:spLocks noChangeArrowheads="1"/>
          </p:cNvSpPr>
          <p:nvPr/>
        </p:nvSpPr>
        <p:spPr bwMode="auto">
          <a:xfrm>
            <a:off x="6507544" y="3960167"/>
            <a:ext cx="1114408" cy="46166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gn="l"/>
            <a:r>
              <a:rPr lang="en-NZ" sz="1200" b="1" dirty="0">
                <a:latin typeface="Courier New" pitchFamily="49" charset="0"/>
              </a:rPr>
              <a:t>Kevin Chan</a:t>
            </a:r>
          </a:p>
          <a:p>
            <a:pPr algn="l"/>
            <a:r>
              <a:rPr lang="en-NZ" sz="1200" b="1" dirty="0">
                <a:latin typeface="Courier New" pitchFamily="49" charset="0"/>
              </a:rPr>
              <a:t>Fried Rice</a:t>
            </a:r>
          </a:p>
        </p:txBody>
      </p:sp>
    </p:spTree>
    <p:extLst>
      <p:ext uri="{BB962C8B-B14F-4D97-AF65-F5344CB8AC3E}">
        <p14:creationId xmlns:p14="http://schemas.microsoft.com/office/powerpoint/2010/main" val="3775015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139279"/>
                                        </p:tgtEl>
                                        <p:attrNameLst>
                                          <p:attrName>style.visibility</p:attrName>
                                        </p:attrNameLst>
                                      </p:cBhvr>
                                      <p:to>
                                        <p:strVal val="visible"/>
                                      </p:to>
                                    </p:set>
                                    <p:anim calcmode="lin" valueType="num">
                                      <p:cBhvr additive="base">
                                        <p:cTn id="13" dur="500" fill="hold"/>
                                        <p:tgtEl>
                                          <p:spTgt spid="139279"/>
                                        </p:tgtEl>
                                        <p:attrNameLst>
                                          <p:attrName>ppt_x</p:attrName>
                                        </p:attrNameLst>
                                      </p:cBhvr>
                                      <p:tavLst>
                                        <p:tav tm="0">
                                          <p:val>
                                            <p:strVal val="#ppt_x"/>
                                          </p:val>
                                        </p:tav>
                                        <p:tav tm="100000">
                                          <p:val>
                                            <p:strVal val="#ppt_x"/>
                                          </p:val>
                                        </p:tav>
                                      </p:tavLst>
                                    </p:anim>
                                    <p:anim calcmode="lin" valueType="num">
                                      <p:cBhvr additive="base">
                                        <p:cTn id="14" dur="500" fill="hold"/>
                                        <p:tgtEl>
                                          <p:spTgt spid="139279"/>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9280"/>
                                        </p:tgtEl>
                                        <p:attrNameLst>
                                          <p:attrName>style.visibility</p:attrName>
                                        </p:attrNameLst>
                                      </p:cBhvr>
                                      <p:to>
                                        <p:strVal val="visible"/>
                                      </p:to>
                                    </p:set>
                                    <p:anim calcmode="lin" valueType="num">
                                      <p:cBhvr additive="base">
                                        <p:cTn id="19" dur="500" fill="hold"/>
                                        <p:tgtEl>
                                          <p:spTgt spid="139280"/>
                                        </p:tgtEl>
                                        <p:attrNameLst>
                                          <p:attrName>ppt_x</p:attrName>
                                        </p:attrNameLst>
                                      </p:cBhvr>
                                      <p:tavLst>
                                        <p:tav tm="0">
                                          <p:val>
                                            <p:strVal val="#ppt_x"/>
                                          </p:val>
                                        </p:tav>
                                        <p:tav tm="100000">
                                          <p:val>
                                            <p:strVal val="#ppt_x"/>
                                          </p:val>
                                        </p:tav>
                                      </p:tavLst>
                                    </p:anim>
                                    <p:anim calcmode="lin" valueType="num">
                                      <p:cBhvr additive="base">
                                        <p:cTn id="20" dur="500" fill="hold"/>
                                        <p:tgtEl>
                                          <p:spTgt spid="13928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9276"/>
                                        </p:tgtEl>
                                        <p:attrNameLst>
                                          <p:attrName>style.visibility</p:attrName>
                                        </p:attrNameLst>
                                      </p:cBhvr>
                                      <p:to>
                                        <p:strVal val="visible"/>
                                      </p:to>
                                    </p:set>
                                    <p:anim calcmode="lin" valueType="num">
                                      <p:cBhvr additive="base">
                                        <p:cTn id="25" dur="500" fill="hold"/>
                                        <p:tgtEl>
                                          <p:spTgt spid="139276"/>
                                        </p:tgtEl>
                                        <p:attrNameLst>
                                          <p:attrName>ppt_x</p:attrName>
                                        </p:attrNameLst>
                                      </p:cBhvr>
                                      <p:tavLst>
                                        <p:tav tm="0">
                                          <p:val>
                                            <p:strVal val="#ppt_x"/>
                                          </p:val>
                                        </p:tav>
                                        <p:tav tm="100000">
                                          <p:val>
                                            <p:strVal val="#ppt_x"/>
                                          </p:val>
                                        </p:tav>
                                      </p:tavLst>
                                    </p:anim>
                                    <p:anim calcmode="lin" valueType="num">
                                      <p:cBhvr additive="base">
                                        <p:cTn id="26" dur="500" fill="hold"/>
                                        <p:tgtEl>
                                          <p:spTgt spid="139276"/>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39275"/>
                                        </p:tgtEl>
                                        <p:attrNameLst>
                                          <p:attrName>style.visibility</p:attrName>
                                        </p:attrNameLst>
                                      </p:cBhvr>
                                      <p:to>
                                        <p:strVal val="visible"/>
                                      </p:to>
                                    </p:set>
                                    <p:anim calcmode="lin" valueType="num">
                                      <p:cBhvr additive="base">
                                        <p:cTn id="29" dur="500" fill="hold"/>
                                        <p:tgtEl>
                                          <p:spTgt spid="139275"/>
                                        </p:tgtEl>
                                        <p:attrNameLst>
                                          <p:attrName>ppt_x</p:attrName>
                                        </p:attrNameLst>
                                      </p:cBhvr>
                                      <p:tavLst>
                                        <p:tav tm="0">
                                          <p:val>
                                            <p:strVal val="#ppt_x"/>
                                          </p:val>
                                        </p:tav>
                                        <p:tav tm="100000">
                                          <p:val>
                                            <p:strVal val="#ppt_x"/>
                                          </p:val>
                                        </p:tav>
                                      </p:tavLst>
                                    </p:anim>
                                    <p:anim calcmode="lin" valueType="num">
                                      <p:cBhvr additive="base">
                                        <p:cTn id="30" dur="500" fill="hold"/>
                                        <p:tgtEl>
                                          <p:spTgt spid="1392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5" grpId="0" animBg="1"/>
      <p:bldP spid="13927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529" y="-106363"/>
            <a:ext cx="7886700" cy="1325563"/>
          </a:xfrm>
        </p:spPr>
        <p:txBody>
          <a:bodyPr>
            <a:normAutofit/>
          </a:bodyPr>
          <a:lstStyle/>
          <a:p>
            <a:r>
              <a:rPr lang="en-US" dirty="0"/>
              <a:t>2.Polymorphism </a:t>
            </a:r>
            <a:r>
              <a:rPr lang="en-US" dirty="0" smtClean="0"/>
              <a:t>Example</a:t>
            </a:r>
            <a:br>
              <a:rPr lang="en-US" dirty="0" smtClean="0"/>
            </a:br>
            <a:r>
              <a:rPr lang="en-US" dirty="0" smtClean="0"/>
              <a:t>An Array of Person objects</a:t>
            </a:r>
            <a:endParaRPr lang="en-NZ" dirty="0"/>
          </a:p>
        </p:txBody>
      </p:sp>
      <p:sp>
        <p:nvSpPr>
          <p:cNvPr id="5" name="Content Placeholder 4"/>
          <p:cNvSpPr>
            <a:spLocks noGrp="1"/>
          </p:cNvSpPr>
          <p:nvPr>
            <p:ph idx="1"/>
          </p:nvPr>
        </p:nvSpPr>
        <p:spPr>
          <a:xfrm>
            <a:off x="152400" y="1219200"/>
            <a:ext cx="7766050" cy="4135438"/>
          </a:xfrm>
        </p:spPr>
        <p:txBody>
          <a:bodyPr>
            <a:normAutofit/>
          </a:bodyPr>
          <a:lstStyle/>
          <a:p>
            <a:r>
              <a:rPr lang="en-NZ" dirty="0" smtClean="0"/>
              <a:t>Now, it is more interesting if we have an array of superclass variables that refer to </a:t>
            </a:r>
            <a:r>
              <a:rPr lang="en-NZ" dirty="0"/>
              <a:t>objects of many subclass types. </a:t>
            </a:r>
          </a:p>
          <a:p>
            <a:pPr lvl="1"/>
            <a:r>
              <a:rPr lang="en-NZ" dirty="0" smtClean="0"/>
              <a:t>This </a:t>
            </a:r>
            <a:r>
              <a:rPr lang="en-NZ" dirty="0"/>
              <a:t>example demonstrates that an object of a subclass can be treated as an </a:t>
            </a:r>
            <a:r>
              <a:rPr lang="en-NZ" b="1" dirty="0"/>
              <a:t>object of its superclass</a:t>
            </a:r>
            <a:r>
              <a:rPr lang="en-NZ" dirty="0"/>
              <a:t>, enabling various interesting manipulations. </a:t>
            </a:r>
            <a:endParaRPr lang="en-NZ" dirty="0" smtClean="0"/>
          </a:p>
          <a:p>
            <a:pPr lvl="1"/>
            <a:r>
              <a:rPr lang="en-NZ" dirty="0"/>
              <a:t>For example: </a:t>
            </a:r>
            <a:endParaRPr lang="en-NZ" dirty="0" smtClean="0"/>
          </a:p>
          <a:p>
            <a:pPr lvl="2"/>
            <a:r>
              <a:rPr lang="en-NZ" dirty="0" smtClean="0"/>
              <a:t>We have an array holding </a:t>
            </a:r>
            <a:r>
              <a:rPr lang="en-NZ" dirty="0"/>
              <a:t>five objects of type </a:t>
            </a:r>
            <a:r>
              <a:rPr lang="en-NZ" b="1" dirty="0"/>
              <a:t>Person</a:t>
            </a:r>
            <a:r>
              <a:rPr lang="en-NZ" dirty="0"/>
              <a:t>.</a:t>
            </a:r>
          </a:p>
          <a:p>
            <a:pPr lvl="2"/>
            <a:r>
              <a:rPr lang="en-NZ" dirty="0"/>
              <a:t>Because of their inheritance relationship with the Person class, the </a:t>
            </a:r>
            <a:r>
              <a:rPr lang="en-NZ" dirty="0" err="1"/>
              <a:t>HouseWife</a:t>
            </a:r>
            <a:r>
              <a:rPr lang="en-NZ" dirty="0"/>
              <a:t>, </a:t>
            </a:r>
            <a:r>
              <a:rPr lang="en-NZ" dirty="0" err="1"/>
              <a:t>PizzaChef</a:t>
            </a:r>
            <a:r>
              <a:rPr lang="en-NZ" dirty="0"/>
              <a:t>, </a:t>
            </a:r>
            <a:r>
              <a:rPr lang="en-NZ" dirty="0" err="1"/>
              <a:t>KFCChef</a:t>
            </a:r>
            <a:r>
              <a:rPr lang="en-NZ" dirty="0"/>
              <a:t> and </a:t>
            </a:r>
            <a:r>
              <a:rPr lang="en-NZ" dirty="0" err="1"/>
              <a:t>TakeAwayChef</a:t>
            </a:r>
            <a:r>
              <a:rPr lang="en-NZ" dirty="0"/>
              <a:t> classes can be assigned to the array. </a:t>
            </a:r>
          </a:p>
          <a:p>
            <a:pPr lvl="2"/>
            <a:r>
              <a:rPr lang="en-NZ" dirty="0"/>
              <a:t>Within the for-loop, the </a:t>
            </a:r>
            <a:r>
              <a:rPr lang="en-NZ" b="1" dirty="0" err="1"/>
              <a:t>cookDinner</a:t>
            </a:r>
            <a:r>
              <a:rPr lang="en-NZ" dirty="0"/>
              <a:t> method is invoked on each element of the array. </a:t>
            </a:r>
          </a:p>
          <a:p>
            <a:pPr lvl="1"/>
            <a:endParaRPr lang="en-NZ" dirty="0"/>
          </a:p>
          <a:p>
            <a:endParaRPr lang="en-NZ" dirty="0"/>
          </a:p>
        </p:txBody>
      </p:sp>
      <p:sp>
        <p:nvSpPr>
          <p:cNvPr id="14" name="Date Placeholder 13"/>
          <p:cNvSpPr>
            <a:spLocks noGrp="1"/>
          </p:cNvSpPr>
          <p:nvPr>
            <p:ph type="dt" sz="half" idx="10"/>
          </p:nvPr>
        </p:nvSpPr>
        <p:spPr/>
        <p:txBody>
          <a:bodyPr/>
          <a:lstStyle/>
          <a:p>
            <a:pPr>
              <a:defRPr/>
            </a:pPr>
            <a:r>
              <a:rPr lang="en-US" smtClean="0"/>
              <a:t>Lecture11</a:t>
            </a:r>
            <a:endParaRPr lang="en-NZ" dirty="0"/>
          </a:p>
        </p:txBody>
      </p:sp>
      <p:sp>
        <p:nvSpPr>
          <p:cNvPr id="4" name="Slide Number Placeholder 3"/>
          <p:cNvSpPr>
            <a:spLocks noGrp="1"/>
          </p:cNvSpPr>
          <p:nvPr>
            <p:ph type="sldNum" sz="quarter" idx="12"/>
          </p:nvPr>
        </p:nvSpPr>
        <p:spPr/>
        <p:txBody>
          <a:bodyPr/>
          <a:lstStyle/>
          <a:p>
            <a:pPr>
              <a:defRPr/>
            </a:pPr>
            <a:fld id="{E3734F35-4787-4D40-A6FC-86E47D2D2234}" type="slidenum">
              <a:rPr lang="en-NZ" smtClean="0"/>
              <a:pPr>
                <a:defRPr/>
              </a:pPr>
              <a:t>12</a:t>
            </a:fld>
            <a:endParaRPr lang="en-NZ" dirty="0"/>
          </a:p>
        </p:txBody>
      </p:sp>
      <p:pic>
        <p:nvPicPr>
          <p:cNvPr id="7" name="Picture 5" descr="friedr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3063" y="5516563"/>
            <a:ext cx="115093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hdr_ovenmit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3063" y="4365625"/>
            <a:ext cx="1150937"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panpizz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3284538"/>
            <a:ext cx="9906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descr="chick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6550" y="2133600"/>
            <a:ext cx="985838"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buttchick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18450" y="1196975"/>
            <a:ext cx="122555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4"/>
          <p:cNvSpPr txBox="1">
            <a:spLocks noChangeArrowheads="1"/>
          </p:cNvSpPr>
          <p:nvPr/>
        </p:nvSpPr>
        <p:spPr bwMode="auto">
          <a:xfrm>
            <a:off x="3147786" y="4149010"/>
            <a:ext cx="4679950" cy="1552575"/>
          </a:xfrm>
          <a:prstGeom prst="rect">
            <a:avLst/>
          </a:prstGeom>
          <a:ln/>
          <a:extLst/>
        </p:spPr>
        <p:style>
          <a:lnRef idx="1">
            <a:schemeClr val="accent3"/>
          </a:lnRef>
          <a:fillRef idx="2">
            <a:schemeClr val="accent3"/>
          </a:fillRef>
          <a:effectRef idx="1">
            <a:schemeClr val="accent3"/>
          </a:effectRef>
          <a:fontRef idx="minor">
            <a:schemeClr val="dk1"/>
          </a:fontRef>
        </p:style>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NZ" sz="1200" b="1" dirty="0">
                <a:latin typeface="Courier New" pitchFamily="49" charset="0"/>
              </a:rPr>
              <a:t>Person[] pList = new Person[5];</a:t>
            </a:r>
          </a:p>
          <a:p>
            <a:pPr algn="l" eaLnBrk="1" hangingPunct="1"/>
            <a:r>
              <a:rPr lang="en-NZ" sz="1200" b="1" dirty="0">
                <a:latin typeface="Courier New" pitchFamily="49" charset="0"/>
              </a:rPr>
              <a:t>pList[0] = new Person("Dick", "Smith");</a:t>
            </a:r>
          </a:p>
          <a:p>
            <a:pPr algn="l" eaLnBrk="1" hangingPunct="1"/>
            <a:r>
              <a:rPr lang="en-NZ" sz="1200" b="1" dirty="0">
                <a:latin typeface="Courier New" pitchFamily="49" charset="0"/>
              </a:rPr>
              <a:t>pList[1] = new HouseWife("Theresa", "Thompson");</a:t>
            </a:r>
          </a:p>
          <a:p>
            <a:pPr algn="l" eaLnBrk="1" hangingPunct="1"/>
            <a:r>
              <a:rPr lang="en-NZ" sz="1200" b="1" dirty="0">
                <a:latin typeface="Courier New" pitchFamily="49" charset="0"/>
              </a:rPr>
              <a:t>pList[2] = new PizzaChef("Michael", "Hill");</a:t>
            </a:r>
          </a:p>
          <a:p>
            <a:pPr algn="l" eaLnBrk="1" hangingPunct="1"/>
            <a:r>
              <a:rPr lang="en-NZ" sz="1200" b="1" dirty="0">
                <a:latin typeface="Courier New" pitchFamily="49" charset="0"/>
              </a:rPr>
              <a:t>pList[3] = new KFCChef("Peter", "Wong");</a:t>
            </a:r>
          </a:p>
          <a:p>
            <a:pPr algn="l" eaLnBrk="1" hangingPunct="1"/>
            <a:r>
              <a:rPr lang="en-NZ" sz="1200" b="1" dirty="0">
                <a:latin typeface="Courier New" pitchFamily="49" charset="0"/>
              </a:rPr>
              <a:t>pList[4] = new TakeAwayChef("Kevin", "Chan");</a:t>
            </a:r>
          </a:p>
          <a:p>
            <a:pPr algn="l" eaLnBrk="1" hangingPunct="1"/>
            <a:r>
              <a:rPr lang="en-NZ" sz="1200" b="1" dirty="0">
                <a:latin typeface="Courier New" pitchFamily="49" charset="0"/>
              </a:rPr>
              <a:t>for (int i=0; i&lt;pList.length; i++)</a:t>
            </a:r>
          </a:p>
          <a:p>
            <a:pPr algn="l" eaLnBrk="1" hangingPunct="1"/>
            <a:r>
              <a:rPr lang="en-NZ" sz="1200" b="1" dirty="0">
                <a:latin typeface="Courier New" pitchFamily="49" charset="0"/>
              </a:rPr>
              <a:t>  pList[i].cookDinner();</a:t>
            </a:r>
          </a:p>
        </p:txBody>
      </p:sp>
      <p:sp>
        <p:nvSpPr>
          <p:cNvPr id="13" name="AutoShape 11"/>
          <p:cNvSpPr>
            <a:spLocks noChangeArrowheads="1"/>
          </p:cNvSpPr>
          <p:nvPr/>
        </p:nvSpPr>
        <p:spPr bwMode="auto">
          <a:xfrm>
            <a:off x="788187" y="4365625"/>
            <a:ext cx="2159000" cy="647700"/>
          </a:xfrm>
          <a:prstGeom prst="wedgeRectCallout">
            <a:avLst>
              <a:gd name="adj1" fmla="val 56741"/>
              <a:gd name="adj2" fmla="val -13308"/>
            </a:avLst>
          </a:prstGeom>
          <a:solidFill>
            <a:schemeClr val="bg1"/>
          </a:solidFill>
          <a:ln w="12700" algn="ctr">
            <a:solidFill>
              <a:srgbClr val="800000"/>
            </a:solidFill>
            <a:miter lim="800000"/>
            <a:headEnd/>
            <a:tailEnd/>
          </a:ln>
        </p:spPr>
        <p:txBody>
          <a:bodyPr/>
          <a:lstStyle/>
          <a:p>
            <a:r>
              <a:rPr lang="en-US" sz="1200" b="1" dirty="0"/>
              <a:t>The result depends on the object stored, not on the type of the variable.</a:t>
            </a:r>
            <a:endParaRPr lang="en-NZ" sz="1200" b="1" dirty="0"/>
          </a:p>
        </p:txBody>
      </p:sp>
    </p:spTree>
    <p:extLst>
      <p:ext uri="{BB962C8B-B14F-4D97-AF65-F5344CB8AC3E}">
        <p14:creationId xmlns:p14="http://schemas.microsoft.com/office/powerpoint/2010/main" val="119800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28650" y="365127"/>
            <a:ext cx="7886700" cy="574024"/>
          </a:xfrm>
        </p:spPr>
        <p:txBody>
          <a:bodyPr>
            <a:normAutofit fontScale="90000"/>
          </a:bodyPr>
          <a:lstStyle/>
          <a:p>
            <a:r>
              <a:rPr lang="en-US" dirty="0" smtClean="0"/>
              <a:t>2.Polymorphism Example </a:t>
            </a:r>
            <a:br>
              <a:rPr lang="en-US" dirty="0" smtClean="0"/>
            </a:br>
            <a:r>
              <a:rPr lang="en-NZ" dirty="0" smtClean="0"/>
              <a:t>Compile time</a:t>
            </a:r>
            <a:endParaRPr lang="en-NZ" dirty="0"/>
          </a:p>
        </p:txBody>
      </p:sp>
      <p:sp>
        <p:nvSpPr>
          <p:cNvPr id="136195" name="Rectangle 3" descr="Rectangle: Click to edit Master text styles&#10;Second level&#10;Third level&#10;Fourth level&#10;Fifth level"/>
          <p:cNvSpPr>
            <a:spLocks noGrp="1" noChangeArrowheads="1"/>
          </p:cNvSpPr>
          <p:nvPr>
            <p:ph idx="1"/>
          </p:nvPr>
        </p:nvSpPr>
        <p:spPr>
          <a:xfrm>
            <a:off x="152400" y="1219199"/>
            <a:ext cx="8763000" cy="4646163"/>
          </a:xfrm>
        </p:spPr>
        <p:txBody>
          <a:bodyPr>
            <a:normAutofit/>
          </a:bodyPr>
          <a:lstStyle/>
          <a:p>
            <a:r>
              <a:rPr lang="en-NZ" dirty="0"/>
              <a:t>When a superclass variable contains a reference to a subclass object, and that reference is used to call a method, the subclass version of the method is called. </a:t>
            </a:r>
          </a:p>
          <a:p>
            <a:pPr lvl="1"/>
            <a:r>
              <a:rPr lang="en-NZ" dirty="0"/>
              <a:t>The Java compiler allows this “crossover” because an object of a subclass is an object of its superclass (but not vice versa). </a:t>
            </a:r>
          </a:p>
          <a:p>
            <a:r>
              <a:rPr lang="en-NZ" dirty="0"/>
              <a:t>Type checking is done at compile </a:t>
            </a:r>
            <a:r>
              <a:rPr lang="en-NZ" dirty="0" smtClean="0"/>
              <a:t>time:</a:t>
            </a:r>
          </a:p>
          <a:p>
            <a:pPr lvl="1"/>
            <a:r>
              <a:rPr lang="en-NZ" dirty="0" smtClean="0"/>
              <a:t>When </a:t>
            </a:r>
            <a:r>
              <a:rPr lang="en-NZ" dirty="0"/>
              <a:t>the compiler encounters </a:t>
            </a:r>
            <a:r>
              <a:rPr lang="en-NZ" b="1" dirty="0"/>
              <a:t>a method call </a:t>
            </a:r>
            <a:r>
              <a:rPr lang="en-NZ" dirty="0"/>
              <a:t>made through a variable, the </a:t>
            </a:r>
            <a:r>
              <a:rPr lang="en-NZ" b="1" dirty="0"/>
              <a:t>compiler</a:t>
            </a:r>
            <a:r>
              <a:rPr lang="en-NZ" dirty="0"/>
              <a:t> determines if the method can be called by checking the variable’s class </a:t>
            </a:r>
            <a:r>
              <a:rPr lang="en-NZ" b="1" dirty="0"/>
              <a:t>type</a:t>
            </a:r>
            <a:r>
              <a:rPr lang="en-NZ" dirty="0"/>
              <a:t>. </a:t>
            </a:r>
          </a:p>
          <a:p>
            <a:pPr lvl="2"/>
            <a:r>
              <a:rPr lang="en-NZ" dirty="0"/>
              <a:t>If that class contains the proper method declaration </a:t>
            </a:r>
            <a:r>
              <a:rPr lang="en-NZ" dirty="0" smtClean="0"/>
              <a:t>or </a:t>
            </a:r>
            <a:r>
              <a:rPr lang="en-NZ" dirty="0"/>
              <a:t>inherits </a:t>
            </a:r>
            <a:r>
              <a:rPr lang="en-NZ" dirty="0" smtClean="0"/>
              <a:t>one, i.e. </a:t>
            </a:r>
            <a:r>
              <a:rPr lang="en-NZ" dirty="0"/>
              <a:t>if the method does not exist, then check the superclass (work from the child to the parent class</a:t>
            </a:r>
            <a:r>
              <a:rPr lang="en-NZ" dirty="0" smtClean="0"/>
              <a:t>),</a:t>
            </a:r>
            <a:endParaRPr lang="en-NZ" dirty="0"/>
          </a:p>
          <a:p>
            <a:pPr lvl="2"/>
            <a:r>
              <a:rPr lang="en-NZ" dirty="0" smtClean="0"/>
              <a:t>the </a:t>
            </a:r>
            <a:r>
              <a:rPr lang="en-NZ" dirty="0"/>
              <a:t>call is compiled. </a:t>
            </a:r>
          </a:p>
          <a:p>
            <a:pPr lvl="2"/>
            <a:r>
              <a:rPr lang="en-NZ" dirty="0" smtClean="0"/>
              <a:t>For example:</a:t>
            </a:r>
          </a:p>
          <a:p>
            <a:pPr lvl="2"/>
            <a:endParaRPr lang="en-NZ" dirty="0" smtClean="0"/>
          </a:p>
          <a:p>
            <a:pPr lvl="2"/>
            <a:endParaRPr lang="en-NZ" dirty="0" smtClean="0"/>
          </a:p>
          <a:p>
            <a:pPr lvl="2"/>
            <a:endParaRPr lang="en-NZ" dirty="0" smtClean="0"/>
          </a:p>
          <a:p>
            <a:pPr lvl="2"/>
            <a:endParaRPr lang="en-US" dirty="0" smtClean="0"/>
          </a:p>
        </p:txBody>
      </p:sp>
      <p:sp>
        <p:nvSpPr>
          <p:cNvPr id="4" name="Date Placeholder 3"/>
          <p:cNvSpPr>
            <a:spLocks noGrp="1"/>
          </p:cNvSpPr>
          <p:nvPr>
            <p:ph type="dt" sz="half" idx="10"/>
          </p:nvPr>
        </p:nvSpPr>
        <p:spPr/>
        <p:txBody>
          <a:bodyPr/>
          <a:lstStyle/>
          <a:p>
            <a:pPr>
              <a:defRPr/>
            </a:pPr>
            <a:r>
              <a:rPr lang="en-US" smtClean="0"/>
              <a:t>Lecture11</a:t>
            </a:r>
            <a:endParaRPr lang="en-NZ" dirty="0"/>
          </a:p>
        </p:txBody>
      </p:sp>
      <p:sp>
        <p:nvSpPr>
          <p:cNvPr id="3" name="Slide Number Placeholder 2"/>
          <p:cNvSpPr>
            <a:spLocks noGrp="1"/>
          </p:cNvSpPr>
          <p:nvPr>
            <p:ph type="sldNum" sz="quarter" idx="12"/>
          </p:nvPr>
        </p:nvSpPr>
        <p:spPr/>
        <p:txBody>
          <a:bodyPr/>
          <a:lstStyle/>
          <a:p>
            <a:fld id="{E3734F35-4787-4D40-A6FC-86E47D2D2234}" type="slidenum">
              <a:rPr lang="en-NZ" smtClean="0"/>
              <a:pPr/>
              <a:t>13</a:t>
            </a:fld>
            <a:endParaRPr lang="en-NZ" dirty="0"/>
          </a:p>
        </p:txBody>
      </p:sp>
      <p:sp>
        <p:nvSpPr>
          <p:cNvPr id="18" name="Text Box 4"/>
          <p:cNvSpPr txBox="1">
            <a:spLocks noChangeArrowheads="1"/>
          </p:cNvSpPr>
          <p:nvPr/>
        </p:nvSpPr>
        <p:spPr bwMode="auto">
          <a:xfrm>
            <a:off x="4533900" y="4741693"/>
            <a:ext cx="3454837" cy="830997"/>
          </a:xfrm>
          <a:prstGeom prst="rect">
            <a:avLst/>
          </a:prstGeom>
          <a:ln/>
          <a:extLst/>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NZ" sz="1200" b="1" dirty="0">
                <a:latin typeface="Courier New" pitchFamily="49" charset="0"/>
              </a:rPr>
              <a:t>Person[] </a:t>
            </a:r>
            <a:r>
              <a:rPr lang="en-NZ" sz="1200" b="1" dirty="0" err="1">
                <a:latin typeface="Courier New" pitchFamily="49" charset="0"/>
              </a:rPr>
              <a:t>pList</a:t>
            </a:r>
            <a:r>
              <a:rPr lang="en-NZ" sz="1200" b="1" dirty="0">
                <a:latin typeface="Courier New" pitchFamily="49" charset="0"/>
              </a:rPr>
              <a:t> = new Person[5];</a:t>
            </a:r>
          </a:p>
          <a:p>
            <a:pPr algn="l" eaLnBrk="1" hangingPunct="1"/>
            <a:r>
              <a:rPr lang="en-NZ" sz="1200" b="1" dirty="0" smtClean="0">
                <a:latin typeface="Courier New" pitchFamily="49" charset="0"/>
              </a:rPr>
              <a:t>...</a:t>
            </a:r>
          </a:p>
          <a:p>
            <a:pPr algn="l" eaLnBrk="1" hangingPunct="1"/>
            <a:r>
              <a:rPr lang="en-NZ" sz="1200" b="1" dirty="0" smtClean="0">
                <a:latin typeface="Courier New" pitchFamily="49" charset="0"/>
              </a:rPr>
              <a:t>for </a:t>
            </a:r>
            <a:r>
              <a:rPr lang="en-NZ" sz="1200" b="1" dirty="0">
                <a:latin typeface="Courier New" pitchFamily="49" charset="0"/>
              </a:rPr>
              <a:t>(int i=0; i&lt;pList.length; i++)</a:t>
            </a:r>
          </a:p>
          <a:p>
            <a:pPr algn="l" eaLnBrk="1" hangingPunct="1"/>
            <a:r>
              <a:rPr lang="en-NZ" sz="1200" b="1" dirty="0">
                <a:latin typeface="Courier New" pitchFamily="49" charset="0"/>
              </a:rPr>
              <a:t>  pList[i].cookDinner();</a:t>
            </a:r>
          </a:p>
        </p:txBody>
      </p:sp>
      <p:sp>
        <p:nvSpPr>
          <p:cNvPr id="8" name="Rectangular Callout 7"/>
          <p:cNvSpPr/>
          <p:nvPr/>
        </p:nvSpPr>
        <p:spPr>
          <a:xfrm>
            <a:off x="1029866" y="4869160"/>
            <a:ext cx="3312368" cy="576064"/>
          </a:xfrm>
          <a:prstGeom prst="wedgeRectCallout">
            <a:avLst>
              <a:gd name="adj1" fmla="val 51916"/>
              <a:gd name="adj2" fmla="val -8864"/>
            </a:avLst>
          </a:prstGeom>
        </p:spPr>
        <p:style>
          <a:lnRef idx="2">
            <a:schemeClr val="dk1"/>
          </a:lnRef>
          <a:fillRef idx="1">
            <a:schemeClr val="lt1"/>
          </a:fillRef>
          <a:effectRef idx="0">
            <a:schemeClr val="dk1"/>
          </a:effectRef>
          <a:fontRef idx="minor">
            <a:schemeClr val="dk1"/>
          </a:fontRef>
        </p:style>
        <p:txBody>
          <a:bodyPr rtlCol="0" anchor="ctr"/>
          <a:lstStyle/>
          <a:p>
            <a:r>
              <a:rPr lang="en-NZ" sz="1400"/>
              <a:t>Can we find the cookDinner defined in the Person(the type of the variable) class?</a:t>
            </a:r>
            <a:endParaRPr lang="en-NZ" sz="1400" dirty="0"/>
          </a:p>
        </p:txBody>
      </p:sp>
    </p:spTree>
    <p:extLst>
      <p:ext uri="{BB962C8B-B14F-4D97-AF65-F5344CB8AC3E}">
        <p14:creationId xmlns:p14="http://schemas.microsoft.com/office/powerpoint/2010/main" val="75012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84507" y="0"/>
            <a:ext cx="7886700" cy="1325563"/>
          </a:xfrm>
        </p:spPr>
        <p:txBody>
          <a:bodyPr>
            <a:normAutofit/>
          </a:bodyPr>
          <a:lstStyle/>
          <a:p>
            <a:r>
              <a:rPr lang="en-US" dirty="0" smtClean="0"/>
              <a:t>2.Polymorphism Example </a:t>
            </a:r>
            <a:br>
              <a:rPr lang="en-US" dirty="0" smtClean="0"/>
            </a:br>
            <a:r>
              <a:rPr lang="en-NZ" dirty="0" smtClean="0"/>
              <a:t>Execution </a:t>
            </a:r>
            <a:r>
              <a:rPr lang="en-NZ" dirty="0"/>
              <a:t>time</a:t>
            </a:r>
            <a:endParaRPr lang="en-US" dirty="0" smtClean="0"/>
          </a:p>
        </p:txBody>
      </p:sp>
      <p:sp>
        <p:nvSpPr>
          <p:cNvPr id="136195" name="Rectangle 3" descr="Rectangle: Click to edit Master text styles&#10;Second level&#10;Third level&#10;Fourth level&#10;Fifth level"/>
          <p:cNvSpPr>
            <a:spLocks noGrp="1" noChangeArrowheads="1"/>
          </p:cNvSpPr>
          <p:nvPr>
            <p:ph idx="1"/>
          </p:nvPr>
        </p:nvSpPr>
        <p:spPr>
          <a:xfrm>
            <a:off x="152400" y="1219200"/>
            <a:ext cx="8763000" cy="4298032"/>
          </a:xfrm>
        </p:spPr>
        <p:txBody>
          <a:bodyPr>
            <a:normAutofit/>
          </a:bodyPr>
          <a:lstStyle/>
          <a:p>
            <a:r>
              <a:rPr lang="en-NZ" dirty="0"/>
              <a:t>At execution time, the type of the object to which the variable refers determines the </a:t>
            </a:r>
            <a:r>
              <a:rPr lang="en-NZ" b="1" dirty="0"/>
              <a:t>actual</a:t>
            </a:r>
            <a:r>
              <a:rPr lang="en-NZ" dirty="0"/>
              <a:t> method to use. </a:t>
            </a:r>
          </a:p>
          <a:p>
            <a:pPr lvl="1"/>
            <a:r>
              <a:rPr lang="en-NZ" dirty="0"/>
              <a:t>This process is called dynamic </a:t>
            </a:r>
            <a:r>
              <a:rPr lang="en-NZ" dirty="0" smtClean="0"/>
              <a:t>binding.</a:t>
            </a:r>
          </a:p>
          <a:p>
            <a:pPr lvl="1"/>
            <a:r>
              <a:rPr lang="en-NZ" dirty="0" smtClean="0"/>
              <a:t>i.e. the method is executed based on the object, not on the type of variable. </a:t>
            </a:r>
          </a:p>
          <a:p>
            <a:pPr lvl="2"/>
            <a:r>
              <a:rPr lang="en-NZ" dirty="0" smtClean="0"/>
              <a:t>The derived classes override the </a:t>
            </a:r>
            <a:r>
              <a:rPr lang="en-NZ" dirty="0" err="1" smtClean="0"/>
              <a:t>cookDinner</a:t>
            </a:r>
            <a:r>
              <a:rPr lang="en-NZ" dirty="0" smtClean="0"/>
              <a:t> method of the Person class.  This makes the overridden </a:t>
            </a:r>
            <a:r>
              <a:rPr lang="en-NZ" dirty="0" err="1" smtClean="0"/>
              <a:t>cookDinner</a:t>
            </a:r>
            <a:r>
              <a:rPr lang="en-NZ" dirty="0" smtClean="0"/>
              <a:t>() methods of the </a:t>
            </a:r>
            <a:r>
              <a:rPr lang="en-NZ" b="1" dirty="0" smtClean="0"/>
              <a:t>derived</a:t>
            </a:r>
            <a:r>
              <a:rPr lang="en-NZ" dirty="0" smtClean="0"/>
              <a:t> classes execute when the </a:t>
            </a:r>
            <a:r>
              <a:rPr lang="en-NZ" dirty="0" err="1" smtClean="0"/>
              <a:t>cookDinner</a:t>
            </a:r>
            <a:r>
              <a:rPr lang="en-NZ" dirty="0" smtClean="0"/>
              <a:t>() method is called using the base class reference from the array</a:t>
            </a:r>
          </a:p>
          <a:p>
            <a:pPr lvl="1"/>
            <a:endParaRPr lang="en-NZ" dirty="0" smtClean="0"/>
          </a:p>
          <a:p>
            <a:pPr lvl="1"/>
            <a:endParaRPr lang="en-NZ" dirty="0" smtClean="0"/>
          </a:p>
          <a:p>
            <a:pPr lvl="2"/>
            <a:endParaRPr lang="en-US" dirty="0" smtClean="0"/>
          </a:p>
        </p:txBody>
      </p:sp>
      <p:sp>
        <p:nvSpPr>
          <p:cNvPr id="13" name="Date Placeholder 12"/>
          <p:cNvSpPr>
            <a:spLocks noGrp="1"/>
          </p:cNvSpPr>
          <p:nvPr>
            <p:ph type="dt" sz="half" idx="10"/>
          </p:nvPr>
        </p:nvSpPr>
        <p:spPr/>
        <p:txBody>
          <a:bodyPr/>
          <a:lstStyle/>
          <a:p>
            <a:pPr>
              <a:defRPr/>
            </a:pPr>
            <a:r>
              <a:rPr lang="en-US" smtClean="0"/>
              <a:t>Lecture11</a:t>
            </a:r>
            <a:endParaRPr lang="en-NZ" dirty="0"/>
          </a:p>
        </p:txBody>
      </p:sp>
      <p:sp>
        <p:nvSpPr>
          <p:cNvPr id="3" name="Slide Number Placeholder 2"/>
          <p:cNvSpPr>
            <a:spLocks noGrp="1"/>
          </p:cNvSpPr>
          <p:nvPr>
            <p:ph type="sldNum" sz="quarter" idx="12"/>
          </p:nvPr>
        </p:nvSpPr>
        <p:spPr/>
        <p:txBody>
          <a:bodyPr/>
          <a:lstStyle/>
          <a:p>
            <a:fld id="{E3734F35-4787-4D40-A6FC-86E47D2D2234}" type="slidenum">
              <a:rPr lang="en-NZ" smtClean="0"/>
              <a:pPr/>
              <a:t>14</a:t>
            </a:fld>
            <a:endParaRPr lang="en-NZ" dirty="0"/>
          </a:p>
        </p:txBody>
      </p:sp>
      <p:sp>
        <p:nvSpPr>
          <p:cNvPr id="24" name="Text Box 4"/>
          <p:cNvSpPr txBox="1">
            <a:spLocks noChangeArrowheads="1"/>
          </p:cNvSpPr>
          <p:nvPr/>
        </p:nvSpPr>
        <p:spPr bwMode="auto">
          <a:xfrm>
            <a:off x="4534644" y="3565121"/>
            <a:ext cx="4664285" cy="1015663"/>
          </a:xfrm>
          <a:prstGeom prst="rect">
            <a:avLst/>
          </a:prstGeom>
          <a:ln/>
          <a:extLst/>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NZ" sz="1200" b="1" dirty="0" err="1">
                <a:latin typeface="Courier New" pitchFamily="49" charset="0"/>
              </a:rPr>
              <a:t>pList</a:t>
            </a:r>
            <a:r>
              <a:rPr lang="en-NZ" sz="1200" b="1" dirty="0">
                <a:latin typeface="Courier New" pitchFamily="49" charset="0"/>
              </a:rPr>
              <a:t>[0] = new Person("Dick", "Smith");</a:t>
            </a:r>
          </a:p>
          <a:p>
            <a:pPr algn="l" eaLnBrk="1" hangingPunct="1"/>
            <a:r>
              <a:rPr lang="en-NZ" sz="1200" b="1" dirty="0" err="1">
                <a:latin typeface="Courier New" pitchFamily="49" charset="0"/>
              </a:rPr>
              <a:t>pList</a:t>
            </a:r>
            <a:r>
              <a:rPr lang="en-NZ" sz="1200" b="1" dirty="0">
                <a:latin typeface="Courier New" pitchFamily="49" charset="0"/>
              </a:rPr>
              <a:t>[1] = new </a:t>
            </a:r>
            <a:r>
              <a:rPr lang="en-NZ" sz="1200" b="1" dirty="0" err="1">
                <a:latin typeface="Courier New" pitchFamily="49" charset="0"/>
              </a:rPr>
              <a:t>HouseWife</a:t>
            </a:r>
            <a:r>
              <a:rPr lang="en-NZ" sz="1200" b="1" dirty="0">
                <a:latin typeface="Courier New" pitchFamily="49" charset="0"/>
              </a:rPr>
              <a:t>("Theresa", "Thompson");</a:t>
            </a:r>
          </a:p>
          <a:p>
            <a:pPr algn="l" eaLnBrk="1" hangingPunct="1"/>
            <a:r>
              <a:rPr lang="en-NZ" sz="1200" b="1" dirty="0" err="1">
                <a:latin typeface="Courier New" pitchFamily="49" charset="0"/>
              </a:rPr>
              <a:t>pList</a:t>
            </a:r>
            <a:r>
              <a:rPr lang="en-NZ" sz="1200" b="1" dirty="0">
                <a:latin typeface="Courier New" pitchFamily="49" charset="0"/>
              </a:rPr>
              <a:t>[2] = new </a:t>
            </a:r>
            <a:r>
              <a:rPr lang="en-NZ" sz="1200" b="1" dirty="0" err="1">
                <a:latin typeface="Courier New" pitchFamily="49" charset="0"/>
              </a:rPr>
              <a:t>PizzaChef</a:t>
            </a:r>
            <a:r>
              <a:rPr lang="en-NZ" sz="1200" b="1" dirty="0">
                <a:latin typeface="Courier New" pitchFamily="49" charset="0"/>
              </a:rPr>
              <a:t>("Michael", "Hill");</a:t>
            </a:r>
          </a:p>
          <a:p>
            <a:pPr algn="l" eaLnBrk="1" hangingPunct="1"/>
            <a:r>
              <a:rPr lang="en-NZ" sz="1200" b="1" dirty="0" err="1">
                <a:latin typeface="Courier New" pitchFamily="49" charset="0"/>
              </a:rPr>
              <a:t>pList</a:t>
            </a:r>
            <a:r>
              <a:rPr lang="en-NZ" sz="1200" b="1" dirty="0">
                <a:latin typeface="Courier New" pitchFamily="49" charset="0"/>
              </a:rPr>
              <a:t>[3] = new </a:t>
            </a:r>
            <a:r>
              <a:rPr lang="en-NZ" sz="1200" b="1" dirty="0" err="1">
                <a:latin typeface="Courier New" pitchFamily="49" charset="0"/>
              </a:rPr>
              <a:t>KFCChef</a:t>
            </a:r>
            <a:r>
              <a:rPr lang="en-NZ" sz="1200" b="1" dirty="0">
                <a:latin typeface="Courier New" pitchFamily="49" charset="0"/>
              </a:rPr>
              <a:t>("Peter", "Wong");</a:t>
            </a:r>
          </a:p>
          <a:p>
            <a:pPr algn="l" eaLnBrk="1" hangingPunct="1"/>
            <a:r>
              <a:rPr lang="en-NZ" sz="1200" b="1" dirty="0" err="1">
                <a:latin typeface="Courier New" pitchFamily="49" charset="0"/>
              </a:rPr>
              <a:t>pList</a:t>
            </a:r>
            <a:r>
              <a:rPr lang="en-NZ" sz="1200" b="1" dirty="0">
                <a:latin typeface="Courier New" pitchFamily="49" charset="0"/>
              </a:rPr>
              <a:t>[4] = new </a:t>
            </a:r>
            <a:r>
              <a:rPr lang="en-NZ" sz="1200" b="1" dirty="0" err="1">
                <a:latin typeface="Courier New" pitchFamily="49" charset="0"/>
              </a:rPr>
              <a:t>TakeAwayChef</a:t>
            </a:r>
            <a:r>
              <a:rPr lang="en-NZ" sz="1200" b="1" dirty="0">
                <a:latin typeface="Courier New" pitchFamily="49" charset="0"/>
              </a:rPr>
              <a:t>("Kevin", "Chan");</a:t>
            </a:r>
          </a:p>
        </p:txBody>
      </p:sp>
      <p:sp>
        <p:nvSpPr>
          <p:cNvPr id="25" name="Rectangular Callout 24"/>
          <p:cNvSpPr/>
          <p:nvPr/>
        </p:nvSpPr>
        <p:spPr>
          <a:xfrm>
            <a:off x="223401" y="3644337"/>
            <a:ext cx="4104456" cy="857232"/>
          </a:xfrm>
          <a:prstGeom prst="wedgeRectCallout">
            <a:avLst>
              <a:gd name="adj1" fmla="val 51916"/>
              <a:gd name="adj2" fmla="val -8864"/>
            </a:avLst>
          </a:prstGeom>
        </p:spPr>
        <p:style>
          <a:lnRef idx="2">
            <a:schemeClr val="dk1"/>
          </a:lnRef>
          <a:fillRef idx="1">
            <a:schemeClr val="lt1"/>
          </a:fillRef>
          <a:effectRef idx="0">
            <a:schemeClr val="dk1"/>
          </a:effectRef>
          <a:fontRef idx="minor">
            <a:schemeClr val="dk1"/>
          </a:fontRef>
        </p:style>
        <p:txBody>
          <a:bodyPr rtlCol="0" anchor="ctr"/>
          <a:lstStyle/>
          <a:p>
            <a:pPr algn="l"/>
            <a:r>
              <a:rPr lang="en-NZ" sz="1400" dirty="0" smtClean="0"/>
              <a:t>Invoke the </a:t>
            </a:r>
            <a:r>
              <a:rPr lang="en-NZ" sz="1400" dirty="0" err="1" smtClean="0"/>
              <a:t>cookDinner</a:t>
            </a:r>
            <a:r>
              <a:rPr lang="en-NZ" sz="1400" dirty="0" smtClean="0"/>
              <a:t> from the Person class</a:t>
            </a:r>
          </a:p>
          <a:p>
            <a:pPr algn="l"/>
            <a:r>
              <a:rPr lang="en-NZ" sz="1400" dirty="0" smtClean="0"/>
              <a:t>Invoke the </a:t>
            </a:r>
            <a:r>
              <a:rPr lang="en-NZ" sz="1400" dirty="0" err="1" smtClean="0"/>
              <a:t>cookDinner</a:t>
            </a:r>
            <a:r>
              <a:rPr lang="en-NZ" sz="1400" dirty="0" smtClean="0"/>
              <a:t> from the </a:t>
            </a:r>
            <a:r>
              <a:rPr lang="en-NZ" sz="1400" dirty="0" err="1" smtClean="0"/>
              <a:t>HouseWife</a:t>
            </a:r>
            <a:r>
              <a:rPr lang="en-NZ" sz="1400" dirty="0" smtClean="0"/>
              <a:t> class</a:t>
            </a:r>
          </a:p>
          <a:p>
            <a:pPr algn="l"/>
            <a:r>
              <a:rPr lang="en-NZ" sz="1400" dirty="0" smtClean="0"/>
              <a:t>and so on… </a:t>
            </a:r>
          </a:p>
          <a:p>
            <a:pPr algn="l"/>
            <a:endParaRPr lang="en-NZ" sz="1400" dirty="0"/>
          </a:p>
        </p:txBody>
      </p:sp>
    </p:spTree>
    <p:extLst>
      <p:ext uri="{BB962C8B-B14F-4D97-AF65-F5344CB8AC3E}">
        <p14:creationId xmlns:p14="http://schemas.microsoft.com/office/powerpoint/2010/main" val="101156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2.Polymorphism </a:t>
            </a:r>
            <a:r>
              <a:rPr lang="en-US" dirty="0" smtClean="0"/>
              <a:t>Example</a:t>
            </a:r>
            <a:br>
              <a:rPr lang="en-US" dirty="0" smtClean="0"/>
            </a:br>
            <a:r>
              <a:rPr lang="en-US" dirty="0" smtClean="0"/>
              <a:t>Compile-time Error?</a:t>
            </a:r>
            <a:endParaRPr lang="en-NZ" dirty="0"/>
          </a:p>
        </p:txBody>
      </p:sp>
      <p:sp>
        <p:nvSpPr>
          <p:cNvPr id="5" name="Content Placeholder 4"/>
          <p:cNvSpPr>
            <a:spLocks noGrp="1"/>
          </p:cNvSpPr>
          <p:nvPr>
            <p:ph idx="1"/>
          </p:nvPr>
        </p:nvSpPr>
        <p:spPr>
          <a:xfrm>
            <a:off x="394109" y="1402483"/>
            <a:ext cx="7886700" cy="4351338"/>
          </a:xfrm>
        </p:spPr>
        <p:txBody>
          <a:bodyPr>
            <a:normAutofit lnSpcReduction="10000"/>
          </a:bodyPr>
          <a:lstStyle/>
          <a:p>
            <a:r>
              <a:rPr lang="en-NZ" dirty="0" smtClean="0"/>
              <a:t>Note: The </a:t>
            </a:r>
            <a:r>
              <a:rPr lang="en-NZ" dirty="0" err="1" smtClean="0"/>
              <a:t>cleanKitchen</a:t>
            </a:r>
            <a:r>
              <a:rPr lang="en-NZ" dirty="0" smtClean="0"/>
              <a:t> method is only defined in the </a:t>
            </a:r>
            <a:r>
              <a:rPr lang="en-NZ" dirty="0" err="1" smtClean="0"/>
              <a:t>HouseWife</a:t>
            </a:r>
            <a:r>
              <a:rPr lang="en-NZ" dirty="0" smtClean="0"/>
              <a:t> class. </a:t>
            </a:r>
          </a:p>
          <a:p>
            <a:pPr lvl="1"/>
            <a:r>
              <a:rPr lang="en-NZ" dirty="0" smtClean="0"/>
              <a:t>For example, there are two objects:</a:t>
            </a:r>
          </a:p>
          <a:p>
            <a:pPr lvl="1"/>
            <a:endParaRPr lang="en-NZ" dirty="0" smtClean="0"/>
          </a:p>
          <a:p>
            <a:pPr lvl="1"/>
            <a:endParaRPr lang="en-NZ" dirty="0"/>
          </a:p>
          <a:p>
            <a:pPr lvl="1"/>
            <a:r>
              <a:rPr lang="en-NZ" dirty="0" smtClean="0"/>
              <a:t>Method Calls:</a:t>
            </a:r>
          </a:p>
          <a:p>
            <a:pPr lvl="1"/>
            <a:endParaRPr lang="en-NZ" dirty="0" smtClean="0"/>
          </a:p>
          <a:p>
            <a:pPr lvl="1"/>
            <a:endParaRPr lang="en-NZ" dirty="0"/>
          </a:p>
          <a:p>
            <a:pPr lvl="1"/>
            <a:endParaRPr lang="en-NZ" dirty="0" smtClean="0"/>
          </a:p>
          <a:p>
            <a:pPr lvl="1"/>
            <a:r>
              <a:rPr lang="en-NZ" dirty="0"/>
              <a:t>A superclass reference can be used to invoke only methods of the superclass—the subclass method implementations are invoked </a:t>
            </a:r>
            <a:r>
              <a:rPr lang="en-NZ" dirty="0" err="1"/>
              <a:t>polymorphically</a:t>
            </a:r>
            <a:r>
              <a:rPr lang="en-NZ" dirty="0" smtClean="0"/>
              <a:t>.</a:t>
            </a:r>
          </a:p>
          <a:p>
            <a:pPr lvl="2"/>
            <a:r>
              <a:rPr lang="en-NZ" dirty="0"/>
              <a:t>Java decides which class’s </a:t>
            </a:r>
            <a:r>
              <a:rPr lang="en-NZ" dirty="0" err="1" smtClean="0"/>
              <a:t>cookDinner</a:t>
            </a:r>
            <a:r>
              <a:rPr lang="en-NZ" dirty="0" smtClean="0"/>
              <a:t> </a:t>
            </a:r>
            <a:r>
              <a:rPr lang="en-NZ" dirty="0"/>
              <a:t>method to call at execution time rather than at compile time </a:t>
            </a:r>
          </a:p>
          <a:p>
            <a:pPr lvl="1"/>
            <a:r>
              <a:rPr lang="en-NZ" dirty="0" smtClean="0"/>
              <a:t>Attempting </a:t>
            </a:r>
            <a:r>
              <a:rPr lang="en-NZ" dirty="0"/>
              <a:t>to invoke a subclass-only method directly on a superclass reference is a compilation error.</a:t>
            </a:r>
          </a:p>
          <a:p>
            <a:pPr lvl="1"/>
            <a:endParaRPr lang="en-NZ" dirty="0"/>
          </a:p>
        </p:txBody>
      </p:sp>
      <p:sp>
        <p:nvSpPr>
          <p:cNvPr id="18" name="Date Placeholder 17"/>
          <p:cNvSpPr>
            <a:spLocks noGrp="1"/>
          </p:cNvSpPr>
          <p:nvPr>
            <p:ph type="dt" sz="half" idx="10"/>
          </p:nvPr>
        </p:nvSpPr>
        <p:spPr/>
        <p:txBody>
          <a:bodyPr/>
          <a:lstStyle/>
          <a:p>
            <a:pPr>
              <a:defRPr/>
            </a:pPr>
            <a:r>
              <a:rPr lang="en-US" smtClean="0"/>
              <a:t>Lecture11</a:t>
            </a:r>
            <a:endParaRPr lang="en-NZ" dirty="0"/>
          </a:p>
        </p:txBody>
      </p:sp>
      <p:sp>
        <p:nvSpPr>
          <p:cNvPr id="4" name="Slide Number Placeholder 3"/>
          <p:cNvSpPr>
            <a:spLocks noGrp="1"/>
          </p:cNvSpPr>
          <p:nvPr>
            <p:ph type="sldNum" sz="quarter" idx="12"/>
          </p:nvPr>
        </p:nvSpPr>
        <p:spPr/>
        <p:txBody>
          <a:bodyPr/>
          <a:lstStyle/>
          <a:p>
            <a:pPr>
              <a:defRPr/>
            </a:pPr>
            <a:fld id="{E3734F35-4787-4D40-A6FC-86E47D2D2234}" type="slidenum">
              <a:rPr lang="en-NZ" smtClean="0"/>
              <a:pPr>
                <a:defRPr/>
              </a:pPr>
              <a:t>15</a:t>
            </a:fld>
            <a:endParaRPr lang="en-NZ" dirty="0"/>
          </a:p>
        </p:txBody>
      </p:sp>
      <p:sp>
        <p:nvSpPr>
          <p:cNvPr id="6" name="Text Box 4"/>
          <p:cNvSpPr txBox="1">
            <a:spLocks noChangeArrowheads="1"/>
          </p:cNvSpPr>
          <p:nvPr/>
        </p:nvSpPr>
        <p:spPr bwMode="auto">
          <a:xfrm>
            <a:off x="395536" y="3191670"/>
            <a:ext cx="2036467" cy="461665"/>
          </a:xfrm>
          <a:prstGeom prst="rect">
            <a:avLst/>
          </a:prstGeom>
          <a:ln/>
          <a:extLst/>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sz="1200" b="1" dirty="0" err="1" smtClean="0">
                <a:latin typeface="Courier New" pitchFamily="49" charset="0"/>
              </a:rPr>
              <a:t>w.cookDinner</a:t>
            </a:r>
            <a:r>
              <a:rPr lang="en-US" sz="1200" b="1" dirty="0">
                <a:latin typeface="Courier New" pitchFamily="49" charset="0"/>
              </a:rPr>
              <a:t>();</a:t>
            </a:r>
          </a:p>
          <a:p>
            <a:pPr algn="l" eaLnBrk="1" hangingPunct="1"/>
            <a:r>
              <a:rPr lang="en-US" sz="1200" b="1" dirty="0" err="1" smtClean="0">
                <a:latin typeface="Courier New" pitchFamily="49" charset="0"/>
              </a:rPr>
              <a:t>w.cleanKitchen</a:t>
            </a:r>
            <a:r>
              <a:rPr lang="en-US" sz="1200" b="1" dirty="0" smtClean="0">
                <a:latin typeface="Courier New" pitchFamily="49" charset="0"/>
              </a:rPr>
              <a:t>();</a:t>
            </a:r>
            <a:endParaRPr lang="en-US" sz="1200" b="1" dirty="0">
              <a:latin typeface="Courier New" pitchFamily="49" charset="0"/>
            </a:endParaRPr>
          </a:p>
        </p:txBody>
      </p:sp>
      <p:sp>
        <p:nvSpPr>
          <p:cNvPr id="8" name="Text Box 4"/>
          <p:cNvSpPr txBox="1">
            <a:spLocks noChangeArrowheads="1"/>
          </p:cNvSpPr>
          <p:nvPr/>
        </p:nvSpPr>
        <p:spPr bwMode="auto">
          <a:xfrm>
            <a:off x="707867" y="2182352"/>
            <a:ext cx="4999321" cy="276999"/>
          </a:xfrm>
          <a:prstGeom prst="rect">
            <a:avLst/>
          </a:prstGeom>
          <a:ln/>
          <a:extLst/>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sz="1200" b="1" dirty="0" err="1" smtClean="0">
                <a:latin typeface="Courier New" pitchFamily="49" charset="0"/>
              </a:rPr>
              <a:t>HouseWife</a:t>
            </a:r>
            <a:r>
              <a:rPr lang="en-US" sz="1200" b="1" dirty="0" smtClean="0">
                <a:latin typeface="Courier New" pitchFamily="49" charset="0"/>
              </a:rPr>
              <a:t> w = new </a:t>
            </a:r>
            <a:r>
              <a:rPr lang="en-US" sz="1200" b="1" dirty="0">
                <a:latin typeface="Courier New" pitchFamily="49" charset="0"/>
              </a:rPr>
              <a:t>HouseWife("Theresa", "Thompson</a:t>
            </a:r>
            <a:r>
              <a:rPr lang="en-US" sz="1200" b="1" dirty="0" smtClean="0">
                <a:latin typeface="Courier New" pitchFamily="49" charset="0"/>
              </a:rPr>
              <a:t>");</a:t>
            </a:r>
            <a:endParaRPr lang="en-US" sz="1200" b="1" dirty="0">
              <a:latin typeface="Courier New" pitchFamily="49" charset="0"/>
            </a:endParaRPr>
          </a:p>
        </p:txBody>
      </p:sp>
      <p:sp>
        <p:nvSpPr>
          <p:cNvPr id="9" name="Text Box 4"/>
          <p:cNvSpPr txBox="1">
            <a:spLocks noChangeArrowheads="1"/>
          </p:cNvSpPr>
          <p:nvPr/>
        </p:nvSpPr>
        <p:spPr bwMode="auto">
          <a:xfrm>
            <a:off x="695627" y="2538690"/>
            <a:ext cx="4854578" cy="276999"/>
          </a:xfrm>
          <a:prstGeom prst="rect">
            <a:avLst/>
          </a:prstGeom>
          <a:ln/>
          <a:extLst/>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sz="1200" b="1" dirty="0" smtClean="0">
                <a:latin typeface="Courier New" pitchFamily="49" charset="0"/>
              </a:rPr>
              <a:t>Person p1 = new </a:t>
            </a:r>
            <a:r>
              <a:rPr lang="en-US" sz="1200" b="1" dirty="0">
                <a:latin typeface="Courier New" pitchFamily="49" charset="0"/>
              </a:rPr>
              <a:t>HouseWife("Theresa", "Thompson</a:t>
            </a:r>
            <a:r>
              <a:rPr lang="en-US" sz="1200" b="1" dirty="0" smtClean="0">
                <a:latin typeface="Courier New" pitchFamily="49" charset="0"/>
              </a:rPr>
              <a:t>");</a:t>
            </a:r>
            <a:endParaRPr lang="en-US" sz="1200" b="1" dirty="0">
              <a:latin typeface="Courier New" pitchFamily="49" charset="0"/>
            </a:endParaRPr>
          </a:p>
        </p:txBody>
      </p:sp>
      <p:sp>
        <p:nvSpPr>
          <p:cNvPr id="11" name="Rectangular Callout 10"/>
          <p:cNvSpPr/>
          <p:nvPr/>
        </p:nvSpPr>
        <p:spPr>
          <a:xfrm>
            <a:off x="5860108" y="1885690"/>
            <a:ext cx="1943373" cy="539424"/>
          </a:xfrm>
          <a:prstGeom prst="wedgeRectCallout">
            <a:avLst>
              <a:gd name="adj1" fmla="val -58436"/>
              <a:gd name="adj2" fmla="val -18506"/>
            </a:avLst>
          </a:prstGeom>
        </p:spPr>
        <p:style>
          <a:lnRef idx="2">
            <a:schemeClr val="dk1"/>
          </a:lnRef>
          <a:fillRef idx="1">
            <a:schemeClr val="lt1"/>
          </a:fillRef>
          <a:effectRef idx="0">
            <a:schemeClr val="dk1"/>
          </a:effectRef>
          <a:fontRef idx="minor">
            <a:schemeClr val="dk1"/>
          </a:fontRef>
        </p:style>
        <p:txBody>
          <a:bodyPr rtlCol="0" anchor="ctr"/>
          <a:lstStyle/>
          <a:p>
            <a:r>
              <a:rPr lang="en-NZ" sz="1400" dirty="0" smtClean="0"/>
              <a:t>a </a:t>
            </a:r>
            <a:r>
              <a:rPr lang="en-NZ" sz="1400" dirty="0"/>
              <a:t>subclass </a:t>
            </a:r>
            <a:r>
              <a:rPr lang="en-NZ" sz="1400" dirty="0" smtClean="0"/>
              <a:t>object</a:t>
            </a:r>
            <a:r>
              <a:rPr lang="en-NZ" sz="1400" dirty="0"/>
              <a:t> </a:t>
            </a:r>
            <a:r>
              <a:rPr lang="en-NZ" sz="1400" dirty="0" smtClean="0"/>
              <a:t>with a </a:t>
            </a:r>
            <a:r>
              <a:rPr lang="en-NZ" sz="1400" b="1" dirty="0" smtClean="0"/>
              <a:t>subclass</a:t>
            </a:r>
            <a:r>
              <a:rPr lang="en-NZ" sz="1400" dirty="0" smtClean="0"/>
              <a:t> reference </a:t>
            </a:r>
            <a:endParaRPr lang="en-NZ" sz="1400" dirty="0"/>
          </a:p>
        </p:txBody>
      </p:sp>
      <p:sp>
        <p:nvSpPr>
          <p:cNvPr id="12" name="Rectangular Callout 11"/>
          <p:cNvSpPr/>
          <p:nvPr/>
        </p:nvSpPr>
        <p:spPr>
          <a:xfrm>
            <a:off x="5871037" y="2551502"/>
            <a:ext cx="1943373" cy="539424"/>
          </a:xfrm>
          <a:prstGeom prst="wedgeRectCallout">
            <a:avLst>
              <a:gd name="adj1" fmla="val -58436"/>
              <a:gd name="adj2" fmla="val -18506"/>
            </a:avLst>
          </a:prstGeom>
        </p:spPr>
        <p:style>
          <a:lnRef idx="2">
            <a:schemeClr val="dk1"/>
          </a:lnRef>
          <a:fillRef idx="1">
            <a:schemeClr val="lt1"/>
          </a:fillRef>
          <a:effectRef idx="0">
            <a:schemeClr val="dk1"/>
          </a:effectRef>
          <a:fontRef idx="minor">
            <a:schemeClr val="dk1"/>
          </a:fontRef>
        </p:style>
        <p:txBody>
          <a:bodyPr rtlCol="0" anchor="ctr"/>
          <a:lstStyle/>
          <a:p>
            <a:r>
              <a:rPr lang="en-NZ" sz="1400" dirty="0" smtClean="0"/>
              <a:t>a </a:t>
            </a:r>
            <a:r>
              <a:rPr lang="en-NZ" sz="1400" dirty="0"/>
              <a:t>subclass </a:t>
            </a:r>
            <a:r>
              <a:rPr lang="en-NZ" sz="1400" dirty="0" smtClean="0"/>
              <a:t>object</a:t>
            </a:r>
            <a:r>
              <a:rPr lang="en-NZ" sz="1400" dirty="0"/>
              <a:t> </a:t>
            </a:r>
            <a:r>
              <a:rPr lang="en-NZ" sz="1400" dirty="0" smtClean="0"/>
              <a:t>with a </a:t>
            </a:r>
            <a:r>
              <a:rPr lang="en-NZ" sz="1400" b="1" dirty="0" smtClean="0"/>
              <a:t>superclass</a:t>
            </a:r>
            <a:r>
              <a:rPr lang="en-NZ" sz="1400" dirty="0" smtClean="0"/>
              <a:t> reference </a:t>
            </a:r>
            <a:endParaRPr lang="en-NZ" sz="1400" dirty="0"/>
          </a:p>
        </p:txBody>
      </p:sp>
      <p:sp>
        <p:nvSpPr>
          <p:cNvPr id="13" name="Text Box 4"/>
          <p:cNvSpPr txBox="1">
            <a:spLocks noChangeArrowheads="1"/>
          </p:cNvSpPr>
          <p:nvPr/>
        </p:nvSpPr>
        <p:spPr bwMode="auto">
          <a:xfrm>
            <a:off x="3732373" y="3049534"/>
            <a:ext cx="1817832" cy="276999"/>
          </a:xfrm>
          <a:prstGeom prst="rect">
            <a:avLst/>
          </a:prstGeom>
          <a:ln/>
          <a:extLst/>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sz="1200" b="1" dirty="0" smtClean="0">
                <a:latin typeface="Courier New" pitchFamily="49" charset="0"/>
              </a:rPr>
              <a:t>p1.cookDinner</a:t>
            </a:r>
            <a:r>
              <a:rPr lang="en-US" sz="1200" b="1" dirty="0">
                <a:latin typeface="Courier New" pitchFamily="49" charset="0"/>
              </a:rPr>
              <a:t>(); </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9533" y="2835332"/>
            <a:ext cx="748262" cy="748262"/>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60274" y="2888253"/>
            <a:ext cx="438280" cy="438280"/>
          </a:xfrm>
          <a:prstGeom prst="rect">
            <a:avLst/>
          </a:prstGeom>
        </p:spPr>
      </p:pic>
      <p:sp>
        <p:nvSpPr>
          <p:cNvPr id="16" name="Text Box 4"/>
          <p:cNvSpPr txBox="1">
            <a:spLocks noChangeArrowheads="1"/>
          </p:cNvSpPr>
          <p:nvPr/>
        </p:nvSpPr>
        <p:spPr bwMode="auto">
          <a:xfrm>
            <a:off x="3717372" y="3543865"/>
            <a:ext cx="3430424" cy="276999"/>
          </a:xfrm>
          <a:prstGeom prst="rect">
            <a:avLst/>
          </a:prstGeom>
          <a:ln/>
          <a:extLst/>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US" sz="1200" b="1" dirty="0" smtClean="0">
                <a:latin typeface="Courier New" pitchFamily="49" charset="0"/>
              </a:rPr>
              <a:t>p1.cleanKitchen</a:t>
            </a:r>
            <a:r>
              <a:rPr lang="en-US" sz="1200" b="1" dirty="0">
                <a:latin typeface="Courier New" pitchFamily="49" charset="0"/>
              </a:rPr>
              <a:t>(); //Compile error</a:t>
            </a:r>
            <a:endParaRPr lang="en-NZ" sz="1200" b="1" dirty="0">
              <a:latin typeface="Courier New" pitchFamily="49" charset="0"/>
            </a:endParaRPr>
          </a:p>
        </p:txBody>
      </p:sp>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33095" y="3143943"/>
            <a:ext cx="538421" cy="538421"/>
          </a:xfrm>
          <a:prstGeom prst="rect">
            <a:avLst/>
          </a:prstGeom>
        </p:spPr>
      </p:pic>
      <p:sp>
        <p:nvSpPr>
          <p:cNvPr id="7" name="AutoShape 5"/>
          <p:cNvSpPr>
            <a:spLocks noChangeArrowheads="1"/>
          </p:cNvSpPr>
          <p:nvPr/>
        </p:nvSpPr>
        <p:spPr bwMode="auto">
          <a:xfrm>
            <a:off x="6796649" y="3326533"/>
            <a:ext cx="2159000" cy="503238"/>
          </a:xfrm>
          <a:prstGeom prst="wedgeRectCallout">
            <a:avLst>
              <a:gd name="adj1" fmla="val -55899"/>
              <a:gd name="adj2" fmla="val -10078"/>
            </a:avLst>
          </a:prstGeom>
          <a:solidFill>
            <a:schemeClr val="bg1"/>
          </a:solidFill>
          <a:ln w="12700" algn="ctr">
            <a:solidFill>
              <a:srgbClr val="800000"/>
            </a:solidFill>
            <a:miter lim="800000"/>
            <a:headEnd/>
            <a:tailEnd/>
          </a:ln>
        </p:spPr>
        <p:txBody>
          <a:bodyPr/>
          <a:lstStyle/>
          <a:p>
            <a:r>
              <a:rPr lang="en-US" sz="1200" b="1" dirty="0"/>
              <a:t>No cleanKitchen method declared in Person class.</a:t>
            </a:r>
            <a:endParaRPr lang="en-NZ" sz="1200" b="1" dirty="0"/>
          </a:p>
        </p:txBody>
      </p:sp>
    </p:spTree>
    <p:extLst>
      <p:ext uri="{BB962C8B-B14F-4D97-AF65-F5344CB8AC3E}">
        <p14:creationId xmlns:p14="http://schemas.microsoft.com/office/powerpoint/2010/main" val="18120904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Exercise 1</a:t>
            </a:r>
            <a:endParaRPr lang="en-NZ" dirty="0"/>
          </a:p>
        </p:txBody>
      </p:sp>
      <p:sp>
        <p:nvSpPr>
          <p:cNvPr id="5" name="Content Placeholder 4"/>
          <p:cNvSpPr>
            <a:spLocks noGrp="1"/>
          </p:cNvSpPr>
          <p:nvPr>
            <p:ph idx="1"/>
          </p:nvPr>
        </p:nvSpPr>
        <p:spPr/>
        <p:txBody>
          <a:bodyPr/>
          <a:lstStyle/>
          <a:p>
            <a:r>
              <a:rPr lang="en-NZ" dirty="0" smtClean="0"/>
              <a:t>What is the output?</a:t>
            </a:r>
            <a:endParaRPr lang="en-NZ" dirty="0"/>
          </a:p>
        </p:txBody>
      </p:sp>
      <p:sp>
        <p:nvSpPr>
          <p:cNvPr id="3" name="Date Placeholder 2"/>
          <p:cNvSpPr>
            <a:spLocks noGrp="1"/>
          </p:cNvSpPr>
          <p:nvPr>
            <p:ph type="dt" sz="half" idx="10"/>
          </p:nvPr>
        </p:nvSpPr>
        <p:spPr/>
        <p:txBody>
          <a:bodyPr/>
          <a:lstStyle/>
          <a:p>
            <a:pPr>
              <a:defRPr/>
            </a:pPr>
            <a:r>
              <a:rPr lang="en-US" smtClean="0"/>
              <a:t>Lecture10</a:t>
            </a:r>
            <a:endParaRPr lang="en-NZ" dirty="0"/>
          </a:p>
        </p:txBody>
      </p:sp>
      <p:sp>
        <p:nvSpPr>
          <p:cNvPr id="4" name="Slide Number Placeholder 3"/>
          <p:cNvSpPr>
            <a:spLocks noGrp="1"/>
          </p:cNvSpPr>
          <p:nvPr>
            <p:ph type="sldNum" sz="quarter" idx="12"/>
          </p:nvPr>
        </p:nvSpPr>
        <p:spPr/>
        <p:txBody>
          <a:bodyPr/>
          <a:lstStyle/>
          <a:p>
            <a:pPr>
              <a:defRPr/>
            </a:pPr>
            <a:fld id="{E3734F35-4787-4D40-A6FC-86E47D2D2234}" type="slidenum">
              <a:rPr lang="en-NZ" smtClean="0"/>
              <a:pPr>
                <a:defRPr/>
              </a:pPr>
              <a:t>16</a:t>
            </a:fld>
            <a:endParaRPr lang="en-NZ" dirty="0"/>
          </a:p>
        </p:txBody>
      </p:sp>
      <p:sp>
        <p:nvSpPr>
          <p:cNvPr id="6" name="Text Box 8"/>
          <p:cNvSpPr txBox="1">
            <a:spLocks noChangeArrowheads="1"/>
          </p:cNvSpPr>
          <p:nvPr/>
        </p:nvSpPr>
        <p:spPr bwMode="auto">
          <a:xfrm>
            <a:off x="395536" y="1700808"/>
            <a:ext cx="2654894" cy="1384995"/>
          </a:xfrm>
          <a:prstGeom prst="rect">
            <a:avLst/>
          </a:prstGeom>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l" eaLnBrk="1" hangingPunct="1">
              <a:spcBef>
                <a:spcPct val="0"/>
              </a:spcBef>
              <a:buClrTx/>
              <a:buSzTx/>
              <a:buFontTx/>
              <a:buNone/>
            </a:pPr>
            <a:r>
              <a:rPr lang="en-NZ" altLang="zh-CN" sz="1400" b="1" dirty="0">
                <a:latin typeface="Courier New" panose="02070309020205020404" pitchFamily="49" charset="0"/>
                <a:ea typeface="宋体" panose="02010600030101010101" pitchFamily="2" charset="-122"/>
              </a:rPr>
              <a:t>A a1 = new A();</a:t>
            </a:r>
          </a:p>
          <a:p>
            <a:pPr algn="l" eaLnBrk="1" hangingPunct="1">
              <a:spcBef>
                <a:spcPct val="0"/>
              </a:spcBef>
              <a:buClrTx/>
              <a:buSzTx/>
              <a:buFontTx/>
              <a:buNone/>
            </a:pPr>
            <a:r>
              <a:rPr lang="en-NZ" altLang="zh-CN" sz="1400" b="1" dirty="0" err="1" smtClean="0">
                <a:latin typeface="Courier New" panose="02070309020205020404" pitchFamily="49" charset="0"/>
                <a:ea typeface="宋体" panose="02010600030101010101" pitchFamily="2" charset="-122"/>
              </a:rPr>
              <a:t>System.out.println</a:t>
            </a:r>
            <a:r>
              <a:rPr lang="en-NZ" altLang="zh-CN" sz="1400" b="1" dirty="0" smtClean="0">
                <a:latin typeface="Courier New" panose="02070309020205020404" pitchFamily="49" charset="0"/>
                <a:ea typeface="宋体" panose="02010600030101010101" pitchFamily="2" charset="-122"/>
              </a:rPr>
              <a:t>(a1</a:t>
            </a:r>
            <a:r>
              <a:rPr lang="en-NZ" altLang="zh-CN" sz="1400" b="1" dirty="0">
                <a:latin typeface="Courier New" panose="02070309020205020404" pitchFamily="49" charset="0"/>
                <a:ea typeface="宋体" panose="02010600030101010101" pitchFamily="2" charset="-122"/>
              </a:rPr>
              <a:t>);</a:t>
            </a:r>
          </a:p>
          <a:p>
            <a:pPr algn="l" eaLnBrk="1" hangingPunct="1">
              <a:spcBef>
                <a:spcPct val="0"/>
              </a:spcBef>
              <a:buClrTx/>
              <a:buSzTx/>
              <a:buFontTx/>
              <a:buNone/>
            </a:pPr>
            <a:r>
              <a:rPr lang="en-NZ" altLang="zh-CN" sz="1400" b="1" dirty="0" smtClean="0">
                <a:latin typeface="Courier New" panose="02070309020205020404" pitchFamily="49" charset="0"/>
                <a:ea typeface="宋体" panose="02010600030101010101" pitchFamily="2" charset="-122"/>
              </a:rPr>
              <a:t>A </a:t>
            </a:r>
            <a:r>
              <a:rPr lang="en-NZ" altLang="zh-CN" sz="1400" b="1" dirty="0">
                <a:latin typeface="Courier New" panose="02070309020205020404" pitchFamily="49" charset="0"/>
                <a:ea typeface="宋体" panose="02010600030101010101" pitchFamily="2" charset="-122"/>
              </a:rPr>
              <a:t>a2 = new A(10);</a:t>
            </a:r>
          </a:p>
          <a:p>
            <a:pPr algn="l" eaLnBrk="1" hangingPunct="1">
              <a:spcBef>
                <a:spcPct val="0"/>
              </a:spcBef>
              <a:buClrTx/>
              <a:buSzTx/>
              <a:buFontTx/>
              <a:buNone/>
            </a:pPr>
            <a:r>
              <a:rPr lang="en-NZ" altLang="zh-CN" sz="1400" b="1" dirty="0" err="1" smtClean="0">
                <a:latin typeface="Courier New" panose="02070309020205020404" pitchFamily="49" charset="0"/>
                <a:ea typeface="宋体" panose="02010600030101010101" pitchFamily="2" charset="-122"/>
              </a:rPr>
              <a:t>System.out.println</a:t>
            </a:r>
            <a:r>
              <a:rPr lang="en-NZ" altLang="zh-CN" sz="1400" b="1" dirty="0" smtClean="0">
                <a:latin typeface="Courier New" panose="02070309020205020404" pitchFamily="49" charset="0"/>
                <a:ea typeface="宋体" panose="02010600030101010101" pitchFamily="2" charset="-122"/>
              </a:rPr>
              <a:t>(a2</a:t>
            </a:r>
            <a:r>
              <a:rPr lang="en-NZ" altLang="zh-CN" sz="1400" b="1" dirty="0">
                <a:latin typeface="Courier New" panose="02070309020205020404" pitchFamily="49" charset="0"/>
                <a:ea typeface="宋体" panose="02010600030101010101" pitchFamily="2" charset="-122"/>
              </a:rPr>
              <a:t>);</a:t>
            </a:r>
          </a:p>
          <a:p>
            <a:pPr algn="l" eaLnBrk="1" hangingPunct="1">
              <a:spcBef>
                <a:spcPct val="0"/>
              </a:spcBef>
              <a:buClrTx/>
              <a:buSzTx/>
              <a:buFontTx/>
              <a:buNone/>
            </a:pPr>
            <a:r>
              <a:rPr lang="en-NZ" altLang="zh-CN" sz="1400" b="1" dirty="0" smtClean="0">
                <a:latin typeface="Courier New" panose="02070309020205020404" pitchFamily="49" charset="0"/>
                <a:ea typeface="宋体" panose="02010600030101010101" pitchFamily="2" charset="-122"/>
              </a:rPr>
              <a:t>B </a:t>
            </a:r>
            <a:r>
              <a:rPr lang="en-NZ" altLang="zh-CN" sz="1400" b="1" dirty="0">
                <a:latin typeface="Courier New" panose="02070309020205020404" pitchFamily="49" charset="0"/>
                <a:ea typeface="宋体" panose="02010600030101010101" pitchFamily="2" charset="-122"/>
              </a:rPr>
              <a:t>b1 = new B();</a:t>
            </a:r>
          </a:p>
          <a:p>
            <a:pPr algn="l" eaLnBrk="1" hangingPunct="1">
              <a:spcBef>
                <a:spcPct val="0"/>
              </a:spcBef>
              <a:buClrTx/>
              <a:buSzTx/>
              <a:buFontTx/>
              <a:buNone/>
            </a:pPr>
            <a:r>
              <a:rPr lang="en-NZ" altLang="zh-CN" sz="1400" b="1" dirty="0" err="1" smtClean="0">
                <a:latin typeface="Courier New" panose="02070309020205020404" pitchFamily="49" charset="0"/>
                <a:ea typeface="宋体" panose="02010600030101010101" pitchFamily="2" charset="-122"/>
              </a:rPr>
              <a:t>System.out.println</a:t>
            </a:r>
            <a:r>
              <a:rPr lang="en-NZ" altLang="zh-CN" sz="1400" b="1" dirty="0" smtClean="0">
                <a:latin typeface="Courier New" panose="02070309020205020404" pitchFamily="49" charset="0"/>
                <a:ea typeface="宋体" panose="02010600030101010101" pitchFamily="2" charset="-122"/>
              </a:rPr>
              <a:t>(b1</a:t>
            </a:r>
            <a:r>
              <a:rPr lang="en-NZ" altLang="zh-CN" sz="1400" b="1" dirty="0">
                <a:latin typeface="Courier New" panose="02070309020205020404" pitchFamily="49" charset="0"/>
                <a:ea typeface="宋体" panose="02010600030101010101" pitchFamily="2" charset="-122"/>
              </a:rPr>
              <a:t>);</a:t>
            </a:r>
          </a:p>
        </p:txBody>
      </p:sp>
      <p:sp>
        <p:nvSpPr>
          <p:cNvPr id="7" name="Text Box 8"/>
          <p:cNvSpPr txBox="1">
            <a:spLocks noChangeArrowheads="1"/>
          </p:cNvSpPr>
          <p:nvPr/>
        </p:nvSpPr>
        <p:spPr bwMode="auto">
          <a:xfrm>
            <a:off x="55025" y="3567411"/>
            <a:ext cx="3191899" cy="2677656"/>
          </a:xfrm>
          <a:prstGeom prst="rect">
            <a:avLst/>
          </a:prstGeom>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l" eaLnBrk="1" hangingPunct="1">
              <a:spcBef>
                <a:spcPct val="0"/>
              </a:spcBef>
              <a:buClrTx/>
              <a:buSzTx/>
              <a:buFontTx/>
              <a:buNone/>
            </a:pPr>
            <a:r>
              <a:rPr lang="en-NZ" altLang="zh-CN" sz="1400" b="1" dirty="0">
                <a:latin typeface="Courier New" panose="02070309020205020404" pitchFamily="49" charset="0"/>
                <a:ea typeface="宋体" panose="02010600030101010101" pitchFamily="2" charset="-122"/>
              </a:rPr>
              <a:t>class A {</a:t>
            </a:r>
          </a:p>
          <a:p>
            <a:pPr algn="l" eaLnBrk="1" hangingPunct="1">
              <a:spcBef>
                <a:spcPct val="0"/>
              </a:spcBef>
              <a:buClrTx/>
              <a:buSzTx/>
              <a:buFontTx/>
              <a:buNone/>
            </a:pPr>
            <a:r>
              <a:rPr lang="en-NZ" altLang="zh-CN" sz="1400" b="1" dirty="0" smtClean="0">
                <a:latin typeface="Courier New" panose="02070309020205020404" pitchFamily="49" charset="0"/>
                <a:ea typeface="宋体" panose="02010600030101010101" pitchFamily="2" charset="-122"/>
              </a:rPr>
              <a:t>  </a:t>
            </a:r>
            <a:r>
              <a:rPr lang="en-NZ" altLang="zh-CN" sz="1400" b="1" dirty="0" err="1" smtClean="0">
                <a:latin typeface="Courier New" panose="02070309020205020404" pitchFamily="49" charset="0"/>
                <a:ea typeface="宋体" panose="02010600030101010101" pitchFamily="2" charset="-122"/>
              </a:rPr>
              <a:t>int</a:t>
            </a:r>
            <a:r>
              <a:rPr lang="en-NZ" altLang="zh-CN" sz="1400" b="1" dirty="0" smtClean="0">
                <a:latin typeface="Courier New" panose="02070309020205020404" pitchFamily="49" charset="0"/>
                <a:ea typeface="宋体" panose="02010600030101010101" pitchFamily="2" charset="-122"/>
              </a:rPr>
              <a:t> </a:t>
            </a:r>
            <a:r>
              <a:rPr lang="en-NZ" altLang="zh-CN" sz="1400" b="1" dirty="0">
                <a:latin typeface="Courier New" panose="02070309020205020404" pitchFamily="49" charset="0"/>
                <a:ea typeface="宋体" panose="02010600030101010101" pitchFamily="2" charset="-122"/>
              </a:rPr>
              <a:t>x;</a:t>
            </a:r>
          </a:p>
          <a:p>
            <a:pPr algn="l" eaLnBrk="1" hangingPunct="1">
              <a:spcBef>
                <a:spcPct val="0"/>
              </a:spcBef>
              <a:buClrTx/>
              <a:buSzTx/>
              <a:buFontTx/>
              <a:buNone/>
            </a:pPr>
            <a:r>
              <a:rPr lang="en-NZ" altLang="zh-CN" sz="1400" b="1" dirty="0" smtClean="0">
                <a:latin typeface="Courier New" panose="02070309020205020404" pitchFamily="49" charset="0"/>
                <a:ea typeface="宋体" panose="02010600030101010101" pitchFamily="2" charset="-122"/>
              </a:rPr>
              <a:t>  public </a:t>
            </a:r>
            <a:r>
              <a:rPr lang="en-NZ" altLang="zh-CN" sz="1400" b="1" dirty="0">
                <a:latin typeface="Courier New" panose="02070309020205020404" pitchFamily="49" charset="0"/>
                <a:ea typeface="宋体" panose="02010600030101010101" pitchFamily="2" charset="-122"/>
              </a:rPr>
              <a:t>A() {</a:t>
            </a:r>
          </a:p>
          <a:p>
            <a:pPr algn="l" eaLnBrk="1" hangingPunct="1">
              <a:spcBef>
                <a:spcPct val="0"/>
              </a:spcBef>
              <a:buClrTx/>
              <a:buSzTx/>
              <a:buFontTx/>
              <a:buNone/>
            </a:pPr>
            <a:r>
              <a:rPr lang="en-NZ" altLang="zh-CN" sz="1400" b="1" dirty="0" smtClean="0">
                <a:latin typeface="Courier New" panose="02070309020205020404" pitchFamily="49" charset="0"/>
                <a:ea typeface="宋体" panose="02010600030101010101" pitchFamily="2" charset="-122"/>
              </a:rPr>
              <a:t>    this(100</a:t>
            </a:r>
            <a:r>
              <a:rPr lang="en-NZ" altLang="zh-CN" sz="1400" b="1" dirty="0">
                <a:latin typeface="Courier New" panose="02070309020205020404" pitchFamily="49" charset="0"/>
                <a:ea typeface="宋体" panose="02010600030101010101" pitchFamily="2" charset="-122"/>
              </a:rPr>
              <a:t>);</a:t>
            </a:r>
          </a:p>
          <a:p>
            <a:pPr algn="l" eaLnBrk="1" hangingPunct="1">
              <a:spcBef>
                <a:spcPct val="0"/>
              </a:spcBef>
              <a:buClrTx/>
              <a:buSzTx/>
              <a:buFontTx/>
              <a:buNone/>
            </a:pPr>
            <a:r>
              <a:rPr lang="en-NZ" altLang="zh-CN" sz="1400" b="1" dirty="0" smtClean="0">
                <a:latin typeface="Courier New" panose="02070309020205020404" pitchFamily="49" charset="0"/>
                <a:ea typeface="宋体" panose="02010600030101010101" pitchFamily="2" charset="-122"/>
              </a:rPr>
              <a:t>  }</a:t>
            </a:r>
            <a:endParaRPr lang="en-NZ" altLang="zh-CN" sz="1400" b="1" dirty="0">
              <a:latin typeface="Courier New" panose="02070309020205020404" pitchFamily="49" charset="0"/>
              <a:ea typeface="宋体" panose="02010600030101010101" pitchFamily="2" charset="-122"/>
            </a:endParaRPr>
          </a:p>
          <a:p>
            <a:pPr algn="l" eaLnBrk="1" hangingPunct="1">
              <a:spcBef>
                <a:spcPct val="0"/>
              </a:spcBef>
              <a:buClrTx/>
              <a:buSzTx/>
              <a:buFontTx/>
              <a:buNone/>
            </a:pPr>
            <a:r>
              <a:rPr lang="en-NZ" altLang="zh-CN" sz="1400" b="1" dirty="0" smtClean="0">
                <a:latin typeface="Courier New" panose="02070309020205020404" pitchFamily="49" charset="0"/>
                <a:ea typeface="宋体" panose="02010600030101010101" pitchFamily="2" charset="-122"/>
              </a:rPr>
              <a:t>  public </a:t>
            </a:r>
            <a:r>
              <a:rPr lang="en-NZ" altLang="zh-CN" sz="1400" b="1" dirty="0">
                <a:latin typeface="Courier New" panose="02070309020205020404" pitchFamily="49" charset="0"/>
                <a:ea typeface="宋体" panose="02010600030101010101" pitchFamily="2" charset="-122"/>
              </a:rPr>
              <a:t>A(</a:t>
            </a:r>
            <a:r>
              <a:rPr lang="en-NZ" altLang="zh-CN" sz="1400" b="1" dirty="0" err="1">
                <a:latin typeface="Courier New" panose="02070309020205020404" pitchFamily="49" charset="0"/>
                <a:ea typeface="宋体" panose="02010600030101010101" pitchFamily="2" charset="-122"/>
              </a:rPr>
              <a:t>int</a:t>
            </a:r>
            <a:r>
              <a:rPr lang="en-NZ" altLang="zh-CN" sz="1400" b="1" dirty="0">
                <a:latin typeface="Courier New" panose="02070309020205020404" pitchFamily="49" charset="0"/>
                <a:ea typeface="宋体" panose="02010600030101010101" pitchFamily="2" charset="-122"/>
              </a:rPr>
              <a:t> x) {</a:t>
            </a:r>
          </a:p>
          <a:p>
            <a:pPr algn="l" eaLnBrk="1" hangingPunct="1">
              <a:spcBef>
                <a:spcPct val="0"/>
              </a:spcBef>
              <a:buClrTx/>
              <a:buSzTx/>
              <a:buFontTx/>
              <a:buNone/>
            </a:pPr>
            <a:r>
              <a:rPr lang="en-NZ" altLang="zh-CN" sz="1400" b="1" dirty="0" smtClean="0">
                <a:latin typeface="Courier New" panose="02070309020205020404" pitchFamily="49" charset="0"/>
                <a:ea typeface="宋体" panose="02010600030101010101" pitchFamily="2" charset="-122"/>
              </a:rPr>
              <a:t>    </a:t>
            </a:r>
            <a:r>
              <a:rPr lang="en-NZ" altLang="zh-CN" sz="1400" b="1" dirty="0" err="1" smtClean="0">
                <a:latin typeface="Courier New" panose="02070309020205020404" pitchFamily="49" charset="0"/>
                <a:ea typeface="宋体" panose="02010600030101010101" pitchFamily="2" charset="-122"/>
              </a:rPr>
              <a:t>this.x</a:t>
            </a:r>
            <a:r>
              <a:rPr lang="en-NZ" altLang="zh-CN" sz="1400" b="1" dirty="0" smtClean="0">
                <a:latin typeface="Courier New" panose="02070309020205020404" pitchFamily="49" charset="0"/>
                <a:ea typeface="宋体" panose="02010600030101010101" pitchFamily="2" charset="-122"/>
              </a:rPr>
              <a:t> </a:t>
            </a:r>
            <a:r>
              <a:rPr lang="en-NZ" altLang="zh-CN" sz="1400" b="1" dirty="0">
                <a:latin typeface="Courier New" panose="02070309020205020404" pitchFamily="49" charset="0"/>
                <a:ea typeface="宋体" panose="02010600030101010101" pitchFamily="2" charset="-122"/>
              </a:rPr>
              <a:t>= x;</a:t>
            </a:r>
          </a:p>
          <a:p>
            <a:pPr algn="l" eaLnBrk="1" hangingPunct="1">
              <a:spcBef>
                <a:spcPct val="0"/>
              </a:spcBef>
              <a:buClrTx/>
              <a:buSzTx/>
              <a:buFontTx/>
              <a:buNone/>
            </a:pPr>
            <a:r>
              <a:rPr lang="en-NZ" altLang="zh-CN" sz="1400" b="1" dirty="0" smtClean="0">
                <a:latin typeface="Courier New" panose="02070309020205020404" pitchFamily="49" charset="0"/>
                <a:ea typeface="宋体" panose="02010600030101010101" pitchFamily="2" charset="-122"/>
              </a:rPr>
              <a:t>  }</a:t>
            </a:r>
            <a:endParaRPr lang="en-NZ" altLang="zh-CN" sz="1400" b="1" dirty="0">
              <a:latin typeface="Courier New" panose="02070309020205020404" pitchFamily="49" charset="0"/>
              <a:ea typeface="宋体" panose="02010600030101010101" pitchFamily="2" charset="-122"/>
            </a:endParaRPr>
          </a:p>
          <a:p>
            <a:pPr algn="l" eaLnBrk="1" hangingPunct="1">
              <a:spcBef>
                <a:spcPct val="0"/>
              </a:spcBef>
              <a:buClrTx/>
              <a:buSzTx/>
              <a:buFontTx/>
              <a:buNone/>
            </a:pPr>
            <a:r>
              <a:rPr lang="en-NZ" altLang="zh-CN" sz="1400" b="1" dirty="0" smtClean="0">
                <a:latin typeface="Courier New" panose="02070309020205020404" pitchFamily="49" charset="0"/>
                <a:ea typeface="宋体" panose="02010600030101010101" pitchFamily="2" charset="-122"/>
              </a:rPr>
              <a:t>  public </a:t>
            </a:r>
            <a:r>
              <a:rPr lang="en-NZ" altLang="zh-CN" sz="1400" b="1" dirty="0">
                <a:latin typeface="Courier New" panose="02070309020205020404" pitchFamily="49" charset="0"/>
                <a:ea typeface="宋体" panose="02010600030101010101" pitchFamily="2" charset="-122"/>
              </a:rPr>
              <a:t>String </a:t>
            </a:r>
            <a:r>
              <a:rPr lang="en-NZ" altLang="zh-CN" sz="1400" b="1" dirty="0" err="1">
                <a:latin typeface="Courier New" panose="02070309020205020404" pitchFamily="49" charset="0"/>
                <a:ea typeface="宋体" panose="02010600030101010101" pitchFamily="2" charset="-122"/>
              </a:rPr>
              <a:t>toString</a:t>
            </a:r>
            <a:r>
              <a:rPr lang="en-NZ" altLang="zh-CN" sz="1400" b="1" dirty="0">
                <a:latin typeface="Courier New" panose="02070309020205020404" pitchFamily="49" charset="0"/>
                <a:ea typeface="宋体" panose="02010600030101010101" pitchFamily="2" charset="-122"/>
              </a:rPr>
              <a:t>() {</a:t>
            </a:r>
          </a:p>
          <a:p>
            <a:pPr algn="l" eaLnBrk="1" hangingPunct="1">
              <a:spcBef>
                <a:spcPct val="0"/>
              </a:spcBef>
              <a:buClrTx/>
              <a:buSzTx/>
              <a:buFontTx/>
              <a:buNone/>
            </a:pPr>
            <a:r>
              <a:rPr lang="en-NZ" altLang="zh-CN" sz="1400" b="1" dirty="0" smtClean="0">
                <a:latin typeface="Courier New" panose="02070309020205020404" pitchFamily="49" charset="0"/>
                <a:ea typeface="宋体" panose="02010600030101010101" pitchFamily="2" charset="-122"/>
              </a:rPr>
              <a:t>    return </a:t>
            </a:r>
            <a:r>
              <a:rPr lang="en-NZ" altLang="zh-CN" sz="1400" b="1" dirty="0">
                <a:latin typeface="Courier New" panose="02070309020205020404" pitchFamily="49" charset="0"/>
                <a:ea typeface="宋体" panose="02010600030101010101" pitchFamily="2" charset="-122"/>
              </a:rPr>
              <a:t>"A:" + x;</a:t>
            </a:r>
          </a:p>
          <a:p>
            <a:pPr algn="l" eaLnBrk="1" hangingPunct="1">
              <a:spcBef>
                <a:spcPct val="0"/>
              </a:spcBef>
              <a:buClrTx/>
              <a:buSzTx/>
              <a:buFontTx/>
              <a:buNone/>
            </a:pPr>
            <a:r>
              <a:rPr lang="en-NZ" altLang="zh-CN" sz="1400" b="1" dirty="0" smtClean="0">
                <a:latin typeface="Courier New" panose="02070309020205020404" pitchFamily="49" charset="0"/>
                <a:ea typeface="宋体" panose="02010600030101010101" pitchFamily="2" charset="-122"/>
              </a:rPr>
              <a:t>  }</a:t>
            </a:r>
            <a:endParaRPr lang="en-NZ" altLang="zh-CN" sz="1400" b="1" dirty="0">
              <a:latin typeface="Courier New" panose="02070309020205020404" pitchFamily="49" charset="0"/>
              <a:ea typeface="宋体" panose="02010600030101010101" pitchFamily="2" charset="-122"/>
            </a:endParaRPr>
          </a:p>
          <a:p>
            <a:pPr algn="l" eaLnBrk="1" hangingPunct="1">
              <a:spcBef>
                <a:spcPct val="0"/>
              </a:spcBef>
              <a:buClrTx/>
              <a:buSzTx/>
              <a:buFontTx/>
              <a:buNone/>
            </a:pPr>
            <a:r>
              <a:rPr lang="en-NZ" altLang="zh-CN" sz="1400" b="1" dirty="0">
                <a:latin typeface="Courier New" panose="02070309020205020404" pitchFamily="49" charset="0"/>
                <a:ea typeface="宋体" panose="02010600030101010101" pitchFamily="2" charset="-122"/>
              </a:rPr>
              <a:t>}</a:t>
            </a:r>
          </a:p>
        </p:txBody>
      </p:sp>
      <p:sp>
        <p:nvSpPr>
          <p:cNvPr id="8" name="Text Box 8"/>
          <p:cNvSpPr txBox="1">
            <a:spLocks noChangeArrowheads="1"/>
          </p:cNvSpPr>
          <p:nvPr/>
        </p:nvSpPr>
        <p:spPr bwMode="auto">
          <a:xfrm>
            <a:off x="3191648" y="2900146"/>
            <a:ext cx="5554726" cy="3323987"/>
          </a:xfrm>
          <a:prstGeom prst="rect">
            <a:avLst/>
          </a:prstGeom>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l" eaLnBrk="1" hangingPunct="1">
              <a:spcBef>
                <a:spcPct val="0"/>
              </a:spcBef>
              <a:buClrTx/>
              <a:buSzTx/>
              <a:buFontTx/>
              <a:buNone/>
            </a:pPr>
            <a:r>
              <a:rPr lang="en-NZ" altLang="zh-CN" sz="1400" b="1" dirty="0">
                <a:latin typeface="Courier New" panose="02070309020205020404" pitchFamily="49" charset="0"/>
                <a:ea typeface="宋体" panose="02010600030101010101" pitchFamily="2" charset="-122"/>
              </a:rPr>
              <a:t>class B extends A {</a:t>
            </a:r>
          </a:p>
          <a:p>
            <a:pPr algn="l" eaLnBrk="1" hangingPunct="1">
              <a:spcBef>
                <a:spcPct val="0"/>
              </a:spcBef>
              <a:buClrTx/>
              <a:buSzTx/>
              <a:buFontTx/>
              <a:buNone/>
            </a:pPr>
            <a:r>
              <a:rPr lang="en-NZ" altLang="zh-CN" sz="1400" b="1" dirty="0" smtClean="0">
                <a:latin typeface="Courier New" panose="02070309020205020404" pitchFamily="49" charset="0"/>
                <a:ea typeface="宋体" panose="02010600030101010101" pitchFamily="2" charset="-122"/>
              </a:rPr>
              <a:t>  </a:t>
            </a:r>
            <a:r>
              <a:rPr lang="en-NZ" altLang="zh-CN" sz="1400" b="1" dirty="0" err="1" smtClean="0">
                <a:latin typeface="Courier New" panose="02070309020205020404" pitchFamily="49" charset="0"/>
                <a:ea typeface="宋体" panose="02010600030101010101" pitchFamily="2" charset="-122"/>
              </a:rPr>
              <a:t>int</a:t>
            </a:r>
            <a:r>
              <a:rPr lang="en-NZ" altLang="zh-CN" sz="1400" b="1" dirty="0" smtClean="0">
                <a:latin typeface="Courier New" panose="02070309020205020404" pitchFamily="49" charset="0"/>
                <a:ea typeface="宋体" panose="02010600030101010101" pitchFamily="2" charset="-122"/>
              </a:rPr>
              <a:t> </a:t>
            </a:r>
            <a:r>
              <a:rPr lang="en-NZ" altLang="zh-CN" sz="1400" b="1" dirty="0">
                <a:latin typeface="Courier New" panose="02070309020205020404" pitchFamily="49" charset="0"/>
                <a:ea typeface="宋体" panose="02010600030101010101" pitchFamily="2" charset="-122"/>
              </a:rPr>
              <a:t>x = 10;</a:t>
            </a:r>
          </a:p>
          <a:p>
            <a:pPr algn="l" eaLnBrk="1" hangingPunct="1">
              <a:spcBef>
                <a:spcPct val="0"/>
              </a:spcBef>
              <a:buClrTx/>
              <a:buSzTx/>
              <a:buFontTx/>
              <a:buNone/>
            </a:pPr>
            <a:r>
              <a:rPr lang="en-NZ" altLang="zh-CN" sz="1400" b="1" dirty="0" smtClean="0">
                <a:latin typeface="Courier New" panose="02070309020205020404" pitchFamily="49" charset="0"/>
                <a:ea typeface="宋体" panose="02010600030101010101" pitchFamily="2" charset="-122"/>
              </a:rPr>
              <a:t>  </a:t>
            </a:r>
            <a:r>
              <a:rPr lang="en-NZ" altLang="zh-CN" sz="1400" b="1" dirty="0" err="1" smtClean="0">
                <a:latin typeface="Courier New" panose="02070309020205020404" pitchFamily="49" charset="0"/>
                <a:ea typeface="宋体" panose="02010600030101010101" pitchFamily="2" charset="-122"/>
              </a:rPr>
              <a:t>int</a:t>
            </a:r>
            <a:r>
              <a:rPr lang="en-NZ" altLang="zh-CN" sz="1400" b="1" dirty="0" smtClean="0">
                <a:latin typeface="Courier New" panose="02070309020205020404" pitchFamily="49" charset="0"/>
                <a:ea typeface="宋体" panose="02010600030101010101" pitchFamily="2" charset="-122"/>
              </a:rPr>
              <a:t> </a:t>
            </a:r>
            <a:r>
              <a:rPr lang="en-NZ" altLang="zh-CN" sz="1400" b="1" dirty="0">
                <a:latin typeface="Courier New" panose="02070309020205020404" pitchFamily="49" charset="0"/>
                <a:ea typeface="宋体" panose="02010600030101010101" pitchFamily="2" charset="-122"/>
              </a:rPr>
              <a:t>y = 1;</a:t>
            </a:r>
          </a:p>
          <a:p>
            <a:pPr algn="l" eaLnBrk="1" hangingPunct="1">
              <a:spcBef>
                <a:spcPct val="0"/>
              </a:spcBef>
              <a:buClrTx/>
              <a:buSzTx/>
              <a:buFontTx/>
              <a:buNone/>
            </a:pPr>
            <a:r>
              <a:rPr lang="en-NZ" altLang="zh-CN" sz="1400" b="1" dirty="0" smtClean="0">
                <a:latin typeface="Courier New" panose="02070309020205020404" pitchFamily="49" charset="0"/>
                <a:ea typeface="宋体" panose="02010600030101010101" pitchFamily="2" charset="-122"/>
              </a:rPr>
              <a:t>  public </a:t>
            </a:r>
            <a:r>
              <a:rPr lang="en-NZ" altLang="zh-CN" sz="1400" b="1" dirty="0">
                <a:latin typeface="Courier New" panose="02070309020205020404" pitchFamily="49" charset="0"/>
                <a:ea typeface="宋体" panose="02010600030101010101" pitchFamily="2" charset="-122"/>
              </a:rPr>
              <a:t>B() {}</a:t>
            </a:r>
          </a:p>
          <a:p>
            <a:pPr algn="l" eaLnBrk="1" hangingPunct="1">
              <a:spcBef>
                <a:spcPct val="0"/>
              </a:spcBef>
              <a:buClrTx/>
              <a:buSzTx/>
              <a:buFontTx/>
              <a:buNone/>
            </a:pPr>
            <a:r>
              <a:rPr lang="en-NZ" altLang="zh-CN" sz="1400" b="1" dirty="0" smtClean="0">
                <a:latin typeface="Courier New" panose="02070309020205020404" pitchFamily="49" charset="0"/>
                <a:ea typeface="宋体" panose="02010600030101010101" pitchFamily="2" charset="-122"/>
              </a:rPr>
              <a:t>  public </a:t>
            </a:r>
            <a:r>
              <a:rPr lang="en-NZ" altLang="zh-CN" sz="1400" b="1" dirty="0">
                <a:latin typeface="Courier New" panose="02070309020205020404" pitchFamily="49" charset="0"/>
                <a:ea typeface="宋体" panose="02010600030101010101" pitchFamily="2" charset="-122"/>
              </a:rPr>
              <a:t>B(</a:t>
            </a:r>
            <a:r>
              <a:rPr lang="en-NZ" altLang="zh-CN" sz="1400" b="1" dirty="0" err="1">
                <a:latin typeface="Courier New" panose="02070309020205020404" pitchFamily="49" charset="0"/>
                <a:ea typeface="宋体" panose="02010600030101010101" pitchFamily="2" charset="-122"/>
              </a:rPr>
              <a:t>int</a:t>
            </a:r>
            <a:r>
              <a:rPr lang="en-NZ" altLang="zh-CN" sz="1400" b="1" dirty="0">
                <a:latin typeface="Courier New" panose="02070309020205020404" pitchFamily="49" charset="0"/>
                <a:ea typeface="宋体" panose="02010600030101010101" pitchFamily="2" charset="-122"/>
              </a:rPr>
              <a:t> y) {</a:t>
            </a:r>
          </a:p>
          <a:p>
            <a:pPr algn="l" eaLnBrk="1" hangingPunct="1">
              <a:spcBef>
                <a:spcPct val="0"/>
              </a:spcBef>
              <a:buClrTx/>
              <a:buSzTx/>
              <a:buFontTx/>
              <a:buNone/>
            </a:pPr>
            <a:r>
              <a:rPr lang="en-NZ" altLang="zh-CN" sz="1400" b="1" dirty="0" smtClean="0">
                <a:latin typeface="Courier New" panose="02070309020205020404" pitchFamily="49" charset="0"/>
                <a:ea typeface="宋体" panose="02010600030101010101" pitchFamily="2" charset="-122"/>
              </a:rPr>
              <a:t>    </a:t>
            </a:r>
            <a:r>
              <a:rPr lang="en-NZ" altLang="zh-CN" sz="1400" b="1" dirty="0" err="1" smtClean="0">
                <a:latin typeface="Courier New" panose="02070309020205020404" pitchFamily="49" charset="0"/>
                <a:ea typeface="宋体" panose="02010600030101010101" pitchFamily="2" charset="-122"/>
              </a:rPr>
              <a:t>this.y</a:t>
            </a:r>
            <a:r>
              <a:rPr lang="en-NZ" altLang="zh-CN" sz="1400" b="1" dirty="0" smtClean="0">
                <a:latin typeface="Courier New" panose="02070309020205020404" pitchFamily="49" charset="0"/>
                <a:ea typeface="宋体" panose="02010600030101010101" pitchFamily="2" charset="-122"/>
              </a:rPr>
              <a:t> </a:t>
            </a:r>
            <a:r>
              <a:rPr lang="en-NZ" altLang="zh-CN" sz="1400" b="1" dirty="0">
                <a:latin typeface="Courier New" panose="02070309020205020404" pitchFamily="49" charset="0"/>
                <a:ea typeface="宋体" panose="02010600030101010101" pitchFamily="2" charset="-122"/>
              </a:rPr>
              <a:t>= </a:t>
            </a:r>
            <a:r>
              <a:rPr lang="en-NZ" altLang="zh-CN" sz="1400" b="1" dirty="0" err="1">
                <a:latin typeface="Courier New" panose="02070309020205020404" pitchFamily="49" charset="0"/>
                <a:ea typeface="宋体" panose="02010600030101010101" pitchFamily="2" charset="-122"/>
              </a:rPr>
              <a:t>this.y</a:t>
            </a:r>
            <a:r>
              <a:rPr lang="en-NZ" altLang="zh-CN" sz="1400" b="1" dirty="0">
                <a:latin typeface="Courier New" panose="02070309020205020404" pitchFamily="49" charset="0"/>
                <a:ea typeface="宋体" panose="02010600030101010101" pitchFamily="2" charset="-122"/>
              </a:rPr>
              <a:t> + y;</a:t>
            </a:r>
          </a:p>
          <a:p>
            <a:pPr algn="l" eaLnBrk="1" hangingPunct="1">
              <a:spcBef>
                <a:spcPct val="0"/>
              </a:spcBef>
              <a:buClrTx/>
              <a:buSzTx/>
              <a:buFontTx/>
              <a:buNone/>
            </a:pPr>
            <a:r>
              <a:rPr lang="en-NZ" altLang="zh-CN" sz="1400" b="1" dirty="0" smtClean="0">
                <a:latin typeface="Courier New" panose="02070309020205020404" pitchFamily="49" charset="0"/>
                <a:ea typeface="宋体" panose="02010600030101010101" pitchFamily="2" charset="-122"/>
              </a:rPr>
              <a:t>  }</a:t>
            </a:r>
            <a:endParaRPr lang="en-NZ" altLang="zh-CN" sz="1400" b="1" dirty="0">
              <a:latin typeface="Courier New" panose="02070309020205020404" pitchFamily="49" charset="0"/>
              <a:ea typeface="宋体" panose="02010600030101010101" pitchFamily="2" charset="-122"/>
            </a:endParaRPr>
          </a:p>
          <a:p>
            <a:pPr algn="l" eaLnBrk="1" hangingPunct="1">
              <a:spcBef>
                <a:spcPct val="0"/>
              </a:spcBef>
              <a:buClrTx/>
              <a:buSzTx/>
              <a:buFontTx/>
              <a:buNone/>
            </a:pPr>
            <a:r>
              <a:rPr lang="en-NZ" altLang="zh-CN" sz="1400" b="1" dirty="0" smtClean="0">
                <a:latin typeface="Courier New" panose="02070309020205020404" pitchFamily="49" charset="0"/>
                <a:ea typeface="宋体" panose="02010600030101010101" pitchFamily="2" charset="-122"/>
              </a:rPr>
              <a:t>  public </a:t>
            </a:r>
            <a:r>
              <a:rPr lang="en-NZ" altLang="zh-CN" sz="1400" b="1" dirty="0">
                <a:latin typeface="Courier New" panose="02070309020205020404" pitchFamily="49" charset="0"/>
                <a:ea typeface="宋体" panose="02010600030101010101" pitchFamily="2" charset="-122"/>
              </a:rPr>
              <a:t>B(</a:t>
            </a:r>
            <a:r>
              <a:rPr lang="en-NZ" altLang="zh-CN" sz="1400" b="1" dirty="0" err="1">
                <a:latin typeface="Courier New" panose="02070309020205020404" pitchFamily="49" charset="0"/>
                <a:ea typeface="宋体" panose="02010600030101010101" pitchFamily="2" charset="-122"/>
              </a:rPr>
              <a:t>int</a:t>
            </a:r>
            <a:r>
              <a:rPr lang="en-NZ" altLang="zh-CN" sz="1400" b="1" dirty="0">
                <a:latin typeface="Courier New" panose="02070309020205020404" pitchFamily="49" charset="0"/>
                <a:ea typeface="宋体" panose="02010600030101010101" pitchFamily="2" charset="-122"/>
              </a:rPr>
              <a:t> x, </a:t>
            </a:r>
            <a:r>
              <a:rPr lang="en-NZ" altLang="zh-CN" sz="1400" b="1" dirty="0" err="1">
                <a:latin typeface="Courier New" panose="02070309020205020404" pitchFamily="49" charset="0"/>
                <a:ea typeface="宋体" panose="02010600030101010101" pitchFamily="2" charset="-122"/>
              </a:rPr>
              <a:t>int</a:t>
            </a:r>
            <a:r>
              <a:rPr lang="en-NZ" altLang="zh-CN" sz="1400" b="1" dirty="0">
                <a:latin typeface="Courier New" panose="02070309020205020404" pitchFamily="49" charset="0"/>
                <a:ea typeface="宋体" panose="02010600030101010101" pitchFamily="2" charset="-122"/>
              </a:rPr>
              <a:t> y) {</a:t>
            </a:r>
          </a:p>
          <a:p>
            <a:pPr algn="l" eaLnBrk="1" hangingPunct="1">
              <a:spcBef>
                <a:spcPct val="0"/>
              </a:spcBef>
              <a:buClrTx/>
              <a:buSzTx/>
              <a:buFontTx/>
              <a:buNone/>
            </a:pPr>
            <a:r>
              <a:rPr lang="en-NZ" altLang="zh-CN" sz="1400" b="1" dirty="0" smtClean="0">
                <a:latin typeface="Courier New" panose="02070309020205020404" pitchFamily="49" charset="0"/>
                <a:ea typeface="宋体" panose="02010600030101010101" pitchFamily="2" charset="-122"/>
              </a:rPr>
              <a:t>    super(x</a:t>
            </a:r>
            <a:r>
              <a:rPr lang="en-NZ" altLang="zh-CN" sz="1400" b="1" dirty="0">
                <a:latin typeface="Courier New" panose="02070309020205020404" pitchFamily="49" charset="0"/>
                <a:ea typeface="宋体" panose="02010600030101010101" pitchFamily="2" charset="-122"/>
              </a:rPr>
              <a:t>);</a:t>
            </a:r>
          </a:p>
          <a:p>
            <a:pPr algn="l" eaLnBrk="1" hangingPunct="1">
              <a:spcBef>
                <a:spcPct val="0"/>
              </a:spcBef>
              <a:buClrTx/>
              <a:buSzTx/>
              <a:buFontTx/>
              <a:buNone/>
            </a:pPr>
            <a:r>
              <a:rPr lang="en-NZ" altLang="zh-CN" sz="1400" b="1" dirty="0" smtClean="0">
                <a:latin typeface="Courier New" panose="02070309020205020404" pitchFamily="49" charset="0"/>
                <a:ea typeface="宋体" panose="02010600030101010101" pitchFamily="2" charset="-122"/>
              </a:rPr>
              <a:t>    </a:t>
            </a:r>
            <a:r>
              <a:rPr lang="en-NZ" altLang="zh-CN" sz="1400" b="1" dirty="0" err="1" smtClean="0">
                <a:latin typeface="Courier New" panose="02070309020205020404" pitchFamily="49" charset="0"/>
                <a:ea typeface="宋体" panose="02010600030101010101" pitchFamily="2" charset="-122"/>
              </a:rPr>
              <a:t>this.y</a:t>
            </a:r>
            <a:r>
              <a:rPr lang="en-NZ" altLang="zh-CN" sz="1400" b="1" dirty="0" smtClean="0">
                <a:latin typeface="Courier New" panose="02070309020205020404" pitchFamily="49" charset="0"/>
                <a:ea typeface="宋体" panose="02010600030101010101" pitchFamily="2" charset="-122"/>
              </a:rPr>
              <a:t> </a:t>
            </a:r>
            <a:r>
              <a:rPr lang="en-NZ" altLang="zh-CN" sz="1400" b="1" dirty="0">
                <a:latin typeface="Courier New" panose="02070309020205020404" pitchFamily="49" charset="0"/>
                <a:ea typeface="宋体" panose="02010600030101010101" pitchFamily="2" charset="-122"/>
              </a:rPr>
              <a:t>= </a:t>
            </a:r>
            <a:r>
              <a:rPr lang="en-NZ" altLang="zh-CN" sz="1400" b="1" dirty="0" err="1">
                <a:latin typeface="Courier New" panose="02070309020205020404" pitchFamily="49" charset="0"/>
                <a:ea typeface="宋体" panose="02010600030101010101" pitchFamily="2" charset="-122"/>
              </a:rPr>
              <a:t>this.y</a:t>
            </a:r>
            <a:r>
              <a:rPr lang="en-NZ" altLang="zh-CN" sz="1400" b="1" dirty="0">
                <a:latin typeface="Courier New" panose="02070309020205020404" pitchFamily="49" charset="0"/>
                <a:ea typeface="宋体" panose="02010600030101010101" pitchFamily="2" charset="-122"/>
              </a:rPr>
              <a:t> + y;</a:t>
            </a:r>
          </a:p>
          <a:p>
            <a:pPr algn="l" eaLnBrk="1" hangingPunct="1">
              <a:spcBef>
                <a:spcPct val="0"/>
              </a:spcBef>
              <a:buClrTx/>
              <a:buSzTx/>
              <a:buFontTx/>
              <a:buNone/>
            </a:pPr>
            <a:r>
              <a:rPr lang="en-NZ" altLang="zh-CN" sz="1400" b="1" dirty="0" smtClean="0">
                <a:latin typeface="Courier New" panose="02070309020205020404" pitchFamily="49" charset="0"/>
                <a:ea typeface="宋体" panose="02010600030101010101" pitchFamily="2" charset="-122"/>
              </a:rPr>
              <a:t>  }</a:t>
            </a:r>
            <a:endParaRPr lang="en-NZ" altLang="zh-CN" sz="1400" b="1" dirty="0">
              <a:latin typeface="Courier New" panose="02070309020205020404" pitchFamily="49" charset="0"/>
              <a:ea typeface="宋体" panose="02010600030101010101" pitchFamily="2" charset="-122"/>
            </a:endParaRPr>
          </a:p>
          <a:p>
            <a:pPr algn="l" eaLnBrk="1" hangingPunct="1">
              <a:spcBef>
                <a:spcPct val="0"/>
              </a:spcBef>
              <a:buClrTx/>
              <a:buSzTx/>
              <a:buFontTx/>
              <a:buNone/>
            </a:pPr>
            <a:r>
              <a:rPr lang="en-NZ" altLang="zh-CN" sz="1400" b="1" dirty="0" smtClean="0">
                <a:latin typeface="Courier New" panose="02070309020205020404" pitchFamily="49" charset="0"/>
                <a:ea typeface="宋体" panose="02010600030101010101" pitchFamily="2" charset="-122"/>
              </a:rPr>
              <a:t>  public </a:t>
            </a:r>
            <a:r>
              <a:rPr lang="en-NZ" altLang="zh-CN" sz="1400" b="1" dirty="0">
                <a:latin typeface="Courier New" panose="02070309020205020404" pitchFamily="49" charset="0"/>
                <a:ea typeface="宋体" panose="02010600030101010101" pitchFamily="2" charset="-122"/>
              </a:rPr>
              <a:t>String </a:t>
            </a:r>
            <a:r>
              <a:rPr lang="en-NZ" altLang="zh-CN" sz="1400" b="1" dirty="0" err="1">
                <a:latin typeface="Courier New" panose="02070309020205020404" pitchFamily="49" charset="0"/>
                <a:ea typeface="宋体" panose="02010600030101010101" pitchFamily="2" charset="-122"/>
              </a:rPr>
              <a:t>toString</a:t>
            </a:r>
            <a:r>
              <a:rPr lang="en-NZ" altLang="zh-CN" sz="1400" b="1" dirty="0">
                <a:latin typeface="Courier New" panose="02070309020205020404" pitchFamily="49" charset="0"/>
                <a:ea typeface="宋体" panose="02010600030101010101" pitchFamily="2" charset="-122"/>
              </a:rPr>
              <a:t>() {</a:t>
            </a:r>
          </a:p>
          <a:p>
            <a:pPr algn="l" eaLnBrk="1" hangingPunct="1">
              <a:spcBef>
                <a:spcPct val="0"/>
              </a:spcBef>
              <a:buClrTx/>
              <a:buSzTx/>
              <a:buFontTx/>
              <a:buNone/>
            </a:pPr>
            <a:r>
              <a:rPr lang="en-NZ" altLang="zh-CN" sz="1400" b="1" dirty="0" smtClean="0">
                <a:latin typeface="Courier New" panose="02070309020205020404" pitchFamily="49" charset="0"/>
                <a:ea typeface="宋体" panose="02010600030101010101" pitchFamily="2" charset="-122"/>
              </a:rPr>
              <a:t>    return </a:t>
            </a:r>
            <a:r>
              <a:rPr lang="en-NZ" altLang="zh-CN" sz="1400" b="1" dirty="0">
                <a:latin typeface="Courier New" panose="02070309020205020404" pitchFamily="49" charset="0"/>
                <a:ea typeface="宋体" panose="02010600030101010101" pitchFamily="2" charset="-122"/>
              </a:rPr>
              <a:t>"A:" + </a:t>
            </a:r>
            <a:r>
              <a:rPr lang="en-NZ" altLang="zh-CN" sz="1400" b="1" dirty="0" err="1">
                <a:latin typeface="Courier New" panose="02070309020205020404" pitchFamily="49" charset="0"/>
                <a:ea typeface="宋体" panose="02010600030101010101" pitchFamily="2" charset="-122"/>
              </a:rPr>
              <a:t>super.x</a:t>
            </a:r>
            <a:r>
              <a:rPr lang="en-NZ" altLang="zh-CN" sz="1400" b="1" dirty="0">
                <a:latin typeface="Courier New" panose="02070309020205020404" pitchFamily="49" charset="0"/>
                <a:ea typeface="宋体" panose="02010600030101010101" pitchFamily="2" charset="-122"/>
              </a:rPr>
              <a:t> + ", B</a:t>
            </a:r>
            <a:r>
              <a:rPr lang="en-NZ" altLang="zh-CN" sz="1400" b="1" dirty="0" smtClean="0">
                <a:latin typeface="Courier New" panose="02070309020205020404" pitchFamily="49" charset="0"/>
                <a:ea typeface="宋体" panose="02010600030101010101" pitchFamily="2" charset="-122"/>
              </a:rPr>
              <a:t>:("+x+","+y </a:t>
            </a:r>
            <a:r>
              <a:rPr lang="en-NZ" altLang="zh-CN" sz="1400" b="1" dirty="0">
                <a:latin typeface="Courier New" panose="02070309020205020404" pitchFamily="49" charset="0"/>
                <a:ea typeface="宋体" panose="02010600030101010101" pitchFamily="2" charset="-122"/>
              </a:rPr>
              <a:t>+ ")";</a:t>
            </a:r>
          </a:p>
          <a:p>
            <a:pPr algn="l" eaLnBrk="1" hangingPunct="1">
              <a:spcBef>
                <a:spcPct val="0"/>
              </a:spcBef>
              <a:buClrTx/>
              <a:buSzTx/>
              <a:buFontTx/>
              <a:buNone/>
            </a:pPr>
            <a:r>
              <a:rPr lang="en-NZ" altLang="zh-CN" sz="1400" b="1" dirty="0" smtClean="0">
                <a:latin typeface="Courier New" panose="02070309020205020404" pitchFamily="49" charset="0"/>
                <a:ea typeface="宋体" panose="02010600030101010101" pitchFamily="2" charset="-122"/>
              </a:rPr>
              <a:t>  }</a:t>
            </a:r>
            <a:endParaRPr lang="en-NZ" altLang="zh-CN" sz="1400" b="1" dirty="0">
              <a:latin typeface="Courier New" panose="02070309020205020404" pitchFamily="49" charset="0"/>
              <a:ea typeface="宋体" panose="02010600030101010101" pitchFamily="2" charset="-122"/>
            </a:endParaRPr>
          </a:p>
          <a:p>
            <a:pPr algn="l" eaLnBrk="1" hangingPunct="1">
              <a:spcBef>
                <a:spcPct val="0"/>
              </a:spcBef>
              <a:buClrTx/>
              <a:buSzTx/>
              <a:buFontTx/>
              <a:buNone/>
            </a:pPr>
            <a:r>
              <a:rPr lang="en-NZ" altLang="zh-CN" sz="1400" b="1" dirty="0">
                <a:latin typeface="Courier New" panose="02070309020205020404" pitchFamily="49" charset="0"/>
                <a:ea typeface="宋体" panose="02010600030101010101" pitchFamily="2" charset="-122"/>
              </a:rPr>
              <a:t>}</a:t>
            </a:r>
          </a:p>
        </p:txBody>
      </p:sp>
      <p:graphicFrame>
        <p:nvGraphicFramePr>
          <p:cNvPr id="9" name="Group 7"/>
          <p:cNvGraphicFramePr>
            <a:graphicFrameLocks noGrp="1"/>
          </p:cNvGraphicFramePr>
          <p:nvPr>
            <p:extLst>
              <p:ext uri="{D42A27DB-BD31-4B8C-83A1-F6EECF244321}">
                <p14:modId xmlns:p14="http://schemas.microsoft.com/office/powerpoint/2010/main" val="219385161"/>
              </p:ext>
            </p:extLst>
          </p:nvPr>
        </p:nvGraphicFramePr>
        <p:xfrm>
          <a:off x="3781020" y="1755517"/>
          <a:ext cx="863600" cy="609600"/>
        </p:xfrm>
        <a:graphic>
          <a:graphicData uri="http://schemas.openxmlformats.org/drawingml/2006/table">
            <a:tbl>
              <a:tblPr/>
              <a:tblGrid>
                <a:gridCol w="214916">
                  <a:extLst>
                    <a:ext uri="{9D8B030D-6E8A-4147-A177-3AD203B41FA5}">
                      <a16:colId xmlns:a16="http://schemas.microsoft.com/office/drawing/2014/main" val="20000"/>
                    </a:ext>
                  </a:extLst>
                </a:gridCol>
                <a:gridCol w="648684">
                  <a:extLst>
                    <a:ext uri="{9D8B030D-6E8A-4147-A177-3AD203B41FA5}">
                      <a16:colId xmlns:a16="http://schemas.microsoft.com/office/drawing/2014/main" val="20001"/>
                    </a:ext>
                  </a:extLst>
                </a:gridCol>
              </a:tblGrid>
              <a:tr h="287338">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3050">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x</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100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0" name="Group 26"/>
          <p:cNvGraphicFramePr>
            <a:graphicFrameLocks noGrp="1"/>
          </p:cNvGraphicFramePr>
          <p:nvPr>
            <p:extLst>
              <p:ext uri="{D42A27DB-BD31-4B8C-83A1-F6EECF244321}">
                <p14:modId xmlns:p14="http://schemas.microsoft.com/office/powerpoint/2010/main" val="216434472"/>
              </p:ext>
            </p:extLst>
          </p:nvPr>
        </p:nvGraphicFramePr>
        <p:xfrm>
          <a:off x="2844395" y="1755517"/>
          <a:ext cx="863600" cy="609600"/>
        </p:xfrm>
        <a:graphic>
          <a:graphicData uri="http://schemas.openxmlformats.org/drawingml/2006/table">
            <a:tbl>
              <a:tblPr/>
              <a:tblGrid>
                <a:gridCol w="433387">
                  <a:extLst>
                    <a:ext uri="{9D8B030D-6E8A-4147-A177-3AD203B41FA5}">
                      <a16:colId xmlns:a16="http://schemas.microsoft.com/office/drawing/2014/main" val="20000"/>
                    </a:ext>
                  </a:extLst>
                </a:gridCol>
                <a:gridCol w="430213">
                  <a:extLst>
                    <a:ext uri="{9D8B030D-6E8A-4147-A177-3AD203B41FA5}">
                      <a16:colId xmlns:a16="http://schemas.microsoft.com/office/drawing/2014/main" val="20001"/>
                    </a:ext>
                  </a:extLst>
                </a:gridCol>
              </a:tblGrid>
              <a:tr h="28892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a1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24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1" name="Group 7"/>
          <p:cNvGraphicFramePr>
            <a:graphicFrameLocks noGrp="1"/>
          </p:cNvGraphicFramePr>
          <p:nvPr>
            <p:extLst>
              <p:ext uri="{D42A27DB-BD31-4B8C-83A1-F6EECF244321}">
                <p14:modId xmlns:p14="http://schemas.microsoft.com/office/powerpoint/2010/main" val="1719367253"/>
              </p:ext>
            </p:extLst>
          </p:nvPr>
        </p:nvGraphicFramePr>
        <p:xfrm>
          <a:off x="5513035" y="2105471"/>
          <a:ext cx="863600" cy="609600"/>
        </p:xfrm>
        <a:graphic>
          <a:graphicData uri="http://schemas.openxmlformats.org/drawingml/2006/table">
            <a:tbl>
              <a:tblPr/>
              <a:tblGrid>
                <a:gridCol w="431800">
                  <a:extLst>
                    <a:ext uri="{9D8B030D-6E8A-4147-A177-3AD203B41FA5}">
                      <a16:colId xmlns:a16="http://schemas.microsoft.com/office/drawing/2014/main" val="20000"/>
                    </a:ext>
                  </a:extLst>
                </a:gridCol>
                <a:gridCol w="431800">
                  <a:extLst>
                    <a:ext uri="{9D8B030D-6E8A-4147-A177-3AD203B41FA5}">
                      <a16:colId xmlns:a16="http://schemas.microsoft.com/office/drawing/2014/main" val="20001"/>
                    </a:ext>
                  </a:extLst>
                </a:gridCol>
              </a:tblGrid>
              <a:tr h="287338">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3050">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x</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2" name="Group 26"/>
          <p:cNvGraphicFramePr>
            <a:graphicFrameLocks noGrp="1"/>
          </p:cNvGraphicFramePr>
          <p:nvPr>
            <p:extLst>
              <p:ext uri="{D42A27DB-BD31-4B8C-83A1-F6EECF244321}">
                <p14:modId xmlns:p14="http://schemas.microsoft.com/office/powerpoint/2010/main" val="702716572"/>
              </p:ext>
            </p:extLst>
          </p:nvPr>
        </p:nvGraphicFramePr>
        <p:xfrm>
          <a:off x="4748229" y="2122286"/>
          <a:ext cx="863600" cy="609600"/>
        </p:xfrm>
        <a:graphic>
          <a:graphicData uri="http://schemas.openxmlformats.org/drawingml/2006/table">
            <a:tbl>
              <a:tblPr/>
              <a:tblGrid>
                <a:gridCol w="433387">
                  <a:extLst>
                    <a:ext uri="{9D8B030D-6E8A-4147-A177-3AD203B41FA5}">
                      <a16:colId xmlns:a16="http://schemas.microsoft.com/office/drawing/2014/main" val="20000"/>
                    </a:ext>
                  </a:extLst>
                </a:gridCol>
                <a:gridCol w="430213">
                  <a:extLst>
                    <a:ext uri="{9D8B030D-6E8A-4147-A177-3AD203B41FA5}">
                      <a16:colId xmlns:a16="http://schemas.microsoft.com/office/drawing/2014/main" val="20001"/>
                    </a:ext>
                  </a:extLst>
                </a:gridCol>
              </a:tblGrid>
              <a:tr h="28892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a2</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24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3" name="Group 7"/>
          <p:cNvGraphicFramePr>
            <a:graphicFrameLocks noGrp="1"/>
          </p:cNvGraphicFramePr>
          <p:nvPr>
            <p:extLst>
              <p:ext uri="{D42A27DB-BD31-4B8C-83A1-F6EECF244321}">
                <p14:modId xmlns:p14="http://schemas.microsoft.com/office/powerpoint/2010/main" val="3524647130"/>
              </p:ext>
            </p:extLst>
          </p:nvPr>
        </p:nvGraphicFramePr>
        <p:xfrm>
          <a:off x="7394875" y="1207886"/>
          <a:ext cx="1275730" cy="1219200"/>
        </p:xfrm>
        <a:graphic>
          <a:graphicData uri="http://schemas.openxmlformats.org/drawingml/2006/table">
            <a:tbl>
              <a:tblPr/>
              <a:tblGrid>
                <a:gridCol w="637865">
                  <a:extLst>
                    <a:ext uri="{9D8B030D-6E8A-4147-A177-3AD203B41FA5}">
                      <a16:colId xmlns:a16="http://schemas.microsoft.com/office/drawing/2014/main" val="20000"/>
                    </a:ext>
                  </a:extLst>
                </a:gridCol>
                <a:gridCol w="637865">
                  <a:extLst>
                    <a:ext uri="{9D8B030D-6E8A-4147-A177-3AD203B41FA5}">
                      <a16:colId xmlns:a16="http://schemas.microsoft.com/office/drawing/2014/main" val="20001"/>
                    </a:ext>
                  </a:extLst>
                </a:gridCol>
              </a:tblGrid>
              <a:tr h="287338">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3050">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x</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100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8288">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x</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8288">
                <a:tc>
                  <a:txBody>
                    <a:body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y</a:t>
                      </a: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4" name="Group 26"/>
          <p:cNvGraphicFramePr>
            <a:graphicFrameLocks noGrp="1"/>
          </p:cNvGraphicFramePr>
          <p:nvPr>
            <p:extLst>
              <p:ext uri="{D42A27DB-BD31-4B8C-83A1-F6EECF244321}">
                <p14:modId xmlns:p14="http://schemas.microsoft.com/office/powerpoint/2010/main" val="4204648761"/>
              </p:ext>
            </p:extLst>
          </p:nvPr>
        </p:nvGraphicFramePr>
        <p:xfrm>
          <a:off x="6458250" y="1207886"/>
          <a:ext cx="863600" cy="609600"/>
        </p:xfrm>
        <a:graphic>
          <a:graphicData uri="http://schemas.openxmlformats.org/drawingml/2006/table">
            <a:tbl>
              <a:tblPr/>
              <a:tblGrid>
                <a:gridCol w="433387">
                  <a:extLst>
                    <a:ext uri="{9D8B030D-6E8A-4147-A177-3AD203B41FA5}">
                      <a16:colId xmlns:a16="http://schemas.microsoft.com/office/drawing/2014/main" val="20000"/>
                    </a:ext>
                  </a:extLst>
                </a:gridCol>
                <a:gridCol w="430213">
                  <a:extLst>
                    <a:ext uri="{9D8B030D-6E8A-4147-A177-3AD203B41FA5}">
                      <a16:colId xmlns:a16="http://schemas.microsoft.com/office/drawing/2014/main" val="20001"/>
                    </a:ext>
                  </a:extLst>
                </a:gridCol>
              </a:tblGrid>
              <a:tr h="288925">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US" sz="1400" b="1" i="0" u="none" strike="noStrike" cap="none" normalizeH="0" baseline="0" dirty="0" smtClean="0">
                          <a:ln>
                            <a:noFill/>
                          </a:ln>
                          <a:solidFill>
                            <a:schemeClr val="tx1"/>
                          </a:solidFill>
                          <a:effectLst/>
                          <a:latin typeface="Tahoma" pitchFamily="34" charset="0"/>
                        </a:rPr>
                        <a:t>b1</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2413">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gn="l" eaLnBrk="0" hangingPunct="0">
                        <a:spcBef>
                          <a:spcPts val="600"/>
                        </a:spcBef>
                        <a:buClr>
                          <a:schemeClr val="accent1"/>
                        </a:buClr>
                        <a:buSzPct val="76000"/>
                        <a:buFont typeface="Wingdings 3" pitchFamily="18" charset="2"/>
                        <a:defRPr sz="2200">
                          <a:solidFill>
                            <a:schemeClr val="tx1"/>
                          </a:solidFill>
                          <a:latin typeface="Gill Sans MT" pitchFamily="34" charset="0"/>
                        </a:defRPr>
                      </a:lvl1pPr>
                      <a:lvl2pPr marL="742950" indent="-285750" algn="l" eaLnBrk="0" hangingPunct="0">
                        <a:spcBef>
                          <a:spcPts val="500"/>
                        </a:spcBef>
                        <a:buClr>
                          <a:schemeClr val="accent2"/>
                        </a:buClr>
                        <a:buSzPct val="76000"/>
                        <a:buFont typeface="Wingdings 3" pitchFamily="18" charset="2"/>
                        <a:defRPr sz="2100">
                          <a:solidFill>
                            <a:schemeClr val="tx2"/>
                          </a:solidFill>
                          <a:latin typeface="Gill Sans MT" pitchFamily="34" charset="0"/>
                        </a:defRPr>
                      </a:lvl2pPr>
                      <a:lvl3pPr marL="1143000" indent="-228600" algn="l" eaLnBrk="0" hangingPunct="0">
                        <a:spcBef>
                          <a:spcPts val="500"/>
                        </a:spcBef>
                        <a:buClr>
                          <a:srgbClr val="BCBCBC"/>
                        </a:buClr>
                        <a:buSzPct val="76000"/>
                        <a:buFont typeface="Wingdings 3" pitchFamily="18" charset="2"/>
                        <a:defRPr>
                          <a:solidFill>
                            <a:schemeClr val="tx1"/>
                          </a:solidFill>
                          <a:latin typeface="Gill Sans MT" pitchFamily="34" charset="0"/>
                        </a:defRPr>
                      </a:lvl3pPr>
                      <a:lvl4pPr marL="1600200" indent="-228600" algn="l" eaLnBrk="0" hangingPunct="0">
                        <a:spcBef>
                          <a:spcPts val="400"/>
                        </a:spcBef>
                        <a:buClr>
                          <a:srgbClr val="8BA2B4"/>
                        </a:buClr>
                        <a:buSzPct val="70000"/>
                        <a:buFont typeface="Wingdings" pitchFamily="2" charset="2"/>
                        <a:defRPr sz="1600">
                          <a:solidFill>
                            <a:schemeClr val="tx1"/>
                          </a:solidFill>
                          <a:latin typeface="Gill Sans MT" pitchFamily="34" charset="0"/>
                        </a:defRPr>
                      </a:lvl4pPr>
                      <a:lvl5pPr marL="2057400" indent="-228600" algn="l" eaLnBrk="0" hangingPunct="0">
                        <a:spcBef>
                          <a:spcPts val="300"/>
                        </a:spcBef>
                        <a:buClr>
                          <a:schemeClr val="accent2"/>
                        </a:buClr>
                        <a:buSzPct val="70000"/>
                        <a:buFont typeface="Wingdings" pitchFamily="2" charset="2"/>
                        <a:defRPr sz="1400">
                          <a:solidFill>
                            <a:schemeClr val="tx1"/>
                          </a:solidFill>
                          <a:latin typeface="Gill Sans MT" pitchFamily="34" charset="0"/>
                        </a:defRPr>
                      </a:lvl5pPr>
                      <a:lvl6pPr marL="25146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6pPr>
                      <a:lvl7pPr marL="29718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7pPr>
                      <a:lvl8pPr marL="34290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8pPr>
                      <a:lvl9pPr marL="3886200" indent="-228600" eaLnBrk="0" fontAlgn="base" hangingPunct="0">
                        <a:spcBef>
                          <a:spcPts val="300"/>
                        </a:spcBef>
                        <a:spcAft>
                          <a:spcPct val="0"/>
                        </a:spcAft>
                        <a:buClr>
                          <a:schemeClr val="accent2"/>
                        </a:buClr>
                        <a:buSzPct val="70000"/>
                        <a:buFont typeface="Wingdings" pitchFamily="2" charset="2"/>
                        <a:defRPr sz="1400">
                          <a:solidFill>
                            <a:schemeClr val="tx1"/>
                          </a:solidFill>
                          <a:latin typeface="Gill Sans MT"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en-US" sz="1400" b="1" i="0" u="none" strike="noStrike" cap="none" normalizeH="0" baseline="0" dirty="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89277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Exercise 2</a:t>
            </a:r>
            <a:endParaRPr lang="en-NZ" dirty="0"/>
          </a:p>
        </p:txBody>
      </p:sp>
      <p:sp>
        <p:nvSpPr>
          <p:cNvPr id="5" name="Content Placeholder 4"/>
          <p:cNvSpPr>
            <a:spLocks noGrp="1"/>
          </p:cNvSpPr>
          <p:nvPr>
            <p:ph idx="1"/>
          </p:nvPr>
        </p:nvSpPr>
        <p:spPr/>
        <p:txBody>
          <a:bodyPr/>
          <a:lstStyle/>
          <a:p>
            <a:r>
              <a:rPr lang="en-NZ" dirty="0" smtClean="0"/>
              <a:t>What is the output of the following program?</a:t>
            </a:r>
            <a:endParaRPr lang="en-NZ" dirty="0"/>
          </a:p>
        </p:txBody>
      </p:sp>
      <p:sp>
        <p:nvSpPr>
          <p:cNvPr id="7" name="Date Placeholder 6"/>
          <p:cNvSpPr>
            <a:spLocks noGrp="1"/>
          </p:cNvSpPr>
          <p:nvPr>
            <p:ph type="dt" sz="half" idx="10"/>
          </p:nvPr>
        </p:nvSpPr>
        <p:spPr/>
        <p:txBody>
          <a:bodyPr/>
          <a:lstStyle/>
          <a:p>
            <a:pPr>
              <a:defRPr/>
            </a:pPr>
            <a:r>
              <a:rPr lang="en-US" smtClean="0"/>
              <a:t>Lecture11</a:t>
            </a:r>
            <a:endParaRPr lang="en-NZ" dirty="0"/>
          </a:p>
        </p:txBody>
      </p:sp>
      <p:sp>
        <p:nvSpPr>
          <p:cNvPr id="4" name="Slide Number Placeholder 3"/>
          <p:cNvSpPr>
            <a:spLocks noGrp="1"/>
          </p:cNvSpPr>
          <p:nvPr>
            <p:ph type="sldNum" sz="quarter" idx="12"/>
          </p:nvPr>
        </p:nvSpPr>
        <p:spPr/>
        <p:txBody>
          <a:bodyPr/>
          <a:lstStyle/>
          <a:p>
            <a:pPr>
              <a:defRPr/>
            </a:pPr>
            <a:fld id="{E3734F35-4787-4D40-A6FC-86E47D2D2234}" type="slidenum">
              <a:rPr lang="en-NZ" smtClean="0"/>
              <a:pPr>
                <a:defRPr/>
              </a:pPr>
              <a:t>17</a:t>
            </a:fld>
            <a:endParaRPr lang="en-NZ" dirty="0"/>
          </a:p>
        </p:txBody>
      </p:sp>
      <p:sp>
        <p:nvSpPr>
          <p:cNvPr id="6" name="Text Box 4"/>
          <p:cNvSpPr txBox="1">
            <a:spLocks noChangeArrowheads="1"/>
          </p:cNvSpPr>
          <p:nvPr/>
        </p:nvSpPr>
        <p:spPr bwMode="auto">
          <a:xfrm>
            <a:off x="251520" y="1916832"/>
            <a:ext cx="8064896" cy="2893100"/>
          </a:xfrm>
          <a:prstGeom prst="rect">
            <a:avLst/>
          </a:prstGeom>
          <a:ln/>
          <a:extLst/>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l" eaLnBrk="1" hangingPunct="1">
              <a:spcBef>
                <a:spcPct val="0"/>
              </a:spcBef>
              <a:buClrTx/>
              <a:buSzTx/>
              <a:buFontTx/>
              <a:buNone/>
            </a:pPr>
            <a:r>
              <a:rPr lang="en-NZ" altLang="en-US" sz="1400" b="1" dirty="0">
                <a:latin typeface="Courier New" panose="02070309020205020404" pitchFamily="49" charset="0"/>
              </a:rPr>
              <a:t>public class </a:t>
            </a:r>
            <a:r>
              <a:rPr lang="en-NZ" altLang="en-US" sz="1400" b="1" dirty="0" smtClean="0">
                <a:latin typeface="Courier New" panose="02070309020205020404" pitchFamily="49" charset="0"/>
              </a:rPr>
              <a:t>L11Ex2{</a:t>
            </a:r>
            <a:endParaRPr lang="en-NZ" altLang="en-US" sz="1400" b="1" dirty="0">
              <a:latin typeface="Courier New" panose="02070309020205020404" pitchFamily="49" charset="0"/>
            </a:endParaRPr>
          </a:p>
          <a:p>
            <a:pPr algn="l" eaLnBrk="1" hangingPunct="1">
              <a:spcBef>
                <a:spcPct val="0"/>
              </a:spcBef>
              <a:buClrTx/>
              <a:buSzTx/>
              <a:buFontTx/>
              <a:buNone/>
            </a:pPr>
            <a:r>
              <a:rPr lang="en-NZ" altLang="en-US" sz="1400" b="1" dirty="0">
                <a:latin typeface="Courier New" panose="02070309020205020404" pitchFamily="49" charset="0"/>
              </a:rPr>
              <a:t>  public static void main( String </a:t>
            </a:r>
            <a:r>
              <a:rPr lang="en-NZ" altLang="en-US" sz="1400" b="1" dirty="0" err="1">
                <a:latin typeface="Courier New" panose="02070309020205020404" pitchFamily="49" charset="0"/>
              </a:rPr>
              <a:t>args</a:t>
            </a:r>
            <a:r>
              <a:rPr lang="en-NZ" altLang="en-US" sz="1400" b="1" dirty="0">
                <a:latin typeface="Courier New" panose="02070309020205020404" pitchFamily="49" charset="0"/>
              </a:rPr>
              <a:t>[] ) {</a:t>
            </a:r>
          </a:p>
          <a:p>
            <a:pPr algn="l" eaLnBrk="1" hangingPunct="1">
              <a:spcBef>
                <a:spcPct val="0"/>
              </a:spcBef>
              <a:buClrTx/>
              <a:buSzTx/>
              <a:buFontTx/>
              <a:buNone/>
            </a:pPr>
            <a:r>
              <a:rPr lang="en-NZ" altLang="en-US" sz="1400" b="1" dirty="0">
                <a:latin typeface="Courier New" panose="02070309020205020404" pitchFamily="49" charset="0"/>
              </a:rPr>
              <a:t>    Cat      </a:t>
            </a:r>
            <a:r>
              <a:rPr lang="en-NZ" altLang="en-US" sz="1400" b="1" dirty="0" err="1">
                <a:latin typeface="Courier New" panose="02070309020205020404" pitchFamily="49" charset="0"/>
              </a:rPr>
              <a:t>theCat</a:t>
            </a:r>
            <a:r>
              <a:rPr lang="en-NZ" altLang="en-US" sz="1400" b="1" dirty="0">
                <a:latin typeface="Courier New" panose="02070309020205020404" pitchFamily="49" charset="0"/>
              </a:rPr>
              <a:t>      = new Cat( );</a:t>
            </a:r>
          </a:p>
          <a:p>
            <a:pPr algn="l" eaLnBrk="1" hangingPunct="1">
              <a:spcBef>
                <a:spcPct val="0"/>
              </a:spcBef>
              <a:buClrTx/>
              <a:buSzTx/>
              <a:buFontTx/>
              <a:buNone/>
            </a:pPr>
            <a:r>
              <a:rPr lang="en-NZ" altLang="en-US" sz="1400" b="1" dirty="0">
                <a:latin typeface="Courier New" panose="02070309020205020404" pitchFamily="49" charset="0"/>
              </a:rPr>
              <a:t>    Dog      </a:t>
            </a:r>
            <a:r>
              <a:rPr lang="en-NZ" altLang="en-US" sz="1400" b="1" dirty="0" err="1">
                <a:latin typeface="Courier New" panose="02070309020205020404" pitchFamily="49" charset="0"/>
              </a:rPr>
              <a:t>theDog</a:t>
            </a:r>
            <a:r>
              <a:rPr lang="en-NZ" altLang="en-US" sz="1400" b="1" dirty="0">
                <a:latin typeface="Courier New" panose="02070309020205020404" pitchFamily="49" charset="0"/>
              </a:rPr>
              <a:t>      = new Dog( );</a:t>
            </a:r>
          </a:p>
          <a:p>
            <a:pPr algn="l" eaLnBrk="1" hangingPunct="1">
              <a:spcBef>
                <a:spcPct val="0"/>
              </a:spcBef>
              <a:buClrTx/>
              <a:buSzTx/>
              <a:buFontTx/>
              <a:buNone/>
            </a:pPr>
            <a:r>
              <a:rPr lang="en-NZ" altLang="en-US" sz="1400" b="1" dirty="0">
                <a:latin typeface="Courier New" panose="02070309020205020404" pitchFamily="49" charset="0"/>
              </a:rPr>
              <a:t>    Frog     </a:t>
            </a:r>
            <a:r>
              <a:rPr lang="en-NZ" altLang="en-US" sz="1400" b="1" dirty="0" err="1">
                <a:latin typeface="Courier New" panose="02070309020205020404" pitchFamily="49" charset="0"/>
              </a:rPr>
              <a:t>theFrog</a:t>
            </a:r>
            <a:r>
              <a:rPr lang="en-NZ" altLang="en-US" sz="1400" b="1" dirty="0">
                <a:latin typeface="Courier New" panose="02070309020205020404" pitchFamily="49" charset="0"/>
              </a:rPr>
              <a:t>     = new Frog( );</a:t>
            </a:r>
          </a:p>
          <a:p>
            <a:pPr algn="l" eaLnBrk="1" hangingPunct="1">
              <a:spcBef>
                <a:spcPct val="0"/>
              </a:spcBef>
              <a:buClrTx/>
              <a:buSzTx/>
              <a:buFontTx/>
              <a:buNone/>
            </a:pPr>
            <a:r>
              <a:rPr lang="en-NZ" altLang="en-US" sz="1400" b="1" dirty="0">
                <a:latin typeface="Courier New" panose="02070309020205020404" pitchFamily="49" charset="0"/>
              </a:rPr>
              <a:t>    Flamingo </a:t>
            </a:r>
            <a:r>
              <a:rPr lang="en-NZ" altLang="en-US" sz="1400" b="1" dirty="0" err="1">
                <a:latin typeface="Courier New" panose="02070309020205020404" pitchFamily="49" charset="0"/>
              </a:rPr>
              <a:t>theFlamingo</a:t>
            </a:r>
            <a:r>
              <a:rPr lang="en-NZ" altLang="en-US" sz="1400" b="1" dirty="0">
                <a:latin typeface="Courier New" panose="02070309020205020404" pitchFamily="49" charset="0"/>
              </a:rPr>
              <a:t> = new Flamingo( );</a:t>
            </a:r>
          </a:p>
          <a:p>
            <a:pPr algn="l" eaLnBrk="1" hangingPunct="1">
              <a:spcBef>
                <a:spcPct val="0"/>
              </a:spcBef>
              <a:buClrTx/>
              <a:buSzTx/>
              <a:buFontTx/>
              <a:buNone/>
            </a:pPr>
            <a:endParaRPr lang="en-NZ" altLang="en-US" sz="1400" b="1" dirty="0">
              <a:latin typeface="Courier New" panose="02070309020205020404" pitchFamily="49" charset="0"/>
            </a:endParaRPr>
          </a:p>
          <a:p>
            <a:pPr algn="l" eaLnBrk="1" hangingPunct="1">
              <a:spcBef>
                <a:spcPct val="0"/>
              </a:spcBef>
              <a:buClrTx/>
              <a:buSzTx/>
              <a:buFontTx/>
              <a:buNone/>
            </a:pPr>
            <a:r>
              <a:rPr lang="en-NZ" altLang="en-US" sz="1400" b="1" dirty="0">
                <a:latin typeface="Courier New" panose="02070309020205020404" pitchFamily="49" charset="0"/>
              </a:rPr>
              <a:t>    </a:t>
            </a:r>
            <a:r>
              <a:rPr lang="en-NZ" altLang="en-US" sz="1400" b="1" dirty="0" err="1">
                <a:latin typeface="Courier New" panose="02070309020205020404" pitchFamily="49" charset="0"/>
              </a:rPr>
              <a:t>System.out.println</a:t>
            </a:r>
            <a:r>
              <a:rPr lang="en-NZ" altLang="en-US" sz="1400" b="1" dirty="0">
                <a:latin typeface="Courier New" panose="02070309020205020404" pitchFamily="49" charset="0"/>
              </a:rPr>
              <a:t>("The CAT says :" + </a:t>
            </a:r>
            <a:r>
              <a:rPr lang="en-NZ" altLang="en-US" sz="1400" b="1" dirty="0" err="1">
                <a:latin typeface="Courier New" panose="02070309020205020404" pitchFamily="49" charset="0"/>
              </a:rPr>
              <a:t>theCat.speak</a:t>
            </a:r>
            <a:r>
              <a:rPr lang="en-NZ" altLang="en-US" sz="1400" b="1" dirty="0">
                <a:latin typeface="Courier New" panose="02070309020205020404" pitchFamily="49" charset="0"/>
              </a:rPr>
              <a:t>());</a:t>
            </a:r>
          </a:p>
          <a:p>
            <a:pPr algn="l" eaLnBrk="1" hangingPunct="1">
              <a:spcBef>
                <a:spcPct val="0"/>
              </a:spcBef>
              <a:buClrTx/>
              <a:buSzTx/>
              <a:buFontTx/>
              <a:buNone/>
            </a:pPr>
            <a:r>
              <a:rPr lang="en-NZ" altLang="en-US" sz="1400" b="1" dirty="0">
                <a:latin typeface="Courier New" panose="02070309020205020404" pitchFamily="49" charset="0"/>
              </a:rPr>
              <a:t>    </a:t>
            </a:r>
            <a:r>
              <a:rPr lang="en-NZ" altLang="en-US" sz="1400" b="1" dirty="0" err="1">
                <a:latin typeface="Courier New" panose="02070309020205020404" pitchFamily="49" charset="0"/>
              </a:rPr>
              <a:t>System.out.println</a:t>
            </a:r>
            <a:r>
              <a:rPr lang="en-NZ" altLang="en-US" sz="1400" b="1" dirty="0">
                <a:latin typeface="Courier New" panose="02070309020205020404" pitchFamily="49" charset="0"/>
              </a:rPr>
              <a:t>("The DOG says :" + </a:t>
            </a:r>
            <a:r>
              <a:rPr lang="en-NZ" altLang="en-US" sz="1400" b="1" dirty="0" err="1">
                <a:latin typeface="Courier New" panose="02070309020205020404" pitchFamily="49" charset="0"/>
              </a:rPr>
              <a:t>theDog.speak</a:t>
            </a:r>
            <a:r>
              <a:rPr lang="en-NZ" altLang="en-US" sz="1400" b="1" dirty="0">
                <a:latin typeface="Courier New" panose="02070309020205020404" pitchFamily="49" charset="0"/>
              </a:rPr>
              <a:t>());</a:t>
            </a:r>
          </a:p>
          <a:p>
            <a:pPr algn="l" eaLnBrk="1" hangingPunct="1">
              <a:spcBef>
                <a:spcPct val="0"/>
              </a:spcBef>
              <a:buClrTx/>
              <a:buSzTx/>
              <a:buFontTx/>
              <a:buNone/>
            </a:pPr>
            <a:r>
              <a:rPr lang="en-NZ" altLang="en-US" sz="1400" b="1" dirty="0">
                <a:latin typeface="Courier New" panose="02070309020205020404" pitchFamily="49" charset="0"/>
              </a:rPr>
              <a:t>    </a:t>
            </a:r>
            <a:r>
              <a:rPr lang="en-NZ" altLang="en-US" sz="1400" b="1" dirty="0" err="1">
                <a:latin typeface="Courier New" panose="02070309020205020404" pitchFamily="49" charset="0"/>
              </a:rPr>
              <a:t>System.out.println</a:t>
            </a:r>
            <a:r>
              <a:rPr lang="en-NZ" altLang="en-US" sz="1400" b="1" dirty="0">
                <a:latin typeface="Courier New" panose="02070309020205020404" pitchFamily="49" charset="0"/>
              </a:rPr>
              <a:t>("The FROG says :" + </a:t>
            </a:r>
            <a:r>
              <a:rPr lang="en-NZ" altLang="en-US" sz="1400" b="1" dirty="0" err="1">
                <a:latin typeface="Courier New" panose="02070309020205020404" pitchFamily="49" charset="0"/>
              </a:rPr>
              <a:t>theFrog.speak</a:t>
            </a:r>
            <a:r>
              <a:rPr lang="en-NZ" altLang="en-US" sz="1400" b="1" dirty="0">
                <a:latin typeface="Courier New" panose="02070309020205020404" pitchFamily="49" charset="0"/>
              </a:rPr>
              <a:t>());</a:t>
            </a:r>
          </a:p>
          <a:p>
            <a:pPr algn="l" eaLnBrk="1" hangingPunct="1">
              <a:spcBef>
                <a:spcPct val="0"/>
              </a:spcBef>
              <a:buClrTx/>
              <a:buSzTx/>
              <a:buFontTx/>
              <a:buNone/>
            </a:pPr>
            <a:r>
              <a:rPr lang="en-NZ" altLang="en-US" sz="1400" b="1" dirty="0">
                <a:latin typeface="Courier New" panose="02070309020205020404" pitchFamily="49" charset="0"/>
              </a:rPr>
              <a:t>    </a:t>
            </a:r>
            <a:r>
              <a:rPr lang="en-NZ" altLang="en-US" sz="1400" b="1" dirty="0" err="1">
                <a:latin typeface="Courier New" panose="02070309020205020404" pitchFamily="49" charset="0"/>
              </a:rPr>
              <a:t>System.out.println</a:t>
            </a:r>
            <a:r>
              <a:rPr lang="en-NZ" altLang="en-US" sz="1400" b="1" dirty="0">
                <a:latin typeface="Courier New" panose="02070309020205020404" pitchFamily="49" charset="0"/>
              </a:rPr>
              <a:t>("The FLAMINGO says :" </a:t>
            </a:r>
            <a:r>
              <a:rPr lang="en-NZ" altLang="en-US" sz="1400" b="1" dirty="0" smtClean="0">
                <a:latin typeface="Courier New" panose="02070309020205020404" pitchFamily="49" charset="0"/>
              </a:rPr>
              <a:t>+ </a:t>
            </a:r>
            <a:r>
              <a:rPr lang="en-NZ" altLang="en-US" sz="1400" b="1" dirty="0" err="1" smtClean="0">
                <a:latin typeface="Courier New" panose="02070309020205020404" pitchFamily="49" charset="0"/>
              </a:rPr>
              <a:t>theFlamingo.speak</a:t>
            </a:r>
            <a:r>
              <a:rPr lang="en-NZ" altLang="en-US" sz="1400" b="1" dirty="0">
                <a:latin typeface="Courier New" panose="02070309020205020404" pitchFamily="49" charset="0"/>
              </a:rPr>
              <a:t>());</a:t>
            </a:r>
          </a:p>
          <a:p>
            <a:pPr algn="l" eaLnBrk="1" hangingPunct="1">
              <a:spcBef>
                <a:spcPct val="0"/>
              </a:spcBef>
              <a:buClrTx/>
              <a:buSzTx/>
              <a:buFontTx/>
              <a:buNone/>
            </a:pPr>
            <a:r>
              <a:rPr lang="en-NZ" altLang="en-US" sz="1400" b="1" dirty="0">
                <a:latin typeface="Courier New" panose="02070309020205020404" pitchFamily="49" charset="0"/>
              </a:rPr>
              <a:t>  }</a:t>
            </a:r>
          </a:p>
          <a:p>
            <a:pPr algn="l" eaLnBrk="1" hangingPunct="1">
              <a:spcBef>
                <a:spcPct val="0"/>
              </a:spcBef>
              <a:buClrTx/>
              <a:buSzTx/>
              <a:buFontTx/>
              <a:buNone/>
            </a:pPr>
            <a:r>
              <a:rPr lang="en-NZ" altLang="en-US" sz="1400" b="1" dirty="0">
                <a:latin typeface="Courier New" panose="02070309020205020404" pitchFamily="49" charset="0"/>
              </a:rPr>
              <a:t>}</a:t>
            </a:r>
          </a:p>
        </p:txBody>
      </p:sp>
    </p:spTree>
    <p:extLst>
      <p:ext uri="{BB962C8B-B14F-4D97-AF65-F5344CB8AC3E}">
        <p14:creationId xmlns:p14="http://schemas.microsoft.com/office/powerpoint/2010/main" val="8895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Exercise </a:t>
            </a:r>
            <a:r>
              <a:rPr lang="en-NZ" dirty="0" smtClean="0"/>
              <a:t>2: Structure</a:t>
            </a:r>
            <a:endParaRPr lang="en-NZ" dirty="0"/>
          </a:p>
        </p:txBody>
      </p:sp>
      <p:sp>
        <p:nvSpPr>
          <p:cNvPr id="3" name="Content Placeholder 2"/>
          <p:cNvSpPr>
            <a:spLocks noGrp="1"/>
          </p:cNvSpPr>
          <p:nvPr>
            <p:ph idx="1"/>
          </p:nvPr>
        </p:nvSpPr>
        <p:spPr/>
        <p:txBody>
          <a:bodyPr/>
          <a:lstStyle/>
          <a:p>
            <a:r>
              <a:rPr lang="en-NZ" dirty="0"/>
              <a:t>Pet, Dog, Cat </a:t>
            </a:r>
            <a:r>
              <a:rPr lang="en-NZ" dirty="0" smtClean="0"/>
              <a:t> </a:t>
            </a:r>
            <a:r>
              <a:rPr lang="en-NZ" dirty="0" err="1" smtClean="0"/>
              <a:t>etc</a:t>
            </a:r>
            <a:endParaRPr lang="en-NZ" dirty="0"/>
          </a:p>
        </p:txBody>
      </p:sp>
      <p:sp>
        <p:nvSpPr>
          <p:cNvPr id="11" name="Date Placeholder 10"/>
          <p:cNvSpPr>
            <a:spLocks noGrp="1"/>
          </p:cNvSpPr>
          <p:nvPr>
            <p:ph type="dt" sz="half" idx="10"/>
          </p:nvPr>
        </p:nvSpPr>
        <p:spPr/>
        <p:txBody>
          <a:bodyPr/>
          <a:lstStyle/>
          <a:p>
            <a:pPr>
              <a:defRPr/>
            </a:pPr>
            <a:r>
              <a:rPr lang="en-US" smtClean="0"/>
              <a:t>Lecture11</a:t>
            </a:r>
            <a:endParaRPr lang="en-NZ" dirty="0"/>
          </a:p>
        </p:txBody>
      </p:sp>
      <p:sp>
        <p:nvSpPr>
          <p:cNvPr id="10" name="Slide Number Placeholder 9"/>
          <p:cNvSpPr>
            <a:spLocks noGrp="1"/>
          </p:cNvSpPr>
          <p:nvPr>
            <p:ph type="sldNum" sz="quarter" idx="12"/>
          </p:nvPr>
        </p:nvSpPr>
        <p:spPr/>
        <p:txBody>
          <a:bodyPr/>
          <a:lstStyle/>
          <a:p>
            <a:pPr>
              <a:defRPr/>
            </a:pPr>
            <a:fld id="{E3734F35-4787-4D40-A6FC-86E47D2D2234}" type="slidenum">
              <a:rPr lang="en-NZ" smtClean="0"/>
              <a:pPr>
                <a:defRPr/>
              </a:pPr>
              <a:t>18</a:t>
            </a:fld>
            <a:endParaRPr lang="en-NZ" dirty="0"/>
          </a:p>
        </p:txBody>
      </p:sp>
      <p:sp>
        <p:nvSpPr>
          <p:cNvPr id="4" name="Text Box 4"/>
          <p:cNvSpPr txBox="1">
            <a:spLocks noChangeArrowheads="1"/>
          </p:cNvSpPr>
          <p:nvPr/>
        </p:nvSpPr>
        <p:spPr bwMode="auto">
          <a:xfrm>
            <a:off x="323528" y="1772816"/>
            <a:ext cx="5760640" cy="1169551"/>
          </a:xfrm>
          <a:prstGeom prst="rect">
            <a:avLst/>
          </a:prstGeom>
          <a:ln/>
          <a:extLst/>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l" eaLnBrk="1" hangingPunct="1">
              <a:spcBef>
                <a:spcPct val="0"/>
              </a:spcBef>
              <a:buClrTx/>
              <a:buSzTx/>
              <a:buFontTx/>
              <a:buNone/>
            </a:pPr>
            <a:r>
              <a:rPr lang="en-NZ" altLang="en-US" sz="1400" b="1" dirty="0">
                <a:latin typeface="Courier New" panose="02070309020205020404" pitchFamily="49" charset="0"/>
              </a:rPr>
              <a:t>class Pet {</a:t>
            </a:r>
          </a:p>
          <a:p>
            <a:pPr algn="l" eaLnBrk="1" hangingPunct="1">
              <a:spcBef>
                <a:spcPct val="0"/>
              </a:spcBef>
              <a:buClrTx/>
              <a:buSzTx/>
              <a:buFontTx/>
              <a:buNone/>
            </a:pPr>
            <a:r>
              <a:rPr lang="en-NZ" altLang="en-US" sz="1400" b="1" dirty="0">
                <a:latin typeface="Courier New" panose="02070309020205020404" pitchFamily="49" charset="0"/>
              </a:rPr>
              <a:t>  String speak()  { </a:t>
            </a:r>
          </a:p>
          <a:p>
            <a:pPr algn="l" eaLnBrk="1" hangingPunct="1">
              <a:spcBef>
                <a:spcPct val="0"/>
              </a:spcBef>
              <a:buClrTx/>
              <a:buSzTx/>
              <a:buFontTx/>
              <a:buNone/>
            </a:pPr>
            <a:r>
              <a:rPr lang="en-NZ" altLang="en-US" sz="1400" b="1" dirty="0">
                <a:latin typeface="Courier New" panose="02070309020205020404" pitchFamily="49" charset="0"/>
              </a:rPr>
              <a:t>    return "Hi, I'm a happy and contented pet"; </a:t>
            </a:r>
          </a:p>
          <a:p>
            <a:pPr algn="l" eaLnBrk="1" hangingPunct="1">
              <a:spcBef>
                <a:spcPct val="0"/>
              </a:spcBef>
              <a:buClrTx/>
              <a:buSzTx/>
              <a:buFontTx/>
              <a:buNone/>
            </a:pPr>
            <a:r>
              <a:rPr lang="en-NZ" altLang="en-US" sz="1400" b="1" dirty="0">
                <a:latin typeface="Courier New" panose="02070309020205020404" pitchFamily="49" charset="0"/>
              </a:rPr>
              <a:t>  }</a:t>
            </a:r>
          </a:p>
          <a:p>
            <a:pPr algn="l" eaLnBrk="1" hangingPunct="1">
              <a:spcBef>
                <a:spcPct val="0"/>
              </a:spcBef>
              <a:buClrTx/>
              <a:buSzTx/>
              <a:buFontTx/>
              <a:buNone/>
            </a:pPr>
            <a:r>
              <a:rPr lang="en-NZ" altLang="en-US" sz="1400" b="1" dirty="0">
                <a:latin typeface="Courier New" panose="02070309020205020404" pitchFamily="49" charset="0"/>
              </a:rPr>
              <a:t>}</a:t>
            </a:r>
          </a:p>
        </p:txBody>
      </p:sp>
      <p:sp>
        <p:nvSpPr>
          <p:cNvPr id="5" name="Text Box 4"/>
          <p:cNvSpPr txBox="1">
            <a:spLocks noChangeArrowheads="1"/>
          </p:cNvSpPr>
          <p:nvPr/>
        </p:nvSpPr>
        <p:spPr bwMode="auto">
          <a:xfrm>
            <a:off x="1043608" y="2602349"/>
            <a:ext cx="4590437" cy="1169551"/>
          </a:xfrm>
          <a:prstGeom prst="rect">
            <a:avLst/>
          </a:prstGeom>
          <a:ln/>
          <a:extLst/>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l" eaLnBrk="1" hangingPunct="1">
              <a:spcBef>
                <a:spcPct val="0"/>
              </a:spcBef>
              <a:buClrTx/>
              <a:buSzTx/>
              <a:buFontTx/>
              <a:buNone/>
            </a:pPr>
            <a:r>
              <a:rPr lang="en-NZ" altLang="en-US" sz="1400" b="1" dirty="0">
                <a:latin typeface="Courier New" panose="02070309020205020404" pitchFamily="49" charset="0"/>
              </a:rPr>
              <a:t>class Dog extends Pet {</a:t>
            </a:r>
          </a:p>
          <a:p>
            <a:pPr algn="l" eaLnBrk="1" hangingPunct="1">
              <a:spcBef>
                <a:spcPct val="0"/>
              </a:spcBef>
              <a:buClrTx/>
              <a:buSzTx/>
              <a:buFontTx/>
              <a:buNone/>
            </a:pPr>
            <a:r>
              <a:rPr lang="en-NZ" altLang="en-US" sz="1400" b="1" dirty="0">
                <a:latin typeface="Courier New" panose="02070309020205020404" pitchFamily="49" charset="0"/>
              </a:rPr>
              <a:t>  String speak()  { </a:t>
            </a:r>
          </a:p>
          <a:p>
            <a:pPr algn="l" eaLnBrk="1" hangingPunct="1">
              <a:spcBef>
                <a:spcPct val="0"/>
              </a:spcBef>
              <a:buClrTx/>
              <a:buSzTx/>
              <a:buFontTx/>
              <a:buNone/>
            </a:pPr>
            <a:r>
              <a:rPr lang="en-NZ" altLang="en-US" sz="1400" b="1" dirty="0">
                <a:latin typeface="Courier New" panose="02070309020205020404" pitchFamily="49" charset="0"/>
              </a:rPr>
              <a:t>    return </a:t>
            </a:r>
            <a:r>
              <a:rPr lang="en-NZ" altLang="en-US" sz="1400" b="1" dirty="0" err="1">
                <a:latin typeface="Courier New" panose="02070309020205020404" pitchFamily="49" charset="0"/>
              </a:rPr>
              <a:t>super.speak</a:t>
            </a:r>
            <a:r>
              <a:rPr lang="en-NZ" altLang="en-US" sz="1400" b="1" dirty="0">
                <a:latin typeface="Courier New" panose="02070309020205020404" pitchFamily="49" charset="0"/>
              </a:rPr>
              <a:t>() + ". </a:t>
            </a:r>
            <a:r>
              <a:rPr lang="en-NZ" altLang="en-US" sz="1400" b="1" dirty="0" err="1">
                <a:latin typeface="Courier New" panose="02070309020205020404" pitchFamily="49" charset="0"/>
              </a:rPr>
              <a:t>Arf</a:t>
            </a:r>
            <a:r>
              <a:rPr lang="en-NZ" altLang="en-US" sz="1400" b="1" dirty="0">
                <a:latin typeface="Courier New" panose="02070309020205020404" pitchFamily="49" charset="0"/>
              </a:rPr>
              <a:t>, </a:t>
            </a:r>
            <a:r>
              <a:rPr lang="en-NZ" altLang="en-US" sz="1400" b="1" dirty="0" err="1">
                <a:latin typeface="Courier New" panose="02070309020205020404" pitchFamily="49" charset="0"/>
              </a:rPr>
              <a:t>Arf</a:t>
            </a:r>
            <a:r>
              <a:rPr lang="en-NZ" altLang="en-US" sz="1400" b="1" dirty="0">
                <a:latin typeface="Courier New" panose="02070309020205020404" pitchFamily="49" charset="0"/>
              </a:rPr>
              <a:t>"; </a:t>
            </a:r>
          </a:p>
          <a:p>
            <a:pPr algn="l" eaLnBrk="1" hangingPunct="1">
              <a:spcBef>
                <a:spcPct val="0"/>
              </a:spcBef>
              <a:buClrTx/>
              <a:buSzTx/>
              <a:buFontTx/>
              <a:buNone/>
            </a:pPr>
            <a:r>
              <a:rPr lang="en-NZ" altLang="en-US" sz="1400" b="1" dirty="0">
                <a:latin typeface="Courier New" panose="02070309020205020404" pitchFamily="49" charset="0"/>
              </a:rPr>
              <a:t>  }</a:t>
            </a:r>
          </a:p>
          <a:p>
            <a:pPr algn="l" eaLnBrk="1" hangingPunct="1">
              <a:spcBef>
                <a:spcPct val="0"/>
              </a:spcBef>
              <a:buClrTx/>
              <a:buSzTx/>
              <a:buFontTx/>
              <a:buNone/>
            </a:pPr>
            <a:r>
              <a:rPr lang="en-NZ" altLang="en-US" sz="1400" b="1" dirty="0">
                <a:latin typeface="Courier New" panose="02070309020205020404" pitchFamily="49" charset="0"/>
              </a:rPr>
              <a:t>}</a:t>
            </a:r>
          </a:p>
        </p:txBody>
      </p:sp>
      <p:sp>
        <p:nvSpPr>
          <p:cNvPr id="6" name="Text Box 4"/>
          <p:cNvSpPr txBox="1">
            <a:spLocks noChangeArrowheads="1"/>
          </p:cNvSpPr>
          <p:nvPr/>
        </p:nvSpPr>
        <p:spPr bwMode="auto">
          <a:xfrm>
            <a:off x="2267744" y="3536869"/>
            <a:ext cx="4862636" cy="1169551"/>
          </a:xfrm>
          <a:prstGeom prst="rect">
            <a:avLst/>
          </a:prstGeom>
          <a:ln/>
          <a:extLst/>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l" eaLnBrk="1" hangingPunct="1">
              <a:spcBef>
                <a:spcPct val="0"/>
              </a:spcBef>
              <a:buClrTx/>
              <a:buSzTx/>
              <a:buFontTx/>
              <a:buNone/>
            </a:pPr>
            <a:r>
              <a:rPr lang="en-NZ" altLang="en-US" sz="1400" b="1" dirty="0">
                <a:latin typeface="Courier New" panose="02070309020205020404" pitchFamily="49" charset="0"/>
              </a:rPr>
              <a:t>class Cat extends Pet {</a:t>
            </a:r>
          </a:p>
          <a:p>
            <a:pPr algn="l" eaLnBrk="1" hangingPunct="1">
              <a:spcBef>
                <a:spcPct val="0"/>
              </a:spcBef>
              <a:buClrTx/>
              <a:buSzTx/>
              <a:buFontTx/>
              <a:buNone/>
            </a:pPr>
            <a:r>
              <a:rPr lang="en-NZ" altLang="en-US" sz="1400" b="1" dirty="0">
                <a:latin typeface="Courier New" panose="02070309020205020404" pitchFamily="49" charset="0"/>
              </a:rPr>
              <a:t>  String speak()  { </a:t>
            </a:r>
          </a:p>
          <a:p>
            <a:pPr algn="l" eaLnBrk="1" hangingPunct="1">
              <a:spcBef>
                <a:spcPct val="0"/>
              </a:spcBef>
              <a:buClrTx/>
              <a:buSzTx/>
              <a:buFontTx/>
              <a:buNone/>
            </a:pPr>
            <a:r>
              <a:rPr lang="en-NZ" altLang="en-US" sz="1400" b="1" dirty="0">
                <a:latin typeface="Courier New" panose="02070309020205020404" pitchFamily="49" charset="0"/>
              </a:rPr>
              <a:t>    return </a:t>
            </a:r>
            <a:r>
              <a:rPr lang="en-NZ" altLang="en-US" sz="1400" b="1" dirty="0" err="1">
                <a:latin typeface="Courier New" panose="02070309020205020404" pitchFamily="49" charset="0"/>
              </a:rPr>
              <a:t>super.speak</a:t>
            </a:r>
            <a:r>
              <a:rPr lang="en-NZ" altLang="en-US" sz="1400" b="1" dirty="0">
                <a:latin typeface="Courier New" panose="02070309020205020404" pitchFamily="49" charset="0"/>
              </a:rPr>
              <a:t>() + ". Meow, meow"; </a:t>
            </a:r>
          </a:p>
          <a:p>
            <a:pPr algn="l" eaLnBrk="1" hangingPunct="1">
              <a:spcBef>
                <a:spcPct val="0"/>
              </a:spcBef>
              <a:buClrTx/>
              <a:buSzTx/>
              <a:buFontTx/>
              <a:buNone/>
            </a:pPr>
            <a:r>
              <a:rPr lang="en-NZ" altLang="en-US" sz="1400" b="1" dirty="0">
                <a:latin typeface="Courier New" panose="02070309020205020404" pitchFamily="49" charset="0"/>
              </a:rPr>
              <a:t>  }</a:t>
            </a:r>
          </a:p>
          <a:p>
            <a:pPr algn="l" eaLnBrk="1" hangingPunct="1">
              <a:spcBef>
                <a:spcPct val="0"/>
              </a:spcBef>
              <a:buClrTx/>
              <a:buSzTx/>
              <a:buFontTx/>
              <a:buNone/>
            </a:pPr>
            <a:r>
              <a:rPr lang="en-NZ" altLang="en-US" sz="1400" b="1" dirty="0">
                <a:latin typeface="Courier New" panose="02070309020205020404" pitchFamily="49" charset="0"/>
              </a:rPr>
              <a:t>}</a:t>
            </a:r>
          </a:p>
        </p:txBody>
      </p:sp>
      <p:sp>
        <p:nvSpPr>
          <p:cNvPr id="7" name="Text Box 4"/>
          <p:cNvSpPr txBox="1">
            <a:spLocks noChangeArrowheads="1"/>
          </p:cNvSpPr>
          <p:nvPr/>
        </p:nvSpPr>
        <p:spPr bwMode="auto">
          <a:xfrm>
            <a:off x="683568" y="4867525"/>
            <a:ext cx="7919748" cy="1169551"/>
          </a:xfrm>
          <a:prstGeom prst="rect">
            <a:avLst/>
          </a:prstGeom>
          <a:ln/>
          <a:extLst/>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l" eaLnBrk="1" hangingPunct="1">
              <a:spcBef>
                <a:spcPct val="0"/>
              </a:spcBef>
              <a:buClrTx/>
              <a:buSzTx/>
              <a:buFontTx/>
              <a:buNone/>
            </a:pPr>
            <a:r>
              <a:rPr lang="en-NZ" altLang="en-US" sz="1400" b="1" dirty="0">
                <a:latin typeface="Courier New" panose="02070309020205020404" pitchFamily="49" charset="0"/>
              </a:rPr>
              <a:t>class Flamingo extends Pet {</a:t>
            </a:r>
          </a:p>
          <a:p>
            <a:pPr algn="l" eaLnBrk="1" hangingPunct="1">
              <a:spcBef>
                <a:spcPct val="0"/>
              </a:spcBef>
              <a:buClrTx/>
              <a:buSzTx/>
              <a:buFontTx/>
              <a:buNone/>
            </a:pPr>
            <a:r>
              <a:rPr lang="en-NZ" altLang="en-US" sz="1400" b="1" dirty="0">
                <a:latin typeface="Courier New" panose="02070309020205020404" pitchFamily="49" charset="0"/>
              </a:rPr>
              <a:t>  String speak() { </a:t>
            </a:r>
          </a:p>
          <a:p>
            <a:pPr algn="l" eaLnBrk="1" hangingPunct="1">
              <a:spcBef>
                <a:spcPct val="0"/>
              </a:spcBef>
              <a:buClrTx/>
              <a:buSzTx/>
              <a:buFontTx/>
              <a:buNone/>
            </a:pPr>
            <a:r>
              <a:rPr lang="en-NZ" altLang="en-US" sz="1400" b="1" dirty="0">
                <a:latin typeface="Courier New" panose="02070309020205020404" pitchFamily="49" charset="0"/>
              </a:rPr>
              <a:t>    return "They're holding me captive. You must help!"; </a:t>
            </a:r>
          </a:p>
          <a:p>
            <a:pPr algn="l" eaLnBrk="1" hangingPunct="1">
              <a:spcBef>
                <a:spcPct val="0"/>
              </a:spcBef>
              <a:buClrTx/>
              <a:buSzTx/>
              <a:buFontTx/>
              <a:buNone/>
            </a:pPr>
            <a:r>
              <a:rPr lang="en-NZ" altLang="en-US" sz="1400" b="1" dirty="0">
                <a:latin typeface="Courier New" panose="02070309020205020404" pitchFamily="49" charset="0"/>
              </a:rPr>
              <a:t>  }</a:t>
            </a:r>
          </a:p>
          <a:p>
            <a:pPr algn="l" eaLnBrk="1" hangingPunct="1">
              <a:spcBef>
                <a:spcPct val="0"/>
              </a:spcBef>
              <a:buClrTx/>
              <a:buSzTx/>
              <a:buFontTx/>
              <a:buNone/>
            </a:pPr>
            <a:r>
              <a:rPr lang="en-NZ" altLang="en-US" sz="1400" b="1" dirty="0">
                <a:latin typeface="Courier New" panose="02070309020205020404" pitchFamily="49" charset="0"/>
              </a:rPr>
              <a:t>}</a:t>
            </a:r>
          </a:p>
        </p:txBody>
      </p:sp>
      <p:sp>
        <p:nvSpPr>
          <p:cNvPr id="8" name="Text Box 4"/>
          <p:cNvSpPr txBox="1">
            <a:spLocks noChangeArrowheads="1"/>
          </p:cNvSpPr>
          <p:nvPr/>
        </p:nvSpPr>
        <p:spPr bwMode="auto">
          <a:xfrm>
            <a:off x="5370005" y="1251383"/>
            <a:ext cx="3240360" cy="307777"/>
          </a:xfrm>
          <a:prstGeom prst="rect">
            <a:avLst/>
          </a:prstGeom>
          <a:ln/>
          <a:extLst/>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eaLnBrk="0" hangingPunct="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eaLnBrk="0" hangingPunct="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eaLnBrk="0" hangingPunct="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eaLnBrk="0" hangingPunct="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l" eaLnBrk="1" hangingPunct="1">
              <a:spcBef>
                <a:spcPct val="0"/>
              </a:spcBef>
              <a:buClrTx/>
              <a:buSzTx/>
              <a:buFontTx/>
              <a:buNone/>
            </a:pPr>
            <a:r>
              <a:rPr lang="en-NZ" altLang="en-US" sz="1400" b="1" dirty="0">
                <a:latin typeface="Courier New" panose="02070309020205020404" pitchFamily="49" charset="0"/>
              </a:rPr>
              <a:t>class Frog extends Pet</a:t>
            </a:r>
            <a:r>
              <a:rPr lang="en-NZ" altLang="en-US" sz="1400" b="1" dirty="0" smtClean="0">
                <a:latin typeface="Courier New" panose="02070309020205020404" pitchFamily="49" charset="0"/>
              </a:rPr>
              <a:t>{}</a:t>
            </a:r>
            <a:endParaRPr lang="en-NZ" altLang="en-US" sz="1400" b="1" dirty="0">
              <a:latin typeface="Courier New" panose="02070309020205020404" pitchFamily="49" charset="0"/>
            </a:endParaRPr>
          </a:p>
        </p:txBody>
      </p:sp>
    </p:spTree>
    <p:extLst>
      <p:ext uri="{BB962C8B-B14F-4D97-AF65-F5344CB8AC3E}">
        <p14:creationId xmlns:p14="http://schemas.microsoft.com/office/powerpoint/2010/main" val="4112821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2</a:t>
            </a:r>
            <a:r>
              <a:rPr lang="en-US" dirty="0" smtClean="0"/>
              <a:t>.The </a:t>
            </a:r>
            <a:r>
              <a:rPr lang="en-US" dirty="0" err="1" smtClean="0"/>
              <a:t>instanceof</a:t>
            </a:r>
            <a:r>
              <a:rPr lang="en-US" dirty="0" smtClean="0"/>
              <a:t> operator</a:t>
            </a:r>
          </a:p>
        </p:txBody>
      </p:sp>
      <p:sp>
        <p:nvSpPr>
          <p:cNvPr id="7" name="Content Placeholder 6"/>
          <p:cNvSpPr>
            <a:spLocks noGrp="1"/>
          </p:cNvSpPr>
          <p:nvPr>
            <p:ph idx="1"/>
          </p:nvPr>
        </p:nvSpPr>
        <p:spPr>
          <a:xfrm>
            <a:off x="152400" y="1219200"/>
            <a:ext cx="8763000" cy="4226024"/>
          </a:xfrm>
        </p:spPr>
        <p:txBody>
          <a:bodyPr>
            <a:normAutofit/>
          </a:bodyPr>
          <a:lstStyle/>
          <a:p>
            <a:r>
              <a:rPr lang="en-NZ" dirty="0" smtClean="0"/>
              <a:t>The </a:t>
            </a:r>
            <a:r>
              <a:rPr lang="en-NZ" dirty="0"/>
              <a:t>java </a:t>
            </a:r>
            <a:r>
              <a:rPr lang="en-NZ" dirty="0" err="1"/>
              <a:t>instanceof</a:t>
            </a:r>
            <a:r>
              <a:rPr lang="en-NZ" dirty="0"/>
              <a:t> operator is used to test whether the object is an instance of the specified type (class or subclass or interface</a:t>
            </a:r>
            <a:r>
              <a:rPr lang="en-NZ" dirty="0" smtClean="0"/>
              <a:t>).</a:t>
            </a:r>
          </a:p>
          <a:p>
            <a:pPr lvl="1"/>
            <a:r>
              <a:rPr lang="en-NZ" dirty="0" smtClean="0"/>
              <a:t>The </a:t>
            </a:r>
            <a:r>
              <a:rPr lang="en-NZ" dirty="0" err="1"/>
              <a:t>instanceof</a:t>
            </a:r>
            <a:r>
              <a:rPr lang="en-NZ" dirty="0"/>
              <a:t> in java is also known as type comparison operator because it compares the instance with type. It returns either </a:t>
            </a:r>
            <a:r>
              <a:rPr lang="en-NZ" b="1" dirty="0"/>
              <a:t>true</a:t>
            </a:r>
            <a:r>
              <a:rPr lang="en-NZ" dirty="0"/>
              <a:t> or </a:t>
            </a:r>
            <a:r>
              <a:rPr lang="en-NZ" b="1" dirty="0"/>
              <a:t>false</a:t>
            </a:r>
            <a:r>
              <a:rPr lang="en-NZ" dirty="0"/>
              <a:t>. </a:t>
            </a:r>
            <a:endParaRPr lang="en-NZ" dirty="0" smtClean="0"/>
          </a:p>
          <a:p>
            <a:pPr lvl="1"/>
            <a:r>
              <a:rPr lang="en-NZ" dirty="0" smtClean="0"/>
              <a:t>If </a:t>
            </a:r>
            <a:r>
              <a:rPr lang="en-NZ" dirty="0"/>
              <a:t>we apply the </a:t>
            </a:r>
            <a:r>
              <a:rPr lang="en-NZ" dirty="0" err="1"/>
              <a:t>instanceof</a:t>
            </a:r>
            <a:r>
              <a:rPr lang="en-NZ" dirty="0"/>
              <a:t> operator with any variable that has null value, it returns </a:t>
            </a:r>
            <a:r>
              <a:rPr lang="en-NZ" dirty="0" smtClean="0"/>
              <a:t>false.</a:t>
            </a:r>
          </a:p>
          <a:p>
            <a:r>
              <a:rPr lang="en-NZ" dirty="0" smtClean="0"/>
              <a:t>For example, consider the following hierarchy: </a:t>
            </a:r>
          </a:p>
          <a:p>
            <a:pPr lvl="1"/>
            <a:r>
              <a:rPr lang="en-NZ" dirty="0"/>
              <a:t>Declare and create a Person object, p.</a:t>
            </a:r>
          </a:p>
          <a:p>
            <a:pPr lvl="2"/>
            <a:r>
              <a:rPr lang="en-NZ" dirty="0"/>
              <a:t>p is an instance of Person</a:t>
            </a:r>
          </a:p>
          <a:p>
            <a:pPr lvl="2"/>
            <a:r>
              <a:rPr lang="en-NZ" dirty="0"/>
              <a:t>But p is NOT an instance of student/Employee</a:t>
            </a:r>
          </a:p>
          <a:p>
            <a:pPr lvl="1"/>
            <a:endParaRPr lang="en-NZ" dirty="0"/>
          </a:p>
        </p:txBody>
      </p:sp>
      <p:sp>
        <p:nvSpPr>
          <p:cNvPr id="2" name="Date Placeholder 1"/>
          <p:cNvSpPr>
            <a:spLocks noGrp="1"/>
          </p:cNvSpPr>
          <p:nvPr>
            <p:ph type="dt" sz="half" idx="10"/>
          </p:nvPr>
        </p:nvSpPr>
        <p:spPr/>
        <p:txBody>
          <a:bodyPr/>
          <a:lstStyle/>
          <a:p>
            <a:r>
              <a:rPr lang="en-US" smtClean="0"/>
              <a:t>08</a:t>
            </a:r>
            <a:endParaRPr lang="en-NZ" dirty="0"/>
          </a:p>
        </p:txBody>
      </p:sp>
      <p:sp>
        <p:nvSpPr>
          <p:cNvPr id="3" name="Slide Number Placeholder 2"/>
          <p:cNvSpPr>
            <a:spLocks noGrp="1"/>
          </p:cNvSpPr>
          <p:nvPr>
            <p:ph type="sldNum" sz="quarter" idx="12"/>
          </p:nvPr>
        </p:nvSpPr>
        <p:spPr/>
        <p:txBody>
          <a:bodyPr/>
          <a:lstStyle/>
          <a:p>
            <a:fld id="{F37115C9-04D0-4DEC-B549-AE3885D11236}" type="slidenum">
              <a:rPr lang="en-NZ" smtClean="0"/>
              <a:pPr/>
              <a:t>19</a:t>
            </a:fld>
            <a:endParaRPr lang="en-NZ" dirty="0"/>
          </a:p>
        </p:txBody>
      </p:sp>
      <p:grpSp>
        <p:nvGrpSpPr>
          <p:cNvPr id="50" name="Group 49"/>
          <p:cNvGrpSpPr/>
          <p:nvPr/>
        </p:nvGrpSpPr>
        <p:grpSpPr>
          <a:xfrm>
            <a:off x="5117603" y="3770138"/>
            <a:ext cx="3817938" cy="1484313"/>
            <a:chOff x="5300662" y="1187450"/>
            <a:chExt cx="3817938" cy="1484313"/>
          </a:xfrm>
        </p:grpSpPr>
        <p:sp>
          <p:nvSpPr>
            <p:cNvPr id="51" name="Rectangle 4"/>
            <p:cNvSpPr>
              <a:spLocks noChangeArrowheads="1"/>
            </p:cNvSpPr>
            <p:nvPr/>
          </p:nvSpPr>
          <p:spPr bwMode="auto">
            <a:xfrm>
              <a:off x="7461250" y="1376363"/>
              <a:ext cx="865187" cy="288925"/>
            </a:xfrm>
            <a:prstGeom prst="rect">
              <a:avLst/>
            </a:prstGeom>
            <a:noFill/>
            <a:ln w="1905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1600" dirty="0"/>
                <a:t>Person</a:t>
              </a:r>
            </a:p>
          </p:txBody>
        </p:sp>
        <p:sp>
          <p:nvSpPr>
            <p:cNvPr id="52" name="Rectangle 5"/>
            <p:cNvSpPr>
              <a:spLocks noChangeArrowheads="1"/>
            </p:cNvSpPr>
            <p:nvPr/>
          </p:nvSpPr>
          <p:spPr bwMode="auto">
            <a:xfrm>
              <a:off x="6669087" y="1881188"/>
              <a:ext cx="865188" cy="288925"/>
            </a:xfrm>
            <a:prstGeom prst="rect">
              <a:avLst/>
            </a:prstGeom>
            <a:noFill/>
            <a:ln w="1905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1600" dirty="0"/>
                <a:t>Student</a:t>
              </a:r>
            </a:p>
          </p:txBody>
        </p:sp>
        <p:sp>
          <p:nvSpPr>
            <p:cNvPr id="53" name="Rectangle 6"/>
            <p:cNvSpPr>
              <a:spLocks noChangeArrowheads="1"/>
            </p:cNvSpPr>
            <p:nvPr/>
          </p:nvSpPr>
          <p:spPr bwMode="auto">
            <a:xfrm>
              <a:off x="5300662" y="2384425"/>
              <a:ext cx="1657350" cy="287338"/>
            </a:xfrm>
            <a:prstGeom prst="rect">
              <a:avLst/>
            </a:prstGeom>
            <a:noFill/>
            <a:ln w="1905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1600" dirty="0"/>
                <a:t>TertiaryStudent</a:t>
              </a:r>
            </a:p>
          </p:txBody>
        </p:sp>
        <p:sp>
          <p:nvSpPr>
            <p:cNvPr id="54" name="Rectangle 7"/>
            <p:cNvSpPr>
              <a:spLocks noChangeArrowheads="1"/>
            </p:cNvSpPr>
            <p:nvPr/>
          </p:nvSpPr>
          <p:spPr bwMode="auto">
            <a:xfrm>
              <a:off x="7100887" y="2384425"/>
              <a:ext cx="1657350" cy="287338"/>
            </a:xfrm>
            <a:prstGeom prst="rect">
              <a:avLst/>
            </a:prstGeom>
            <a:noFill/>
            <a:ln w="1905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1600" dirty="0"/>
                <a:t>CollegeStudent</a:t>
              </a:r>
            </a:p>
          </p:txBody>
        </p:sp>
        <p:sp>
          <p:nvSpPr>
            <p:cNvPr id="55" name="Rectangle 8"/>
            <p:cNvSpPr>
              <a:spLocks noChangeArrowheads="1"/>
            </p:cNvSpPr>
            <p:nvPr/>
          </p:nvSpPr>
          <p:spPr bwMode="auto">
            <a:xfrm>
              <a:off x="7964487" y="1881188"/>
              <a:ext cx="1154113" cy="288925"/>
            </a:xfrm>
            <a:prstGeom prst="rect">
              <a:avLst/>
            </a:prstGeom>
            <a:noFill/>
            <a:ln w="1905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1600" dirty="0"/>
                <a:t>Employee</a:t>
              </a:r>
            </a:p>
          </p:txBody>
        </p:sp>
        <p:cxnSp>
          <p:nvCxnSpPr>
            <p:cNvPr id="56" name="AutoShape 9"/>
            <p:cNvCxnSpPr>
              <a:cxnSpLocks noChangeShapeType="1"/>
              <a:stCxn id="52" idx="0"/>
              <a:endCxn id="51" idx="2"/>
            </p:cNvCxnSpPr>
            <p:nvPr/>
          </p:nvCxnSpPr>
          <p:spPr bwMode="auto">
            <a:xfrm rot="-5400000">
              <a:off x="7400131" y="1377157"/>
              <a:ext cx="196850" cy="792162"/>
            </a:xfrm>
            <a:prstGeom prst="bentConnector3">
              <a:avLst>
                <a:gd name="adj1" fmla="val 50000"/>
              </a:avLst>
            </a:prstGeom>
            <a:noFill/>
            <a:ln w="19050">
              <a:solidFill>
                <a:srgbClr val="800000"/>
              </a:solidFill>
              <a:miter lim="800000"/>
              <a:headEnd/>
              <a:tailEnd type="triangle" w="med" len="med"/>
            </a:ln>
            <a:extLst>
              <a:ext uri="{909E8E84-426E-40DD-AFC4-6F175D3DCCD1}">
                <a14:hiddenFill xmlns:a14="http://schemas.microsoft.com/office/drawing/2010/main">
                  <a:noFill/>
                </a14:hiddenFill>
              </a:ext>
            </a:extLst>
          </p:spPr>
        </p:cxnSp>
        <p:cxnSp>
          <p:nvCxnSpPr>
            <p:cNvPr id="57" name="AutoShape 10"/>
            <p:cNvCxnSpPr>
              <a:cxnSpLocks noChangeShapeType="1"/>
              <a:stCxn id="55" idx="0"/>
              <a:endCxn id="51" idx="2"/>
            </p:cNvCxnSpPr>
            <p:nvPr/>
          </p:nvCxnSpPr>
          <p:spPr bwMode="auto">
            <a:xfrm rot="5400000" flipH="1">
              <a:off x="8120062" y="1449388"/>
              <a:ext cx="196850" cy="647700"/>
            </a:xfrm>
            <a:prstGeom prst="bentConnector3">
              <a:avLst>
                <a:gd name="adj1" fmla="val 50000"/>
              </a:avLst>
            </a:prstGeom>
            <a:noFill/>
            <a:ln w="19050">
              <a:solidFill>
                <a:srgbClr val="800000"/>
              </a:solidFill>
              <a:miter lim="800000"/>
              <a:headEnd/>
              <a:tailEnd type="triangle" w="med" len="med"/>
            </a:ln>
            <a:extLst>
              <a:ext uri="{909E8E84-426E-40DD-AFC4-6F175D3DCCD1}">
                <a14:hiddenFill xmlns:a14="http://schemas.microsoft.com/office/drawing/2010/main">
                  <a:noFill/>
                </a14:hiddenFill>
              </a:ext>
            </a:extLst>
          </p:spPr>
        </p:cxnSp>
        <p:cxnSp>
          <p:nvCxnSpPr>
            <p:cNvPr id="58" name="AutoShape 11"/>
            <p:cNvCxnSpPr>
              <a:cxnSpLocks noChangeShapeType="1"/>
              <a:stCxn id="53" idx="0"/>
              <a:endCxn id="52" idx="2"/>
            </p:cNvCxnSpPr>
            <p:nvPr/>
          </p:nvCxnSpPr>
          <p:spPr bwMode="auto">
            <a:xfrm rot="-5400000">
              <a:off x="6518275" y="1790700"/>
              <a:ext cx="195262" cy="973138"/>
            </a:xfrm>
            <a:prstGeom prst="bentConnector3">
              <a:avLst>
                <a:gd name="adj1" fmla="val 49593"/>
              </a:avLst>
            </a:prstGeom>
            <a:noFill/>
            <a:ln w="19050">
              <a:solidFill>
                <a:srgbClr val="800000"/>
              </a:solidFill>
              <a:miter lim="800000"/>
              <a:headEnd/>
              <a:tailEnd type="triangle" w="med" len="med"/>
            </a:ln>
            <a:extLst>
              <a:ext uri="{909E8E84-426E-40DD-AFC4-6F175D3DCCD1}">
                <a14:hiddenFill xmlns:a14="http://schemas.microsoft.com/office/drawing/2010/main">
                  <a:noFill/>
                </a14:hiddenFill>
              </a:ext>
            </a:extLst>
          </p:spPr>
        </p:cxnSp>
        <p:cxnSp>
          <p:nvCxnSpPr>
            <p:cNvPr id="59" name="AutoShape 14"/>
            <p:cNvCxnSpPr>
              <a:cxnSpLocks noChangeShapeType="1"/>
              <a:stCxn id="54" idx="0"/>
              <a:endCxn id="52" idx="2"/>
            </p:cNvCxnSpPr>
            <p:nvPr/>
          </p:nvCxnSpPr>
          <p:spPr bwMode="auto">
            <a:xfrm rot="5400000" flipH="1">
              <a:off x="7418388" y="1863725"/>
              <a:ext cx="195262" cy="827087"/>
            </a:xfrm>
            <a:prstGeom prst="bentConnector3">
              <a:avLst>
                <a:gd name="adj1" fmla="val 49593"/>
              </a:avLst>
            </a:prstGeom>
            <a:noFill/>
            <a:ln w="19050">
              <a:solidFill>
                <a:srgbClr val="800000"/>
              </a:solidFill>
              <a:miter lim="800000"/>
              <a:headEnd/>
              <a:tailEnd type="triangle" w="med" len="med"/>
            </a:ln>
            <a:extLst>
              <a:ext uri="{909E8E84-426E-40DD-AFC4-6F175D3DCCD1}">
                <a14:hiddenFill xmlns:a14="http://schemas.microsoft.com/office/drawing/2010/main">
                  <a:noFill/>
                </a14:hiddenFill>
              </a:ext>
            </a:extLst>
          </p:spPr>
        </p:cxnSp>
        <p:sp>
          <p:nvSpPr>
            <p:cNvPr id="60" name="Oval 59"/>
            <p:cNvSpPr/>
            <p:nvPr/>
          </p:nvSpPr>
          <p:spPr bwMode="auto">
            <a:xfrm>
              <a:off x="6299200" y="1187450"/>
              <a:ext cx="2071687" cy="1000125"/>
            </a:xfrm>
            <a:prstGeom prst="ellipse">
              <a:avLst/>
            </a:prstGeom>
            <a:solidFill>
              <a:schemeClr val="accent1">
                <a:lumMod val="40000"/>
                <a:lumOff val="60000"/>
                <a:alpha val="30000"/>
              </a:schemeClr>
            </a:solidFill>
            <a:ln w="19050" cap="flat" cmpd="sng" algn="ctr">
              <a:solidFill>
                <a:schemeClr val="tx1"/>
              </a:solidFill>
              <a:prstDash val="solid"/>
              <a:round/>
              <a:headEnd type="none" w="med" len="med"/>
              <a:tailEnd type="triangle" w="med" len="med"/>
            </a:ln>
            <a:effectLst/>
          </p:spPr>
          <p:txBody>
            <a:bodyPr wrap="none"/>
            <a:lstStyle/>
            <a:p>
              <a:endParaRPr lang="en-US" dirty="0"/>
            </a:p>
          </p:txBody>
        </p:sp>
        <p:sp>
          <p:nvSpPr>
            <p:cNvPr id="61" name="TextBox 29"/>
            <p:cNvSpPr txBox="1">
              <a:spLocks noChangeArrowheads="1"/>
            </p:cNvSpPr>
            <p:nvPr/>
          </p:nvSpPr>
          <p:spPr bwMode="auto">
            <a:xfrm>
              <a:off x="7140575" y="1316038"/>
              <a:ext cx="2984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r>
                <a:rPr lang="en-NZ" sz="1600" dirty="0">
                  <a:solidFill>
                    <a:srgbClr val="FF0000"/>
                  </a:solidFill>
                </a:rPr>
                <a:t>p</a:t>
              </a:r>
            </a:p>
          </p:txBody>
        </p:sp>
      </p:grpSp>
      <p:sp>
        <p:nvSpPr>
          <p:cNvPr id="62" name="Text Box 16"/>
          <p:cNvSpPr txBox="1">
            <a:spLocks noChangeArrowheads="1"/>
          </p:cNvSpPr>
          <p:nvPr/>
        </p:nvSpPr>
        <p:spPr bwMode="auto">
          <a:xfrm>
            <a:off x="96615" y="5254451"/>
            <a:ext cx="4695516" cy="954107"/>
          </a:xfrm>
          <a:prstGeom prst="rect">
            <a:avLst/>
          </a:prstGeom>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NZ" sz="1400" b="1" dirty="0">
                <a:latin typeface="Courier New" pitchFamily="49" charset="0"/>
              </a:rPr>
              <a:t>Person p = new Person();</a:t>
            </a:r>
          </a:p>
          <a:p>
            <a:pPr algn="l" eaLnBrk="1" hangingPunct="1"/>
            <a:r>
              <a:rPr lang="en-NZ" sz="1400" b="1" dirty="0">
                <a:latin typeface="Courier New" pitchFamily="49" charset="0"/>
              </a:rPr>
              <a:t>System.out.println(p instanceof Person);</a:t>
            </a:r>
          </a:p>
          <a:p>
            <a:pPr algn="l" eaLnBrk="1" hangingPunct="1"/>
            <a:r>
              <a:rPr lang="en-NZ" sz="1400" b="1" dirty="0">
                <a:latin typeface="Courier New" pitchFamily="49" charset="0"/>
              </a:rPr>
              <a:t>System.out.println(p instanceof Student</a:t>
            </a:r>
            <a:r>
              <a:rPr lang="en-NZ" sz="1400" b="1" dirty="0" smtClean="0">
                <a:latin typeface="Courier New" pitchFamily="49" charset="0"/>
              </a:rPr>
              <a:t>);</a:t>
            </a:r>
          </a:p>
          <a:p>
            <a:pPr algn="l" eaLnBrk="1" hangingPunct="1"/>
            <a:r>
              <a:rPr lang="en-NZ" sz="1400" b="1" dirty="0" err="1">
                <a:latin typeface="Courier New" pitchFamily="49" charset="0"/>
              </a:rPr>
              <a:t>System.out.println</a:t>
            </a:r>
            <a:r>
              <a:rPr lang="en-NZ" sz="1400" b="1" dirty="0">
                <a:latin typeface="Courier New" pitchFamily="49" charset="0"/>
              </a:rPr>
              <a:t>(p </a:t>
            </a:r>
            <a:r>
              <a:rPr lang="en-NZ" sz="1400" b="1" dirty="0" err="1">
                <a:latin typeface="Courier New" pitchFamily="49" charset="0"/>
              </a:rPr>
              <a:t>instanceof</a:t>
            </a:r>
            <a:r>
              <a:rPr lang="en-NZ" sz="1400" b="1" dirty="0">
                <a:latin typeface="Courier New" pitchFamily="49" charset="0"/>
              </a:rPr>
              <a:t> </a:t>
            </a:r>
            <a:r>
              <a:rPr lang="en-NZ" sz="1400" b="1" dirty="0" smtClean="0">
                <a:latin typeface="Courier New" pitchFamily="49" charset="0"/>
              </a:rPr>
              <a:t>Employee);</a:t>
            </a:r>
            <a:endParaRPr lang="en-NZ" sz="1400" b="1" dirty="0">
              <a:latin typeface="Courier New" pitchFamily="49" charset="0"/>
            </a:endParaRPr>
          </a:p>
        </p:txBody>
      </p:sp>
      <p:sp>
        <p:nvSpPr>
          <p:cNvPr id="63" name="Text Box 19"/>
          <p:cNvSpPr txBox="1">
            <a:spLocks noChangeArrowheads="1"/>
          </p:cNvSpPr>
          <p:nvPr/>
        </p:nvSpPr>
        <p:spPr bwMode="auto">
          <a:xfrm>
            <a:off x="4792627" y="5469894"/>
            <a:ext cx="721672" cy="738664"/>
          </a:xfrm>
          <a:prstGeom prst="rect">
            <a:avLst/>
          </a:prstGeom>
          <a:ln/>
          <a:extLst/>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NZ" sz="1400" b="1" dirty="0">
                <a:latin typeface="Courier New" pitchFamily="49" charset="0"/>
              </a:rPr>
              <a:t>true</a:t>
            </a:r>
          </a:p>
          <a:p>
            <a:pPr algn="l" eaLnBrk="1" hangingPunct="1"/>
            <a:r>
              <a:rPr lang="en-NZ" sz="1400" b="1" dirty="0" smtClean="0">
                <a:latin typeface="Courier New" pitchFamily="49" charset="0"/>
              </a:rPr>
              <a:t>false</a:t>
            </a:r>
          </a:p>
          <a:p>
            <a:pPr algn="l" eaLnBrk="1" hangingPunct="1"/>
            <a:r>
              <a:rPr lang="en-NZ" sz="1400" b="1" dirty="0" smtClean="0">
                <a:latin typeface="Courier New" pitchFamily="49" charset="0"/>
              </a:rPr>
              <a:t>false</a:t>
            </a:r>
            <a:endParaRPr lang="en-NZ" sz="1400" b="1" dirty="0">
              <a:latin typeface="Courier New" pitchFamily="49" charset="0"/>
            </a:endParaRPr>
          </a:p>
        </p:txBody>
      </p:sp>
    </p:spTree>
    <p:extLst>
      <p:ext uri="{BB962C8B-B14F-4D97-AF65-F5344CB8AC3E}">
        <p14:creationId xmlns:p14="http://schemas.microsoft.com/office/powerpoint/2010/main" val="1107582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Agenda &amp; Reading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Topics:</a:t>
            </a:r>
          </a:p>
          <a:p>
            <a:pPr lvl="1"/>
            <a:r>
              <a:rPr lang="en-NZ" dirty="0" smtClean="0"/>
              <a:t>Introduction </a:t>
            </a:r>
          </a:p>
          <a:p>
            <a:pPr lvl="1"/>
            <a:r>
              <a:rPr lang="en-US" dirty="0" smtClean="0"/>
              <a:t>Polymorphism Example</a:t>
            </a:r>
          </a:p>
          <a:p>
            <a:pPr lvl="1"/>
            <a:r>
              <a:rPr lang="en-US" dirty="0" smtClean="0"/>
              <a:t>The </a:t>
            </a:r>
            <a:r>
              <a:rPr lang="en-US" dirty="0" err="1" smtClean="0"/>
              <a:t>Instanceof</a:t>
            </a:r>
            <a:r>
              <a:rPr lang="en-US" dirty="0" smtClean="0"/>
              <a:t> operator</a:t>
            </a:r>
          </a:p>
          <a:p>
            <a:pPr lvl="1"/>
            <a:r>
              <a:rPr lang="en-US" dirty="0" smtClean="0"/>
              <a:t>Packages</a:t>
            </a:r>
          </a:p>
          <a:p>
            <a:pPr lvl="1"/>
            <a:r>
              <a:rPr lang="en-US" dirty="0" smtClean="0"/>
              <a:t>Access Modifiers</a:t>
            </a:r>
            <a:endParaRPr lang="en-US" dirty="0"/>
          </a:p>
          <a:p>
            <a:r>
              <a:rPr lang="en-US" dirty="0" smtClean="0"/>
              <a:t>Reading </a:t>
            </a:r>
          </a:p>
          <a:p>
            <a:pPr lvl="1"/>
            <a:r>
              <a:rPr lang="en-NZ" dirty="0"/>
              <a:t>Java how to program Late objects version (D &amp; D)</a:t>
            </a:r>
          </a:p>
          <a:p>
            <a:pPr lvl="2"/>
            <a:r>
              <a:rPr lang="en-NZ" dirty="0"/>
              <a:t>Chapter </a:t>
            </a:r>
            <a:r>
              <a:rPr lang="en-NZ" dirty="0" smtClean="0"/>
              <a:t>10</a:t>
            </a:r>
            <a:endParaRPr lang="en-US" dirty="0"/>
          </a:p>
          <a:p>
            <a:pPr lvl="1"/>
            <a:r>
              <a:rPr lang="en-US" dirty="0" smtClean="0"/>
              <a:t>The Java Tutorial : </a:t>
            </a:r>
          </a:p>
          <a:p>
            <a:pPr lvl="2"/>
            <a:r>
              <a:rPr lang="en-US" dirty="0"/>
              <a:t>https://docs.oracle.com/javase/tutorial/java/IandI/subclasses.html</a:t>
            </a:r>
            <a:endParaRPr lang="en-US" dirty="0" smtClean="0"/>
          </a:p>
          <a:p>
            <a:pPr lvl="2"/>
            <a:r>
              <a:rPr lang="en-NZ" dirty="0"/>
              <a:t>Multiple Inheritance of State, Implementation, and Type</a:t>
            </a:r>
          </a:p>
          <a:p>
            <a:pPr lvl="2"/>
            <a:r>
              <a:rPr lang="en-NZ" dirty="0"/>
              <a:t>Overriding and Hiding Methods</a:t>
            </a:r>
          </a:p>
          <a:p>
            <a:pPr lvl="2"/>
            <a:r>
              <a:rPr lang="en-NZ" dirty="0"/>
              <a:t>Polymorphism</a:t>
            </a:r>
          </a:p>
          <a:p>
            <a:pPr lvl="2"/>
            <a:r>
              <a:rPr lang="en-NZ" dirty="0"/>
              <a:t>Hiding Fields</a:t>
            </a:r>
          </a:p>
          <a:p>
            <a:pPr lvl="2"/>
            <a:r>
              <a:rPr lang="en-NZ" dirty="0"/>
              <a:t>Using the Keyword super</a:t>
            </a:r>
          </a:p>
          <a:p>
            <a:pPr lvl="2"/>
            <a:r>
              <a:rPr lang="en-NZ" dirty="0"/>
              <a:t>Object as a Superclass</a:t>
            </a:r>
          </a:p>
          <a:p>
            <a:pPr lvl="2"/>
            <a:r>
              <a:rPr lang="en-NZ" dirty="0"/>
              <a:t>Writing Final Classes and Methods</a:t>
            </a:r>
            <a:endParaRPr lang="en-US" dirty="0"/>
          </a:p>
        </p:txBody>
      </p:sp>
      <p:sp>
        <p:nvSpPr>
          <p:cNvPr id="6" name="Date Placeholder 5"/>
          <p:cNvSpPr>
            <a:spLocks noGrp="1"/>
          </p:cNvSpPr>
          <p:nvPr>
            <p:ph type="dt" sz="half" idx="10"/>
          </p:nvPr>
        </p:nvSpPr>
        <p:spPr/>
        <p:txBody>
          <a:bodyPr/>
          <a:lstStyle/>
          <a:p>
            <a:pPr>
              <a:defRPr/>
            </a:pPr>
            <a:r>
              <a:rPr lang="en-US" smtClean="0"/>
              <a:t>Lecture11</a:t>
            </a:r>
            <a:endParaRPr lang="en-NZ" dirty="0"/>
          </a:p>
        </p:txBody>
      </p:sp>
      <p:sp>
        <p:nvSpPr>
          <p:cNvPr id="5" name="Slide Number Placeholder 4"/>
          <p:cNvSpPr>
            <a:spLocks noGrp="1"/>
          </p:cNvSpPr>
          <p:nvPr>
            <p:ph type="sldNum" sz="quarter" idx="12"/>
          </p:nvPr>
        </p:nvSpPr>
        <p:spPr/>
        <p:txBody>
          <a:bodyPr/>
          <a:lstStyle/>
          <a:p>
            <a:pPr>
              <a:defRPr/>
            </a:pPr>
            <a:fld id="{E3734F35-4787-4D40-A6FC-86E47D2D2234}" type="slidenum">
              <a:rPr lang="en-NZ" smtClean="0"/>
              <a:pPr>
                <a:defRPr/>
              </a:pPr>
              <a:t>2</a:t>
            </a:fld>
            <a:endParaRPr lang="en-NZ"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smtClean="0"/>
              <a:t>2.The </a:t>
            </a:r>
            <a:r>
              <a:rPr lang="en-US" dirty="0" err="1" smtClean="0"/>
              <a:t>instanceof</a:t>
            </a:r>
            <a:r>
              <a:rPr lang="en-US" dirty="0" smtClean="0"/>
              <a:t> operator</a:t>
            </a:r>
          </a:p>
        </p:txBody>
      </p:sp>
      <p:sp>
        <p:nvSpPr>
          <p:cNvPr id="9" name="Content Placeholder 8"/>
          <p:cNvSpPr>
            <a:spLocks noGrp="1"/>
          </p:cNvSpPr>
          <p:nvPr>
            <p:ph idx="1"/>
          </p:nvPr>
        </p:nvSpPr>
        <p:spPr>
          <a:xfrm>
            <a:off x="152400" y="1219199"/>
            <a:ext cx="8763000" cy="4177704"/>
          </a:xfrm>
        </p:spPr>
        <p:txBody>
          <a:bodyPr>
            <a:normAutofit/>
          </a:bodyPr>
          <a:lstStyle/>
          <a:p>
            <a:r>
              <a:rPr lang="en-NZ" dirty="0" smtClean="0"/>
              <a:t>Declare and create a Student object: s.</a:t>
            </a:r>
          </a:p>
          <a:p>
            <a:pPr lvl="1"/>
            <a:r>
              <a:rPr lang="en-NZ" dirty="0" smtClean="0"/>
              <a:t>s is an instance of Person/Student</a:t>
            </a:r>
          </a:p>
          <a:p>
            <a:pPr lvl="1"/>
            <a:r>
              <a:rPr lang="en-NZ" dirty="0" smtClean="0"/>
              <a:t>But Student </a:t>
            </a:r>
            <a:r>
              <a:rPr lang="en-NZ" dirty="0"/>
              <a:t>and Employee are incompatible </a:t>
            </a:r>
            <a:r>
              <a:rPr lang="en-NZ" dirty="0" smtClean="0"/>
              <a:t>types</a:t>
            </a:r>
          </a:p>
          <a:p>
            <a:pPr lvl="2"/>
            <a:r>
              <a:rPr lang="en-NZ" dirty="0" smtClean="0"/>
              <a:t>i.e. we can’t use </a:t>
            </a:r>
            <a:r>
              <a:rPr lang="en-NZ" dirty="0" err="1" smtClean="0"/>
              <a:t>instanceof</a:t>
            </a:r>
            <a:r>
              <a:rPr lang="en-NZ" dirty="0" smtClean="0"/>
              <a:t> between s and Employee class</a:t>
            </a:r>
          </a:p>
          <a:p>
            <a:pPr lvl="1"/>
            <a:endParaRPr lang="en-NZ" dirty="0" smtClean="0"/>
          </a:p>
          <a:p>
            <a:pPr lvl="1"/>
            <a:endParaRPr lang="en-NZ" dirty="0" smtClean="0"/>
          </a:p>
          <a:p>
            <a:pPr lvl="1"/>
            <a:endParaRPr lang="en-NZ" dirty="0" smtClean="0"/>
          </a:p>
          <a:p>
            <a:pPr lvl="1"/>
            <a:endParaRPr lang="en-NZ" dirty="0" smtClean="0"/>
          </a:p>
          <a:p>
            <a:r>
              <a:rPr lang="en-NZ" dirty="0"/>
              <a:t>Create a Student object but with a Person reference </a:t>
            </a:r>
            <a:endParaRPr lang="en-NZ" dirty="0" smtClean="0"/>
          </a:p>
          <a:p>
            <a:pPr lvl="1"/>
            <a:r>
              <a:rPr lang="en-NZ" dirty="0" smtClean="0"/>
              <a:t>P1 is an instance of Person/Student</a:t>
            </a:r>
          </a:p>
          <a:p>
            <a:pPr lvl="1"/>
            <a:r>
              <a:rPr lang="en-NZ" dirty="0" smtClean="0"/>
              <a:t>But p1 is NOT an instance of Employee </a:t>
            </a:r>
          </a:p>
          <a:p>
            <a:pPr lvl="2"/>
            <a:r>
              <a:rPr lang="en-NZ" dirty="0" smtClean="0"/>
              <a:t>But p1 declared as Person therefore we can use the </a:t>
            </a:r>
            <a:r>
              <a:rPr lang="en-NZ" dirty="0" err="1" smtClean="0"/>
              <a:t>instanceof</a:t>
            </a:r>
            <a:r>
              <a:rPr lang="en-NZ" dirty="0" smtClean="0"/>
              <a:t> operator between p1 and Employee</a:t>
            </a:r>
          </a:p>
          <a:p>
            <a:pPr lvl="1"/>
            <a:endParaRPr lang="en-NZ" dirty="0" smtClean="0"/>
          </a:p>
          <a:p>
            <a:endParaRPr lang="en-NZ" dirty="0"/>
          </a:p>
        </p:txBody>
      </p:sp>
      <p:sp>
        <p:nvSpPr>
          <p:cNvPr id="2" name="Date Placeholder 1"/>
          <p:cNvSpPr>
            <a:spLocks noGrp="1"/>
          </p:cNvSpPr>
          <p:nvPr>
            <p:ph type="dt" sz="half" idx="10"/>
          </p:nvPr>
        </p:nvSpPr>
        <p:spPr/>
        <p:txBody>
          <a:bodyPr/>
          <a:lstStyle/>
          <a:p>
            <a:r>
              <a:rPr lang="en-US" smtClean="0"/>
              <a:t>08</a:t>
            </a:r>
            <a:endParaRPr lang="en-NZ" dirty="0"/>
          </a:p>
        </p:txBody>
      </p:sp>
      <p:sp>
        <p:nvSpPr>
          <p:cNvPr id="3" name="Slide Number Placeholder 2"/>
          <p:cNvSpPr>
            <a:spLocks noGrp="1"/>
          </p:cNvSpPr>
          <p:nvPr>
            <p:ph type="sldNum" sz="quarter" idx="12"/>
          </p:nvPr>
        </p:nvSpPr>
        <p:spPr/>
        <p:txBody>
          <a:bodyPr/>
          <a:lstStyle/>
          <a:p>
            <a:fld id="{F37115C9-04D0-4DEC-B549-AE3885D11236}" type="slidenum">
              <a:rPr lang="en-NZ" smtClean="0"/>
              <a:pPr/>
              <a:t>20</a:t>
            </a:fld>
            <a:endParaRPr lang="en-NZ" dirty="0"/>
          </a:p>
        </p:txBody>
      </p:sp>
      <p:sp>
        <p:nvSpPr>
          <p:cNvPr id="31758" name="Text Box 20"/>
          <p:cNvSpPr txBox="1">
            <a:spLocks noChangeArrowheads="1"/>
          </p:cNvSpPr>
          <p:nvPr/>
        </p:nvSpPr>
        <p:spPr bwMode="auto">
          <a:xfrm>
            <a:off x="168932" y="4949534"/>
            <a:ext cx="4802187" cy="954088"/>
          </a:xfrm>
          <a:prstGeom prst="rect">
            <a:avLst/>
          </a:prstGeom>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NZ" sz="1400" b="1" dirty="0">
                <a:latin typeface="Courier New" pitchFamily="49" charset="0"/>
              </a:rPr>
              <a:t>Person p1 = new Student();</a:t>
            </a:r>
          </a:p>
          <a:p>
            <a:pPr algn="l" eaLnBrk="1" hangingPunct="1"/>
            <a:r>
              <a:rPr lang="en-NZ" sz="1400" b="1" dirty="0">
                <a:latin typeface="Courier New" pitchFamily="49" charset="0"/>
              </a:rPr>
              <a:t>System.out.println(p1 instanceof Person);</a:t>
            </a:r>
          </a:p>
          <a:p>
            <a:pPr algn="l" eaLnBrk="1" hangingPunct="1"/>
            <a:r>
              <a:rPr lang="en-NZ" sz="1400" b="1" dirty="0">
                <a:latin typeface="Courier New" pitchFamily="49" charset="0"/>
              </a:rPr>
              <a:t>System.out.println(p1 instanceof Student);</a:t>
            </a:r>
          </a:p>
          <a:p>
            <a:pPr algn="l" eaLnBrk="1" hangingPunct="1"/>
            <a:r>
              <a:rPr lang="en-NZ" sz="1400" b="1" dirty="0">
                <a:latin typeface="Courier New" pitchFamily="49" charset="0"/>
              </a:rPr>
              <a:t>System.out.println(p1 instanceof Employee);</a:t>
            </a:r>
          </a:p>
        </p:txBody>
      </p:sp>
      <p:sp>
        <p:nvSpPr>
          <p:cNvPr id="31759" name="Text Box 21"/>
          <p:cNvSpPr txBox="1">
            <a:spLocks noChangeArrowheads="1"/>
          </p:cNvSpPr>
          <p:nvPr/>
        </p:nvSpPr>
        <p:spPr bwMode="auto">
          <a:xfrm>
            <a:off x="4987848" y="5183915"/>
            <a:ext cx="722312" cy="738188"/>
          </a:xfrm>
          <a:prstGeom prst="rect">
            <a:avLst/>
          </a:prstGeom>
          <a:ln/>
          <a:extLst/>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NZ" sz="1400" b="1" dirty="0">
                <a:latin typeface="Courier New" pitchFamily="49" charset="0"/>
              </a:rPr>
              <a:t>true</a:t>
            </a:r>
          </a:p>
          <a:p>
            <a:pPr algn="l" eaLnBrk="1" hangingPunct="1"/>
            <a:r>
              <a:rPr lang="en-NZ" sz="1400" b="1" dirty="0">
                <a:latin typeface="Courier New" pitchFamily="49" charset="0"/>
              </a:rPr>
              <a:t>true</a:t>
            </a:r>
          </a:p>
          <a:p>
            <a:pPr algn="l" eaLnBrk="1" hangingPunct="1"/>
            <a:r>
              <a:rPr lang="en-NZ" sz="1400" b="1" dirty="0">
                <a:latin typeface="Courier New" pitchFamily="49" charset="0"/>
              </a:rPr>
              <a:t>false</a:t>
            </a:r>
          </a:p>
        </p:txBody>
      </p:sp>
      <p:grpSp>
        <p:nvGrpSpPr>
          <p:cNvPr id="12" name="Group 11"/>
          <p:cNvGrpSpPr/>
          <p:nvPr/>
        </p:nvGrpSpPr>
        <p:grpSpPr>
          <a:xfrm>
            <a:off x="4893167" y="5142002"/>
            <a:ext cx="3878064" cy="1381428"/>
            <a:chOff x="4930775" y="4714875"/>
            <a:chExt cx="4010025" cy="1484313"/>
          </a:xfrm>
        </p:grpSpPr>
        <p:sp>
          <p:nvSpPr>
            <p:cNvPr id="31763" name="Rectangle 4"/>
            <p:cNvSpPr>
              <a:spLocks noChangeArrowheads="1"/>
            </p:cNvSpPr>
            <p:nvPr/>
          </p:nvSpPr>
          <p:spPr bwMode="auto">
            <a:xfrm>
              <a:off x="7091363" y="4903788"/>
              <a:ext cx="865187" cy="288925"/>
            </a:xfrm>
            <a:prstGeom prst="rect">
              <a:avLst/>
            </a:prstGeom>
            <a:noFill/>
            <a:ln w="1905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1600" dirty="0"/>
                <a:t>Person</a:t>
              </a:r>
            </a:p>
          </p:txBody>
        </p:sp>
        <p:sp>
          <p:nvSpPr>
            <p:cNvPr id="31764" name="Rectangle 5"/>
            <p:cNvSpPr>
              <a:spLocks noChangeArrowheads="1"/>
            </p:cNvSpPr>
            <p:nvPr/>
          </p:nvSpPr>
          <p:spPr bwMode="auto">
            <a:xfrm>
              <a:off x="6299200" y="5408613"/>
              <a:ext cx="865188" cy="288925"/>
            </a:xfrm>
            <a:prstGeom prst="rect">
              <a:avLst/>
            </a:prstGeom>
            <a:noFill/>
            <a:ln w="1905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1600" dirty="0"/>
                <a:t>Student</a:t>
              </a:r>
            </a:p>
          </p:txBody>
        </p:sp>
        <p:sp>
          <p:nvSpPr>
            <p:cNvPr id="31765" name="Rectangle 6"/>
            <p:cNvSpPr>
              <a:spLocks noChangeArrowheads="1"/>
            </p:cNvSpPr>
            <p:nvPr/>
          </p:nvSpPr>
          <p:spPr bwMode="auto">
            <a:xfrm>
              <a:off x="4930775" y="5911850"/>
              <a:ext cx="1657350" cy="287338"/>
            </a:xfrm>
            <a:prstGeom prst="rect">
              <a:avLst/>
            </a:prstGeom>
            <a:noFill/>
            <a:ln w="1905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1600" dirty="0"/>
                <a:t>TertiaryStudent</a:t>
              </a:r>
            </a:p>
          </p:txBody>
        </p:sp>
        <p:sp>
          <p:nvSpPr>
            <p:cNvPr id="31766" name="Rectangle 7"/>
            <p:cNvSpPr>
              <a:spLocks noChangeArrowheads="1"/>
            </p:cNvSpPr>
            <p:nvPr/>
          </p:nvSpPr>
          <p:spPr bwMode="auto">
            <a:xfrm>
              <a:off x="6731000" y="5911850"/>
              <a:ext cx="1657350" cy="287338"/>
            </a:xfrm>
            <a:prstGeom prst="rect">
              <a:avLst/>
            </a:prstGeom>
            <a:noFill/>
            <a:ln w="1905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1600" dirty="0"/>
                <a:t>CollegeStudent</a:t>
              </a:r>
            </a:p>
          </p:txBody>
        </p:sp>
        <p:cxnSp>
          <p:nvCxnSpPr>
            <p:cNvPr id="31767" name="AutoShape 9"/>
            <p:cNvCxnSpPr>
              <a:cxnSpLocks noChangeShapeType="1"/>
              <a:stCxn id="31764" idx="0"/>
              <a:endCxn id="31763" idx="2"/>
            </p:cNvCxnSpPr>
            <p:nvPr/>
          </p:nvCxnSpPr>
          <p:spPr bwMode="auto">
            <a:xfrm rot="-5400000">
              <a:off x="7030244" y="4904582"/>
              <a:ext cx="196850" cy="792162"/>
            </a:xfrm>
            <a:prstGeom prst="bentConnector3">
              <a:avLst>
                <a:gd name="adj1" fmla="val 50000"/>
              </a:avLst>
            </a:prstGeom>
            <a:noFill/>
            <a:ln w="19050">
              <a:solidFill>
                <a:srgbClr val="800000"/>
              </a:solidFill>
              <a:miter lim="800000"/>
              <a:headEnd/>
              <a:tailEnd type="triangle" w="med" len="med"/>
            </a:ln>
            <a:extLst>
              <a:ext uri="{909E8E84-426E-40DD-AFC4-6F175D3DCCD1}">
                <a14:hiddenFill xmlns:a14="http://schemas.microsoft.com/office/drawing/2010/main">
                  <a:noFill/>
                </a14:hiddenFill>
              </a:ext>
            </a:extLst>
          </p:spPr>
        </p:cxnSp>
        <p:cxnSp>
          <p:nvCxnSpPr>
            <p:cNvPr id="31768" name="AutoShape 10"/>
            <p:cNvCxnSpPr>
              <a:cxnSpLocks noChangeShapeType="1"/>
              <a:endCxn id="31763" idx="2"/>
            </p:cNvCxnSpPr>
            <p:nvPr/>
          </p:nvCxnSpPr>
          <p:spPr bwMode="auto">
            <a:xfrm rot="5400000" flipH="1">
              <a:off x="7750175" y="4976813"/>
              <a:ext cx="196850" cy="647700"/>
            </a:xfrm>
            <a:prstGeom prst="bentConnector3">
              <a:avLst>
                <a:gd name="adj1" fmla="val 50000"/>
              </a:avLst>
            </a:prstGeom>
            <a:noFill/>
            <a:ln w="19050">
              <a:solidFill>
                <a:srgbClr val="800000"/>
              </a:solidFill>
              <a:miter lim="800000"/>
              <a:headEnd/>
              <a:tailEnd type="triangle" w="med" len="med"/>
            </a:ln>
            <a:extLst>
              <a:ext uri="{909E8E84-426E-40DD-AFC4-6F175D3DCCD1}">
                <a14:hiddenFill xmlns:a14="http://schemas.microsoft.com/office/drawing/2010/main">
                  <a:noFill/>
                </a14:hiddenFill>
              </a:ext>
            </a:extLst>
          </p:spPr>
        </p:cxnSp>
        <p:cxnSp>
          <p:nvCxnSpPr>
            <p:cNvPr id="31769" name="AutoShape 11"/>
            <p:cNvCxnSpPr>
              <a:cxnSpLocks noChangeShapeType="1"/>
              <a:stCxn id="31765" idx="0"/>
              <a:endCxn id="31764" idx="2"/>
            </p:cNvCxnSpPr>
            <p:nvPr/>
          </p:nvCxnSpPr>
          <p:spPr bwMode="auto">
            <a:xfrm rot="-5400000">
              <a:off x="6148388" y="5318125"/>
              <a:ext cx="195262" cy="973138"/>
            </a:xfrm>
            <a:prstGeom prst="bentConnector3">
              <a:avLst>
                <a:gd name="adj1" fmla="val 49593"/>
              </a:avLst>
            </a:prstGeom>
            <a:noFill/>
            <a:ln w="19050">
              <a:solidFill>
                <a:srgbClr val="800000"/>
              </a:solidFill>
              <a:miter lim="800000"/>
              <a:headEnd/>
              <a:tailEnd type="triangle" w="med" len="med"/>
            </a:ln>
            <a:extLst>
              <a:ext uri="{909E8E84-426E-40DD-AFC4-6F175D3DCCD1}">
                <a14:hiddenFill xmlns:a14="http://schemas.microsoft.com/office/drawing/2010/main">
                  <a:noFill/>
                </a14:hiddenFill>
              </a:ext>
            </a:extLst>
          </p:spPr>
        </p:cxnSp>
        <p:cxnSp>
          <p:nvCxnSpPr>
            <p:cNvPr id="31770" name="AutoShape 14"/>
            <p:cNvCxnSpPr>
              <a:cxnSpLocks noChangeShapeType="1"/>
              <a:stCxn id="31766" idx="0"/>
              <a:endCxn id="31764" idx="2"/>
            </p:cNvCxnSpPr>
            <p:nvPr/>
          </p:nvCxnSpPr>
          <p:spPr bwMode="auto">
            <a:xfrm rot="5400000" flipH="1">
              <a:off x="7048501" y="5391150"/>
              <a:ext cx="195262" cy="827087"/>
            </a:xfrm>
            <a:prstGeom prst="bentConnector3">
              <a:avLst>
                <a:gd name="adj1" fmla="val 49593"/>
              </a:avLst>
            </a:prstGeom>
            <a:noFill/>
            <a:ln w="19050">
              <a:solidFill>
                <a:srgbClr val="800000"/>
              </a:solidFill>
              <a:miter lim="800000"/>
              <a:headEnd/>
              <a:tailEnd type="triangle" w="med" len="med"/>
            </a:ln>
            <a:extLst>
              <a:ext uri="{909E8E84-426E-40DD-AFC4-6F175D3DCCD1}">
                <a14:hiddenFill xmlns:a14="http://schemas.microsoft.com/office/drawing/2010/main">
                  <a:noFill/>
                </a14:hiddenFill>
              </a:ext>
            </a:extLst>
          </p:spPr>
        </p:cxnSp>
        <p:sp>
          <p:nvSpPr>
            <p:cNvPr id="39" name="Oval 38"/>
            <p:cNvSpPr/>
            <p:nvPr/>
          </p:nvSpPr>
          <p:spPr bwMode="auto">
            <a:xfrm>
              <a:off x="5929313" y="4714875"/>
              <a:ext cx="2071687" cy="1000125"/>
            </a:xfrm>
            <a:prstGeom prst="ellipse">
              <a:avLst/>
            </a:prstGeom>
            <a:solidFill>
              <a:schemeClr val="accent1">
                <a:lumMod val="40000"/>
                <a:lumOff val="60000"/>
                <a:alpha val="30000"/>
              </a:schemeClr>
            </a:solidFill>
            <a:ln w="19050" cap="flat" cmpd="sng" algn="ctr">
              <a:solidFill>
                <a:schemeClr val="tx1"/>
              </a:solidFill>
              <a:prstDash val="solid"/>
              <a:round/>
              <a:headEnd type="none" w="med" len="med"/>
              <a:tailEnd type="triangle" w="med" len="med"/>
            </a:ln>
            <a:effectLst/>
          </p:spPr>
          <p:txBody>
            <a:bodyPr wrap="none"/>
            <a:lstStyle/>
            <a:p>
              <a:endParaRPr lang="en-US" dirty="0"/>
            </a:p>
          </p:txBody>
        </p:sp>
        <p:sp>
          <p:nvSpPr>
            <p:cNvPr id="31772" name="TextBox 39"/>
            <p:cNvSpPr txBox="1">
              <a:spLocks noChangeArrowheads="1"/>
            </p:cNvSpPr>
            <p:nvPr/>
          </p:nvSpPr>
          <p:spPr bwMode="auto">
            <a:xfrm>
              <a:off x="7140575" y="5349875"/>
              <a:ext cx="4111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r>
                <a:rPr lang="en-NZ" sz="1600" dirty="0">
                  <a:solidFill>
                    <a:srgbClr val="FF0000"/>
                  </a:solidFill>
                </a:rPr>
                <a:t>p1</a:t>
              </a:r>
            </a:p>
          </p:txBody>
        </p:sp>
        <p:sp>
          <p:nvSpPr>
            <p:cNvPr id="31773" name="Rectangle 8"/>
            <p:cNvSpPr>
              <a:spLocks noChangeArrowheads="1"/>
            </p:cNvSpPr>
            <p:nvPr/>
          </p:nvSpPr>
          <p:spPr bwMode="auto">
            <a:xfrm>
              <a:off x="7786688" y="5429250"/>
              <a:ext cx="1154112" cy="288925"/>
            </a:xfrm>
            <a:prstGeom prst="rect">
              <a:avLst/>
            </a:prstGeom>
            <a:noFill/>
            <a:ln w="1905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1600" dirty="0"/>
                <a:t>Employee</a:t>
              </a:r>
            </a:p>
          </p:txBody>
        </p:sp>
      </p:grpSp>
      <p:sp>
        <p:nvSpPr>
          <p:cNvPr id="38" name="Text Box 21"/>
          <p:cNvSpPr txBox="1">
            <a:spLocks noChangeArrowheads="1"/>
          </p:cNvSpPr>
          <p:nvPr/>
        </p:nvSpPr>
        <p:spPr bwMode="auto">
          <a:xfrm>
            <a:off x="5909424" y="2632943"/>
            <a:ext cx="614271" cy="523220"/>
          </a:xfrm>
          <a:prstGeom prst="rect">
            <a:avLst/>
          </a:prstGeom>
          <a:ln/>
          <a:extLst/>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NZ" sz="1400" b="1" dirty="0">
                <a:latin typeface="Courier New" pitchFamily="49" charset="0"/>
              </a:rPr>
              <a:t>true</a:t>
            </a:r>
          </a:p>
          <a:p>
            <a:pPr algn="l" eaLnBrk="1" hangingPunct="1"/>
            <a:r>
              <a:rPr lang="en-NZ" sz="1400" b="1" dirty="0" smtClean="0">
                <a:latin typeface="Courier New" pitchFamily="49" charset="0"/>
              </a:rPr>
              <a:t>true</a:t>
            </a:r>
            <a:endParaRPr lang="en-NZ" sz="1400" b="1" dirty="0">
              <a:latin typeface="Courier New" pitchFamily="49" charset="0"/>
            </a:endParaRPr>
          </a:p>
        </p:txBody>
      </p:sp>
      <p:grpSp>
        <p:nvGrpSpPr>
          <p:cNvPr id="11" name="Group 10"/>
          <p:cNvGrpSpPr/>
          <p:nvPr/>
        </p:nvGrpSpPr>
        <p:grpSpPr>
          <a:xfrm>
            <a:off x="5483225" y="535782"/>
            <a:ext cx="3558902" cy="1209675"/>
            <a:chOff x="5056981" y="1238249"/>
            <a:chExt cx="4010025" cy="1484313"/>
          </a:xfrm>
        </p:grpSpPr>
        <p:sp>
          <p:nvSpPr>
            <p:cNvPr id="40" name="Rectangle 4"/>
            <p:cNvSpPr>
              <a:spLocks noChangeArrowheads="1"/>
            </p:cNvSpPr>
            <p:nvPr/>
          </p:nvSpPr>
          <p:spPr bwMode="auto">
            <a:xfrm>
              <a:off x="7217569" y="1427162"/>
              <a:ext cx="865187" cy="288925"/>
            </a:xfrm>
            <a:prstGeom prst="rect">
              <a:avLst/>
            </a:prstGeom>
            <a:noFill/>
            <a:ln w="1905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1600" dirty="0"/>
                <a:t>Person</a:t>
              </a:r>
            </a:p>
          </p:txBody>
        </p:sp>
        <p:sp>
          <p:nvSpPr>
            <p:cNvPr id="41" name="Rectangle 5"/>
            <p:cNvSpPr>
              <a:spLocks noChangeArrowheads="1"/>
            </p:cNvSpPr>
            <p:nvPr/>
          </p:nvSpPr>
          <p:spPr bwMode="auto">
            <a:xfrm>
              <a:off x="6425406" y="1931987"/>
              <a:ext cx="865188" cy="288925"/>
            </a:xfrm>
            <a:prstGeom prst="rect">
              <a:avLst/>
            </a:prstGeom>
            <a:noFill/>
            <a:ln w="1905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1600" dirty="0"/>
                <a:t>Student</a:t>
              </a:r>
            </a:p>
          </p:txBody>
        </p:sp>
        <p:sp>
          <p:nvSpPr>
            <p:cNvPr id="42" name="Rectangle 6"/>
            <p:cNvSpPr>
              <a:spLocks noChangeArrowheads="1"/>
            </p:cNvSpPr>
            <p:nvPr/>
          </p:nvSpPr>
          <p:spPr bwMode="auto">
            <a:xfrm>
              <a:off x="5056981" y="2435224"/>
              <a:ext cx="1657350" cy="287338"/>
            </a:xfrm>
            <a:prstGeom prst="rect">
              <a:avLst/>
            </a:prstGeom>
            <a:noFill/>
            <a:ln w="1905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1600" dirty="0"/>
                <a:t>TertiaryStudent</a:t>
              </a:r>
            </a:p>
          </p:txBody>
        </p:sp>
        <p:sp>
          <p:nvSpPr>
            <p:cNvPr id="43" name="Rectangle 7"/>
            <p:cNvSpPr>
              <a:spLocks noChangeArrowheads="1"/>
            </p:cNvSpPr>
            <p:nvPr/>
          </p:nvSpPr>
          <p:spPr bwMode="auto">
            <a:xfrm>
              <a:off x="6857206" y="2435224"/>
              <a:ext cx="1657350" cy="287338"/>
            </a:xfrm>
            <a:prstGeom prst="rect">
              <a:avLst/>
            </a:prstGeom>
            <a:noFill/>
            <a:ln w="1905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1600" dirty="0"/>
                <a:t>CollegeStudent</a:t>
              </a:r>
            </a:p>
          </p:txBody>
        </p:sp>
        <p:cxnSp>
          <p:nvCxnSpPr>
            <p:cNvPr id="44" name="AutoShape 9"/>
            <p:cNvCxnSpPr>
              <a:cxnSpLocks noChangeShapeType="1"/>
              <a:stCxn id="41" idx="0"/>
              <a:endCxn id="40" idx="2"/>
            </p:cNvCxnSpPr>
            <p:nvPr/>
          </p:nvCxnSpPr>
          <p:spPr bwMode="auto">
            <a:xfrm rot="-5400000">
              <a:off x="7156450" y="1427956"/>
              <a:ext cx="196850" cy="792162"/>
            </a:xfrm>
            <a:prstGeom prst="bentConnector3">
              <a:avLst>
                <a:gd name="adj1" fmla="val 50000"/>
              </a:avLst>
            </a:prstGeom>
            <a:noFill/>
            <a:ln w="19050">
              <a:solidFill>
                <a:srgbClr val="800000"/>
              </a:solidFill>
              <a:miter lim="800000"/>
              <a:headEnd/>
              <a:tailEnd type="triangle" w="med" len="med"/>
            </a:ln>
            <a:extLst>
              <a:ext uri="{909E8E84-426E-40DD-AFC4-6F175D3DCCD1}">
                <a14:hiddenFill xmlns:a14="http://schemas.microsoft.com/office/drawing/2010/main">
                  <a:noFill/>
                </a14:hiddenFill>
              </a:ext>
            </a:extLst>
          </p:spPr>
        </p:cxnSp>
        <p:cxnSp>
          <p:nvCxnSpPr>
            <p:cNvPr id="45" name="AutoShape 10"/>
            <p:cNvCxnSpPr>
              <a:cxnSpLocks noChangeShapeType="1"/>
              <a:endCxn id="40" idx="2"/>
            </p:cNvCxnSpPr>
            <p:nvPr/>
          </p:nvCxnSpPr>
          <p:spPr bwMode="auto">
            <a:xfrm rot="5400000" flipH="1">
              <a:off x="7876381" y="1500187"/>
              <a:ext cx="196850" cy="647700"/>
            </a:xfrm>
            <a:prstGeom prst="bentConnector3">
              <a:avLst>
                <a:gd name="adj1" fmla="val 50000"/>
              </a:avLst>
            </a:prstGeom>
            <a:noFill/>
            <a:ln w="19050">
              <a:solidFill>
                <a:srgbClr val="800000"/>
              </a:solidFill>
              <a:miter lim="800000"/>
              <a:headEnd/>
              <a:tailEnd type="triangle" w="med" len="med"/>
            </a:ln>
            <a:extLst>
              <a:ext uri="{909E8E84-426E-40DD-AFC4-6F175D3DCCD1}">
                <a14:hiddenFill xmlns:a14="http://schemas.microsoft.com/office/drawing/2010/main">
                  <a:noFill/>
                </a14:hiddenFill>
              </a:ext>
            </a:extLst>
          </p:spPr>
        </p:cxnSp>
        <p:cxnSp>
          <p:nvCxnSpPr>
            <p:cNvPr id="46" name="AutoShape 11"/>
            <p:cNvCxnSpPr>
              <a:cxnSpLocks noChangeShapeType="1"/>
              <a:stCxn id="42" idx="0"/>
              <a:endCxn id="41" idx="2"/>
            </p:cNvCxnSpPr>
            <p:nvPr/>
          </p:nvCxnSpPr>
          <p:spPr bwMode="auto">
            <a:xfrm rot="-5400000">
              <a:off x="6274594" y="1841499"/>
              <a:ext cx="195262" cy="973138"/>
            </a:xfrm>
            <a:prstGeom prst="bentConnector3">
              <a:avLst>
                <a:gd name="adj1" fmla="val 49593"/>
              </a:avLst>
            </a:prstGeom>
            <a:noFill/>
            <a:ln w="19050">
              <a:solidFill>
                <a:srgbClr val="800000"/>
              </a:solidFill>
              <a:miter lim="800000"/>
              <a:headEnd/>
              <a:tailEnd type="triangle" w="med" len="med"/>
            </a:ln>
            <a:extLst>
              <a:ext uri="{909E8E84-426E-40DD-AFC4-6F175D3DCCD1}">
                <a14:hiddenFill xmlns:a14="http://schemas.microsoft.com/office/drawing/2010/main">
                  <a:noFill/>
                </a14:hiddenFill>
              </a:ext>
            </a:extLst>
          </p:spPr>
        </p:cxnSp>
        <p:cxnSp>
          <p:nvCxnSpPr>
            <p:cNvPr id="47" name="AutoShape 14"/>
            <p:cNvCxnSpPr>
              <a:cxnSpLocks noChangeShapeType="1"/>
              <a:stCxn id="43" idx="0"/>
              <a:endCxn id="41" idx="2"/>
            </p:cNvCxnSpPr>
            <p:nvPr/>
          </p:nvCxnSpPr>
          <p:spPr bwMode="auto">
            <a:xfrm rot="5400000" flipH="1">
              <a:off x="7174707" y="1914524"/>
              <a:ext cx="195262" cy="827087"/>
            </a:xfrm>
            <a:prstGeom prst="bentConnector3">
              <a:avLst>
                <a:gd name="adj1" fmla="val 49593"/>
              </a:avLst>
            </a:prstGeom>
            <a:noFill/>
            <a:ln w="19050">
              <a:solidFill>
                <a:srgbClr val="800000"/>
              </a:solidFill>
              <a:miter lim="800000"/>
              <a:headEnd/>
              <a:tailEnd type="triangle" w="med" len="med"/>
            </a:ln>
            <a:extLst>
              <a:ext uri="{909E8E84-426E-40DD-AFC4-6F175D3DCCD1}">
                <a14:hiddenFill xmlns:a14="http://schemas.microsoft.com/office/drawing/2010/main">
                  <a:noFill/>
                </a14:hiddenFill>
              </a:ext>
            </a:extLst>
          </p:spPr>
        </p:cxnSp>
        <p:sp>
          <p:nvSpPr>
            <p:cNvPr id="48" name="Oval 47"/>
            <p:cNvSpPr/>
            <p:nvPr/>
          </p:nvSpPr>
          <p:spPr bwMode="auto">
            <a:xfrm>
              <a:off x="6055519" y="1238249"/>
              <a:ext cx="2071687" cy="1000125"/>
            </a:xfrm>
            <a:prstGeom prst="ellipse">
              <a:avLst/>
            </a:prstGeom>
            <a:solidFill>
              <a:schemeClr val="accent1">
                <a:lumMod val="40000"/>
                <a:lumOff val="60000"/>
                <a:alpha val="30000"/>
              </a:schemeClr>
            </a:solidFill>
            <a:ln w="19050" cap="flat" cmpd="sng" algn="ctr">
              <a:solidFill>
                <a:schemeClr val="tx1"/>
              </a:solidFill>
              <a:prstDash val="solid"/>
              <a:round/>
              <a:headEnd type="none" w="med" len="med"/>
              <a:tailEnd type="triangle" w="med" len="med"/>
            </a:ln>
            <a:effectLst/>
          </p:spPr>
          <p:txBody>
            <a:bodyPr wrap="none"/>
            <a:lstStyle/>
            <a:p>
              <a:endParaRPr lang="en-US" dirty="0"/>
            </a:p>
          </p:txBody>
        </p:sp>
        <p:sp>
          <p:nvSpPr>
            <p:cNvPr id="49" name="TextBox 39"/>
            <p:cNvSpPr txBox="1">
              <a:spLocks noChangeArrowheads="1"/>
            </p:cNvSpPr>
            <p:nvPr/>
          </p:nvSpPr>
          <p:spPr bwMode="auto">
            <a:xfrm>
              <a:off x="7334343" y="1873249"/>
              <a:ext cx="2760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r>
                <a:rPr lang="en-NZ" sz="1600" dirty="0" smtClean="0">
                  <a:solidFill>
                    <a:srgbClr val="FF0000"/>
                  </a:solidFill>
                </a:rPr>
                <a:t>s</a:t>
              </a:r>
              <a:endParaRPr lang="en-NZ" sz="1600" dirty="0">
                <a:solidFill>
                  <a:srgbClr val="FF0000"/>
                </a:solidFill>
              </a:endParaRPr>
            </a:p>
          </p:txBody>
        </p:sp>
        <p:sp>
          <p:nvSpPr>
            <p:cNvPr id="50" name="Rectangle 8"/>
            <p:cNvSpPr>
              <a:spLocks noChangeArrowheads="1"/>
            </p:cNvSpPr>
            <p:nvPr/>
          </p:nvSpPr>
          <p:spPr bwMode="auto">
            <a:xfrm>
              <a:off x="7912894" y="1952624"/>
              <a:ext cx="1154112" cy="288925"/>
            </a:xfrm>
            <a:prstGeom prst="rect">
              <a:avLst/>
            </a:prstGeom>
            <a:noFill/>
            <a:ln w="1905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1600" dirty="0"/>
                <a:t>Employee</a:t>
              </a:r>
            </a:p>
          </p:txBody>
        </p:sp>
      </p:grpSp>
      <p:sp>
        <p:nvSpPr>
          <p:cNvPr id="51" name="Text Box 20"/>
          <p:cNvSpPr txBox="1">
            <a:spLocks noChangeArrowheads="1"/>
          </p:cNvSpPr>
          <p:nvPr/>
        </p:nvSpPr>
        <p:spPr bwMode="auto">
          <a:xfrm>
            <a:off x="636406" y="2693163"/>
            <a:ext cx="4910319" cy="954107"/>
          </a:xfrm>
          <a:prstGeom prst="rect">
            <a:avLst/>
          </a:prstGeom>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NZ" sz="1400" b="1" dirty="0" smtClean="0">
                <a:latin typeface="Courier New" pitchFamily="49" charset="0"/>
              </a:rPr>
              <a:t>Student s = </a:t>
            </a:r>
            <a:r>
              <a:rPr lang="en-NZ" sz="1400" b="1" dirty="0">
                <a:latin typeface="Courier New" pitchFamily="49" charset="0"/>
              </a:rPr>
              <a:t>new Student();</a:t>
            </a:r>
          </a:p>
          <a:p>
            <a:pPr algn="l" eaLnBrk="1" hangingPunct="1"/>
            <a:r>
              <a:rPr lang="en-NZ" sz="1400" b="1" dirty="0" err="1" smtClean="0">
                <a:latin typeface="Courier New" pitchFamily="49" charset="0"/>
              </a:rPr>
              <a:t>System.out.println</a:t>
            </a:r>
            <a:r>
              <a:rPr lang="en-NZ" sz="1400" b="1" dirty="0" smtClean="0">
                <a:latin typeface="Courier New" pitchFamily="49" charset="0"/>
              </a:rPr>
              <a:t>(s </a:t>
            </a:r>
            <a:r>
              <a:rPr lang="en-NZ" sz="1400" b="1" dirty="0">
                <a:latin typeface="Courier New" pitchFamily="49" charset="0"/>
              </a:rPr>
              <a:t>instanceof Person);</a:t>
            </a:r>
          </a:p>
          <a:p>
            <a:pPr algn="l" eaLnBrk="1" hangingPunct="1"/>
            <a:r>
              <a:rPr lang="en-NZ" sz="1400" b="1" dirty="0" err="1" smtClean="0">
                <a:latin typeface="Courier New" pitchFamily="49" charset="0"/>
              </a:rPr>
              <a:t>System.out.println</a:t>
            </a:r>
            <a:r>
              <a:rPr lang="en-NZ" sz="1400" b="1" dirty="0" smtClean="0">
                <a:latin typeface="Courier New" pitchFamily="49" charset="0"/>
              </a:rPr>
              <a:t>(s </a:t>
            </a:r>
            <a:r>
              <a:rPr lang="en-NZ" sz="1400" b="1" dirty="0">
                <a:latin typeface="Courier New" pitchFamily="49" charset="0"/>
              </a:rPr>
              <a:t>instanceof Student);</a:t>
            </a:r>
          </a:p>
          <a:p>
            <a:pPr algn="l" eaLnBrk="1" hangingPunct="1"/>
            <a:r>
              <a:rPr lang="en-NZ" sz="1400" b="1" dirty="0" smtClean="0">
                <a:latin typeface="Courier New" pitchFamily="49" charset="0"/>
              </a:rPr>
              <a:t>//</a:t>
            </a:r>
            <a:r>
              <a:rPr lang="en-NZ" sz="1400" b="1" dirty="0" err="1" smtClean="0">
                <a:latin typeface="Courier New" pitchFamily="49" charset="0"/>
              </a:rPr>
              <a:t>System.out.println</a:t>
            </a:r>
            <a:r>
              <a:rPr lang="en-NZ" sz="1400" b="1" dirty="0" smtClean="0">
                <a:latin typeface="Courier New" pitchFamily="49" charset="0"/>
              </a:rPr>
              <a:t>(s </a:t>
            </a:r>
            <a:r>
              <a:rPr lang="en-NZ" sz="1400" b="1" dirty="0">
                <a:latin typeface="Courier New" pitchFamily="49" charset="0"/>
              </a:rPr>
              <a:t>instanceof Employee);</a:t>
            </a:r>
          </a:p>
        </p:txBody>
      </p:sp>
      <p:pic>
        <p:nvPicPr>
          <p:cNvPr id="52" name="Picture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40878" y="3259662"/>
            <a:ext cx="538421" cy="538421"/>
          </a:xfrm>
          <a:prstGeom prst="rect">
            <a:avLst/>
          </a:prstGeom>
        </p:spPr>
      </p:pic>
      <p:sp>
        <p:nvSpPr>
          <p:cNvPr id="53" name="Text Box 11"/>
          <p:cNvSpPr txBox="1">
            <a:spLocks noChangeArrowheads="1"/>
          </p:cNvSpPr>
          <p:nvPr/>
        </p:nvSpPr>
        <p:spPr bwMode="auto">
          <a:xfrm>
            <a:off x="5983288" y="3473971"/>
            <a:ext cx="2787943" cy="27699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gn="l"/>
            <a:r>
              <a:rPr lang="en-NZ" sz="1200" b="1" dirty="0">
                <a:latin typeface="Courier New" pitchFamily="49" charset="0"/>
              </a:rPr>
              <a:t>E</a:t>
            </a:r>
            <a:r>
              <a:rPr lang="en-NZ" sz="1200" b="1" dirty="0" smtClean="0">
                <a:latin typeface="Courier New" pitchFamily="49" charset="0"/>
              </a:rPr>
              <a:t>rror</a:t>
            </a:r>
            <a:r>
              <a:rPr lang="en-NZ" sz="1200" b="1" dirty="0">
                <a:latin typeface="Courier New" pitchFamily="49" charset="0"/>
              </a:rPr>
              <a:t>: incompatible </a:t>
            </a:r>
            <a:r>
              <a:rPr lang="en-NZ" sz="1200" b="1" dirty="0" smtClean="0">
                <a:latin typeface="Courier New" pitchFamily="49" charset="0"/>
              </a:rPr>
              <a:t>types...</a:t>
            </a:r>
            <a:endParaRPr lang="en-NZ" sz="1200" b="1" dirty="0">
              <a:latin typeface="Courier New" pitchFamily="49" charset="0"/>
            </a:endParaRPr>
          </a:p>
        </p:txBody>
      </p:sp>
      <p:sp>
        <p:nvSpPr>
          <p:cNvPr id="55" name="Oval 37"/>
          <p:cNvSpPr>
            <a:spLocks noChangeArrowheads="1"/>
          </p:cNvSpPr>
          <p:nvPr/>
        </p:nvSpPr>
        <p:spPr bwMode="auto">
          <a:xfrm>
            <a:off x="616637" y="2678156"/>
            <a:ext cx="996164" cy="313711"/>
          </a:xfrm>
          <a:prstGeom prst="ellipse">
            <a:avLst/>
          </a:prstGeom>
          <a:noFill/>
          <a:ln w="19050" algn="ctr">
            <a:solidFill>
              <a:srgbClr val="8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dirty="0"/>
          </a:p>
        </p:txBody>
      </p:sp>
      <p:sp>
        <p:nvSpPr>
          <p:cNvPr id="56" name="Oval 37"/>
          <p:cNvSpPr>
            <a:spLocks noChangeArrowheads="1"/>
          </p:cNvSpPr>
          <p:nvPr/>
        </p:nvSpPr>
        <p:spPr bwMode="auto">
          <a:xfrm>
            <a:off x="265286" y="5269723"/>
            <a:ext cx="996164" cy="313711"/>
          </a:xfrm>
          <a:prstGeom prst="ellipse">
            <a:avLst/>
          </a:prstGeom>
          <a:noFill/>
          <a:ln w="19050" algn="ctr">
            <a:solidFill>
              <a:srgbClr val="8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dirty="0"/>
          </a:p>
        </p:txBody>
      </p:sp>
    </p:spTree>
    <p:extLst>
      <p:ext uri="{BB962C8B-B14F-4D97-AF65-F5344CB8AC3E}">
        <p14:creationId xmlns:p14="http://schemas.microsoft.com/office/powerpoint/2010/main" val="13659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2.The </a:t>
            </a:r>
            <a:r>
              <a:rPr lang="en-US" dirty="0" err="1" smtClean="0"/>
              <a:t>instanceof</a:t>
            </a:r>
            <a:r>
              <a:rPr lang="en-US" dirty="0" smtClean="0"/>
              <a:t> </a:t>
            </a:r>
            <a:r>
              <a:rPr lang="en-US" dirty="0"/>
              <a:t>operator</a:t>
            </a:r>
            <a:endParaRPr lang="en-US" dirty="0" smtClean="0"/>
          </a:p>
        </p:txBody>
      </p:sp>
      <p:sp>
        <p:nvSpPr>
          <p:cNvPr id="7" name="Content Placeholder 6"/>
          <p:cNvSpPr>
            <a:spLocks noGrp="1"/>
          </p:cNvSpPr>
          <p:nvPr>
            <p:ph idx="1"/>
          </p:nvPr>
        </p:nvSpPr>
        <p:spPr>
          <a:xfrm>
            <a:off x="152400" y="1219199"/>
            <a:ext cx="8763000" cy="4400256"/>
          </a:xfrm>
        </p:spPr>
        <p:txBody>
          <a:bodyPr>
            <a:normAutofit fontScale="92500" lnSpcReduction="10000"/>
          </a:bodyPr>
          <a:lstStyle/>
          <a:p>
            <a:r>
              <a:rPr lang="en-NZ" dirty="0"/>
              <a:t>Declare </a:t>
            </a:r>
            <a:r>
              <a:rPr lang="en-NZ" dirty="0" smtClean="0"/>
              <a:t>and create a </a:t>
            </a:r>
            <a:r>
              <a:rPr lang="en-NZ" dirty="0" err="1" smtClean="0"/>
              <a:t>TertiaryStudent</a:t>
            </a:r>
            <a:r>
              <a:rPr lang="en-NZ" dirty="0" smtClean="0"/>
              <a:t> object</a:t>
            </a:r>
            <a:endParaRPr lang="en-NZ" dirty="0"/>
          </a:p>
          <a:p>
            <a:pPr lvl="1"/>
            <a:r>
              <a:rPr lang="en-NZ" i="1" dirty="0" err="1" smtClean="0"/>
              <a:t>ts</a:t>
            </a:r>
            <a:r>
              <a:rPr lang="en-NZ" dirty="0" smtClean="0"/>
              <a:t> </a:t>
            </a:r>
            <a:r>
              <a:rPr lang="en-NZ" dirty="0"/>
              <a:t>is </a:t>
            </a:r>
            <a:r>
              <a:rPr lang="en-NZ" dirty="0" smtClean="0"/>
              <a:t>an instance of Person/Student/</a:t>
            </a:r>
            <a:r>
              <a:rPr lang="en-NZ" dirty="0" err="1" smtClean="0"/>
              <a:t>TertiaryStudent</a:t>
            </a:r>
            <a:endParaRPr lang="en-NZ" dirty="0"/>
          </a:p>
          <a:p>
            <a:pPr lvl="1"/>
            <a:r>
              <a:rPr lang="en-NZ" dirty="0" smtClean="0"/>
              <a:t>But </a:t>
            </a:r>
            <a:r>
              <a:rPr lang="en-NZ" dirty="0" err="1"/>
              <a:t>TertiaryStudent</a:t>
            </a:r>
            <a:r>
              <a:rPr lang="en-NZ" dirty="0"/>
              <a:t> </a:t>
            </a:r>
            <a:r>
              <a:rPr lang="en-NZ" dirty="0" smtClean="0"/>
              <a:t>and </a:t>
            </a:r>
            <a:r>
              <a:rPr lang="en-NZ" dirty="0" err="1" smtClean="0"/>
              <a:t>CollegeStudent</a:t>
            </a:r>
            <a:r>
              <a:rPr lang="en-NZ" dirty="0" smtClean="0"/>
              <a:t> are </a:t>
            </a:r>
            <a:r>
              <a:rPr lang="en-NZ" dirty="0"/>
              <a:t>incompatible </a:t>
            </a:r>
            <a:r>
              <a:rPr lang="en-NZ" dirty="0" smtClean="0"/>
              <a:t>types</a:t>
            </a:r>
          </a:p>
          <a:p>
            <a:pPr lvl="1"/>
            <a:r>
              <a:rPr lang="en-NZ" dirty="0" smtClean="0"/>
              <a:t>But </a:t>
            </a:r>
            <a:r>
              <a:rPr lang="en-NZ" dirty="0" err="1" smtClean="0"/>
              <a:t>TertiaryStudent</a:t>
            </a:r>
            <a:r>
              <a:rPr lang="en-NZ" dirty="0" smtClean="0"/>
              <a:t> </a:t>
            </a:r>
            <a:r>
              <a:rPr lang="en-NZ" dirty="0"/>
              <a:t>and </a:t>
            </a:r>
            <a:r>
              <a:rPr lang="en-NZ" dirty="0" smtClean="0"/>
              <a:t>Employee are </a:t>
            </a:r>
            <a:r>
              <a:rPr lang="en-NZ" dirty="0"/>
              <a:t>incompatible types</a:t>
            </a:r>
          </a:p>
          <a:p>
            <a:pPr lvl="1"/>
            <a:endParaRPr lang="en-NZ" dirty="0"/>
          </a:p>
          <a:p>
            <a:endParaRPr lang="en-NZ" dirty="0"/>
          </a:p>
          <a:p>
            <a:endParaRPr lang="en-NZ" dirty="0" smtClean="0"/>
          </a:p>
          <a:p>
            <a:endParaRPr lang="en-NZ" dirty="0" smtClean="0"/>
          </a:p>
          <a:p>
            <a:r>
              <a:rPr lang="en-NZ" dirty="0"/>
              <a:t>Create a </a:t>
            </a:r>
            <a:r>
              <a:rPr lang="en-NZ" dirty="0" err="1"/>
              <a:t>TertiaryStudent</a:t>
            </a:r>
            <a:r>
              <a:rPr lang="en-NZ" dirty="0"/>
              <a:t> object but with a Student reference </a:t>
            </a:r>
            <a:endParaRPr lang="en-NZ" dirty="0" smtClean="0"/>
          </a:p>
          <a:p>
            <a:pPr lvl="1"/>
            <a:r>
              <a:rPr lang="en-NZ" dirty="0" smtClean="0"/>
              <a:t>s2 </a:t>
            </a:r>
            <a:r>
              <a:rPr lang="en-NZ" dirty="0"/>
              <a:t>is an instance of Person/Student/</a:t>
            </a:r>
            <a:r>
              <a:rPr lang="en-NZ" dirty="0" err="1"/>
              <a:t>TertiaryStudent</a:t>
            </a:r>
            <a:endParaRPr lang="en-NZ" dirty="0" smtClean="0"/>
          </a:p>
          <a:p>
            <a:pPr lvl="1"/>
            <a:r>
              <a:rPr lang="en-NZ" dirty="0" smtClean="0"/>
              <a:t>s2 is NOT an instance of </a:t>
            </a:r>
            <a:r>
              <a:rPr lang="en-NZ" dirty="0" err="1" smtClean="0"/>
              <a:t>CollegeStudent</a:t>
            </a:r>
            <a:endParaRPr lang="en-NZ" dirty="0" smtClean="0"/>
          </a:p>
          <a:p>
            <a:pPr lvl="2"/>
            <a:r>
              <a:rPr lang="en-NZ" dirty="0"/>
              <a:t>But </a:t>
            </a:r>
            <a:r>
              <a:rPr lang="en-NZ" dirty="0" smtClean="0"/>
              <a:t>s2 </a:t>
            </a:r>
            <a:r>
              <a:rPr lang="en-NZ" dirty="0"/>
              <a:t>declared as </a:t>
            </a:r>
            <a:r>
              <a:rPr lang="en-NZ" dirty="0" smtClean="0"/>
              <a:t>Student therefore </a:t>
            </a:r>
            <a:r>
              <a:rPr lang="en-NZ" dirty="0"/>
              <a:t>we can use the </a:t>
            </a:r>
            <a:r>
              <a:rPr lang="en-NZ" dirty="0" err="1"/>
              <a:t>instanceof</a:t>
            </a:r>
            <a:r>
              <a:rPr lang="en-NZ" dirty="0"/>
              <a:t> operator between </a:t>
            </a:r>
            <a:r>
              <a:rPr lang="en-NZ" dirty="0" smtClean="0"/>
              <a:t>s2 </a:t>
            </a:r>
            <a:r>
              <a:rPr lang="en-NZ" dirty="0"/>
              <a:t>and </a:t>
            </a:r>
            <a:r>
              <a:rPr lang="en-NZ" b="1" dirty="0" err="1">
                <a:latin typeface="Courier New" pitchFamily="49" charset="0"/>
              </a:rPr>
              <a:t>CollegeStudent</a:t>
            </a:r>
            <a:endParaRPr lang="en-NZ" dirty="0"/>
          </a:p>
          <a:p>
            <a:pPr lvl="1"/>
            <a:r>
              <a:rPr lang="en-NZ" dirty="0" smtClean="0"/>
              <a:t>Student </a:t>
            </a:r>
            <a:r>
              <a:rPr lang="en-NZ" dirty="0"/>
              <a:t>and Employee are incompatible types</a:t>
            </a:r>
          </a:p>
          <a:p>
            <a:pPr lvl="2"/>
            <a:r>
              <a:rPr lang="en-NZ" dirty="0"/>
              <a:t>i.e. we can’t use </a:t>
            </a:r>
            <a:r>
              <a:rPr lang="en-NZ" dirty="0" err="1"/>
              <a:t>instanceof</a:t>
            </a:r>
            <a:r>
              <a:rPr lang="en-NZ" dirty="0"/>
              <a:t> between </a:t>
            </a:r>
            <a:r>
              <a:rPr lang="en-NZ" dirty="0" smtClean="0"/>
              <a:t>s2 </a:t>
            </a:r>
            <a:r>
              <a:rPr lang="en-NZ" dirty="0"/>
              <a:t>and Employee class</a:t>
            </a:r>
          </a:p>
          <a:p>
            <a:pPr lvl="1"/>
            <a:endParaRPr lang="en-NZ" dirty="0"/>
          </a:p>
          <a:p>
            <a:endParaRPr lang="en-NZ" dirty="0"/>
          </a:p>
        </p:txBody>
      </p:sp>
      <p:sp>
        <p:nvSpPr>
          <p:cNvPr id="2" name="Date Placeholder 1"/>
          <p:cNvSpPr>
            <a:spLocks noGrp="1"/>
          </p:cNvSpPr>
          <p:nvPr>
            <p:ph type="dt" sz="half" idx="10"/>
          </p:nvPr>
        </p:nvSpPr>
        <p:spPr/>
        <p:txBody>
          <a:bodyPr/>
          <a:lstStyle/>
          <a:p>
            <a:r>
              <a:rPr lang="en-US" smtClean="0"/>
              <a:t>08</a:t>
            </a:r>
            <a:endParaRPr lang="en-NZ" dirty="0"/>
          </a:p>
        </p:txBody>
      </p:sp>
      <p:sp>
        <p:nvSpPr>
          <p:cNvPr id="3" name="Slide Number Placeholder 2"/>
          <p:cNvSpPr>
            <a:spLocks noGrp="1"/>
          </p:cNvSpPr>
          <p:nvPr>
            <p:ph type="sldNum" sz="quarter" idx="12"/>
          </p:nvPr>
        </p:nvSpPr>
        <p:spPr/>
        <p:txBody>
          <a:bodyPr/>
          <a:lstStyle/>
          <a:p>
            <a:fld id="{F37115C9-04D0-4DEC-B549-AE3885D11236}" type="slidenum">
              <a:rPr lang="en-NZ" smtClean="0"/>
              <a:pPr/>
              <a:t>21</a:t>
            </a:fld>
            <a:endParaRPr lang="en-NZ" dirty="0"/>
          </a:p>
        </p:txBody>
      </p:sp>
      <p:sp>
        <p:nvSpPr>
          <p:cNvPr id="32774" name="Text Box 22"/>
          <p:cNvSpPr txBox="1">
            <a:spLocks noChangeArrowheads="1"/>
          </p:cNvSpPr>
          <p:nvPr/>
        </p:nvSpPr>
        <p:spPr bwMode="auto">
          <a:xfrm>
            <a:off x="527310" y="2585408"/>
            <a:ext cx="5876930" cy="954107"/>
          </a:xfrm>
          <a:prstGeom prst="rect">
            <a:avLst/>
          </a:prstGeom>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NZ" sz="1400" b="1" u="sng" dirty="0">
                <a:latin typeface="Courier New" pitchFamily="49" charset="0"/>
              </a:rPr>
              <a:t>TertiaryStudent</a:t>
            </a:r>
            <a:r>
              <a:rPr lang="en-NZ" sz="1400" b="1" dirty="0">
                <a:latin typeface="Courier New" pitchFamily="49" charset="0"/>
              </a:rPr>
              <a:t> ts = new TertiaryStudent();</a:t>
            </a:r>
          </a:p>
          <a:p>
            <a:pPr algn="l" eaLnBrk="1" hangingPunct="1"/>
            <a:r>
              <a:rPr lang="en-NZ" sz="1400" b="1" dirty="0">
                <a:latin typeface="Courier New" pitchFamily="49" charset="0"/>
              </a:rPr>
              <a:t>System.out.println(ts instanceof Student);</a:t>
            </a:r>
          </a:p>
          <a:p>
            <a:pPr algn="l" eaLnBrk="1" hangingPunct="1"/>
            <a:r>
              <a:rPr lang="en-NZ" sz="1400" b="1" dirty="0" smtClean="0">
                <a:latin typeface="Courier New" pitchFamily="49" charset="0"/>
              </a:rPr>
              <a:t>// </a:t>
            </a:r>
            <a:r>
              <a:rPr lang="en-NZ" sz="1400" b="1" dirty="0">
                <a:latin typeface="Courier New" pitchFamily="49" charset="0"/>
              </a:rPr>
              <a:t>System.out.println(ts instanceof CollegeStudent); </a:t>
            </a:r>
          </a:p>
          <a:p>
            <a:pPr algn="l" eaLnBrk="1" hangingPunct="1"/>
            <a:r>
              <a:rPr lang="en-NZ" sz="1400" b="1" dirty="0">
                <a:latin typeface="Courier New" pitchFamily="49" charset="0"/>
              </a:rPr>
              <a:t>// System.out.println(ts instanceof Employee); </a:t>
            </a:r>
          </a:p>
        </p:txBody>
      </p:sp>
      <p:sp>
        <p:nvSpPr>
          <p:cNvPr id="32775" name="Text Box 23"/>
          <p:cNvSpPr txBox="1">
            <a:spLocks noChangeArrowheads="1"/>
          </p:cNvSpPr>
          <p:nvPr/>
        </p:nvSpPr>
        <p:spPr bwMode="auto">
          <a:xfrm>
            <a:off x="6527103" y="2799671"/>
            <a:ext cx="609600" cy="304800"/>
          </a:xfrm>
          <a:prstGeom prst="rect">
            <a:avLst/>
          </a:prstGeom>
          <a:ln/>
          <a:extLst/>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NZ" sz="1400" b="1" dirty="0">
                <a:latin typeface="Courier New" pitchFamily="49" charset="0"/>
              </a:rPr>
              <a:t>true</a:t>
            </a:r>
          </a:p>
        </p:txBody>
      </p:sp>
      <p:sp>
        <p:nvSpPr>
          <p:cNvPr id="32776" name="Text Box 24"/>
          <p:cNvSpPr txBox="1">
            <a:spLocks noChangeArrowheads="1"/>
          </p:cNvSpPr>
          <p:nvPr/>
        </p:nvSpPr>
        <p:spPr bwMode="auto">
          <a:xfrm>
            <a:off x="527310" y="5513702"/>
            <a:ext cx="5554726" cy="954107"/>
          </a:xfrm>
          <a:prstGeom prst="rect">
            <a:avLst/>
          </a:prstGeom>
          <a:ln/>
          <a:extLst/>
        </p:spPr>
        <p:style>
          <a:lnRef idx="1">
            <a:schemeClr val="accent3"/>
          </a:lnRef>
          <a:fillRef idx="2">
            <a:schemeClr val="accent3"/>
          </a:fillRef>
          <a:effectRef idx="1">
            <a:schemeClr val="accent3"/>
          </a:effectRef>
          <a:fontRef idx="minor">
            <a:schemeClr val="dk1"/>
          </a:fontRef>
        </p:style>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NZ" sz="1400" b="1" u="sng" dirty="0">
                <a:latin typeface="Courier New" pitchFamily="49" charset="0"/>
              </a:rPr>
              <a:t>Student</a:t>
            </a:r>
            <a:r>
              <a:rPr lang="en-NZ" sz="1400" b="1" dirty="0">
                <a:latin typeface="Courier New" pitchFamily="49" charset="0"/>
              </a:rPr>
              <a:t> s2 = new TertiaryStudent();</a:t>
            </a:r>
          </a:p>
          <a:p>
            <a:pPr algn="l" eaLnBrk="1" hangingPunct="1"/>
            <a:r>
              <a:rPr lang="en-NZ" sz="1400" b="1" dirty="0">
                <a:latin typeface="Courier New" pitchFamily="49" charset="0"/>
              </a:rPr>
              <a:t>System.out.println(s2 instanceof TertiaryStudent);</a:t>
            </a:r>
          </a:p>
          <a:p>
            <a:pPr algn="l" eaLnBrk="1" hangingPunct="1"/>
            <a:r>
              <a:rPr lang="en-NZ" sz="1400" b="1" dirty="0">
                <a:latin typeface="Courier New" pitchFamily="49" charset="0"/>
              </a:rPr>
              <a:t>System.out.println(s2 instanceof CollegeStudent);</a:t>
            </a:r>
          </a:p>
          <a:p>
            <a:pPr algn="l" eaLnBrk="1" hangingPunct="1"/>
            <a:r>
              <a:rPr lang="en-NZ" sz="1400" b="1" dirty="0" smtClean="0">
                <a:latin typeface="Courier New" pitchFamily="49" charset="0"/>
              </a:rPr>
              <a:t>//</a:t>
            </a:r>
            <a:r>
              <a:rPr lang="en-NZ" sz="1400" b="1" dirty="0">
                <a:latin typeface="Courier New" pitchFamily="49" charset="0"/>
              </a:rPr>
              <a:t>System.out.println(s2 instanceof Employee);</a:t>
            </a:r>
          </a:p>
        </p:txBody>
      </p:sp>
      <p:grpSp>
        <p:nvGrpSpPr>
          <p:cNvPr id="9" name="Group 8"/>
          <p:cNvGrpSpPr/>
          <p:nvPr/>
        </p:nvGrpSpPr>
        <p:grpSpPr>
          <a:xfrm>
            <a:off x="5184396" y="104420"/>
            <a:ext cx="3842130" cy="1224223"/>
            <a:chOff x="4535408" y="1948039"/>
            <a:chExt cx="4783138" cy="1663700"/>
          </a:xfrm>
        </p:grpSpPr>
        <p:sp>
          <p:nvSpPr>
            <p:cNvPr id="32779" name="Rectangle 4"/>
            <p:cNvSpPr>
              <a:spLocks noChangeArrowheads="1"/>
            </p:cNvSpPr>
            <p:nvPr/>
          </p:nvSpPr>
          <p:spPr bwMode="auto">
            <a:xfrm>
              <a:off x="7469108" y="2098851"/>
              <a:ext cx="865188" cy="288925"/>
            </a:xfrm>
            <a:prstGeom prst="rect">
              <a:avLst/>
            </a:prstGeom>
            <a:noFill/>
            <a:ln w="1905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1600" dirty="0"/>
                <a:t>Person</a:t>
              </a:r>
            </a:p>
          </p:txBody>
        </p:sp>
        <p:sp>
          <p:nvSpPr>
            <p:cNvPr id="32780" name="Rectangle 5"/>
            <p:cNvSpPr>
              <a:spLocks noChangeArrowheads="1"/>
            </p:cNvSpPr>
            <p:nvPr/>
          </p:nvSpPr>
          <p:spPr bwMode="auto">
            <a:xfrm>
              <a:off x="6676946" y="2603676"/>
              <a:ext cx="865187" cy="288925"/>
            </a:xfrm>
            <a:prstGeom prst="rect">
              <a:avLst/>
            </a:prstGeom>
            <a:noFill/>
            <a:ln w="1905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1600" dirty="0"/>
                <a:t>Student</a:t>
              </a:r>
            </a:p>
          </p:txBody>
        </p:sp>
        <p:sp>
          <p:nvSpPr>
            <p:cNvPr id="32781" name="Rectangle 6"/>
            <p:cNvSpPr>
              <a:spLocks noChangeArrowheads="1"/>
            </p:cNvSpPr>
            <p:nvPr/>
          </p:nvSpPr>
          <p:spPr bwMode="auto">
            <a:xfrm>
              <a:off x="5308521" y="3106914"/>
              <a:ext cx="1657350" cy="287337"/>
            </a:xfrm>
            <a:prstGeom prst="rect">
              <a:avLst/>
            </a:prstGeom>
            <a:noFill/>
            <a:ln w="1905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1600" dirty="0"/>
                <a:t>TertiaryStudent</a:t>
              </a:r>
            </a:p>
          </p:txBody>
        </p:sp>
        <p:sp>
          <p:nvSpPr>
            <p:cNvPr id="32782" name="Rectangle 7"/>
            <p:cNvSpPr>
              <a:spLocks noChangeArrowheads="1"/>
            </p:cNvSpPr>
            <p:nvPr/>
          </p:nvSpPr>
          <p:spPr bwMode="auto">
            <a:xfrm>
              <a:off x="7108746" y="3106914"/>
              <a:ext cx="1657350" cy="287337"/>
            </a:xfrm>
            <a:prstGeom prst="rect">
              <a:avLst/>
            </a:prstGeom>
            <a:noFill/>
            <a:ln w="1905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1600" dirty="0"/>
                <a:t>CollegeStudent</a:t>
              </a:r>
            </a:p>
          </p:txBody>
        </p:sp>
        <p:cxnSp>
          <p:nvCxnSpPr>
            <p:cNvPr id="32783" name="AutoShape 9"/>
            <p:cNvCxnSpPr>
              <a:cxnSpLocks noChangeShapeType="1"/>
              <a:stCxn id="32780" idx="0"/>
              <a:endCxn id="32779" idx="2"/>
            </p:cNvCxnSpPr>
            <p:nvPr/>
          </p:nvCxnSpPr>
          <p:spPr bwMode="auto">
            <a:xfrm rot="-5400000">
              <a:off x="7407990" y="2099644"/>
              <a:ext cx="196850" cy="792163"/>
            </a:xfrm>
            <a:prstGeom prst="bentConnector3">
              <a:avLst>
                <a:gd name="adj1" fmla="val 50000"/>
              </a:avLst>
            </a:prstGeom>
            <a:noFill/>
            <a:ln w="19050">
              <a:solidFill>
                <a:srgbClr val="800000"/>
              </a:solidFill>
              <a:miter lim="800000"/>
              <a:headEnd/>
              <a:tailEnd type="triangle" w="med" len="med"/>
            </a:ln>
            <a:extLst>
              <a:ext uri="{909E8E84-426E-40DD-AFC4-6F175D3DCCD1}">
                <a14:hiddenFill xmlns:a14="http://schemas.microsoft.com/office/drawing/2010/main">
                  <a:noFill/>
                </a14:hiddenFill>
              </a:ext>
            </a:extLst>
          </p:spPr>
        </p:cxnSp>
        <p:cxnSp>
          <p:nvCxnSpPr>
            <p:cNvPr id="32784" name="AutoShape 10"/>
            <p:cNvCxnSpPr>
              <a:cxnSpLocks noChangeShapeType="1"/>
              <a:endCxn id="32779" idx="2"/>
            </p:cNvCxnSpPr>
            <p:nvPr/>
          </p:nvCxnSpPr>
          <p:spPr bwMode="auto">
            <a:xfrm rot="5400000" flipH="1">
              <a:off x="8127921" y="2171876"/>
              <a:ext cx="196850" cy="647700"/>
            </a:xfrm>
            <a:prstGeom prst="bentConnector3">
              <a:avLst>
                <a:gd name="adj1" fmla="val 50000"/>
              </a:avLst>
            </a:prstGeom>
            <a:noFill/>
            <a:ln w="19050">
              <a:solidFill>
                <a:srgbClr val="800000"/>
              </a:solidFill>
              <a:miter lim="800000"/>
              <a:headEnd/>
              <a:tailEnd type="triangle" w="med" len="med"/>
            </a:ln>
            <a:extLst>
              <a:ext uri="{909E8E84-426E-40DD-AFC4-6F175D3DCCD1}">
                <a14:hiddenFill xmlns:a14="http://schemas.microsoft.com/office/drawing/2010/main">
                  <a:noFill/>
                </a14:hiddenFill>
              </a:ext>
            </a:extLst>
          </p:spPr>
        </p:cxnSp>
        <p:cxnSp>
          <p:nvCxnSpPr>
            <p:cNvPr id="32785" name="AutoShape 11"/>
            <p:cNvCxnSpPr>
              <a:cxnSpLocks noChangeShapeType="1"/>
              <a:stCxn id="32781" idx="0"/>
              <a:endCxn id="32780" idx="2"/>
            </p:cNvCxnSpPr>
            <p:nvPr/>
          </p:nvCxnSpPr>
          <p:spPr bwMode="auto">
            <a:xfrm rot="-5400000">
              <a:off x="6526133" y="2513189"/>
              <a:ext cx="195263" cy="973137"/>
            </a:xfrm>
            <a:prstGeom prst="bentConnector3">
              <a:avLst>
                <a:gd name="adj1" fmla="val 49593"/>
              </a:avLst>
            </a:prstGeom>
            <a:noFill/>
            <a:ln w="19050">
              <a:solidFill>
                <a:srgbClr val="800000"/>
              </a:solidFill>
              <a:miter lim="800000"/>
              <a:headEnd/>
              <a:tailEnd type="triangle" w="med" len="med"/>
            </a:ln>
            <a:extLst>
              <a:ext uri="{909E8E84-426E-40DD-AFC4-6F175D3DCCD1}">
                <a14:hiddenFill xmlns:a14="http://schemas.microsoft.com/office/drawing/2010/main">
                  <a:noFill/>
                </a14:hiddenFill>
              </a:ext>
            </a:extLst>
          </p:spPr>
        </p:cxnSp>
        <p:cxnSp>
          <p:nvCxnSpPr>
            <p:cNvPr id="32786" name="AutoShape 14"/>
            <p:cNvCxnSpPr>
              <a:cxnSpLocks noChangeShapeType="1"/>
              <a:stCxn id="32782" idx="0"/>
              <a:endCxn id="32780" idx="2"/>
            </p:cNvCxnSpPr>
            <p:nvPr/>
          </p:nvCxnSpPr>
          <p:spPr bwMode="auto">
            <a:xfrm rot="5400000" flipH="1">
              <a:off x="7426245" y="2586214"/>
              <a:ext cx="195263" cy="827088"/>
            </a:xfrm>
            <a:prstGeom prst="bentConnector3">
              <a:avLst>
                <a:gd name="adj1" fmla="val 49593"/>
              </a:avLst>
            </a:prstGeom>
            <a:noFill/>
            <a:ln w="19050">
              <a:solidFill>
                <a:srgbClr val="800000"/>
              </a:solidFill>
              <a:miter lim="800000"/>
              <a:headEnd/>
              <a:tailEnd type="triangle" w="med" len="med"/>
            </a:ln>
            <a:extLst>
              <a:ext uri="{909E8E84-426E-40DD-AFC4-6F175D3DCCD1}">
                <a14:hiddenFill xmlns:a14="http://schemas.microsoft.com/office/drawing/2010/main">
                  <a:noFill/>
                </a14:hiddenFill>
              </a:ext>
            </a:extLst>
          </p:spPr>
        </p:cxnSp>
        <p:sp>
          <p:nvSpPr>
            <p:cNvPr id="35" name="Oval 34"/>
            <p:cNvSpPr/>
            <p:nvPr/>
          </p:nvSpPr>
          <p:spPr bwMode="auto">
            <a:xfrm rot="20926761">
              <a:off x="4535408" y="1948039"/>
              <a:ext cx="3963988" cy="1663700"/>
            </a:xfrm>
            <a:prstGeom prst="ellipse">
              <a:avLst/>
            </a:prstGeom>
            <a:solidFill>
              <a:schemeClr val="accent1">
                <a:lumMod val="40000"/>
                <a:lumOff val="60000"/>
                <a:alpha val="30000"/>
              </a:schemeClr>
            </a:solidFill>
            <a:ln w="19050" cap="flat" cmpd="sng" algn="ctr">
              <a:solidFill>
                <a:schemeClr val="tx1"/>
              </a:solidFill>
              <a:prstDash val="solid"/>
              <a:round/>
              <a:headEnd type="none" w="med" len="med"/>
              <a:tailEnd type="triangle" w="med" len="med"/>
            </a:ln>
            <a:effectLst/>
          </p:spPr>
          <p:txBody>
            <a:bodyPr wrap="none"/>
            <a:lstStyle/>
            <a:p>
              <a:endParaRPr lang="en-US" dirty="0"/>
            </a:p>
          </p:txBody>
        </p:sp>
        <p:sp>
          <p:nvSpPr>
            <p:cNvPr id="32789" name="Rectangle 8"/>
            <p:cNvSpPr>
              <a:spLocks noChangeArrowheads="1"/>
            </p:cNvSpPr>
            <p:nvPr/>
          </p:nvSpPr>
          <p:spPr bwMode="auto">
            <a:xfrm>
              <a:off x="8164433" y="2624314"/>
              <a:ext cx="1154113" cy="288925"/>
            </a:xfrm>
            <a:prstGeom prst="rect">
              <a:avLst/>
            </a:prstGeom>
            <a:noFill/>
            <a:ln w="1905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1600" dirty="0"/>
                <a:t>Employee</a:t>
              </a:r>
            </a:p>
          </p:txBody>
        </p:sp>
      </p:grpSp>
      <p:sp>
        <p:nvSpPr>
          <p:cNvPr id="32790" name="Oval 37"/>
          <p:cNvSpPr>
            <a:spLocks noChangeArrowheads="1"/>
          </p:cNvSpPr>
          <p:nvPr/>
        </p:nvSpPr>
        <p:spPr bwMode="auto">
          <a:xfrm>
            <a:off x="527310" y="2523446"/>
            <a:ext cx="1857375" cy="428625"/>
          </a:xfrm>
          <a:prstGeom prst="ellipse">
            <a:avLst/>
          </a:prstGeom>
          <a:noFill/>
          <a:ln w="19050" algn="ctr">
            <a:solidFill>
              <a:srgbClr val="8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dirty="0"/>
          </a:p>
        </p:txBody>
      </p:sp>
      <p:grpSp>
        <p:nvGrpSpPr>
          <p:cNvPr id="10" name="Group 9"/>
          <p:cNvGrpSpPr/>
          <p:nvPr/>
        </p:nvGrpSpPr>
        <p:grpSpPr>
          <a:xfrm>
            <a:off x="5286870" y="5479998"/>
            <a:ext cx="4301487" cy="1209152"/>
            <a:chOff x="4173357" y="5204276"/>
            <a:chExt cx="4301487" cy="1340891"/>
          </a:xfrm>
        </p:grpSpPr>
        <p:sp>
          <p:nvSpPr>
            <p:cNvPr id="32777" name="Text Box 25"/>
            <p:cNvSpPr txBox="1">
              <a:spLocks noChangeArrowheads="1"/>
            </p:cNvSpPr>
            <p:nvPr/>
          </p:nvSpPr>
          <p:spPr bwMode="auto">
            <a:xfrm>
              <a:off x="4702502" y="5496904"/>
              <a:ext cx="715962" cy="517525"/>
            </a:xfrm>
            <a:prstGeom prst="rect">
              <a:avLst/>
            </a:prstGeom>
            <a:ln/>
            <a:extLst/>
          </p:spPr>
          <p:style>
            <a:lnRef idx="1">
              <a:schemeClr val="accent1"/>
            </a:lnRef>
            <a:fillRef idx="2">
              <a:schemeClr val="accent1"/>
            </a:fillRef>
            <a:effectRef idx="1">
              <a:schemeClr val="accent1"/>
            </a:effectRef>
            <a:fontRef idx="minor">
              <a:schemeClr val="dk1"/>
            </a:fontRef>
          </p:style>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NZ" sz="1400" b="1" dirty="0">
                  <a:latin typeface="Courier New" pitchFamily="49" charset="0"/>
                </a:rPr>
                <a:t>true</a:t>
              </a:r>
            </a:p>
            <a:p>
              <a:pPr algn="l" eaLnBrk="1" hangingPunct="1"/>
              <a:r>
                <a:rPr lang="en-NZ" sz="1400" b="1" dirty="0">
                  <a:latin typeface="Courier New" pitchFamily="49" charset="0"/>
                </a:rPr>
                <a:t>false</a:t>
              </a:r>
            </a:p>
          </p:txBody>
        </p:sp>
        <p:grpSp>
          <p:nvGrpSpPr>
            <p:cNvPr id="8" name="Group 7"/>
            <p:cNvGrpSpPr/>
            <p:nvPr/>
          </p:nvGrpSpPr>
          <p:grpSpPr>
            <a:xfrm>
              <a:off x="4173357" y="5204276"/>
              <a:ext cx="4301487" cy="1340891"/>
              <a:chOff x="4152449" y="4824413"/>
              <a:chExt cx="4826451" cy="1663700"/>
            </a:xfrm>
          </p:grpSpPr>
          <p:sp>
            <p:nvSpPr>
              <p:cNvPr id="32791" name="Rectangle 4"/>
              <p:cNvSpPr>
                <a:spLocks noChangeArrowheads="1"/>
              </p:cNvSpPr>
              <p:nvPr/>
            </p:nvSpPr>
            <p:spPr bwMode="auto">
              <a:xfrm>
                <a:off x="7129463" y="4975225"/>
                <a:ext cx="865187" cy="288925"/>
              </a:xfrm>
              <a:prstGeom prst="rect">
                <a:avLst/>
              </a:prstGeom>
              <a:noFill/>
              <a:ln w="1905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1600" dirty="0"/>
                  <a:t>Person</a:t>
                </a:r>
              </a:p>
            </p:txBody>
          </p:sp>
          <p:sp>
            <p:nvSpPr>
              <p:cNvPr id="32792" name="Rectangle 5"/>
              <p:cNvSpPr>
                <a:spLocks noChangeArrowheads="1"/>
              </p:cNvSpPr>
              <p:nvPr/>
            </p:nvSpPr>
            <p:spPr bwMode="auto">
              <a:xfrm>
                <a:off x="6337300" y="5480050"/>
                <a:ext cx="865188" cy="288925"/>
              </a:xfrm>
              <a:prstGeom prst="rect">
                <a:avLst/>
              </a:prstGeom>
              <a:noFill/>
              <a:ln w="1905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1600" dirty="0"/>
                  <a:t>Student</a:t>
                </a:r>
              </a:p>
            </p:txBody>
          </p:sp>
          <p:sp>
            <p:nvSpPr>
              <p:cNvPr id="32793" name="Rectangle 6"/>
              <p:cNvSpPr>
                <a:spLocks noChangeArrowheads="1"/>
              </p:cNvSpPr>
              <p:nvPr/>
            </p:nvSpPr>
            <p:spPr bwMode="auto">
              <a:xfrm>
                <a:off x="4968875" y="5983288"/>
                <a:ext cx="1657350" cy="287337"/>
              </a:xfrm>
              <a:prstGeom prst="rect">
                <a:avLst/>
              </a:prstGeom>
              <a:noFill/>
              <a:ln w="1905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1600" dirty="0"/>
                  <a:t>TertiaryStudent</a:t>
                </a:r>
              </a:p>
            </p:txBody>
          </p:sp>
          <p:sp>
            <p:nvSpPr>
              <p:cNvPr id="32794" name="Rectangle 7"/>
              <p:cNvSpPr>
                <a:spLocks noChangeArrowheads="1"/>
              </p:cNvSpPr>
              <p:nvPr/>
            </p:nvSpPr>
            <p:spPr bwMode="auto">
              <a:xfrm>
                <a:off x="6769100" y="5983288"/>
                <a:ext cx="1657350" cy="287337"/>
              </a:xfrm>
              <a:prstGeom prst="rect">
                <a:avLst/>
              </a:prstGeom>
              <a:noFill/>
              <a:ln w="1905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1600" dirty="0"/>
                  <a:t>CollegeStudent</a:t>
                </a:r>
              </a:p>
            </p:txBody>
          </p:sp>
          <p:cxnSp>
            <p:nvCxnSpPr>
              <p:cNvPr id="32795" name="AutoShape 9"/>
              <p:cNvCxnSpPr>
                <a:cxnSpLocks noChangeShapeType="1"/>
                <a:stCxn id="32792" idx="0"/>
                <a:endCxn id="32791" idx="2"/>
              </p:cNvCxnSpPr>
              <p:nvPr/>
            </p:nvCxnSpPr>
            <p:spPr bwMode="auto">
              <a:xfrm rot="-5400000">
                <a:off x="7068344" y="4976019"/>
                <a:ext cx="196850" cy="792162"/>
              </a:xfrm>
              <a:prstGeom prst="bentConnector3">
                <a:avLst>
                  <a:gd name="adj1" fmla="val 50000"/>
                </a:avLst>
              </a:prstGeom>
              <a:noFill/>
              <a:ln w="19050">
                <a:solidFill>
                  <a:srgbClr val="800000"/>
                </a:solidFill>
                <a:miter lim="800000"/>
                <a:headEnd/>
                <a:tailEnd type="triangle" w="med" len="med"/>
              </a:ln>
              <a:extLst>
                <a:ext uri="{909E8E84-426E-40DD-AFC4-6F175D3DCCD1}">
                  <a14:hiddenFill xmlns:a14="http://schemas.microsoft.com/office/drawing/2010/main">
                    <a:noFill/>
                  </a14:hiddenFill>
                </a:ext>
              </a:extLst>
            </p:spPr>
          </p:cxnSp>
          <p:cxnSp>
            <p:nvCxnSpPr>
              <p:cNvPr id="32796" name="AutoShape 10"/>
              <p:cNvCxnSpPr>
                <a:cxnSpLocks noChangeShapeType="1"/>
                <a:endCxn id="32791" idx="2"/>
              </p:cNvCxnSpPr>
              <p:nvPr/>
            </p:nvCxnSpPr>
            <p:spPr bwMode="auto">
              <a:xfrm rot="5400000" flipH="1">
                <a:off x="7788275" y="5048250"/>
                <a:ext cx="196850" cy="647700"/>
              </a:xfrm>
              <a:prstGeom prst="bentConnector3">
                <a:avLst>
                  <a:gd name="adj1" fmla="val 50000"/>
                </a:avLst>
              </a:prstGeom>
              <a:noFill/>
              <a:ln w="19050">
                <a:solidFill>
                  <a:srgbClr val="800000"/>
                </a:solidFill>
                <a:miter lim="800000"/>
                <a:headEnd/>
                <a:tailEnd type="triangle" w="med" len="med"/>
              </a:ln>
              <a:extLst>
                <a:ext uri="{909E8E84-426E-40DD-AFC4-6F175D3DCCD1}">
                  <a14:hiddenFill xmlns:a14="http://schemas.microsoft.com/office/drawing/2010/main">
                    <a:noFill/>
                  </a14:hiddenFill>
                </a:ext>
              </a:extLst>
            </p:spPr>
          </p:cxnSp>
          <p:cxnSp>
            <p:nvCxnSpPr>
              <p:cNvPr id="32797" name="AutoShape 11"/>
              <p:cNvCxnSpPr>
                <a:cxnSpLocks noChangeShapeType="1"/>
                <a:stCxn id="32793" idx="0"/>
                <a:endCxn id="32792" idx="2"/>
              </p:cNvCxnSpPr>
              <p:nvPr/>
            </p:nvCxnSpPr>
            <p:spPr bwMode="auto">
              <a:xfrm rot="-5400000">
                <a:off x="6186487" y="5389563"/>
                <a:ext cx="195263" cy="973138"/>
              </a:xfrm>
              <a:prstGeom prst="bentConnector3">
                <a:avLst>
                  <a:gd name="adj1" fmla="val 49593"/>
                </a:avLst>
              </a:prstGeom>
              <a:noFill/>
              <a:ln w="19050">
                <a:solidFill>
                  <a:srgbClr val="800000"/>
                </a:solidFill>
                <a:miter lim="800000"/>
                <a:headEnd/>
                <a:tailEnd type="triangle" w="med" len="med"/>
              </a:ln>
              <a:extLst>
                <a:ext uri="{909E8E84-426E-40DD-AFC4-6F175D3DCCD1}">
                  <a14:hiddenFill xmlns:a14="http://schemas.microsoft.com/office/drawing/2010/main">
                    <a:noFill/>
                  </a14:hiddenFill>
                </a:ext>
              </a:extLst>
            </p:spPr>
          </p:cxnSp>
          <p:cxnSp>
            <p:nvCxnSpPr>
              <p:cNvPr id="32798" name="AutoShape 14"/>
              <p:cNvCxnSpPr>
                <a:cxnSpLocks noChangeShapeType="1"/>
                <a:stCxn id="32794" idx="0"/>
                <a:endCxn id="32792" idx="2"/>
              </p:cNvCxnSpPr>
              <p:nvPr/>
            </p:nvCxnSpPr>
            <p:spPr bwMode="auto">
              <a:xfrm rot="5400000" flipH="1">
                <a:off x="7086600" y="5462588"/>
                <a:ext cx="195263" cy="827087"/>
              </a:xfrm>
              <a:prstGeom prst="bentConnector3">
                <a:avLst>
                  <a:gd name="adj1" fmla="val 49593"/>
                </a:avLst>
              </a:prstGeom>
              <a:noFill/>
              <a:ln w="19050">
                <a:solidFill>
                  <a:srgbClr val="800000"/>
                </a:solidFill>
                <a:miter lim="800000"/>
                <a:headEnd/>
                <a:tailEnd type="triangle" w="med" len="med"/>
              </a:ln>
              <a:extLst>
                <a:ext uri="{909E8E84-426E-40DD-AFC4-6F175D3DCCD1}">
                  <a14:hiddenFill xmlns:a14="http://schemas.microsoft.com/office/drawing/2010/main">
                    <a:noFill/>
                  </a14:hiddenFill>
                </a:ext>
              </a:extLst>
            </p:spPr>
          </p:cxnSp>
          <p:sp>
            <p:nvSpPr>
              <p:cNvPr id="47" name="Oval 46"/>
              <p:cNvSpPr/>
              <p:nvPr/>
            </p:nvSpPr>
            <p:spPr bwMode="auto">
              <a:xfrm rot="20926761">
                <a:off x="4152449" y="4824413"/>
                <a:ext cx="3963987" cy="1663700"/>
              </a:xfrm>
              <a:prstGeom prst="ellipse">
                <a:avLst/>
              </a:prstGeom>
              <a:solidFill>
                <a:schemeClr val="accent1">
                  <a:lumMod val="40000"/>
                  <a:lumOff val="60000"/>
                  <a:alpha val="30000"/>
                </a:schemeClr>
              </a:solidFill>
              <a:ln w="19050" cap="flat" cmpd="sng" algn="ctr">
                <a:solidFill>
                  <a:schemeClr val="tx1"/>
                </a:solidFill>
                <a:prstDash val="solid"/>
                <a:round/>
                <a:headEnd type="none" w="med" len="med"/>
                <a:tailEnd type="triangle" w="med" len="med"/>
              </a:ln>
              <a:effectLst/>
            </p:spPr>
            <p:txBody>
              <a:bodyPr wrap="none"/>
              <a:lstStyle/>
              <a:p>
                <a:endParaRPr lang="en-US" dirty="0"/>
              </a:p>
            </p:txBody>
          </p:sp>
          <p:sp>
            <p:nvSpPr>
              <p:cNvPr id="32800" name="TextBox 47"/>
              <p:cNvSpPr txBox="1">
                <a:spLocks noChangeArrowheads="1"/>
              </p:cNvSpPr>
              <p:nvPr/>
            </p:nvSpPr>
            <p:spPr bwMode="auto">
              <a:xfrm>
                <a:off x="6334591" y="5715000"/>
                <a:ext cx="435631" cy="420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r>
                  <a:rPr lang="en-NZ" sz="1600" dirty="0">
                    <a:solidFill>
                      <a:srgbClr val="FF0000"/>
                    </a:solidFill>
                  </a:rPr>
                  <a:t>s2</a:t>
                </a:r>
              </a:p>
            </p:txBody>
          </p:sp>
          <p:sp>
            <p:nvSpPr>
              <p:cNvPr id="32801" name="Rectangle 8"/>
              <p:cNvSpPr>
                <a:spLocks noChangeArrowheads="1"/>
              </p:cNvSpPr>
              <p:nvPr/>
            </p:nvSpPr>
            <p:spPr bwMode="auto">
              <a:xfrm>
                <a:off x="7824788" y="5500688"/>
                <a:ext cx="1154112" cy="288925"/>
              </a:xfrm>
              <a:prstGeom prst="rect">
                <a:avLst/>
              </a:prstGeom>
              <a:noFill/>
              <a:ln w="1905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1600" dirty="0"/>
                  <a:t>Employee</a:t>
                </a:r>
              </a:p>
            </p:txBody>
          </p:sp>
        </p:grpSp>
      </p:grpSp>
      <p:sp>
        <p:nvSpPr>
          <p:cNvPr id="39" name="TextBox 29"/>
          <p:cNvSpPr txBox="1">
            <a:spLocks noChangeArrowheads="1"/>
          </p:cNvSpPr>
          <p:nvPr/>
        </p:nvSpPr>
        <p:spPr bwMode="auto">
          <a:xfrm>
            <a:off x="6067186" y="1088916"/>
            <a:ext cx="34496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eaLnBrk="1" hangingPunct="1"/>
            <a:r>
              <a:rPr lang="en-NZ" sz="1600" dirty="0" err="1" smtClean="0">
                <a:solidFill>
                  <a:srgbClr val="FF0000"/>
                </a:solidFill>
              </a:rPr>
              <a:t>ts</a:t>
            </a:r>
            <a:endParaRPr lang="en-NZ" sz="1600" dirty="0">
              <a:solidFill>
                <a:srgbClr val="FF0000"/>
              </a:solidFill>
            </a:endParaRPr>
          </a:p>
        </p:txBody>
      </p:sp>
      <p:sp>
        <p:nvSpPr>
          <p:cNvPr id="41" name="Oval 37"/>
          <p:cNvSpPr>
            <a:spLocks noChangeArrowheads="1"/>
          </p:cNvSpPr>
          <p:nvPr/>
        </p:nvSpPr>
        <p:spPr bwMode="auto">
          <a:xfrm>
            <a:off x="449368" y="5464092"/>
            <a:ext cx="1088363" cy="392402"/>
          </a:xfrm>
          <a:prstGeom prst="ellipse">
            <a:avLst/>
          </a:prstGeom>
          <a:noFill/>
          <a:ln w="19050" algn="ctr">
            <a:solidFill>
              <a:srgbClr val="8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dirty="0"/>
          </a:p>
        </p:txBody>
      </p:sp>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08417" y="3030366"/>
            <a:ext cx="538421" cy="538421"/>
          </a:xfrm>
          <a:prstGeom prst="rect">
            <a:avLst/>
          </a:prstGeom>
        </p:spPr>
      </p:pic>
      <p:pic>
        <p:nvPicPr>
          <p:cNvPr id="44" name="Picture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78874" y="6182556"/>
            <a:ext cx="450295" cy="450295"/>
          </a:xfrm>
          <a:prstGeom prst="rect">
            <a:avLst/>
          </a:prstGeom>
        </p:spPr>
      </p:pic>
    </p:spTree>
    <p:extLst>
      <p:ext uri="{BB962C8B-B14F-4D97-AF65-F5344CB8AC3E}">
        <p14:creationId xmlns:p14="http://schemas.microsoft.com/office/powerpoint/2010/main" val="3953488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3.Packages</a:t>
            </a:r>
            <a:endParaRPr lang="en-NZ" dirty="0"/>
          </a:p>
        </p:txBody>
      </p:sp>
      <p:sp>
        <p:nvSpPr>
          <p:cNvPr id="5" name="Content Placeholder 4"/>
          <p:cNvSpPr>
            <a:spLocks noGrp="1"/>
          </p:cNvSpPr>
          <p:nvPr>
            <p:ph idx="1"/>
          </p:nvPr>
        </p:nvSpPr>
        <p:spPr/>
        <p:txBody>
          <a:bodyPr>
            <a:normAutofit lnSpcReduction="10000"/>
          </a:bodyPr>
          <a:lstStyle/>
          <a:p>
            <a:r>
              <a:rPr lang="en-NZ" b="1" dirty="0" smtClean="0"/>
              <a:t>Definition</a:t>
            </a:r>
            <a:r>
              <a:rPr lang="en-NZ" b="1" dirty="0"/>
              <a:t>:</a:t>
            </a:r>
            <a:r>
              <a:rPr lang="en-NZ" dirty="0"/>
              <a:t> </a:t>
            </a:r>
            <a:r>
              <a:rPr lang="en-NZ" dirty="0" smtClean="0"/>
              <a:t>A</a:t>
            </a:r>
            <a:r>
              <a:rPr lang="en-NZ" dirty="0"/>
              <a:t> </a:t>
            </a:r>
            <a:r>
              <a:rPr lang="en-NZ" i="1" dirty="0">
                <a:solidFill>
                  <a:srgbClr val="FF0000"/>
                </a:solidFill>
              </a:rPr>
              <a:t>package</a:t>
            </a:r>
            <a:r>
              <a:rPr lang="en-NZ" dirty="0"/>
              <a:t> is a grouping of related types providing access protection and name space management. </a:t>
            </a:r>
            <a:endParaRPr lang="en-NZ" dirty="0" smtClean="0"/>
          </a:p>
          <a:p>
            <a:pPr lvl="1"/>
            <a:r>
              <a:rPr lang="en-NZ" dirty="0"/>
              <a:t>A package is a namespace that organizes a set of related classes and interfaces.”</a:t>
            </a:r>
          </a:p>
          <a:p>
            <a:r>
              <a:rPr lang="en-NZ" b="1" dirty="0" smtClean="0"/>
              <a:t>Purpose</a:t>
            </a:r>
            <a:r>
              <a:rPr lang="en-NZ" b="1" dirty="0"/>
              <a:t>: </a:t>
            </a:r>
            <a:r>
              <a:rPr lang="en-NZ" dirty="0"/>
              <a:t>“To make types easier to find and use, to avoid naming conflicts, and to control access, programmers bundle groups of related types into packages</a:t>
            </a:r>
            <a:r>
              <a:rPr lang="en-NZ" dirty="0" smtClean="0"/>
              <a:t>.”</a:t>
            </a:r>
          </a:p>
          <a:p>
            <a:pPr lvl="1"/>
            <a:r>
              <a:rPr lang="en-NZ" dirty="0"/>
              <a:t>Conceptually you can think of packages as being similar to different folders on your computer. </a:t>
            </a:r>
          </a:p>
          <a:p>
            <a:pPr lvl="1"/>
            <a:r>
              <a:rPr lang="en-NZ" dirty="0" smtClean="0"/>
              <a:t>Note </a:t>
            </a:r>
            <a:r>
              <a:rPr lang="en-NZ" dirty="0"/>
              <a:t>that types refers to classes, </a:t>
            </a:r>
            <a:r>
              <a:rPr lang="en-NZ" dirty="0" smtClean="0"/>
              <a:t>interfaces …</a:t>
            </a:r>
          </a:p>
          <a:p>
            <a:r>
              <a:rPr lang="en-NZ" dirty="0" smtClean="0"/>
              <a:t>Examples:</a:t>
            </a:r>
          </a:p>
          <a:p>
            <a:pPr lvl="1"/>
            <a:r>
              <a:rPr lang="en-NZ" dirty="0" smtClean="0"/>
              <a:t>java.io</a:t>
            </a:r>
            <a:r>
              <a:rPr lang="en-US" dirty="0"/>
              <a:t> — </a:t>
            </a:r>
            <a:r>
              <a:rPr lang="en-NZ" dirty="0" smtClean="0"/>
              <a:t>file operations</a:t>
            </a:r>
            <a:endParaRPr lang="en-US" dirty="0"/>
          </a:p>
          <a:p>
            <a:pPr lvl="1"/>
            <a:r>
              <a:rPr lang="en-US" dirty="0" smtClean="0"/>
              <a:t>java.lang — basic </a:t>
            </a:r>
            <a:r>
              <a:rPr lang="en-US" dirty="0"/>
              <a:t>language functionality and fundamental </a:t>
            </a:r>
            <a:r>
              <a:rPr lang="en-US" dirty="0" smtClean="0"/>
              <a:t>types</a:t>
            </a:r>
            <a:endParaRPr lang="en-US" dirty="0"/>
          </a:p>
          <a:p>
            <a:pPr lvl="1"/>
            <a:r>
              <a:rPr lang="en-US" dirty="0" smtClean="0"/>
              <a:t>java.util — </a:t>
            </a:r>
            <a:r>
              <a:rPr lang="en-US" dirty="0"/>
              <a:t>collection data structure </a:t>
            </a:r>
            <a:r>
              <a:rPr lang="en-US" dirty="0" smtClean="0"/>
              <a:t>classes</a:t>
            </a:r>
            <a:endParaRPr lang="en-NZ" dirty="0" smtClean="0"/>
          </a:p>
          <a:p>
            <a:pPr lvl="1"/>
            <a:r>
              <a:rPr lang="en-NZ" dirty="0" smtClean="0"/>
              <a:t>java.awt</a:t>
            </a:r>
            <a:r>
              <a:rPr lang="en-NZ" dirty="0"/>
              <a:t> </a:t>
            </a:r>
            <a:r>
              <a:rPr lang="en-US" dirty="0"/>
              <a:t>— basic hierarchy of packages for native GUI components</a:t>
            </a:r>
            <a:endParaRPr lang="en-NZ" dirty="0" smtClean="0"/>
          </a:p>
          <a:p>
            <a:pPr lvl="1"/>
            <a:endParaRPr lang="en-NZ" dirty="0" smtClean="0"/>
          </a:p>
          <a:p>
            <a:pPr lvl="1"/>
            <a:endParaRPr lang="en-NZ" dirty="0"/>
          </a:p>
          <a:p>
            <a:endParaRPr lang="en-NZ" dirty="0"/>
          </a:p>
        </p:txBody>
      </p:sp>
      <p:sp>
        <p:nvSpPr>
          <p:cNvPr id="3" name="Date Placeholder 2"/>
          <p:cNvSpPr>
            <a:spLocks noGrp="1"/>
          </p:cNvSpPr>
          <p:nvPr>
            <p:ph type="dt" sz="half" idx="10"/>
          </p:nvPr>
        </p:nvSpPr>
        <p:spPr/>
        <p:txBody>
          <a:bodyPr/>
          <a:lstStyle/>
          <a:p>
            <a:r>
              <a:rPr lang="en-US" smtClean="0"/>
              <a:t>08</a:t>
            </a:r>
            <a:endParaRPr lang="en-NZ" dirty="0"/>
          </a:p>
        </p:txBody>
      </p:sp>
      <p:sp>
        <p:nvSpPr>
          <p:cNvPr id="4" name="Slide Number Placeholder 3"/>
          <p:cNvSpPr>
            <a:spLocks noGrp="1"/>
          </p:cNvSpPr>
          <p:nvPr>
            <p:ph type="sldNum" sz="quarter" idx="12"/>
          </p:nvPr>
        </p:nvSpPr>
        <p:spPr/>
        <p:txBody>
          <a:bodyPr/>
          <a:lstStyle/>
          <a:p>
            <a:fld id="{F37115C9-04D0-4DEC-B549-AE3885D11236}" type="slidenum">
              <a:rPr lang="en-NZ" smtClean="0"/>
              <a:pPr/>
              <a:t>22</a:t>
            </a:fld>
            <a:endParaRPr lang="en-NZ" dirty="0"/>
          </a:p>
        </p:txBody>
      </p:sp>
    </p:spTree>
    <p:extLst>
      <p:ext uri="{BB962C8B-B14F-4D97-AF65-F5344CB8AC3E}">
        <p14:creationId xmlns:p14="http://schemas.microsoft.com/office/powerpoint/2010/main" val="30373818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3.Packages</a:t>
            </a:r>
            <a:br>
              <a:rPr lang="en-NZ" dirty="0" smtClean="0"/>
            </a:br>
            <a:r>
              <a:rPr lang="en-NZ" dirty="0" smtClean="0"/>
              <a:t>Creating </a:t>
            </a:r>
            <a:r>
              <a:rPr lang="en-NZ" dirty="0"/>
              <a:t>a Package</a:t>
            </a:r>
          </a:p>
        </p:txBody>
      </p:sp>
      <p:sp>
        <p:nvSpPr>
          <p:cNvPr id="5" name="Content Placeholder 4"/>
          <p:cNvSpPr>
            <a:spLocks noGrp="1"/>
          </p:cNvSpPr>
          <p:nvPr>
            <p:ph idx="1"/>
          </p:nvPr>
        </p:nvSpPr>
        <p:spPr/>
        <p:txBody>
          <a:bodyPr>
            <a:normAutofit/>
          </a:bodyPr>
          <a:lstStyle/>
          <a:p>
            <a:r>
              <a:rPr lang="en-NZ" dirty="0" smtClean="0"/>
              <a:t>“To </a:t>
            </a:r>
            <a:r>
              <a:rPr lang="en-NZ" dirty="0"/>
              <a:t>create a package, you </a:t>
            </a:r>
            <a:endParaRPr lang="en-NZ" dirty="0" smtClean="0"/>
          </a:p>
          <a:p>
            <a:pPr lvl="1"/>
            <a:r>
              <a:rPr lang="en-NZ" dirty="0" smtClean="0"/>
              <a:t>choose </a:t>
            </a:r>
            <a:r>
              <a:rPr lang="en-NZ" dirty="0"/>
              <a:t>a name for the package </a:t>
            </a:r>
            <a:r>
              <a:rPr lang="en-NZ" dirty="0" smtClean="0"/>
              <a:t>(folder) </a:t>
            </a:r>
            <a:r>
              <a:rPr lang="en-NZ" dirty="0"/>
              <a:t>and </a:t>
            </a:r>
            <a:endParaRPr lang="en-NZ" dirty="0" smtClean="0"/>
          </a:p>
          <a:p>
            <a:pPr lvl="1"/>
            <a:r>
              <a:rPr lang="en-NZ" dirty="0" smtClean="0"/>
              <a:t>put </a:t>
            </a:r>
            <a:r>
              <a:rPr lang="en-NZ" dirty="0"/>
              <a:t>a package statement with that name at the top </a:t>
            </a:r>
            <a:r>
              <a:rPr lang="en-NZ" dirty="0" smtClean="0"/>
              <a:t>of </a:t>
            </a:r>
            <a:r>
              <a:rPr lang="en-NZ" i="1" dirty="0" smtClean="0"/>
              <a:t>every </a:t>
            </a:r>
            <a:r>
              <a:rPr lang="en-NZ" i="1" dirty="0"/>
              <a:t>source file</a:t>
            </a:r>
            <a:r>
              <a:rPr lang="en-NZ" dirty="0"/>
              <a:t> that contains the types </a:t>
            </a:r>
            <a:r>
              <a:rPr lang="en-NZ" dirty="0" smtClean="0"/>
              <a:t>that </a:t>
            </a:r>
            <a:r>
              <a:rPr lang="en-NZ" dirty="0"/>
              <a:t>you want to include in the package.</a:t>
            </a:r>
          </a:p>
          <a:p>
            <a:r>
              <a:rPr lang="en-NZ" dirty="0" smtClean="0"/>
              <a:t>Rules:</a:t>
            </a:r>
          </a:p>
          <a:p>
            <a:pPr lvl="1"/>
            <a:r>
              <a:rPr lang="en-NZ" dirty="0" smtClean="0"/>
              <a:t>There </a:t>
            </a:r>
            <a:r>
              <a:rPr lang="en-NZ" dirty="0"/>
              <a:t>can be only one package statement in each source file, </a:t>
            </a:r>
            <a:r>
              <a:rPr lang="en-NZ" dirty="0" smtClean="0"/>
              <a:t>and must </a:t>
            </a:r>
            <a:r>
              <a:rPr lang="en-NZ" dirty="0"/>
              <a:t>be the first line in the source file. </a:t>
            </a:r>
            <a:endParaRPr lang="en-NZ" dirty="0" smtClean="0"/>
          </a:p>
          <a:p>
            <a:pPr lvl="2"/>
            <a:r>
              <a:rPr lang="en-US" dirty="0"/>
              <a:t>If you put multiple types in a single source file, only one can be public, and it must have the same name as the source file. </a:t>
            </a:r>
          </a:p>
          <a:p>
            <a:pPr lvl="2"/>
            <a:r>
              <a:rPr lang="en-NZ" dirty="0"/>
              <a:t>You can include non-public types in the same file as a public </a:t>
            </a:r>
            <a:r>
              <a:rPr lang="en-NZ" dirty="0" smtClean="0"/>
              <a:t>type</a:t>
            </a:r>
          </a:p>
          <a:p>
            <a:pPr lvl="2"/>
            <a:endParaRPr lang="en-NZ" dirty="0" smtClean="0"/>
          </a:p>
          <a:p>
            <a:pPr lvl="2"/>
            <a:endParaRPr lang="en-NZ" dirty="0"/>
          </a:p>
          <a:p>
            <a:pPr lvl="1"/>
            <a:endParaRPr lang="en-NZ" dirty="0"/>
          </a:p>
        </p:txBody>
      </p:sp>
      <p:sp>
        <p:nvSpPr>
          <p:cNvPr id="3" name="Date Placeholder 2"/>
          <p:cNvSpPr>
            <a:spLocks noGrp="1"/>
          </p:cNvSpPr>
          <p:nvPr>
            <p:ph type="dt" sz="half" idx="10"/>
          </p:nvPr>
        </p:nvSpPr>
        <p:spPr/>
        <p:txBody>
          <a:bodyPr/>
          <a:lstStyle/>
          <a:p>
            <a:r>
              <a:rPr lang="en-US" smtClean="0"/>
              <a:t>08</a:t>
            </a:r>
            <a:endParaRPr lang="en-NZ" dirty="0"/>
          </a:p>
        </p:txBody>
      </p:sp>
      <p:sp>
        <p:nvSpPr>
          <p:cNvPr id="4" name="Slide Number Placeholder 3"/>
          <p:cNvSpPr>
            <a:spLocks noGrp="1"/>
          </p:cNvSpPr>
          <p:nvPr>
            <p:ph type="sldNum" sz="quarter" idx="12"/>
          </p:nvPr>
        </p:nvSpPr>
        <p:spPr/>
        <p:txBody>
          <a:bodyPr/>
          <a:lstStyle/>
          <a:p>
            <a:fld id="{F37115C9-04D0-4DEC-B549-AE3885D11236}" type="slidenum">
              <a:rPr lang="en-NZ" smtClean="0"/>
              <a:pPr/>
              <a:t>23</a:t>
            </a:fld>
            <a:endParaRPr lang="en-NZ" dirty="0"/>
          </a:p>
        </p:txBody>
      </p:sp>
      <p:sp>
        <p:nvSpPr>
          <p:cNvPr id="6" name="AutoShape 67"/>
          <p:cNvSpPr>
            <a:spLocks noChangeArrowheads="1"/>
          </p:cNvSpPr>
          <p:nvPr/>
        </p:nvSpPr>
        <p:spPr bwMode="auto">
          <a:xfrm>
            <a:off x="4277987" y="4797152"/>
            <a:ext cx="4359925" cy="504056"/>
          </a:xfrm>
          <a:prstGeom prst="wedgeRectCallout">
            <a:avLst>
              <a:gd name="adj1" fmla="val -28692"/>
              <a:gd name="adj2" fmla="val -74496"/>
            </a:avLst>
          </a:prstGeom>
          <a:ln>
            <a:headEnd/>
            <a:tailEnd/>
          </a:ln>
        </p:spPr>
        <p:style>
          <a:lnRef idx="2">
            <a:schemeClr val="dk1"/>
          </a:lnRef>
          <a:fillRef idx="1">
            <a:schemeClr val="lt1"/>
          </a:fillRef>
          <a:effectRef idx="0">
            <a:schemeClr val="dk1"/>
          </a:effectRef>
          <a:fontRef idx="minor">
            <a:schemeClr val="dk1"/>
          </a:fontRef>
        </p:style>
        <p:txBody>
          <a:bodyPr/>
          <a:lstStyle/>
          <a:p>
            <a:r>
              <a:rPr lang="en-US" sz="1200" b="1" dirty="0"/>
              <a:t>This rule makes it easy for the class loader, and the human programmer, to find the definition for a public type.</a:t>
            </a:r>
          </a:p>
        </p:txBody>
      </p:sp>
      <p:sp>
        <p:nvSpPr>
          <p:cNvPr id="7" name="Rectangle 68"/>
          <p:cNvSpPr>
            <a:spLocks noChangeArrowheads="1"/>
          </p:cNvSpPr>
          <p:nvPr/>
        </p:nvSpPr>
        <p:spPr bwMode="auto">
          <a:xfrm>
            <a:off x="5281619" y="3096729"/>
            <a:ext cx="1365170" cy="27463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l">
              <a:spcBef>
                <a:spcPct val="20000"/>
              </a:spcBef>
              <a:buClr>
                <a:schemeClr val="tx1"/>
              </a:buClr>
              <a:buSzPct val="60000"/>
              <a:buFont typeface="Wingdings" pitchFamily="2" charset="2"/>
              <a:buNone/>
            </a:pPr>
            <a:r>
              <a:rPr lang="en-NZ" sz="1200" b="1" dirty="0">
                <a:latin typeface="Courier New" pitchFamily="49" charset="0"/>
              </a:rPr>
              <a:t>package </a:t>
            </a:r>
            <a:r>
              <a:rPr lang="en-NZ" sz="1200" b="1" dirty="0" smtClean="0">
                <a:latin typeface="Courier New" pitchFamily="49" charset="0"/>
              </a:rPr>
              <a:t>X;</a:t>
            </a:r>
            <a:endParaRPr lang="en-NZ" sz="1200" b="1" dirty="0">
              <a:latin typeface="Courier New" pitchFamily="49" charset="0"/>
            </a:endParaRPr>
          </a:p>
        </p:txBody>
      </p:sp>
    </p:spTree>
    <p:extLst>
      <p:ext uri="{BB962C8B-B14F-4D97-AF65-F5344CB8AC3E}">
        <p14:creationId xmlns:p14="http://schemas.microsoft.com/office/powerpoint/2010/main" val="35172300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10198"/>
          </a:xfrm>
        </p:spPr>
        <p:txBody>
          <a:bodyPr>
            <a:normAutofit fontScale="90000"/>
          </a:bodyPr>
          <a:lstStyle/>
          <a:p>
            <a:r>
              <a:rPr lang="en-NZ" dirty="0"/>
              <a:t>3.Packages </a:t>
            </a:r>
            <a:r>
              <a:rPr lang="en-NZ" dirty="0" smtClean="0"/>
              <a:t/>
            </a:r>
            <a:br>
              <a:rPr lang="en-NZ" dirty="0" smtClean="0"/>
            </a:br>
            <a:r>
              <a:rPr lang="en-NZ" dirty="0" smtClean="0"/>
              <a:t>One public type per file!</a:t>
            </a:r>
            <a:endParaRPr lang="en-NZ" dirty="0"/>
          </a:p>
        </p:txBody>
      </p:sp>
      <p:sp>
        <p:nvSpPr>
          <p:cNvPr id="5" name="Content Placeholder 4"/>
          <p:cNvSpPr>
            <a:spLocks noGrp="1"/>
          </p:cNvSpPr>
          <p:nvPr>
            <p:ph idx="1"/>
          </p:nvPr>
        </p:nvSpPr>
        <p:spPr>
          <a:xfrm>
            <a:off x="152400" y="1123200"/>
            <a:ext cx="8763000" cy="5450400"/>
          </a:xfrm>
        </p:spPr>
        <p:txBody>
          <a:bodyPr>
            <a:normAutofit/>
          </a:bodyPr>
          <a:lstStyle/>
          <a:p>
            <a:r>
              <a:rPr lang="en-NZ" dirty="0" smtClean="0"/>
              <a:t>“If </a:t>
            </a:r>
            <a:r>
              <a:rPr lang="en-NZ" dirty="0"/>
              <a:t>you put multiple types in a single source file, only one can be public, and it must have the same name as the source file. </a:t>
            </a:r>
            <a:endParaRPr lang="en-NZ" dirty="0" smtClean="0"/>
          </a:p>
          <a:p>
            <a:pPr lvl="1"/>
            <a:r>
              <a:rPr lang="en-NZ" dirty="0" smtClean="0"/>
              <a:t>For </a:t>
            </a:r>
            <a:r>
              <a:rPr lang="en-NZ" dirty="0"/>
              <a:t>example, you </a:t>
            </a:r>
            <a:r>
              <a:rPr lang="en-NZ" dirty="0" smtClean="0"/>
              <a:t>can</a:t>
            </a:r>
          </a:p>
          <a:p>
            <a:pPr lvl="2"/>
            <a:r>
              <a:rPr lang="en-NZ" dirty="0" smtClean="0"/>
              <a:t>define </a:t>
            </a:r>
            <a:r>
              <a:rPr lang="en-NZ" b="1" dirty="0" smtClean="0">
                <a:latin typeface="Courier New" pitchFamily="49" charset="0"/>
                <a:cs typeface="Courier New" pitchFamily="49" charset="0"/>
              </a:rPr>
              <a:t>public </a:t>
            </a:r>
            <a:r>
              <a:rPr lang="en-NZ" b="1" dirty="0">
                <a:latin typeface="Courier New" pitchFamily="49" charset="0"/>
                <a:cs typeface="Courier New" pitchFamily="49" charset="0"/>
              </a:rPr>
              <a:t>class Circle</a:t>
            </a:r>
            <a:r>
              <a:rPr lang="en-NZ" dirty="0"/>
              <a:t> in the file </a:t>
            </a:r>
            <a:r>
              <a:rPr lang="en-NZ" b="1" dirty="0">
                <a:latin typeface="Courier New" pitchFamily="49" charset="0"/>
                <a:cs typeface="Courier New" pitchFamily="49" charset="0"/>
              </a:rPr>
              <a:t>Circle.java</a:t>
            </a:r>
            <a:r>
              <a:rPr lang="en-NZ" dirty="0"/>
              <a:t>, </a:t>
            </a:r>
            <a:endParaRPr lang="en-NZ" dirty="0" smtClean="0"/>
          </a:p>
          <a:p>
            <a:pPr lvl="2"/>
            <a:r>
              <a:rPr lang="en-NZ" dirty="0" smtClean="0"/>
              <a:t>define</a:t>
            </a:r>
            <a:r>
              <a:rPr lang="en-NZ" dirty="0"/>
              <a:t> </a:t>
            </a:r>
            <a:r>
              <a:rPr lang="en-NZ" b="1" dirty="0">
                <a:latin typeface="Courier New" pitchFamily="49" charset="0"/>
                <a:cs typeface="Courier New" pitchFamily="49" charset="0"/>
              </a:rPr>
              <a:t>public interface </a:t>
            </a:r>
            <a:r>
              <a:rPr lang="en-NZ" b="1" dirty="0" err="1">
                <a:latin typeface="Courier New" pitchFamily="49" charset="0"/>
                <a:cs typeface="Courier New" pitchFamily="49" charset="0"/>
              </a:rPr>
              <a:t>Draggable</a:t>
            </a:r>
            <a:r>
              <a:rPr lang="en-NZ" dirty="0"/>
              <a:t> in the file </a:t>
            </a:r>
            <a:r>
              <a:rPr lang="en-NZ" b="1" dirty="0">
                <a:latin typeface="Courier New" pitchFamily="49" charset="0"/>
                <a:cs typeface="Courier New" pitchFamily="49" charset="0"/>
              </a:rPr>
              <a:t>Draggable.java</a:t>
            </a:r>
            <a:r>
              <a:rPr lang="en-NZ" dirty="0"/>
              <a:t>, </a:t>
            </a:r>
          </a:p>
          <a:p>
            <a:pPr lvl="2"/>
            <a:r>
              <a:rPr lang="en-NZ" dirty="0" smtClean="0"/>
              <a:t>define </a:t>
            </a:r>
            <a:r>
              <a:rPr lang="en-NZ" b="1" dirty="0" smtClean="0">
                <a:latin typeface="Courier New" pitchFamily="49" charset="0"/>
                <a:cs typeface="Courier New" pitchFamily="49" charset="0"/>
              </a:rPr>
              <a:t>public </a:t>
            </a:r>
            <a:r>
              <a:rPr lang="en-NZ" b="1" dirty="0" err="1" smtClean="0">
                <a:latin typeface="Courier New" pitchFamily="49" charset="0"/>
                <a:cs typeface="Courier New" pitchFamily="49" charset="0"/>
              </a:rPr>
              <a:t>enum</a:t>
            </a:r>
            <a:r>
              <a:rPr lang="en-NZ" b="1" dirty="0" smtClean="0">
                <a:latin typeface="Courier New" pitchFamily="49" charset="0"/>
                <a:cs typeface="Courier New" pitchFamily="49" charset="0"/>
              </a:rPr>
              <a:t> Day</a:t>
            </a:r>
            <a:r>
              <a:rPr lang="en-NZ" dirty="0" smtClean="0"/>
              <a:t> in the file </a:t>
            </a:r>
            <a:r>
              <a:rPr lang="en-NZ" b="1" dirty="0" smtClean="0">
                <a:latin typeface="Courier New" pitchFamily="49" charset="0"/>
                <a:cs typeface="Courier New" pitchFamily="49" charset="0"/>
              </a:rPr>
              <a:t>Day.java</a:t>
            </a:r>
            <a:r>
              <a:rPr lang="en-NZ" dirty="0" smtClean="0"/>
              <a:t>, and so forth.</a:t>
            </a:r>
          </a:p>
          <a:p>
            <a:r>
              <a:rPr lang="en-NZ" dirty="0" smtClean="0"/>
              <a:t>“You can include non-public types in the same file as a public type</a:t>
            </a:r>
          </a:p>
          <a:p>
            <a:pPr lvl="1"/>
            <a:r>
              <a:rPr lang="en-NZ" dirty="0" smtClean="0"/>
              <a:t>(this is </a:t>
            </a:r>
            <a:r>
              <a:rPr lang="en-NZ" dirty="0"/>
              <a:t>strongly </a:t>
            </a:r>
            <a:r>
              <a:rPr lang="en-NZ" dirty="0" smtClean="0">
                <a:solidFill>
                  <a:srgbClr val="FF0000"/>
                </a:solidFill>
              </a:rPr>
              <a:t>discouraged</a:t>
            </a:r>
            <a:r>
              <a:rPr lang="en-NZ" dirty="0" smtClean="0"/>
              <a:t>, unless the non-public types are small and closely related to the public type), </a:t>
            </a:r>
          </a:p>
          <a:p>
            <a:pPr lvl="1"/>
            <a:r>
              <a:rPr lang="en-NZ" dirty="0" smtClean="0"/>
              <a:t>but only the public type will be accessible from outside of the package. </a:t>
            </a:r>
          </a:p>
          <a:p>
            <a:pPr lvl="1"/>
            <a:r>
              <a:rPr lang="en-NZ" dirty="0" smtClean="0"/>
              <a:t>All the top-level, non-public types will be </a:t>
            </a:r>
            <a:r>
              <a:rPr lang="en-NZ" i="1" dirty="0" smtClean="0"/>
              <a:t>package private.”</a:t>
            </a:r>
          </a:p>
          <a:p>
            <a:r>
              <a:rPr lang="en-NZ" dirty="0" smtClean="0"/>
              <a:t>This rule makes it easy for the class loader, and the human programmer, to find the definition for a public type.</a:t>
            </a:r>
          </a:p>
          <a:p>
            <a:pPr lvl="1"/>
            <a:r>
              <a:rPr lang="en-NZ" dirty="0" smtClean="0"/>
              <a:t>The </a:t>
            </a:r>
            <a:r>
              <a:rPr lang="en-NZ" b="1" u="sng" dirty="0" smtClean="0"/>
              <a:t>name</a:t>
            </a:r>
            <a:r>
              <a:rPr lang="en-NZ" dirty="0" smtClean="0"/>
              <a:t> of a package determines the </a:t>
            </a:r>
            <a:r>
              <a:rPr lang="en-NZ" b="1" u="sng" dirty="0" smtClean="0"/>
              <a:t>directory</a:t>
            </a:r>
            <a:r>
              <a:rPr lang="en-NZ" dirty="0" smtClean="0"/>
              <a:t> in which the files of this package </a:t>
            </a:r>
            <a:r>
              <a:rPr lang="en-NZ" i="1" dirty="0" smtClean="0"/>
              <a:t>should</a:t>
            </a:r>
            <a:r>
              <a:rPr lang="en-NZ" dirty="0" smtClean="0"/>
              <a:t> be stored.</a:t>
            </a:r>
          </a:p>
          <a:p>
            <a:pPr lvl="1"/>
            <a:r>
              <a:rPr lang="en-NZ" dirty="0" smtClean="0"/>
              <a:t>The </a:t>
            </a:r>
            <a:r>
              <a:rPr lang="en-NZ" b="1" u="sng" dirty="0" smtClean="0"/>
              <a:t>name</a:t>
            </a:r>
            <a:r>
              <a:rPr lang="en-NZ" dirty="0" smtClean="0"/>
              <a:t> of a public type determines the </a:t>
            </a:r>
            <a:r>
              <a:rPr lang="en-NZ" b="1" u="sng" dirty="0" smtClean="0"/>
              <a:t>name</a:t>
            </a:r>
            <a:r>
              <a:rPr lang="en-NZ" dirty="0" smtClean="0"/>
              <a:t> of the file in which the type’s definition </a:t>
            </a:r>
            <a:r>
              <a:rPr lang="en-NZ" i="1" dirty="0" smtClean="0"/>
              <a:t>must</a:t>
            </a:r>
            <a:r>
              <a:rPr lang="en-NZ" dirty="0" smtClean="0"/>
              <a:t> be found.”</a:t>
            </a:r>
          </a:p>
        </p:txBody>
      </p:sp>
      <p:sp>
        <p:nvSpPr>
          <p:cNvPr id="3" name="Date Placeholder 2"/>
          <p:cNvSpPr>
            <a:spLocks noGrp="1"/>
          </p:cNvSpPr>
          <p:nvPr>
            <p:ph type="dt" sz="half" idx="10"/>
          </p:nvPr>
        </p:nvSpPr>
        <p:spPr/>
        <p:txBody>
          <a:bodyPr/>
          <a:lstStyle/>
          <a:p>
            <a:r>
              <a:rPr lang="en-US" smtClean="0"/>
              <a:t>08</a:t>
            </a:r>
            <a:endParaRPr lang="en-NZ" dirty="0"/>
          </a:p>
        </p:txBody>
      </p:sp>
      <p:sp>
        <p:nvSpPr>
          <p:cNvPr id="4" name="Slide Number Placeholder 3"/>
          <p:cNvSpPr>
            <a:spLocks noGrp="1"/>
          </p:cNvSpPr>
          <p:nvPr>
            <p:ph type="sldNum" sz="quarter" idx="12"/>
          </p:nvPr>
        </p:nvSpPr>
        <p:spPr/>
        <p:txBody>
          <a:bodyPr/>
          <a:lstStyle/>
          <a:p>
            <a:fld id="{F37115C9-04D0-4DEC-B549-AE3885D11236}" type="slidenum">
              <a:rPr lang="en-NZ" smtClean="0"/>
              <a:pPr/>
              <a:t>24</a:t>
            </a:fld>
            <a:endParaRPr lang="en-NZ" dirty="0"/>
          </a:p>
        </p:txBody>
      </p:sp>
    </p:spTree>
    <p:extLst>
      <p:ext uri="{BB962C8B-B14F-4D97-AF65-F5344CB8AC3E}">
        <p14:creationId xmlns:p14="http://schemas.microsoft.com/office/powerpoint/2010/main" val="12388302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1586"/>
          </a:xfrm>
        </p:spPr>
        <p:txBody>
          <a:bodyPr>
            <a:normAutofit fontScale="90000"/>
          </a:bodyPr>
          <a:lstStyle/>
          <a:p>
            <a:r>
              <a:rPr lang="en-NZ" dirty="0"/>
              <a:t>3.Packages </a:t>
            </a:r>
            <a:r>
              <a:rPr lang="en-NZ" dirty="0" smtClean="0"/>
              <a:t/>
            </a:r>
            <a:br>
              <a:rPr lang="en-NZ" dirty="0" smtClean="0"/>
            </a:br>
            <a:r>
              <a:rPr lang="en-NZ" dirty="0" smtClean="0"/>
              <a:t>The default package</a:t>
            </a:r>
            <a:endParaRPr lang="en-NZ" dirty="0"/>
          </a:p>
        </p:txBody>
      </p:sp>
      <p:sp>
        <p:nvSpPr>
          <p:cNvPr id="5" name="Content Placeholder 4"/>
          <p:cNvSpPr>
            <a:spLocks noGrp="1"/>
          </p:cNvSpPr>
          <p:nvPr>
            <p:ph idx="1"/>
          </p:nvPr>
        </p:nvSpPr>
        <p:spPr>
          <a:xfrm>
            <a:off x="152400" y="1123200"/>
            <a:ext cx="8763000" cy="5450400"/>
          </a:xfrm>
        </p:spPr>
        <p:txBody>
          <a:bodyPr/>
          <a:lstStyle/>
          <a:p>
            <a:r>
              <a:rPr lang="en-NZ" dirty="0" smtClean="0"/>
              <a:t>“If </a:t>
            </a:r>
            <a:r>
              <a:rPr lang="en-NZ" dirty="0"/>
              <a:t>you do not use a package statement, your type ends up in an unnamed package. </a:t>
            </a:r>
            <a:endParaRPr lang="en-NZ" dirty="0" smtClean="0"/>
          </a:p>
          <a:p>
            <a:pPr lvl="1"/>
            <a:r>
              <a:rPr lang="en-NZ" dirty="0" smtClean="0"/>
              <a:t>Generally </a:t>
            </a:r>
            <a:r>
              <a:rPr lang="en-NZ" dirty="0"/>
              <a:t>speaking, an unnamed package is only for small or temporary applications or when you are just beginning the development process. </a:t>
            </a:r>
            <a:endParaRPr lang="en-NZ" dirty="0" smtClean="0"/>
          </a:p>
          <a:p>
            <a:pPr lvl="1"/>
            <a:r>
              <a:rPr lang="en-NZ" dirty="0" smtClean="0"/>
              <a:t>Otherwise</a:t>
            </a:r>
            <a:r>
              <a:rPr lang="en-NZ" dirty="0"/>
              <a:t>, classes and interfaces belong in named packages</a:t>
            </a:r>
            <a:r>
              <a:rPr lang="en-NZ" dirty="0" smtClean="0"/>
              <a:t>.”</a:t>
            </a:r>
          </a:p>
          <a:p>
            <a:pPr lvl="1"/>
            <a:endParaRPr lang="en-NZ" dirty="0"/>
          </a:p>
          <a:p>
            <a:pPr lvl="1"/>
            <a:endParaRPr lang="en-NZ" dirty="0"/>
          </a:p>
          <a:p>
            <a:endParaRPr lang="en-NZ" dirty="0"/>
          </a:p>
        </p:txBody>
      </p:sp>
      <p:sp>
        <p:nvSpPr>
          <p:cNvPr id="3" name="Date Placeholder 2"/>
          <p:cNvSpPr>
            <a:spLocks noGrp="1"/>
          </p:cNvSpPr>
          <p:nvPr>
            <p:ph type="dt" sz="half" idx="10"/>
          </p:nvPr>
        </p:nvSpPr>
        <p:spPr/>
        <p:txBody>
          <a:bodyPr/>
          <a:lstStyle/>
          <a:p>
            <a:r>
              <a:rPr lang="en-US" smtClean="0"/>
              <a:t>08</a:t>
            </a:r>
            <a:endParaRPr lang="en-NZ" dirty="0"/>
          </a:p>
        </p:txBody>
      </p:sp>
      <p:sp>
        <p:nvSpPr>
          <p:cNvPr id="4" name="Slide Number Placeholder 3"/>
          <p:cNvSpPr>
            <a:spLocks noGrp="1"/>
          </p:cNvSpPr>
          <p:nvPr>
            <p:ph type="sldNum" sz="quarter" idx="12"/>
          </p:nvPr>
        </p:nvSpPr>
        <p:spPr/>
        <p:txBody>
          <a:bodyPr/>
          <a:lstStyle/>
          <a:p>
            <a:fld id="{F37115C9-04D0-4DEC-B549-AE3885D11236}" type="slidenum">
              <a:rPr lang="en-NZ" smtClean="0"/>
              <a:pPr/>
              <a:t>25</a:t>
            </a:fld>
            <a:endParaRPr lang="en-NZ" dirty="0"/>
          </a:p>
        </p:txBody>
      </p:sp>
    </p:spTree>
    <p:extLst>
      <p:ext uri="{BB962C8B-B14F-4D97-AF65-F5344CB8AC3E}">
        <p14:creationId xmlns:p14="http://schemas.microsoft.com/office/powerpoint/2010/main" val="29034713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327570"/>
          </a:xfrm>
        </p:spPr>
        <p:txBody>
          <a:bodyPr>
            <a:normAutofit fontScale="90000"/>
          </a:bodyPr>
          <a:lstStyle/>
          <a:p>
            <a:r>
              <a:rPr lang="en-NZ" dirty="0"/>
              <a:t>3.Packages </a:t>
            </a:r>
            <a:r>
              <a:rPr lang="en-NZ" dirty="0" smtClean="0"/>
              <a:t/>
            </a:r>
            <a:br>
              <a:rPr lang="en-NZ" dirty="0" smtClean="0"/>
            </a:br>
            <a:r>
              <a:rPr lang="en-NZ" dirty="0" smtClean="0"/>
              <a:t>Package naming conflicts</a:t>
            </a:r>
            <a:endParaRPr lang="en-NZ" dirty="0"/>
          </a:p>
        </p:txBody>
      </p:sp>
      <p:sp>
        <p:nvSpPr>
          <p:cNvPr id="5" name="Content Placeholder 4"/>
          <p:cNvSpPr>
            <a:spLocks noGrp="1"/>
          </p:cNvSpPr>
          <p:nvPr>
            <p:ph idx="1"/>
          </p:nvPr>
        </p:nvSpPr>
        <p:spPr>
          <a:xfrm>
            <a:off x="151200" y="1123200"/>
            <a:ext cx="8762400" cy="5450400"/>
          </a:xfrm>
        </p:spPr>
        <p:txBody>
          <a:bodyPr>
            <a:normAutofit/>
          </a:bodyPr>
          <a:lstStyle/>
          <a:p>
            <a:r>
              <a:rPr lang="en-NZ" dirty="0" smtClean="0"/>
              <a:t>“With </a:t>
            </a:r>
            <a:r>
              <a:rPr lang="en-NZ" dirty="0"/>
              <a:t>programmers worldwide writing classes and interfaces using the Java programming language, </a:t>
            </a:r>
            <a:endParaRPr lang="en-NZ" dirty="0" smtClean="0"/>
          </a:p>
          <a:p>
            <a:pPr lvl="1"/>
            <a:r>
              <a:rPr lang="en-NZ" dirty="0" smtClean="0"/>
              <a:t>it </a:t>
            </a:r>
            <a:r>
              <a:rPr lang="en-NZ" dirty="0"/>
              <a:t>is likely that many programmers will use the same name for different types</a:t>
            </a:r>
            <a:r>
              <a:rPr lang="en-NZ" dirty="0" smtClean="0"/>
              <a:t>.</a:t>
            </a:r>
            <a:endParaRPr lang="en-NZ" dirty="0"/>
          </a:p>
          <a:p>
            <a:pPr lvl="1"/>
            <a:r>
              <a:rPr lang="en-NZ" dirty="0"/>
              <a:t>T</a:t>
            </a:r>
            <a:r>
              <a:rPr lang="en-NZ" dirty="0" smtClean="0"/>
              <a:t>he </a:t>
            </a:r>
            <a:r>
              <a:rPr lang="en-NZ" dirty="0"/>
              <a:t>compiler allows both classes to have the same name if they are in different packages. </a:t>
            </a:r>
            <a:endParaRPr lang="en-NZ" dirty="0" smtClean="0"/>
          </a:p>
          <a:p>
            <a:r>
              <a:rPr lang="en-NZ" dirty="0" smtClean="0"/>
              <a:t>The </a:t>
            </a:r>
            <a:r>
              <a:rPr lang="en-NZ" dirty="0">
                <a:solidFill>
                  <a:srgbClr val="FF0000"/>
                </a:solidFill>
              </a:rPr>
              <a:t>fully qualified name</a:t>
            </a:r>
            <a:r>
              <a:rPr lang="en-NZ" dirty="0"/>
              <a:t> of each </a:t>
            </a:r>
            <a:r>
              <a:rPr lang="en-NZ" b="1" dirty="0">
                <a:latin typeface="Courier New" panose="02070309020205020404" pitchFamily="49" charset="0"/>
                <a:cs typeface="Courier New" panose="02070309020205020404" pitchFamily="49" charset="0"/>
              </a:rPr>
              <a:t>Rectangle</a:t>
            </a:r>
            <a:r>
              <a:rPr lang="en-NZ" dirty="0"/>
              <a:t> class includes the package name</a:t>
            </a:r>
            <a:r>
              <a:rPr lang="en-NZ" dirty="0" smtClean="0"/>
              <a:t>.</a:t>
            </a:r>
          </a:p>
          <a:p>
            <a:pPr lvl="1"/>
            <a:r>
              <a:rPr lang="en-NZ" dirty="0"/>
              <a:t>T</a:t>
            </a:r>
            <a:r>
              <a:rPr lang="en-NZ" dirty="0" smtClean="0"/>
              <a:t>hat </a:t>
            </a:r>
            <a:r>
              <a:rPr lang="en-NZ" dirty="0"/>
              <a:t>is, the fully qualified name of the </a:t>
            </a:r>
            <a:r>
              <a:rPr lang="en-NZ" sz="2215" b="1" dirty="0">
                <a:latin typeface="Courier New" panose="02070309020205020404" pitchFamily="49" charset="0"/>
                <a:cs typeface="Courier New" panose="02070309020205020404" pitchFamily="49" charset="0"/>
              </a:rPr>
              <a:t>Rectangle</a:t>
            </a:r>
            <a:r>
              <a:rPr lang="en-NZ" dirty="0"/>
              <a:t> class in the </a:t>
            </a:r>
            <a:r>
              <a:rPr lang="en-NZ" sz="2215" b="1" dirty="0">
                <a:latin typeface="Courier New" panose="02070309020205020404" pitchFamily="49" charset="0"/>
                <a:cs typeface="Courier New" panose="02070309020205020404" pitchFamily="49" charset="0"/>
              </a:rPr>
              <a:t>graphics</a:t>
            </a:r>
            <a:r>
              <a:rPr lang="en-NZ" dirty="0"/>
              <a:t> package is </a:t>
            </a:r>
            <a:r>
              <a:rPr lang="en-NZ" sz="2215" b="1" dirty="0" err="1">
                <a:latin typeface="Courier New" panose="02070309020205020404" pitchFamily="49" charset="0"/>
                <a:cs typeface="Courier New" panose="02070309020205020404" pitchFamily="49" charset="0"/>
              </a:rPr>
              <a:t>graphics.Rectangle</a:t>
            </a:r>
            <a:r>
              <a:rPr lang="en-NZ" dirty="0"/>
              <a:t>, and </a:t>
            </a:r>
            <a:endParaRPr lang="en-NZ" dirty="0" smtClean="0"/>
          </a:p>
          <a:p>
            <a:pPr lvl="1"/>
            <a:r>
              <a:rPr lang="en-NZ" dirty="0" smtClean="0"/>
              <a:t>the </a:t>
            </a:r>
            <a:r>
              <a:rPr lang="en-NZ" dirty="0"/>
              <a:t>fully qualified name of the </a:t>
            </a:r>
            <a:r>
              <a:rPr lang="en-NZ" sz="2215" b="1" dirty="0">
                <a:latin typeface="Courier New" panose="02070309020205020404" pitchFamily="49" charset="0"/>
                <a:cs typeface="Courier New" panose="02070309020205020404" pitchFamily="49" charset="0"/>
              </a:rPr>
              <a:t>Rectangle</a:t>
            </a:r>
            <a:r>
              <a:rPr lang="en-NZ" dirty="0"/>
              <a:t> class in the </a:t>
            </a:r>
            <a:r>
              <a:rPr lang="en-NZ" dirty="0" err="1"/>
              <a:t>j</a:t>
            </a:r>
            <a:r>
              <a:rPr lang="en-NZ" sz="2215" b="1" dirty="0" err="1">
                <a:latin typeface="Courier New" panose="02070309020205020404" pitchFamily="49" charset="0"/>
                <a:cs typeface="Courier New" panose="02070309020205020404" pitchFamily="49" charset="0"/>
              </a:rPr>
              <a:t>ava.awt</a:t>
            </a:r>
            <a:r>
              <a:rPr lang="en-NZ" sz="2215" dirty="0"/>
              <a:t> </a:t>
            </a:r>
            <a:r>
              <a:rPr lang="en-NZ" dirty="0"/>
              <a:t>package</a:t>
            </a:r>
            <a:r>
              <a:rPr lang="en-NZ" sz="2215" dirty="0"/>
              <a:t> is </a:t>
            </a:r>
            <a:r>
              <a:rPr lang="en-NZ" sz="2215" b="1" dirty="0" err="1">
                <a:latin typeface="Courier New" panose="02070309020205020404" pitchFamily="49" charset="0"/>
                <a:cs typeface="Courier New" panose="02070309020205020404" pitchFamily="49" charset="0"/>
              </a:rPr>
              <a:t>java.awt.Rectangle</a:t>
            </a:r>
            <a:r>
              <a:rPr lang="en-NZ" sz="2215" b="1" dirty="0">
                <a:latin typeface="Courier New" panose="02070309020205020404" pitchFamily="49" charset="0"/>
                <a:cs typeface="Courier New" panose="02070309020205020404" pitchFamily="49" charset="0"/>
              </a:rPr>
              <a:t>.</a:t>
            </a:r>
          </a:p>
          <a:p>
            <a:pPr marL="0" indent="0">
              <a:buNone/>
            </a:pPr>
            <a:endParaRPr lang="en-NZ" b="1" dirty="0" smtClean="0">
              <a:cs typeface="Courier New" pitchFamily="49" charset="0"/>
            </a:endParaRPr>
          </a:p>
          <a:p>
            <a:endParaRPr lang="en-NZ" dirty="0"/>
          </a:p>
        </p:txBody>
      </p:sp>
      <p:sp>
        <p:nvSpPr>
          <p:cNvPr id="3" name="Date Placeholder 2"/>
          <p:cNvSpPr>
            <a:spLocks noGrp="1"/>
          </p:cNvSpPr>
          <p:nvPr>
            <p:ph type="dt" sz="half" idx="10"/>
          </p:nvPr>
        </p:nvSpPr>
        <p:spPr/>
        <p:txBody>
          <a:bodyPr/>
          <a:lstStyle/>
          <a:p>
            <a:r>
              <a:rPr lang="en-US" smtClean="0"/>
              <a:t>08</a:t>
            </a:r>
            <a:endParaRPr lang="en-NZ" dirty="0"/>
          </a:p>
        </p:txBody>
      </p:sp>
      <p:sp>
        <p:nvSpPr>
          <p:cNvPr id="4" name="Slide Number Placeholder 3"/>
          <p:cNvSpPr>
            <a:spLocks noGrp="1"/>
          </p:cNvSpPr>
          <p:nvPr>
            <p:ph type="sldNum" sz="quarter" idx="12"/>
          </p:nvPr>
        </p:nvSpPr>
        <p:spPr/>
        <p:txBody>
          <a:bodyPr/>
          <a:lstStyle/>
          <a:p>
            <a:fld id="{F37115C9-04D0-4DEC-B549-AE3885D11236}" type="slidenum">
              <a:rPr lang="en-NZ" smtClean="0"/>
              <a:pPr/>
              <a:t>26</a:t>
            </a:fld>
            <a:endParaRPr lang="en-NZ" dirty="0"/>
          </a:p>
        </p:txBody>
      </p:sp>
    </p:spTree>
    <p:extLst>
      <p:ext uri="{BB962C8B-B14F-4D97-AF65-F5344CB8AC3E}">
        <p14:creationId xmlns:p14="http://schemas.microsoft.com/office/powerpoint/2010/main" val="2527783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252" y="-76151"/>
            <a:ext cx="7886700" cy="1325563"/>
          </a:xfrm>
        </p:spPr>
        <p:txBody>
          <a:bodyPr>
            <a:normAutofit/>
          </a:bodyPr>
          <a:lstStyle/>
          <a:p>
            <a:r>
              <a:rPr lang="en-NZ" dirty="0" smtClean="0"/>
              <a:t>3.Packages </a:t>
            </a:r>
            <a:br>
              <a:rPr lang="en-NZ" dirty="0" smtClean="0"/>
            </a:br>
            <a:r>
              <a:rPr lang="en-NZ" dirty="0" smtClean="0"/>
              <a:t>External references</a:t>
            </a:r>
            <a:endParaRPr lang="en-NZ" dirty="0"/>
          </a:p>
        </p:txBody>
      </p:sp>
      <p:sp>
        <p:nvSpPr>
          <p:cNvPr id="5" name="Content Placeholder 4"/>
          <p:cNvSpPr>
            <a:spLocks noGrp="1"/>
          </p:cNvSpPr>
          <p:nvPr>
            <p:ph idx="1"/>
          </p:nvPr>
        </p:nvSpPr>
        <p:spPr>
          <a:xfrm>
            <a:off x="152400" y="1219200"/>
            <a:ext cx="8763000" cy="2972753"/>
          </a:xfrm>
        </p:spPr>
        <p:txBody>
          <a:bodyPr>
            <a:normAutofit lnSpcReduction="10000"/>
          </a:bodyPr>
          <a:lstStyle/>
          <a:p>
            <a:r>
              <a:rPr lang="en-NZ" dirty="0" smtClean="0"/>
              <a:t>To use a public package member from outside its package, you must do one of the following:</a:t>
            </a:r>
          </a:p>
          <a:p>
            <a:pPr lvl="1"/>
            <a:r>
              <a:rPr lang="en-NZ" dirty="0" smtClean="0"/>
              <a:t>The fully qualified name for class C in package p1 is p1.C</a:t>
            </a:r>
          </a:p>
          <a:p>
            <a:pPr lvl="1"/>
            <a:r>
              <a:rPr lang="en-NZ" dirty="0" smtClean="0"/>
              <a:t>To import class C from package p1, you write import p1.C</a:t>
            </a:r>
          </a:p>
          <a:p>
            <a:pPr lvl="1"/>
            <a:r>
              <a:rPr lang="en-NZ" dirty="0" smtClean="0"/>
              <a:t>To import an entire package p1, you write import p1.*</a:t>
            </a:r>
          </a:p>
          <a:p>
            <a:r>
              <a:rPr lang="en-NZ" dirty="0" smtClean="0"/>
              <a:t>Example:</a:t>
            </a:r>
          </a:p>
          <a:p>
            <a:pPr lvl="1"/>
            <a:r>
              <a:rPr lang="en-NZ" dirty="0" smtClean="0"/>
              <a:t>Directory/package: p1</a:t>
            </a:r>
          </a:p>
          <a:p>
            <a:pPr lvl="2"/>
            <a:r>
              <a:rPr lang="en-NZ" dirty="0" smtClean="0"/>
              <a:t>class: Protection</a:t>
            </a:r>
          </a:p>
          <a:p>
            <a:pPr lvl="1"/>
            <a:r>
              <a:rPr lang="en-NZ" dirty="0" smtClean="0"/>
              <a:t>class: Class1</a:t>
            </a:r>
          </a:p>
          <a:p>
            <a:pPr lvl="1"/>
            <a:r>
              <a:rPr lang="en-NZ" dirty="0" smtClean="0"/>
              <a:t>class: Class2</a:t>
            </a:r>
          </a:p>
          <a:p>
            <a:pPr lvl="1"/>
            <a:endParaRPr lang="en-NZ" dirty="0"/>
          </a:p>
        </p:txBody>
      </p:sp>
      <p:sp>
        <p:nvSpPr>
          <p:cNvPr id="3" name="Date Placeholder 2"/>
          <p:cNvSpPr>
            <a:spLocks noGrp="1"/>
          </p:cNvSpPr>
          <p:nvPr>
            <p:ph type="dt" sz="half" idx="10"/>
          </p:nvPr>
        </p:nvSpPr>
        <p:spPr/>
        <p:txBody>
          <a:bodyPr/>
          <a:lstStyle/>
          <a:p>
            <a:r>
              <a:rPr lang="en-US" smtClean="0"/>
              <a:t>08</a:t>
            </a:r>
            <a:endParaRPr lang="en-NZ" dirty="0"/>
          </a:p>
        </p:txBody>
      </p:sp>
      <p:sp>
        <p:nvSpPr>
          <p:cNvPr id="4" name="Slide Number Placeholder 3"/>
          <p:cNvSpPr>
            <a:spLocks noGrp="1"/>
          </p:cNvSpPr>
          <p:nvPr>
            <p:ph type="sldNum" sz="quarter" idx="12"/>
          </p:nvPr>
        </p:nvSpPr>
        <p:spPr/>
        <p:txBody>
          <a:bodyPr/>
          <a:lstStyle/>
          <a:p>
            <a:fld id="{F37115C9-04D0-4DEC-B549-AE3885D11236}" type="slidenum">
              <a:rPr lang="en-NZ" smtClean="0"/>
              <a:pPr/>
              <a:t>27</a:t>
            </a:fld>
            <a:endParaRPr lang="en-NZ" dirty="0"/>
          </a:p>
        </p:txBody>
      </p:sp>
      <p:sp>
        <p:nvSpPr>
          <p:cNvPr id="6" name="Text Box 3"/>
          <p:cNvSpPr txBox="1">
            <a:spLocks noChangeArrowheads="1"/>
          </p:cNvSpPr>
          <p:nvPr/>
        </p:nvSpPr>
        <p:spPr bwMode="auto">
          <a:xfrm>
            <a:off x="3203848" y="2716001"/>
            <a:ext cx="3240360" cy="138499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l"/>
            <a:r>
              <a:rPr lang="en-NZ" sz="1200" b="1" dirty="0">
                <a:latin typeface="Courier New" pitchFamily="49" charset="0"/>
              </a:rPr>
              <a:t>package p1;</a:t>
            </a:r>
          </a:p>
          <a:p>
            <a:pPr algn="l"/>
            <a:r>
              <a:rPr lang="en-NZ" sz="1200" b="1" dirty="0">
                <a:latin typeface="Courier New" pitchFamily="49" charset="0"/>
              </a:rPr>
              <a:t>public class Protection {</a:t>
            </a:r>
          </a:p>
          <a:p>
            <a:pPr algn="l"/>
            <a:r>
              <a:rPr lang="en-NZ" sz="1200" b="1" dirty="0">
                <a:latin typeface="Courier New" pitchFamily="49" charset="0"/>
              </a:rPr>
              <a:t>  int n_default = 1;</a:t>
            </a:r>
          </a:p>
          <a:p>
            <a:pPr algn="l"/>
            <a:r>
              <a:rPr lang="en-NZ" sz="1200" b="1" dirty="0">
                <a:latin typeface="Courier New" pitchFamily="49" charset="0"/>
              </a:rPr>
              <a:t>  public int n_public = 2;</a:t>
            </a:r>
          </a:p>
          <a:p>
            <a:pPr algn="l"/>
            <a:r>
              <a:rPr lang="en-NZ" sz="1200" b="1" dirty="0">
                <a:latin typeface="Courier New" pitchFamily="49" charset="0"/>
              </a:rPr>
              <a:t>  protected int n_protected = 3;</a:t>
            </a:r>
          </a:p>
          <a:p>
            <a:pPr algn="l"/>
            <a:r>
              <a:rPr lang="en-NZ" sz="1200" b="1" dirty="0">
                <a:latin typeface="Courier New" pitchFamily="49" charset="0"/>
              </a:rPr>
              <a:t>  private int n_private = 4;</a:t>
            </a:r>
          </a:p>
          <a:p>
            <a:pPr algn="l"/>
            <a:r>
              <a:rPr lang="en-NZ" sz="1200" b="1" dirty="0">
                <a:latin typeface="Courier New" pitchFamily="49" charset="0"/>
              </a:rPr>
              <a:t>}</a:t>
            </a:r>
          </a:p>
        </p:txBody>
      </p:sp>
      <p:sp>
        <p:nvSpPr>
          <p:cNvPr id="7" name="Text Box 4"/>
          <p:cNvSpPr txBox="1">
            <a:spLocks noChangeArrowheads="1"/>
          </p:cNvSpPr>
          <p:nvPr/>
        </p:nvSpPr>
        <p:spPr bwMode="auto">
          <a:xfrm>
            <a:off x="323528" y="4191953"/>
            <a:ext cx="5112568" cy="10156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l"/>
            <a:r>
              <a:rPr lang="en-US" sz="1200" b="1" dirty="0">
                <a:latin typeface="Courier New" pitchFamily="49" charset="0"/>
              </a:rPr>
              <a:t>public class Class1 {</a:t>
            </a:r>
          </a:p>
          <a:p>
            <a:pPr algn="l"/>
            <a:r>
              <a:rPr lang="en-US" sz="1200" b="1" dirty="0" smtClean="0">
                <a:latin typeface="Courier New" pitchFamily="49" charset="0"/>
              </a:rPr>
              <a:t>  public </a:t>
            </a:r>
            <a:r>
              <a:rPr lang="en-US" sz="1200" b="1" dirty="0">
                <a:latin typeface="Courier New" pitchFamily="49" charset="0"/>
              </a:rPr>
              <a:t>static void main(String[] args) {</a:t>
            </a:r>
          </a:p>
          <a:p>
            <a:pPr algn="l"/>
            <a:r>
              <a:rPr lang="en-US" sz="1200" b="1" dirty="0" smtClean="0">
                <a:latin typeface="Courier New" pitchFamily="49" charset="0"/>
              </a:rPr>
              <a:t>    p1.Protection </a:t>
            </a:r>
            <a:r>
              <a:rPr lang="en-US" sz="1200" b="1" dirty="0">
                <a:latin typeface="Courier New" pitchFamily="49" charset="0"/>
              </a:rPr>
              <a:t>c = new p1.Protection();</a:t>
            </a:r>
          </a:p>
          <a:p>
            <a:pPr algn="l"/>
            <a:r>
              <a:rPr lang="en-US" sz="1200" b="1" dirty="0" smtClean="0">
                <a:latin typeface="Courier New" pitchFamily="49" charset="0"/>
              </a:rPr>
              <a:t>  }</a:t>
            </a:r>
            <a:endParaRPr lang="en-US" sz="1200" b="1" dirty="0">
              <a:latin typeface="Courier New" pitchFamily="49" charset="0"/>
            </a:endParaRPr>
          </a:p>
          <a:p>
            <a:pPr algn="l"/>
            <a:r>
              <a:rPr lang="en-US" sz="1200" b="1" dirty="0">
                <a:latin typeface="Courier New" pitchFamily="49" charset="0"/>
              </a:rPr>
              <a:t>}</a:t>
            </a:r>
            <a:endParaRPr lang="en-NZ" sz="1200" b="1" dirty="0">
              <a:latin typeface="Courier New" pitchFamily="49" charset="0"/>
            </a:endParaRPr>
          </a:p>
        </p:txBody>
      </p:sp>
      <p:sp>
        <p:nvSpPr>
          <p:cNvPr id="14" name="Text Box 4"/>
          <p:cNvSpPr txBox="1">
            <a:spLocks noChangeArrowheads="1"/>
          </p:cNvSpPr>
          <p:nvPr/>
        </p:nvSpPr>
        <p:spPr bwMode="auto">
          <a:xfrm>
            <a:off x="801613" y="5338901"/>
            <a:ext cx="4464496" cy="1200329"/>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l"/>
            <a:r>
              <a:rPr lang="en-NZ" sz="1200" b="1" dirty="0">
                <a:latin typeface="Courier New" pitchFamily="49" charset="0"/>
              </a:rPr>
              <a:t>import p1.*;</a:t>
            </a:r>
          </a:p>
          <a:p>
            <a:pPr algn="l"/>
            <a:r>
              <a:rPr lang="en-NZ" sz="1200" b="1" dirty="0">
                <a:latin typeface="Courier New" pitchFamily="49" charset="0"/>
              </a:rPr>
              <a:t>public class Class2 {</a:t>
            </a:r>
          </a:p>
          <a:p>
            <a:pPr algn="l"/>
            <a:r>
              <a:rPr lang="en-NZ" sz="1200" b="1" dirty="0">
                <a:latin typeface="Courier New" pitchFamily="49" charset="0"/>
              </a:rPr>
              <a:t>    public static void main(String[] </a:t>
            </a:r>
            <a:r>
              <a:rPr lang="en-NZ" sz="1200" b="1" dirty="0" err="1">
                <a:latin typeface="Courier New" pitchFamily="49" charset="0"/>
              </a:rPr>
              <a:t>args</a:t>
            </a:r>
            <a:r>
              <a:rPr lang="en-NZ" sz="1200" b="1" dirty="0">
                <a:latin typeface="Courier New" pitchFamily="49" charset="0"/>
              </a:rPr>
              <a:t>) {</a:t>
            </a:r>
          </a:p>
          <a:p>
            <a:pPr algn="l"/>
            <a:r>
              <a:rPr lang="en-NZ" sz="1200" b="1" dirty="0">
                <a:latin typeface="Courier New" pitchFamily="49" charset="0"/>
              </a:rPr>
              <a:t>        Protection c = new Protection();</a:t>
            </a:r>
          </a:p>
          <a:p>
            <a:pPr algn="l"/>
            <a:r>
              <a:rPr lang="en-NZ" sz="1200" b="1" dirty="0">
                <a:latin typeface="Courier New" pitchFamily="49" charset="0"/>
              </a:rPr>
              <a:t>    }</a:t>
            </a:r>
          </a:p>
          <a:p>
            <a:pPr algn="l"/>
            <a:r>
              <a:rPr lang="en-NZ" sz="1200" b="1" dirty="0">
                <a:latin typeface="Courier New" pitchFamily="49" charset="0"/>
              </a:rPr>
              <a:t>}</a:t>
            </a:r>
          </a:p>
        </p:txBody>
      </p:sp>
      <p:grpSp>
        <p:nvGrpSpPr>
          <p:cNvPr id="21" name="Group 20"/>
          <p:cNvGrpSpPr/>
          <p:nvPr/>
        </p:nvGrpSpPr>
        <p:grpSpPr>
          <a:xfrm>
            <a:off x="7134565" y="1700808"/>
            <a:ext cx="1339917" cy="2308166"/>
            <a:chOff x="7800348" y="1455746"/>
            <a:chExt cx="1339917" cy="2308166"/>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84263" y="1465167"/>
              <a:ext cx="731540" cy="73154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6929" y="1630935"/>
              <a:ext cx="987419" cy="645937"/>
            </a:xfrm>
            <a:prstGeom prst="rect">
              <a:avLst/>
            </a:prstGeom>
          </p:spPr>
        </p:pic>
        <p:sp>
          <p:nvSpPr>
            <p:cNvPr id="9" name="TextBox 8"/>
            <p:cNvSpPr txBox="1"/>
            <p:nvPr/>
          </p:nvSpPr>
          <p:spPr>
            <a:xfrm>
              <a:off x="8028384" y="1854984"/>
              <a:ext cx="381835" cy="307777"/>
            </a:xfrm>
            <a:prstGeom prst="rect">
              <a:avLst/>
            </a:prstGeom>
            <a:noFill/>
          </p:spPr>
          <p:txBody>
            <a:bodyPr wrap="none" rtlCol="0">
              <a:spAutoFit/>
            </a:bodyPr>
            <a:lstStyle/>
            <a:p>
              <a:r>
                <a:rPr lang="en-NZ" sz="1400" dirty="0" smtClean="0"/>
                <a:t>p1</a:t>
              </a:r>
              <a:endParaRPr lang="en-NZ" sz="1400" dirty="0"/>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0348" y="2294672"/>
              <a:ext cx="731540" cy="731540"/>
            </a:xfrm>
            <a:prstGeom prst="rect">
              <a:avLst/>
            </a:prstGeom>
          </p:spPr>
        </p:pic>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00348" y="3032372"/>
              <a:ext cx="731540" cy="731540"/>
            </a:xfrm>
            <a:prstGeom prst="rect">
              <a:avLst/>
            </a:prstGeom>
          </p:spPr>
        </p:pic>
        <p:sp>
          <p:nvSpPr>
            <p:cNvPr id="18" name="TextBox 17"/>
            <p:cNvSpPr txBox="1"/>
            <p:nvPr/>
          </p:nvSpPr>
          <p:spPr>
            <a:xfrm>
              <a:off x="7822914" y="2386810"/>
              <a:ext cx="686406" cy="307777"/>
            </a:xfrm>
            <a:prstGeom prst="rect">
              <a:avLst/>
            </a:prstGeom>
            <a:noFill/>
          </p:spPr>
          <p:txBody>
            <a:bodyPr wrap="none" rtlCol="0">
              <a:spAutoFit/>
            </a:bodyPr>
            <a:lstStyle/>
            <a:p>
              <a:r>
                <a:rPr lang="en-NZ" sz="1400" dirty="0" smtClean="0"/>
                <a:t>Class1</a:t>
              </a:r>
              <a:endParaRPr lang="en-NZ" sz="1400" dirty="0"/>
            </a:p>
          </p:txBody>
        </p:sp>
        <p:sp>
          <p:nvSpPr>
            <p:cNvPr id="19" name="TextBox 18"/>
            <p:cNvSpPr txBox="1"/>
            <p:nvPr/>
          </p:nvSpPr>
          <p:spPr>
            <a:xfrm>
              <a:off x="7853448" y="3153508"/>
              <a:ext cx="686406" cy="307777"/>
            </a:xfrm>
            <a:prstGeom prst="rect">
              <a:avLst/>
            </a:prstGeom>
            <a:noFill/>
          </p:spPr>
          <p:txBody>
            <a:bodyPr wrap="none" rtlCol="0">
              <a:spAutoFit/>
            </a:bodyPr>
            <a:lstStyle/>
            <a:p>
              <a:r>
                <a:rPr lang="en-NZ" sz="1400" dirty="0" smtClean="0"/>
                <a:t>Class2</a:t>
              </a:r>
              <a:endParaRPr lang="en-NZ" sz="1400" dirty="0"/>
            </a:p>
          </p:txBody>
        </p:sp>
        <p:sp>
          <p:nvSpPr>
            <p:cNvPr id="20" name="TextBox 19"/>
            <p:cNvSpPr txBox="1"/>
            <p:nvPr/>
          </p:nvSpPr>
          <p:spPr>
            <a:xfrm>
              <a:off x="8159804" y="1455746"/>
              <a:ext cx="980461" cy="307777"/>
            </a:xfrm>
            <a:prstGeom prst="rect">
              <a:avLst/>
            </a:prstGeom>
            <a:noFill/>
          </p:spPr>
          <p:txBody>
            <a:bodyPr wrap="none" rtlCol="0">
              <a:spAutoFit/>
            </a:bodyPr>
            <a:lstStyle/>
            <a:p>
              <a:r>
                <a:rPr lang="en-NZ" sz="1400" dirty="0" smtClean="0"/>
                <a:t>Protection</a:t>
              </a:r>
              <a:endParaRPr lang="en-NZ" sz="1400" dirty="0"/>
            </a:p>
          </p:txBody>
        </p:sp>
      </p:grpSp>
    </p:spTree>
    <p:extLst>
      <p:ext uri="{BB962C8B-B14F-4D97-AF65-F5344CB8AC3E}">
        <p14:creationId xmlns:p14="http://schemas.microsoft.com/office/powerpoint/2010/main" val="34669063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43594"/>
          </a:xfrm>
        </p:spPr>
        <p:txBody>
          <a:bodyPr>
            <a:normAutofit fontScale="90000"/>
          </a:bodyPr>
          <a:lstStyle/>
          <a:p>
            <a:r>
              <a:rPr lang="en-NZ" dirty="0" smtClean="0"/>
              <a:t>4.Access </a:t>
            </a:r>
            <a:r>
              <a:rPr lang="en-NZ" dirty="0"/>
              <a:t>Modifiers</a:t>
            </a:r>
          </a:p>
        </p:txBody>
      </p:sp>
      <p:sp>
        <p:nvSpPr>
          <p:cNvPr id="6" name="Content Placeholder 5"/>
          <p:cNvSpPr>
            <a:spLocks noGrp="1"/>
          </p:cNvSpPr>
          <p:nvPr>
            <p:ph idx="1"/>
          </p:nvPr>
        </p:nvSpPr>
        <p:spPr>
          <a:xfrm>
            <a:off x="152400" y="1219200"/>
            <a:ext cx="8763000" cy="3073896"/>
          </a:xfrm>
        </p:spPr>
        <p:txBody>
          <a:bodyPr>
            <a:normAutofit/>
          </a:bodyPr>
          <a:lstStyle/>
          <a:p>
            <a:r>
              <a:rPr lang="en-US" dirty="0"/>
              <a:t>Classes, and their fields and methods have access levels to specify how they can be used by other objects during execution</a:t>
            </a:r>
          </a:p>
          <a:p>
            <a:pPr lvl="1"/>
            <a:r>
              <a:rPr lang="en-US" dirty="0"/>
              <a:t>A private field or method is accessible only to the class in which it is defined. </a:t>
            </a:r>
          </a:p>
          <a:p>
            <a:pPr lvl="1"/>
            <a:r>
              <a:rPr lang="en-US" dirty="0"/>
              <a:t>A protected field or method is accessible to the class itself, its subclasses, and classes in the same package. </a:t>
            </a:r>
          </a:p>
          <a:p>
            <a:pPr lvl="1"/>
            <a:r>
              <a:rPr lang="en-US" dirty="0"/>
              <a:t>A public field or method is accessible to any class of any parentage in any package</a:t>
            </a:r>
          </a:p>
          <a:p>
            <a:endParaRPr lang="en-NZ" dirty="0"/>
          </a:p>
        </p:txBody>
      </p:sp>
      <p:sp>
        <p:nvSpPr>
          <p:cNvPr id="3" name="Date Placeholder 2"/>
          <p:cNvSpPr>
            <a:spLocks noGrp="1"/>
          </p:cNvSpPr>
          <p:nvPr>
            <p:ph type="dt" sz="half" idx="10"/>
          </p:nvPr>
        </p:nvSpPr>
        <p:spPr/>
        <p:txBody>
          <a:bodyPr/>
          <a:lstStyle/>
          <a:p>
            <a:r>
              <a:rPr lang="en-US" smtClean="0"/>
              <a:t>08</a:t>
            </a:r>
            <a:endParaRPr lang="en-NZ" dirty="0"/>
          </a:p>
        </p:txBody>
      </p:sp>
      <p:sp>
        <p:nvSpPr>
          <p:cNvPr id="4" name="Slide Number Placeholder 3"/>
          <p:cNvSpPr>
            <a:spLocks noGrp="1"/>
          </p:cNvSpPr>
          <p:nvPr>
            <p:ph type="sldNum" sz="quarter" idx="12"/>
          </p:nvPr>
        </p:nvSpPr>
        <p:spPr/>
        <p:txBody>
          <a:bodyPr/>
          <a:lstStyle/>
          <a:p>
            <a:fld id="{F37115C9-04D0-4DEC-B549-AE3885D11236}" type="slidenum">
              <a:rPr lang="en-NZ" smtClean="0"/>
              <a:pPr/>
              <a:t>28</a:t>
            </a:fld>
            <a:endParaRPr lang="en-NZ" dirty="0"/>
          </a:p>
        </p:txBody>
      </p:sp>
      <p:graphicFrame>
        <p:nvGraphicFramePr>
          <p:cNvPr id="7" name="Group 66"/>
          <p:cNvGraphicFramePr>
            <a:graphicFrameLocks/>
          </p:cNvGraphicFramePr>
          <p:nvPr>
            <p:extLst/>
          </p:nvPr>
        </p:nvGraphicFramePr>
        <p:xfrm>
          <a:off x="251520" y="4149080"/>
          <a:ext cx="8640762" cy="2085976"/>
        </p:xfrm>
        <a:graphic>
          <a:graphicData uri="http://schemas.openxmlformats.org/drawingml/2006/table">
            <a:tbl>
              <a:tblPr/>
              <a:tblGrid>
                <a:gridCol w="4320382">
                  <a:extLst>
                    <a:ext uri="{9D8B030D-6E8A-4147-A177-3AD203B41FA5}">
                      <a16:colId xmlns:a16="http://schemas.microsoft.com/office/drawing/2014/main" val="20000"/>
                    </a:ext>
                  </a:extLst>
                </a:gridCol>
                <a:gridCol w="1099575">
                  <a:extLst>
                    <a:ext uri="{9D8B030D-6E8A-4147-A177-3AD203B41FA5}">
                      <a16:colId xmlns:a16="http://schemas.microsoft.com/office/drawing/2014/main" val="20001"/>
                    </a:ext>
                  </a:extLst>
                </a:gridCol>
                <a:gridCol w="1177499">
                  <a:extLst>
                    <a:ext uri="{9D8B030D-6E8A-4147-A177-3AD203B41FA5}">
                      <a16:colId xmlns:a16="http://schemas.microsoft.com/office/drawing/2014/main" val="20002"/>
                    </a:ext>
                  </a:extLst>
                </a:gridCol>
                <a:gridCol w="1021653">
                  <a:extLst>
                    <a:ext uri="{9D8B030D-6E8A-4147-A177-3AD203B41FA5}">
                      <a16:colId xmlns:a16="http://schemas.microsoft.com/office/drawing/2014/main" val="20003"/>
                    </a:ext>
                  </a:extLst>
                </a:gridCol>
                <a:gridCol w="1021653">
                  <a:extLst>
                    <a:ext uri="{9D8B030D-6E8A-4147-A177-3AD203B41FA5}">
                      <a16:colId xmlns:a16="http://schemas.microsoft.com/office/drawing/2014/main" val="20004"/>
                    </a:ext>
                  </a:extLst>
                </a:gridCol>
              </a:tblGrid>
              <a:tr h="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Tahoma" pitchFamily="34" charset="0"/>
                      </a:endParaRPr>
                    </a:p>
                  </a:txBody>
                  <a:tcPr marL="99741" marR="997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1" i="0" u="none" strike="noStrike" cap="none" normalizeH="0" baseline="0" dirty="0" smtClean="0">
                          <a:ln>
                            <a:noFill/>
                          </a:ln>
                          <a:solidFill>
                            <a:schemeClr val="tx1"/>
                          </a:solidFill>
                          <a:effectLst/>
                          <a:latin typeface="Tahoma" pitchFamily="34" charset="0"/>
                        </a:rPr>
                        <a:t>Private</a:t>
                      </a:r>
                    </a:p>
                  </a:txBody>
                  <a:tcPr marL="99741" marR="99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1" i="0" u="none" strike="noStrike" cap="none" normalizeH="0" baseline="0" dirty="0" smtClean="0">
                          <a:ln>
                            <a:noFill/>
                          </a:ln>
                          <a:solidFill>
                            <a:schemeClr val="tx1"/>
                          </a:solidFill>
                          <a:effectLst/>
                          <a:latin typeface="Tahoma" pitchFamily="34" charset="0"/>
                        </a:rPr>
                        <a:t>Protected</a:t>
                      </a:r>
                    </a:p>
                  </a:txBody>
                  <a:tcPr marL="99741" marR="99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1" i="0" u="none" strike="noStrike" cap="none" normalizeH="0" baseline="0" dirty="0" smtClean="0">
                          <a:ln>
                            <a:noFill/>
                          </a:ln>
                          <a:solidFill>
                            <a:schemeClr val="tx1"/>
                          </a:solidFill>
                          <a:effectLst/>
                          <a:latin typeface="Tahoma" pitchFamily="34" charset="0"/>
                        </a:rPr>
                        <a:t>Public </a:t>
                      </a:r>
                    </a:p>
                  </a:txBody>
                  <a:tcPr marL="99741" marR="99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1" i="0" u="none" strike="noStrike" cap="none" normalizeH="0" baseline="0" dirty="0" smtClean="0">
                          <a:ln>
                            <a:noFill/>
                          </a:ln>
                          <a:solidFill>
                            <a:schemeClr val="tx1"/>
                          </a:solidFill>
                          <a:effectLst/>
                          <a:latin typeface="Tahoma" pitchFamily="34" charset="0"/>
                        </a:rPr>
                        <a:t>Default</a:t>
                      </a:r>
                    </a:p>
                  </a:txBody>
                  <a:tcPr marL="99741" marR="997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76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1" i="0" u="none" strike="noStrike" cap="none" normalizeH="0" baseline="0" dirty="0" smtClean="0">
                          <a:ln>
                            <a:noFill/>
                          </a:ln>
                          <a:solidFill>
                            <a:schemeClr val="tx1"/>
                          </a:solidFill>
                          <a:effectLst/>
                          <a:latin typeface="Tahoma" pitchFamily="34" charset="0"/>
                        </a:rPr>
                        <a:t>Class itself</a:t>
                      </a:r>
                    </a:p>
                  </a:txBody>
                  <a:tcPr marL="99741" marR="997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1" i="0" u="none" strike="noStrike" cap="none" normalizeH="0" baseline="0" dirty="0" smtClean="0">
                          <a:ln>
                            <a:noFill/>
                          </a:ln>
                          <a:solidFill>
                            <a:schemeClr val="tx1"/>
                          </a:solidFill>
                          <a:effectLst/>
                          <a:latin typeface="Tahoma" pitchFamily="34" charset="0"/>
                        </a:rPr>
                        <a:t>YES</a:t>
                      </a:r>
                    </a:p>
                  </a:txBody>
                  <a:tcPr marL="99741" marR="99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1" i="0" u="none" strike="noStrike" cap="none" normalizeH="0" baseline="0" dirty="0" smtClean="0">
                          <a:ln>
                            <a:noFill/>
                          </a:ln>
                          <a:solidFill>
                            <a:schemeClr val="tx1"/>
                          </a:solidFill>
                          <a:effectLst/>
                          <a:latin typeface="Tahoma" pitchFamily="34" charset="0"/>
                        </a:rPr>
                        <a:t>YES</a:t>
                      </a:r>
                    </a:p>
                  </a:txBody>
                  <a:tcPr marL="99741" marR="99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1" i="0" u="none" strike="noStrike" cap="none" normalizeH="0" baseline="0" dirty="0" smtClean="0">
                          <a:ln>
                            <a:noFill/>
                          </a:ln>
                          <a:solidFill>
                            <a:schemeClr val="tx1"/>
                          </a:solidFill>
                          <a:effectLst/>
                          <a:latin typeface="Tahoma" pitchFamily="34" charset="0"/>
                        </a:rPr>
                        <a:t>YES</a:t>
                      </a:r>
                    </a:p>
                  </a:txBody>
                  <a:tcPr marL="99741" marR="99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1" i="0" u="none" strike="noStrike" cap="none" normalizeH="0" baseline="0" dirty="0" smtClean="0">
                          <a:ln>
                            <a:noFill/>
                          </a:ln>
                          <a:solidFill>
                            <a:schemeClr val="tx1"/>
                          </a:solidFill>
                          <a:effectLst/>
                          <a:latin typeface="Tahoma" pitchFamily="34" charset="0"/>
                        </a:rPr>
                        <a:t>YES</a:t>
                      </a:r>
                    </a:p>
                  </a:txBody>
                  <a:tcPr marL="99741" marR="997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78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1" i="0" u="none" strike="noStrike" cap="none" normalizeH="0" baseline="0" dirty="0" smtClean="0">
                          <a:ln>
                            <a:noFill/>
                          </a:ln>
                          <a:solidFill>
                            <a:schemeClr val="tx1"/>
                          </a:solidFill>
                          <a:effectLst/>
                          <a:latin typeface="Tahoma" pitchFamily="34" charset="0"/>
                        </a:rPr>
                        <a:t>Other Subclasses within a package</a:t>
                      </a:r>
                    </a:p>
                  </a:txBody>
                  <a:tcPr marL="99741" marR="997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1" i="0" u="none" strike="noStrike" cap="none" normalizeH="0" baseline="0" dirty="0" smtClean="0">
                          <a:ln>
                            <a:noFill/>
                          </a:ln>
                          <a:solidFill>
                            <a:schemeClr val="tx1"/>
                          </a:solidFill>
                          <a:effectLst/>
                          <a:latin typeface="Tahoma" pitchFamily="34" charset="0"/>
                        </a:rPr>
                        <a:t>No</a:t>
                      </a:r>
                    </a:p>
                  </a:txBody>
                  <a:tcPr marL="99741" marR="99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1" i="0" u="none" strike="noStrike" cap="none" normalizeH="0" baseline="0" dirty="0" smtClean="0">
                          <a:ln>
                            <a:noFill/>
                          </a:ln>
                          <a:solidFill>
                            <a:schemeClr val="tx1"/>
                          </a:solidFill>
                          <a:effectLst/>
                          <a:latin typeface="Tahoma" pitchFamily="34" charset="0"/>
                        </a:rPr>
                        <a:t>YES</a:t>
                      </a:r>
                    </a:p>
                  </a:txBody>
                  <a:tcPr marL="99741" marR="99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1" i="0" u="none" strike="noStrike" cap="none" normalizeH="0" baseline="0" dirty="0" smtClean="0">
                          <a:ln>
                            <a:noFill/>
                          </a:ln>
                          <a:solidFill>
                            <a:schemeClr val="tx1"/>
                          </a:solidFill>
                          <a:effectLst/>
                          <a:latin typeface="Tahoma" pitchFamily="34" charset="0"/>
                        </a:rPr>
                        <a:t>YES</a:t>
                      </a:r>
                    </a:p>
                  </a:txBody>
                  <a:tcPr marL="99741" marR="99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1" i="0" u="none" strike="noStrike" cap="none" normalizeH="0" baseline="0" dirty="0" smtClean="0">
                          <a:ln>
                            <a:noFill/>
                          </a:ln>
                          <a:solidFill>
                            <a:schemeClr val="tx1"/>
                          </a:solidFill>
                          <a:effectLst/>
                          <a:latin typeface="Tahoma" pitchFamily="34" charset="0"/>
                        </a:rPr>
                        <a:t>YES</a:t>
                      </a:r>
                    </a:p>
                  </a:txBody>
                  <a:tcPr marL="99741" marR="997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8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1" i="0" u="none" strike="noStrike" cap="none" normalizeH="0" baseline="0" dirty="0" smtClean="0">
                          <a:ln>
                            <a:noFill/>
                          </a:ln>
                          <a:solidFill>
                            <a:schemeClr val="tx1"/>
                          </a:solidFill>
                          <a:effectLst/>
                          <a:latin typeface="Tahoma" pitchFamily="34" charset="0"/>
                        </a:rPr>
                        <a:t>Other classes within a package</a:t>
                      </a:r>
                    </a:p>
                  </a:txBody>
                  <a:tcPr marL="99741" marR="997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1" i="0" u="none" strike="noStrike" cap="none" normalizeH="0" baseline="0" dirty="0" smtClean="0">
                          <a:ln>
                            <a:noFill/>
                          </a:ln>
                          <a:solidFill>
                            <a:schemeClr val="tx1"/>
                          </a:solidFill>
                          <a:effectLst/>
                          <a:latin typeface="Tahoma" pitchFamily="34" charset="0"/>
                        </a:rPr>
                        <a:t>No</a:t>
                      </a:r>
                    </a:p>
                  </a:txBody>
                  <a:tcPr marL="99741" marR="99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1" i="0" u="none" strike="noStrike" cap="none" normalizeH="0" baseline="0" dirty="0" smtClean="0">
                          <a:ln>
                            <a:noFill/>
                          </a:ln>
                          <a:solidFill>
                            <a:schemeClr val="tx1"/>
                          </a:solidFill>
                          <a:effectLst/>
                          <a:latin typeface="Tahoma" pitchFamily="34" charset="0"/>
                        </a:rPr>
                        <a:t>YES</a:t>
                      </a:r>
                    </a:p>
                  </a:txBody>
                  <a:tcPr marL="99741" marR="99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1" i="0" u="none" strike="noStrike" cap="none" normalizeH="0" baseline="0" dirty="0" smtClean="0">
                          <a:ln>
                            <a:noFill/>
                          </a:ln>
                          <a:solidFill>
                            <a:schemeClr val="tx1"/>
                          </a:solidFill>
                          <a:effectLst/>
                          <a:latin typeface="Tahoma" pitchFamily="34" charset="0"/>
                        </a:rPr>
                        <a:t>YES</a:t>
                      </a:r>
                    </a:p>
                  </a:txBody>
                  <a:tcPr marL="99741" marR="99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1" i="0" u="none" strike="noStrike" cap="none" normalizeH="0" baseline="0" dirty="0" smtClean="0">
                          <a:ln>
                            <a:noFill/>
                          </a:ln>
                          <a:solidFill>
                            <a:schemeClr val="tx1"/>
                          </a:solidFill>
                          <a:effectLst/>
                          <a:latin typeface="Tahoma" pitchFamily="34" charset="0"/>
                        </a:rPr>
                        <a:t>YES</a:t>
                      </a:r>
                    </a:p>
                  </a:txBody>
                  <a:tcPr marL="99741" marR="997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16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1" i="0" u="none" strike="noStrike" cap="none" normalizeH="0" baseline="0" dirty="0" smtClean="0">
                          <a:ln>
                            <a:noFill/>
                          </a:ln>
                          <a:solidFill>
                            <a:schemeClr val="tx1"/>
                          </a:solidFill>
                          <a:effectLst/>
                          <a:latin typeface="Tahoma" pitchFamily="34" charset="0"/>
                        </a:rPr>
                        <a:t>Other subclasses outside this package</a:t>
                      </a:r>
                    </a:p>
                  </a:txBody>
                  <a:tcPr marL="99741" marR="997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1" i="0" u="none" strike="noStrike" cap="none" normalizeH="0" baseline="0" dirty="0" smtClean="0">
                          <a:ln>
                            <a:noFill/>
                          </a:ln>
                          <a:solidFill>
                            <a:schemeClr val="tx1"/>
                          </a:solidFill>
                          <a:effectLst/>
                          <a:latin typeface="Tahoma" pitchFamily="34" charset="0"/>
                        </a:rPr>
                        <a:t>No</a:t>
                      </a:r>
                    </a:p>
                  </a:txBody>
                  <a:tcPr marL="99741" marR="99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1" i="0" u="none" strike="noStrike" cap="none" normalizeH="0" baseline="0" dirty="0" smtClean="0">
                          <a:ln>
                            <a:noFill/>
                          </a:ln>
                          <a:solidFill>
                            <a:schemeClr val="tx1"/>
                          </a:solidFill>
                          <a:effectLst/>
                          <a:latin typeface="Tahoma" pitchFamily="34" charset="0"/>
                        </a:rPr>
                        <a:t>YES</a:t>
                      </a:r>
                    </a:p>
                  </a:txBody>
                  <a:tcPr marL="99741" marR="99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1" i="0" u="none" strike="noStrike" cap="none" normalizeH="0" baseline="0" dirty="0" smtClean="0">
                          <a:ln>
                            <a:noFill/>
                          </a:ln>
                          <a:solidFill>
                            <a:schemeClr val="tx1"/>
                          </a:solidFill>
                          <a:effectLst/>
                          <a:latin typeface="Tahoma" pitchFamily="34" charset="0"/>
                        </a:rPr>
                        <a:t>YES</a:t>
                      </a:r>
                    </a:p>
                  </a:txBody>
                  <a:tcPr marL="99741" marR="99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1" i="0" u="none" strike="noStrike" cap="none" normalizeH="0" baseline="0" dirty="0" smtClean="0">
                          <a:ln>
                            <a:noFill/>
                          </a:ln>
                          <a:solidFill>
                            <a:schemeClr val="tx1"/>
                          </a:solidFill>
                          <a:effectLst/>
                          <a:latin typeface="Tahoma" pitchFamily="34" charset="0"/>
                        </a:rPr>
                        <a:t>No</a:t>
                      </a:r>
                    </a:p>
                  </a:txBody>
                  <a:tcPr marL="99741" marR="997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16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1" i="0" u="none" strike="noStrike" cap="none" normalizeH="0" baseline="0" dirty="0" smtClean="0">
                          <a:ln>
                            <a:noFill/>
                          </a:ln>
                          <a:solidFill>
                            <a:schemeClr val="tx1"/>
                          </a:solidFill>
                          <a:effectLst/>
                          <a:latin typeface="Tahoma" pitchFamily="34" charset="0"/>
                        </a:rPr>
                        <a:t>Other classes outside this package</a:t>
                      </a:r>
                    </a:p>
                  </a:txBody>
                  <a:tcPr marL="99741" marR="997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1" i="0" u="none" strike="noStrike" cap="none" normalizeH="0" baseline="0" dirty="0" smtClean="0">
                          <a:ln>
                            <a:noFill/>
                          </a:ln>
                          <a:solidFill>
                            <a:schemeClr val="tx1"/>
                          </a:solidFill>
                          <a:effectLst/>
                          <a:latin typeface="Tahoma" pitchFamily="34" charset="0"/>
                        </a:rPr>
                        <a:t>No</a:t>
                      </a:r>
                    </a:p>
                  </a:txBody>
                  <a:tcPr marL="99741" marR="99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1" i="0" u="none" strike="noStrike" cap="none" normalizeH="0" baseline="0" dirty="0" smtClean="0">
                          <a:ln>
                            <a:noFill/>
                          </a:ln>
                          <a:solidFill>
                            <a:schemeClr val="tx1"/>
                          </a:solidFill>
                          <a:effectLst/>
                          <a:latin typeface="Tahoma" pitchFamily="34" charset="0"/>
                        </a:rPr>
                        <a:t>No</a:t>
                      </a:r>
                    </a:p>
                  </a:txBody>
                  <a:tcPr marL="99741" marR="99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1" i="0" u="none" strike="noStrike" cap="none" normalizeH="0" baseline="0" dirty="0" smtClean="0">
                          <a:ln>
                            <a:noFill/>
                          </a:ln>
                          <a:solidFill>
                            <a:schemeClr val="tx1"/>
                          </a:solidFill>
                          <a:effectLst/>
                          <a:latin typeface="Tahoma" pitchFamily="34" charset="0"/>
                        </a:rPr>
                        <a:t>YES</a:t>
                      </a:r>
                    </a:p>
                  </a:txBody>
                  <a:tcPr marL="99741" marR="99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1" i="0" u="none" strike="noStrike" cap="none" normalizeH="0" baseline="0" dirty="0" smtClean="0">
                          <a:ln>
                            <a:noFill/>
                          </a:ln>
                          <a:solidFill>
                            <a:schemeClr val="tx1"/>
                          </a:solidFill>
                          <a:effectLst/>
                          <a:latin typeface="Tahoma" pitchFamily="34" charset="0"/>
                        </a:rPr>
                        <a:t>No</a:t>
                      </a:r>
                    </a:p>
                  </a:txBody>
                  <a:tcPr marL="99741" marR="997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 name="Oval 4"/>
          <p:cNvSpPr/>
          <p:nvPr/>
        </p:nvSpPr>
        <p:spPr>
          <a:xfrm>
            <a:off x="7884368" y="5445224"/>
            <a:ext cx="504056" cy="7898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Oval 7"/>
          <p:cNvSpPr/>
          <p:nvPr/>
        </p:nvSpPr>
        <p:spPr>
          <a:xfrm>
            <a:off x="5652120" y="5877271"/>
            <a:ext cx="576064" cy="28803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5579636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a:xfrm>
            <a:off x="628650" y="365127"/>
            <a:ext cx="7886700" cy="626052"/>
          </a:xfrm>
        </p:spPr>
        <p:txBody>
          <a:bodyPr>
            <a:normAutofit fontScale="90000"/>
          </a:bodyPr>
          <a:lstStyle/>
          <a:p>
            <a:r>
              <a:rPr lang="en-NZ" dirty="0"/>
              <a:t>4.Access </a:t>
            </a:r>
            <a:r>
              <a:rPr lang="en-NZ" dirty="0" smtClean="0"/>
              <a:t>Modifiers</a:t>
            </a:r>
            <a:br>
              <a:rPr lang="en-NZ" dirty="0" smtClean="0"/>
            </a:br>
            <a:r>
              <a:rPr lang="en-NZ" dirty="0" smtClean="0"/>
              <a:t>S</a:t>
            </a:r>
            <a:r>
              <a:rPr lang="en-US" dirty="0" err="1" smtClean="0"/>
              <a:t>ubclasses</a:t>
            </a:r>
            <a:r>
              <a:rPr lang="en-US" dirty="0" smtClean="0"/>
              <a:t> within a package</a:t>
            </a:r>
            <a:endParaRPr lang="en-NZ" dirty="0" smtClean="0"/>
          </a:p>
        </p:txBody>
      </p:sp>
      <p:sp>
        <p:nvSpPr>
          <p:cNvPr id="3" name="Date Placeholder 2"/>
          <p:cNvSpPr>
            <a:spLocks noGrp="1"/>
          </p:cNvSpPr>
          <p:nvPr>
            <p:ph type="dt" sz="half" idx="10"/>
          </p:nvPr>
        </p:nvSpPr>
        <p:spPr/>
        <p:txBody>
          <a:bodyPr/>
          <a:lstStyle/>
          <a:p>
            <a:r>
              <a:rPr lang="en-US" smtClean="0"/>
              <a:t>08</a:t>
            </a:r>
            <a:endParaRPr lang="en-NZ" dirty="0"/>
          </a:p>
        </p:txBody>
      </p:sp>
      <p:sp>
        <p:nvSpPr>
          <p:cNvPr id="4" name="Slide Number Placeholder 3"/>
          <p:cNvSpPr>
            <a:spLocks noGrp="1"/>
          </p:cNvSpPr>
          <p:nvPr>
            <p:ph type="sldNum" sz="quarter" idx="12"/>
          </p:nvPr>
        </p:nvSpPr>
        <p:spPr/>
        <p:txBody>
          <a:bodyPr/>
          <a:lstStyle/>
          <a:p>
            <a:fld id="{F37115C9-04D0-4DEC-B549-AE3885D11236}" type="slidenum">
              <a:rPr lang="en-NZ" smtClean="0"/>
              <a:pPr/>
              <a:t>29</a:t>
            </a:fld>
            <a:endParaRPr lang="en-NZ" dirty="0"/>
          </a:p>
        </p:txBody>
      </p:sp>
      <p:sp>
        <p:nvSpPr>
          <p:cNvPr id="11270" name="Text Box 4"/>
          <p:cNvSpPr txBox="1">
            <a:spLocks noChangeArrowheads="1"/>
          </p:cNvSpPr>
          <p:nvPr/>
        </p:nvSpPr>
        <p:spPr bwMode="auto">
          <a:xfrm>
            <a:off x="250825" y="1341438"/>
            <a:ext cx="3960813" cy="160043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algn="l"/>
            <a:r>
              <a:rPr lang="en-NZ" sz="1400" b="1" dirty="0">
                <a:latin typeface="Courier New" pitchFamily="49" charset="0"/>
              </a:rPr>
              <a:t>package p1;</a:t>
            </a:r>
          </a:p>
          <a:p>
            <a:pPr algn="l"/>
            <a:r>
              <a:rPr lang="en-NZ" sz="1400" b="1" dirty="0">
                <a:latin typeface="Courier New" pitchFamily="49" charset="0"/>
              </a:rPr>
              <a:t>public class Protection {</a:t>
            </a:r>
          </a:p>
          <a:p>
            <a:pPr algn="l"/>
            <a:r>
              <a:rPr lang="en-NZ" sz="1400" b="1" dirty="0">
                <a:latin typeface="Courier New" pitchFamily="49" charset="0"/>
              </a:rPr>
              <a:t>  int n_default = 1;</a:t>
            </a:r>
          </a:p>
          <a:p>
            <a:pPr algn="l"/>
            <a:r>
              <a:rPr lang="en-NZ" sz="1400" b="1" dirty="0">
                <a:latin typeface="Courier New" pitchFamily="49" charset="0"/>
              </a:rPr>
              <a:t>  public int n_public = 2;</a:t>
            </a:r>
          </a:p>
          <a:p>
            <a:pPr algn="l"/>
            <a:r>
              <a:rPr lang="en-NZ" sz="1400" b="1" dirty="0">
                <a:latin typeface="Courier New" pitchFamily="49" charset="0"/>
              </a:rPr>
              <a:t>  protected int n_protected = 3;</a:t>
            </a:r>
          </a:p>
          <a:p>
            <a:pPr algn="l"/>
            <a:r>
              <a:rPr lang="en-NZ" sz="1400" b="1" dirty="0">
                <a:latin typeface="Courier New" pitchFamily="49" charset="0"/>
              </a:rPr>
              <a:t>  private int n_private = 4;</a:t>
            </a:r>
          </a:p>
          <a:p>
            <a:pPr algn="l"/>
            <a:r>
              <a:rPr lang="en-NZ" sz="1400" b="1" dirty="0">
                <a:latin typeface="Courier New" pitchFamily="49" charset="0"/>
              </a:rPr>
              <a:t>}</a:t>
            </a:r>
          </a:p>
        </p:txBody>
      </p:sp>
      <p:sp>
        <p:nvSpPr>
          <p:cNvPr id="11271" name="Text Box 5"/>
          <p:cNvSpPr txBox="1">
            <a:spLocks noChangeArrowheads="1"/>
          </p:cNvSpPr>
          <p:nvPr/>
        </p:nvSpPr>
        <p:spPr bwMode="auto">
          <a:xfrm>
            <a:off x="179387" y="3213100"/>
            <a:ext cx="7120732" cy="2246769"/>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l"/>
            <a:r>
              <a:rPr lang="en-NZ" sz="1400" b="1" dirty="0">
                <a:latin typeface="Courier New" pitchFamily="49" charset="0"/>
              </a:rPr>
              <a:t>package p1;</a:t>
            </a:r>
          </a:p>
          <a:p>
            <a:pPr algn="l"/>
            <a:r>
              <a:rPr lang="en-NZ" sz="1400" b="1" dirty="0">
                <a:latin typeface="Courier New" pitchFamily="49" charset="0"/>
              </a:rPr>
              <a:t>public class Derived </a:t>
            </a:r>
            <a:r>
              <a:rPr lang="en-NZ" sz="1400" b="1" u="sng" dirty="0">
                <a:latin typeface="Courier New" pitchFamily="49" charset="0"/>
              </a:rPr>
              <a:t>extends Protection</a:t>
            </a:r>
            <a:r>
              <a:rPr lang="en-NZ" sz="1400" b="1" dirty="0">
                <a:latin typeface="Courier New" pitchFamily="49" charset="0"/>
              </a:rPr>
              <a:t> {</a:t>
            </a:r>
          </a:p>
          <a:p>
            <a:pPr algn="l"/>
            <a:r>
              <a:rPr lang="en-NZ" sz="1400" b="1" dirty="0">
                <a:latin typeface="Courier New" pitchFamily="49" charset="0"/>
              </a:rPr>
              <a:t>  public static void main(String[] args) {</a:t>
            </a:r>
          </a:p>
          <a:p>
            <a:pPr algn="l"/>
            <a:r>
              <a:rPr lang="en-NZ" sz="1400" b="1" dirty="0">
                <a:latin typeface="Courier New" pitchFamily="49" charset="0"/>
              </a:rPr>
              <a:t>    Derived b = new Derived();</a:t>
            </a:r>
          </a:p>
          <a:p>
            <a:pPr algn="l"/>
            <a:r>
              <a:rPr lang="en-NZ" sz="1400" b="1" dirty="0">
                <a:latin typeface="Courier New" pitchFamily="49" charset="0"/>
              </a:rPr>
              <a:t>    System.out.println("n_default=" + b.n_default);</a:t>
            </a:r>
          </a:p>
          <a:p>
            <a:pPr algn="l"/>
            <a:r>
              <a:rPr lang="en-NZ" sz="1400" b="1" dirty="0" smtClean="0">
                <a:latin typeface="Courier New" pitchFamily="49" charset="0"/>
              </a:rPr>
              <a:t>    System.out.println</a:t>
            </a:r>
            <a:r>
              <a:rPr lang="en-NZ" sz="1400" b="1" dirty="0">
                <a:latin typeface="Courier New" pitchFamily="49" charset="0"/>
              </a:rPr>
              <a:t>("n_public=" + b.n_public);</a:t>
            </a:r>
          </a:p>
          <a:p>
            <a:pPr algn="l"/>
            <a:r>
              <a:rPr lang="en-NZ" sz="1400" b="1" dirty="0" smtClean="0">
                <a:latin typeface="Courier New" pitchFamily="49" charset="0"/>
              </a:rPr>
              <a:t>    System.out.println</a:t>
            </a:r>
            <a:r>
              <a:rPr lang="en-NZ" sz="1400" b="1" dirty="0">
                <a:latin typeface="Courier New" pitchFamily="49" charset="0"/>
              </a:rPr>
              <a:t>("n_protected=" + b.n_protected</a:t>
            </a:r>
            <a:r>
              <a:rPr lang="en-NZ" sz="1400" b="1" dirty="0" smtClean="0">
                <a:latin typeface="Courier New" pitchFamily="49" charset="0"/>
              </a:rPr>
              <a:t>);</a:t>
            </a:r>
          </a:p>
          <a:p>
            <a:pPr algn="l"/>
            <a:r>
              <a:rPr lang="en-NZ" sz="1400" b="1" dirty="0">
                <a:latin typeface="Courier New" pitchFamily="49" charset="0"/>
              </a:rPr>
              <a:t> </a:t>
            </a:r>
            <a:r>
              <a:rPr lang="en-NZ" sz="1400" b="1" dirty="0" smtClean="0">
                <a:latin typeface="Courier New" pitchFamily="49" charset="0"/>
              </a:rPr>
              <a:t>   // System.out.println("n_private" + b.n_private);</a:t>
            </a:r>
          </a:p>
          <a:p>
            <a:pPr algn="l"/>
            <a:r>
              <a:rPr lang="en-NZ" sz="1400" b="1" dirty="0" smtClean="0">
                <a:latin typeface="Courier New" pitchFamily="49" charset="0"/>
              </a:rPr>
              <a:t>  }</a:t>
            </a:r>
          </a:p>
          <a:p>
            <a:pPr algn="l"/>
            <a:r>
              <a:rPr lang="en-NZ" sz="1400" b="1" dirty="0" smtClean="0">
                <a:latin typeface="Courier New" pitchFamily="49" charset="0"/>
              </a:rPr>
              <a:t>}</a:t>
            </a:r>
            <a:endParaRPr lang="en-NZ" sz="1400" b="1" dirty="0">
              <a:latin typeface="Courier New" pitchFamily="49" charset="0"/>
            </a:endParaRPr>
          </a:p>
        </p:txBody>
      </p:sp>
      <p:sp>
        <p:nvSpPr>
          <p:cNvPr id="11272" name="Text Box 8"/>
          <p:cNvSpPr txBox="1">
            <a:spLocks noChangeArrowheads="1"/>
          </p:cNvSpPr>
          <p:nvPr/>
        </p:nvSpPr>
        <p:spPr bwMode="auto">
          <a:xfrm>
            <a:off x="6624638" y="3010124"/>
            <a:ext cx="1423987" cy="575816"/>
          </a:xfrm>
          <a:prstGeom prst="rect">
            <a:avLst/>
          </a:prstGeom>
          <a:solidFill>
            <a:srgbClr val="FFFFFF"/>
          </a:solidFill>
          <a:ln w="9525">
            <a:solidFill>
              <a:srgbClr val="000000"/>
            </a:solidFill>
            <a:miter lim="800000"/>
            <a:headEnd/>
            <a:tailEnd/>
          </a:ln>
        </p:spPr>
        <p:txBody>
          <a:bodyPr/>
          <a:lstStyle/>
          <a:p>
            <a:pPr algn="l"/>
            <a:r>
              <a:rPr lang="en-US" sz="1400" dirty="0" err="1" smtClean="0"/>
              <a:t>javac</a:t>
            </a:r>
            <a:r>
              <a:rPr lang="en-US" sz="1400" dirty="0" smtClean="0"/>
              <a:t> p1/*.java</a:t>
            </a:r>
          </a:p>
          <a:p>
            <a:pPr algn="l"/>
            <a:r>
              <a:rPr lang="en-US" sz="1400" dirty="0" smtClean="0"/>
              <a:t>java </a:t>
            </a:r>
            <a:r>
              <a:rPr lang="en-US" sz="1400" dirty="0"/>
              <a:t>p1.Derived</a:t>
            </a:r>
          </a:p>
        </p:txBody>
      </p:sp>
      <p:sp>
        <p:nvSpPr>
          <p:cNvPr id="11273" name="Text Box 11"/>
          <p:cNvSpPr txBox="1">
            <a:spLocks noChangeArrowheads="1"/>
          </p:cNvSpPr>
          <p:nvPr/>
        </p:nvSpPr>
        <p:spPr bwMode="auto">
          <a:xfrm>
            <a:off x="4716462" y="2636838"/>
            <a:ext cx="1800225" cy="360362"/>
          </a:xfrm>
          <a:prstGeom prst="rect">
            <a:avLst/>
          </a:prstGeom>
          <a:solidFill>
            <a:srgbClr val="FFFFFF"/>
          </a:solidFill>
          <a:ln w="9525">
            <a:solidFill>
              <a:srgbClr val="000000"/>
            </a:solidFill>
            <a:miter lim="800000"/>
            <a:headEnd/>
            <a:tailEnd/>
          </a:ln>
        </p:spPr>
        <p:txBody>
          <a:bodyPr/>
          <a:lstStyle/>
          <a:p>
            <a:pPr algn="l"/>
            <a:r>
              <a:rPr lang="en-US" sz="1600" dirty="0" smtClean="0"/>
              <a:t>Within a package</a:t>
            </a:r>
            <a:endParaRPr lang="en-US" sz="1600" dirty="0"/>
          </a:p>
        </p:txBody>
      </p:sp>
      <p:sp>
        <p:nvSpPr>
          <p:cNvPr id="11274" name="Freeform 12"/>
          <p:cNvSpPr>
            <a:spLocks/>
          </p:cNvSpPr>
          <p:nvPr/>
        </p:nvSpPr>
        <p:spPr bwMode="auto">
          <a:xfrm>
            <a:off x="3492500" y="1484313"/>
            <a:ext cx="1150938" cy="1296987"/>
          </a:xfrm>
          <a:custGeom>
            <a:avLst/>
            <a:gdLst>
              <a:gd name="T0" fmla="*/ 725 w 725"/>
              <a:gd name="T1" fmla="*/ 817 h 817"/>
              <a:gd name="T2" fmla="*/ 408 w 725"/>
              <a:gd name="T3" fmla="*/ 817 h 817"/>
              <a:gd name="T4" fmla="*/ 408 w 725"/>
              <a:gd name="T5" fmla="*/ 0 h 817"/>
              <a:gd name="T6" fmla="*/ 0 w 725"/>
              <a:gd name="T7" fmla="*/ 0 h 817"/>
              <a:gd name="T8" fmla="*/ 0 60000 65536"/>
              <a:gd name="T9" fmla="*/ 0 60000 65536"/>
              <a:gd name="T10" fmla="*/ 0 60000 65536"/>
              <a:gd name="T11" fmla="*/ 0 60000 65536"/>
              <a:gd name="T12" fmla="*/ 0 w 725"/>
              <a:gd name="T13" fmla="*/ 0 h 817"/>
              <a:gd name="T14" fmla="*/ 725 w 725"/>
              <a:gd name="T15" fmla="*/ 817 h 817"/>
            </a:gdLst>
            <a:ahLst/>
            <a:cxnLst>
              <a:cxn ang="T8">
                <a:pos x="T0" y="T1"/>
              </a:cxn>
              <a:cxn ang="T9">
                <a:pos x="T2" y="T3"/>
              </a:cxn>
              <a:cxn ang="T10">
                <a:pos x="T4" y="T5"/>
              </a:cxn>
              <a:cxn ang="T11">
                <a:pos x="T6" y="T7"/>
              </a:cxn>
            </a:cxnLst>
            <a:rect l="T12" t="T13" r="T14" b="T15"/>
            <a:pathLst>
              <a:path w="725" h="817">
                <a:moveTo>
                  <a:pt x="725" y="817"/>
                </a:moveTo>
                <a:lnTo>
                  <a:pt x="408" y="817"/>
                </a:lnTo>
                <a:lnTo>
                  <a:pt x="408" y="0"/>
                </a:lnTo>
                <a:lnTo>
                  <a:pt x="0" y="0"/>
                </a:lnTo>
              </a:path>
            </a:pathLst>
          </a:custGeom>
          <a:noFill/>
          <a:ln w="19050">
            <a:solidFill>
              <a:srgbClr val="800000"/>
            </a:solidFill>
            <a:round/>
            <a:headEnd/>
            <a:tailEnd type="triangle" w="med" len="med"/>
          </a:ln>
        </p:spPr>
        <p:txBody>
          <a:bodyPr wrap="none"/>
          <a:lstStyle/>
          <a:p>
            <a:endParaRPr lang="en-US" dirty="0"/>
          </a:p>
        </p:txBody>
      </p:sp>
      <p:sp>
        <p:nvSpPr>
          <p:cNvPr id="11275" name="Freeform 13"/>
          <p:cNvSpPr>
            <a:spLocks/>
          </p:cNvSpPr>
          <p:nvPr/>
        </p:nvSpPr>
        <p:spPr bwMode="auto">
          <a:xfrm>
            <a:off x="2987675" y="2852738"/>
            <a:ext cx="1655763" cy="504825"/>
          </a:xfrm>
          <a:custGeom>
            <a:avLst/>
            <a:gdLst>
              <a:gd name="T0" fmla="*/ 1043 w 1043"/>
              <a:gd name="T1" fmla="*/ 0 h 318"/>
              <a:gd name="T2" fmla="*/ 726 w 1043"/>
              <a:gd name="T3" fmla="*/ 0 h 318"/>
              <a:gd name="T4" fmla="*/ 726 w 1043"/>
              <a:gd name="T5" fmla="*/ 318 h 318"/>
              <a:gd name="T6" fmla="*/ 0 w 1043"/>
              <a:gd name="T7" fmla="*/ 318 h 318"/>
              <a:gd name="T8" fmla="*/ 0 60000 65536"/>
              <a:gd name="T9" fmla="*/ 0 60000 65536"/>
              <a:gd name="T10" fmla="*/ 0 60000 65536"/>
              <a:gd name="T11" fmla="*/ 0 60000 65536"/>
              <a:gd name="T12" fmla="*/ 0 w 1043"/>
              <a:gd name="T13" fmla="*/ 0 h 318"/>
              <a:gd name="T14" fmla="*/ 1043 w 1043"/>
              <a:gd name="T15" fmla="*/ 318 h 318"/>
            </a:gdLst>
            <a:ahLst/>
            <a:cxnLst>
              <a:cxn ang="T8">
                <a:pos x="T0" y="T1"/>
              </a:cxn>
              <a:cxn ang="T9">
                <a:pos x="T2" y="T3"/>
              </a:cxn>
              <a:cxn ang="T10">
                <a:pos x="T4" y="T5"/>
              </a:cxn>
              <a:cxn ang="T11">
                <a:pos x="T6" y="T7"/>
              </a:cxn>
            </a:cxnLst>
            <a:rect l="T12" t="T13" r="T14" b="T15"/>
            <a:pathLst>
              <a:path w="1043" h="318">
                <a:moveTo>
                  <a:pt x="1043" y="0"/>
                </a:moveTo>
                <a:lnTo>
                  <a:pt x="726" y="0"/>
                </a:lnTo>
                <a:lnTo>
                  <a:pt x="726" y="318"/>
                </a:lnTo>
                <a:lnTo>
                  <a:pt x="0" y="318"/>
                </a:lnTo>
              </a:path>
            </a:pathLst>
          </a:custGeom>
          <a:noFill/>
          <a:ln w="19050">
            <a:solidFill>
              <a:srgbClr val="800000"/>
            </a:solidFill>
            <a:round/>
            <a:headEnd/>
            <a:tailEnd type="triangle" w="med" len="med"/>
          </a:ln>
        </p:spPr>
        <p:txBody>
          <a:bodyPr wrap="none"/>
          <a:lstStyle/>
          <a:p>
            <a:endParaRPr lang="en-US" dirty="0"/>
          </a:p>
        </p:txBody>
      </p:sp>
      <p:sp>
        <p:nvSpPr>
          <p:cNvPr id="11276" name="Text Box 16"/>
          <p:cNvSpPr txBox="1">
            <a:spLocks noChangeArrowheads="1"/>
          </p:cNvSpPr>
          <p:nvPr/>
        </p:nvSpPr>
        <p:spPr bwMode="auto">
          <a:xfrm>
            <a:off x="6156325" y="4090080"/>
            <a:ext cx="1566862" cy="7302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gn="l"/>
            <a:r>
              <a:rPr lang="en-NZ" sz="1400" b="1" dirty="0">
                <a:latin typeface="Courier New" pitchFamily="49" charset="0"/>
              </a:rPr>
              <a:t>n_default=1</a:t>
            </a:r>
          </a:p>
          <a:p>
            <a:pPr algn="l"/>
            <a:r>
              <a:rPr lang="en-NZ" sz="1400" b="1" dirty="0">
                <a:latin typeface="Courier New" pitchFamily="49" charset="0"/>
              </a:rPr>
              <a:t>n_public=2</a:t>
            </a:r>
          </a:p>
          <a:p>
            <a:pPr algn="l"/>
            <a:r>
              <a:rPr lang="en-NZ" sz="1400" b="1" dirty="0">
                <a:latin typeface="Courier New" pitchFamily="49" charset="0"/>
              </a:rPr>
              <a:t>n_protected=3</a:t>
            </a:r>
          </a:p>
        </p:txBody>
      </p:sp>
      <p:sp>
        <p:nvSpPr>
          <p:cNvPr id="11277" name="Text Box 19"/>
          <p:cNvSpPr txBox="1">
            <a:spLocks noChangeArrowheads="1"/>
          </p:cNvSpPr>
          <p:nvPr/>
        </p:nvSpPr>
        <p:spPr bwMode="auto">
          <a:xfrm>
            <a:off x="7196785" y="237447"/>
            <a:ext cx="1435393" cy="307777"/>
          </a:xfrm>
          <a:prstGeom prst="rect">
            <a:avLst/>
          </a:prstGeom>
          <a:noFill/>
          <a:ln w="9525" algn="ctr">
            <a:solidFill>
              <a:srgbClr val="000000"/>
            </a:solidFill>
            <a:miter lim="800000"/>
            <a:headEnd/>
            <a:tailEnd/>
          </a:ln>
        </p:spPr>
        <p:txBody>
          <a:bodyPr wrap="none">
            <a:spAutoFit/>
          </a:bodyPr>
          <a:lstStyle/>
          <a:p>
            <a:r>
              <a:rPr lang="en-NZ" sz="1400" dirty="0" smtClean="0"/>
              <a:t>p1/Derived.java</a:t>
            </a:r>
            <a:endParaRPr lang="en-NZ" sz="1400" dirty="0"/>
          </a:p>
        </p:txBody>
      </p:sp>
      <p:sp>
        <p:nvSpPr>
          <p:cNvPr id="11278" name="AutoShape 21"/>
          <p:cNvSpPr>
            <a:spLocks noChangeArrowheads="1"/>
          </p:cNvSpPr>
          <p:nvPr/>
        </p:nvSpPr>
        <p:spPr bwMode="auto">
          <a:xfrm>
            <a:off x="5903556" y="4900006"/>
            <a:ext cx="1512888" cy="431800"/>
          </a:xfrm>
          <a:prstGeom prst="wedgeRectCallout">
            <a:avLst>
              <a:gd name="adj1" fmla="val -16211"/>
              <a:gd name="adj2" fmla="val -69855"/>
            </a:avLst>
          </a:prstGeom>
          <a:solidFill>
            <a:schemeClr val="bg1"/>
          </a:solidFill>
          <a:ln w="12700" algn="ctr">
            <a:solidFill>
              <a:srgbClr val="800000"/>
            </a:solidFill>
            <a:miter lim="800000"/>
            <a:headEnd/>
            <a:tailEnd/>
          </a:ln>
        </p:spPr>
        <p:txBody>
          <a:bodyPr/>
          <a:lstStyle/>
          <a:p>
            <a:r>
              <a:rPr lang="en-NZ" sz="1200" b="1" dirty="0"/>
              <a:t>No access to Private variable</a:t>
            </a:r>
          </a:p>
        </p:txBody>
      </p:sp>
      <p:sp>
        <p:nvSpPr>
          <p:cNvPr id="11279" name="Rectangle 22"/>
          <p:cNvSpPr>
            <a:spLocks noChangeArrowheads="1"/>
          </p:cNvSpPr>
          <p:nvPr/>
        </p:nvSpPr>
        <p:spPr bwMode="auto">
          <a:xfrm>
            <a:off x="6300788" y="1196975"/>
            <a:ext cx="2376487" cy="1296988"/>
          </a:xfrm>
          <a:prstGeom prst="rect">
            <a:avLst/>
          </a:prstGeom>
          <a:solidFill>
            <a:schemeClr val="bg1">
              <a:lumMod val="95000"/>
            </a:schemeClr>
          </a:solidFill>
          <a:ln w="19050" algn="ctr">
            <a:noFill/>
            <a:miter lim="800000"/>
            <a:headEnd/>
            <a:tailEnd/>
          </a:ln>
        </p:spPr>
        <p:txBody>
          <a:bodyPr wrap="none" anchor="ctr"/>
          <a:lstStyle/>
          <a:p>
            <a:endParaRPr lang="en-US" dirty="0"/>
          </a:p>
        </p:txBody>
      </p:sp>
      <p:sp>
        <p:nvSpPr>
          <p:cNvPr id="11280" name="Text Box 23"/>
          <p:cNvSpPr txBox="1">
            <a:spLocks noChangeArrowheads="1"/>
          </p:cNvSpPr>
          <p:nvPr/>
        </p:nvSpPr>
        <p:spPr bwMode="auto">
          <a:xfrm>
            <a:off x="6372225" y="1412875"/>
            <a:ext cx="982663" cy="314325"/>
          </a:xfrm>
          <a:prstGeom prst="rect">
            <a:avLst/>
          </a:prstGeom>
          <a:solidFill>
            <a:srgbClr val="C0C0C0">
              <a:alpha val="50195"/>
            </a:srgbClr>
          </a:solidFill>
          <a:ln w="9525" algn="ctr">
            <a:solidFill>
              <a:srgbClr val="000000"/>
            </a:solidFill>
            <a:miter lim="800000"/>
            <a:headEnd/>
            <a:tailEnd/>
          </a:ln>
        </p:spPr>
        <p:txBody>
          <a:bodyPr wrap="none">
            <a:spAutoFit/>
          </a:bodyPr>
          <a:lstStyle/>
          <a:p>
            <a:r>
              <a:rPr lang="en-NZ" sz="1400" u="sng" dirty="0">
                <a:solidFill>
                  <a:schemeClr val="tx2"/>
                </a:solidFill>
              </a:rPr>
              <a:t>Protection</a:t>
            </a:r>
          </a:p>
        </p:txBody>
      </p:sp>
      <p:sp>
        <p:nvSpPr>
          <p:cNvPr id="11281" name="Text Box 24"/>
          <p:cNvSpPr txBox="1">
            <a:spLocks noChangeArrowheads="1"/>
          </p:cNvSpPr>
          <p:nvPr/>
        </p:nvSpPr>
        <p:spPr bwMode="auto">
          <a:xfrm>
            <a:off x="6372225" y="1989138"/>
            <a:ext cx="793750" cy="314325"/>
          </a:xfrm>
          <a:prstGeom prst="rect">
            <a:avLst/>
          </a:prstGeom>
          <a:solidFill>
            <a:srgbClr val="C0C0C0">
              <a:alpha val="50195"/>
            </a:srgbClr>
          </a:solidFill>
          <a:ln w="9525" algn="ctr">
            <a:solidFill>
              <a:srgbClr val="000000"/>
            </a:solidFill>
            <a:miter lim="800000"/>
            <a:headEnd/>
            <a:tailEnd/>
          </a:ln>
        </p:spPr>
        <p:txBody>
          <a:bodyPr wrap="none">
            <a:spAutoFit/>
          </a:bodyPr>
          <a:lstStyle/>
          <a:p>
            <a:r>
              <a:rPr lang="en-NZ" sz="1400" u="sng" dirty="0">
                <a:solidFill>
                  <a:schemeClr val="tx2"/>
                </a:solidFill>
              </a:rPr>
              <a:t>Derived</a:t>
            </a:r>
          </a:p>
        </p:txBody>
      </p:sp>
      <p:sp>
        <p:nvSpPr>
          <p:cNvPr id="11282" name="Text Box 25"/>
          <p:cNvSpPr txBox="1">
            <a:spLocks noChangeArrowheads="1"/>
          </p:cNvSpPr>
          <p:nvPr/>
        </p:nvSpPr>
        <p:spPr bwMode="auto">
          <a:xfrm>
            <a:off x="7308850" y="1846263"/>
            <a:ext cx="1277938" cy="314325"/>
          </a:xfrm>
          <a:prstGeom prst="rect">
            <a:avLst/>
          </a:prstGeom>
          <a:solidFill>
            <a:srgbClr val="C0C0C0">
              <a:alpha val="50195"/>
            </a:srgbClr>
          </a:solidFill>
          <a:ln w="9525" algn="ctr">
            <a:solidFill>
              <a:srgbClr val="000000"/>
            </a:solidFill>
            <a:miter lim="800000"/>
            <a:headEnd/>
            <a:tailEnd/>
          </a:ln>
        </p:spPr>
        <p:txBody>
          <a:bodyPr wrap="none">
            <a:spAutoFit/>
          </a:bodyPr>
          <a:lstStyle/>
          <a:p>
            <a:r>
              <a:rPr lang="en-NZ" sz="1400" dirty="0"/>
              <a:t>SamePackage</a:t>
            </a:r>
          </a:p>
        </p:txBody>
      </p:sp>
      <p:sp>
        <p:nvSpPr>
          <p:cNvPr id="11283" name="Text Box 26"/>
          <p:cNvSpPr txBox="1">
            <a:spLocks noChangeArrowheads="1"/>
          </p:cNvSpPr>
          <p:nvPr/>
        </p:nvSpPr>
        <p:spPr bwMode="auto">
          <a:xfrm>
            <a:off x="5219700" y="1989138"/>
            <a:ext cx="989013" cy="314325"/>
          </a:xfrm>
          <a:prstGeom prst="rect">
            <a:avLst/>
          </a:prstGeom>
          <a:solidFill>
            <a:srgbClr val="C0C0C0">
              <a:alpha val="50195"/>
            </a:srgbClr>
          </a:solidFill>
          <a:ln w="9525" algn="ctr">
            <a:solidFill>
              <a:srgbClr val="000000"/>
            </a:solidFill>
            <a:miter lim="800000"/>
            <a:headEnd/>
            <a:tailEnd/>
          </a:ln>
        </p:spPr>
        <p:txBody>
          <a:bodyPr wrap="none">
            <a:spAutoFit/>
          </a:bodyPr>
          <a:lstStyle/>
          <a:p>
            <a:r>
              <a:rPr lang="en-NZ" sz="1400" dirty="0">
                <a:solidFill>
                  <a:schemeClr val="hlink"/>
                </a:solidFill>
              </a:rPr>
              <a:t>P2Derived</a:t>
            </a:r>
          </a:p>
        </p:txBody>
      </p:sp>
      <p:sp>
        <p:nvSpPr>
          <p:cNvPr id="11284" name="Text Box 27"/>
          <p:cNvSpPr txBox="1">
            <a:spLocks noChangeArrowheads="1"/>
          </p:cNvSpPr>
          <p:nvPr/>
        </p:nvSpPr>
        <p:spPr bwMode="auto">
          <a:xfrm>
            <a:off x="4716463" y="1485900"/>
            <a:ext cx="1282700" cy="314325"/>
          </a:xfrm>
          <a:prstGeom prst="rect">
            <a:avLst/>
          </a:prstGeom>
          <a:solidFill>
            <a:srgbClr val="C0C0C0">
              <a:alpha val="50195"/>
            </a:srgbClr>
          </a:solidFill>
          <a:ln w="9525" algn="ctr">
            <a:solidFill>
              <a:srgbClr val="000000"/>
            </a:solidFill>
            <a:miter lim="800000"/>
            <a:headEnd/>
            <a:tailEnd/>
          </a:ln>
        </p:spPr>
        <p:txBody>
          <a:bodyPr wrap="none">
            <a:spAutoFit/>
          </a:bodyPr>
          <a:lstStyle/>
          <a:p>
            <a:r>
              <a:rPr lang="en-NZ" sz="1400" dirty="0">
                <a:solidFill>
                  <a:schemeClr val="hlink"/>
                </a:solidFill>
              </a:rPr>
              <a:t>OtherPackage</a:t>
            </a:r>
          </a:p>
        </p:txBody>
      </p:sp>
      <p:sp>
        <p:nvSpPr>
          <p:cNvPr id="11285" name="Line 28"/>
          <p:cNvSpPr>
            <a:spLocks noChangeShapeType="1"/>
          </p:cNvSpPr>
          <p:nvPr/>
        </p:nvSpPr>
        <p:spPr bwMode="auto">
          <a:xfrm flipV="1">
            <a:off x="6804025" y="1773238"/>
            <a:ext cx="0" cy="215900"/>
          </a:xfrm>
          <a:prstGeom prst="line">
            <a:avLst/>
          </a:prstGeom>
          <a:noFill/>
          <a:ln w="38100">
            <a:solidFill>
              <a:srgbClr val="000000"/>
            </a:solidFill>
            <a:round/>
            <a:headEnd/>
            <a:tailEnd type="triangle" w="med" len="med"/>
          </a:ln>
        </p:spPr>
        <p:txBody>
          <a:bodyPr wrap="none"/>
          <a:lstStyle/>
          <a:p>
            <a:endParaRPr lang="en-US" dirty="0"/>
          </a:p>
        </p:txBody>
      </p:sp>
      <p:sp>
        <p:nvSpPr>
          <p:cNvPr id="11286" name="Line 29"/>
          <p:cNvSpPr>
            <a:spLocks noChangeShapeType="1"/>
          </p:cNvSpPr>
          <p:nvPr/>
        </p:nvSpPr>
        <p:spPr bwMode="auto">
          <a:xfrm flipV="1">
            <a:off x="5940425" y="1773238"/>
            <a:ext cx="431800" cy="215900"/>
          </a:xfrm>
          <a:prstGeom prst="line">
            <a:avLst/>
          </a:prstGeom>
          <a:noFill/>
          <a:ln w="38100">
            <a:solidFill>
              <a:srgbClr val="000000"/>
            </a:solidFill>
            <a:round/>
            <a:headEnd/>
            <a:tailEnd type="triangle" w="med" len="med"/>
          </a:ln>
        </p:spPr>
        <p:txBody>
          <a:bodyPr wrap="none"/>
          <a:lstStyle/>
          <a:p>
            <a:endParaRPr lang="en-US" dirty="0"/>
          </a:p>
        </p:txBody>
      </p:sp>
      <p:sp>
        <p:nvSpPr>
          <p:cNvPr id="23" name="Oval 22"/>
          <p:cNvSpPr/>
          <p:nvPr/>
        </p:nvSpPr>
        <p:spPr bwMode="auto">
          <a:xfrm>
            <a:off x="6215074" y="1285860"/>
            <a:ext cx="1357322" cy="1143008"/>
          </a:xfrm>
          <a:prstGeom prst="ellipse">
            <a:avLst/>
          </a:prstGeom>
          <a:noFill/>
          <a:ln w="19050" cap="flat" cmpd="sng" algn="ctr">
            <a:solidFill>
              <a:srgbClr val="800000"/>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ahoma" pitchFamily="34" charset="0"/>
            </a:endParaRPr>
          </a:p>
        </p:txBody>
      </p:sp>
      <p:sp>
        <p:nvSpPr>
          <p:cNvPr id="2" name="TextBox 1"/>
          <p:cNvSpPr txBox="1"/>
          <p:nvPr/>
        </p:nvSpPr>
        <p:spPr>
          <a:xfrm>
            <a:off x="7878205" y="1354524"/>
            <a:ext cx="410690" cy="338554"/>
          </a:xfrm>
          <a:prstGeom prst="rect">
            <a:avLst/>
          </a:prstGeom>
          <a:noFill/>
        </p:spPr>
        <p:txBody>
          <a:bodyPr wrap="none" rtlCol="0">
            <a:spAutoFit/>
          </a:bodyPr>
          <a:lstStyle/>
          <a:p>
            <a:r>
              <a:rPr lang="en-NZ" sz="1600" dirty="0" smtClean="0"/>
              <a:t>p1</a:t>
            </a:r>
            <a:endParaRPr lang="en-NZ" sz="1600" dirty="0"/>
          </a:p>
        </p:txBody>
      </p:sp>
      <p:sp>
        <p:nvSpPr>
          <p:cNvPr id="25" name="TextBox 24"/>
          <p:cNvSpPr txBox="1"/>
          <p:nvPr/>
        </p:nvSpPr>
        <p:spPr>
          <a:xfrm>
            <a:off x="4982810" y="1116583"/>
            <a:ext cx="410690" cy="338554"/>
          </a:xfrm>
          <a:prstGeom prst="rect">
            <a:avLst/>
          </a:prstGeom>
          <a:noFill/>
        </p:spPr>
        <p:txBody>
          <a:bodyPr wrap="none" rtlCol="0">
            <a:spAutoFit/>
          </a:bodyPr>
          <a:lstStyle/>
          <a:p>
            <a:r>
              <a:rPr lang="en-NZ" sz="1600" dirty="0" smtClean="0"/>
              <a:t>p2</a:t>
            </a:r>
            <a:endParaRPr lang="en-NZ" sz="1600" dirty="0"/>
          </a:p>
        </p:txBody>
      </p:sp>
      <p:sp>
        <p:nvSpPr>
          <p:cNvPr id="5" name="Rectangle 4"/>
          <p:cNvSpPr/>
          <p:nvPr/>
        </p:nvSpPr>
        <p:spPr>
          <a:xfrm>
            <a:off x="4643438" y="1143000"/>
            <a:ext cx="4177034" cy="1422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aphicFrame>
        <p:nvGraphicFramePr>
          <p:cNvPr id="6" name="Table 5"/>
          <p:cNvGraphicFramePr>
            <a:graphicFrameLocks noGrp="1"/>
          </p:cNvGraphicFramePr>
          <p:nvPr>
            <p:extLst>
              <p:ext uri="{D42A27DB-BD31-4B8C-83A1-F6EECF244321}">
                <p14:modId xmlns:p14="http://schemas.microsoft.com/office/powerpoint/2010/main" val="404332836"/>
              </p:ext>
            </p:extLst>
          </p:nvPr>
        </p:nvGraphicFramePr>
        <p:xfrm>
          <a:off x="821406" y="5686882"/>
          <a:ext cx="7052582" cy="604084"/>
        </p:xfrm>
        <a:graphic>
          <a:graphicData uri="http://schemas.openxmlformats.org/drawingml/2006/table">
            <a:tbl>
              <a:tblPr/>
              <a:tblGrid>
                <a:gridCol w="3526292">
                  <a:extLst>
                    <a:ext uri="{9D8B030D-6E8A-4147-A177-3AD203B41FA5}">
                      <a16:colId xmlns:a16="http://schemas.microsoft.com/office/drawing/2014/main" val="20000"/>
                    </a:ext>
                  </a:extLst>
                </a:gridCol>
                <a:gridCol w="897472">
                  <a:extLst>
                    <a:ext uri="{9D8B030D-6E8A-4147-A177-3AD203B41FA5}">
                      <a16:colId xmlns:a16="http://schemas.microsoft.com/office/drawing/2014/main" val="20001"/>
                    </a:ext>
                  </a:extLst>
                </a:gridCol>
                <a:gridCol w="961074">
                  <a:extLst>
                    <a:ext uri="{9D8B030D-6E8A-4147-A177-3AD203B41FA5}">
                      <a16:colId xmlns:a16="http://schemas.microsoft.com/office/drawing/2014/main" val="20002"/>
                    </a:ext>
                  </a:extLst>
                </a:gridCol>
                <a:gridCol w="833872">
                  <a:extLst>
                    <a:ext uri="{9D8B030D-6E8A-4147-A177-3AD203B41FA5}">
                      <a16:colId xmlns:a16="http://schemas.microsoft.com/office/drawing/2014/main" val="20003"/>
                    </a:ext>
                  </a:extLst>
                </a:gridCol>
                <a:gridCol w="833872">
                  <a:extLst>
                    <a:ext uri="{9D8B030D-6E8A-4147-A177-3AD203B41FA5}">
                      <a16:colId xmlns:a16="http://schemas.microsoft.com/office/drawing/2014/main" val="20004"/>
                    </a:ext>
                  </a:extLst>
                </a:gridCol>
              </a:tblGrid>
              <a:tr h="3297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200" b="0" i="0" u="none" strike="noStrike" cap="none" normalizeH="0" baseline="0" dirty="0" smtClean="0">
                        <a:ln>
                          <a:noFill/>
                        </a:ln>
                        <a:solidFill>
                          <a:schemeClr val="tx1"/>
                        </a:solidFill>
                        <a:effectLst/>
                        <a:latin typeface="Tahoma" pitchFamily="34" charset="0"/>
                      </a:endParaRPr>
                    </a:p>
                  </a:txBody>
                  <a:tcPr marL="99741" marR="997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200" b="0" i="0" u="none" strike="noStrike" cap="none" normalizeH="0" baseline="0" dirty="0" smtClean="0">
                          <a:ln>
                            <a:noFill/>
                          </a:ln>
                          <a:solidFill>
                            <a:schemeClr val="tx1"/>
                          </a:solidFill>
                          <a:effectLst/>
                          <a:latin typeface="Tahoma" pitchFamily="34" charset="0"/>
                        </a:rPr>
                        <a:t>Private</a:t>
                      </a:r>
                    </a:p>
                  </a:txBody>
                  <a:tcPr marL="99741" marR="99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200" b="0" i="0" u="none" strike="noStrike" cap="none" normalizeH="0" baseline="0" dirty="0" smtClean="0">
                          <a:ln>
                            <a:noFill/>
                          </a:ln>
                          <a:solidFill>
                            <a:schemeClr val="tx1"/>
                          </a:solidFill>
                          <a:effectLst/>
                          <a:latin typeface="Tahoma" pitchFamily="34" charset="0"/>
                        </a:rPr>
                        <a:t>Protected</a:t>
                      </a:r>
                    </a:p>
                  </a:txBody>
                  <a:tcPr marL="99741" marR="99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200" b="0" i="0" u="none" strike="noStrike" cap="none" normalizeH="0" baseline="0" dirty="0" smtClean="0">
                          <a:ln>
                            <a:noFill/>
                          </a:ln>
                          <a:solidFill>
                            <a:schemeClr val="tx1"/>
                          </a:solidFill>
                          <a:effectLst/>
                          <a:latin typeface="Tahoma" pitchFamily="34" charset="0"/>
                        </a:rPr>
                        <a:t>Public </a:t>
                      </a:r>
                    </a:p>
                  </a:txBody>
                  <a:tcPr marL="99741" marR="99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200" b="0" i="0" u="none" strike="noStrike" cap="none" normalizeH="0" baseline="0" dirty="0" smtClean="0">
                          <a:ln>
                            <a:noFill/>
                          </a:ln>
                          <a:solidFill>
                            <a:schemeClr val="tx1"/>
                          </a:solidFill>
                          <a:effectLst/>
                          <a:latin typeface="Tahoma" pitchFamily="34" charset="0"/>
                        </a:rPr>
                        <a:t>Default</a:t>
                      </a:r>
                    </a:p>
                  </a:txBody>
                  <a:tcPr marL="99741" marR="997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785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200" b="0" i="0" u="none" strike="noStrike" cap="none" normalizeH="0" baseline="0" dirty="0" smtClean="0">
                          <a:ln>
                            <a:noFill/>
                          </a:ln>
                          <a:solidFill>
                            <a:schemeClr val="tx1"/>
                          </a:solidFill>
                          <a:effectLst/>
                          <a:latin typeface="Tahoma" pitchFamily="34" charset="0"/>
                        </a:rPr>
                        <a:t>Other Subclasses within a package</a:t>
                      </a:r>
                    </a:p>
                  </a:txBody>
                  <a:tcPr marL="99741" marR="997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200" b="0" i="0" u="none" strike="noStrike" cap="none" normalizeH="0" baseline="0" dirty="0" smtClean="0">
                          <a:ln>
                            <a:noFill/>
                          </a:ln>
                          <a:solidFill>
                            <a:schemeClr val="tx1"/>
                          </a:solidFill>
                          <a:effectLst/>
                          <a:latin typeface="Tahoma" pitchFamily="34" charset="0"/>
                        </a:rPr>
                        <a:t>No</a:t>
                      </a:r>
                    </a:p>
                  </a:txBody>
                  <a:tcPr marL="99741" marR="99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200" b="0" i="0" u="none" strike="noStrike" cap="none" normalizeH="0" baseline="0" dirty="0" smtClean="0">
                          <a:ln>
                            <a:noFill/>
                          </a:ln>
                          <a:solidFill>
                            <a:schemeClr val="tx1"/>
                          </a:solidFill>
                          <a:effectLst/>
                          <a:latin typeface="Tahoma" pitchFamily="34" charset="0"/>
                        </a:rPr>
                        <a:t>YES</a:t>
                      </a:r>
                    </a:p>
                  </a:txBody>
                  <a:tcPr marL="99741" marR="99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200" b="0" i="0" u="none" strike="noStrike" cap="none" normalizeH="0" baseline="0" dirty="0" smtClean="0">
                          <a:ln>
                            <a:noFill/>
                          </a:ln>
                          <a:solidFill>
                            <a:schemeClr val="tx1"/>
                          </a:solidFill>
                          <a:effectLst/>
                          <a:latin typeface="Tahoma" pitchFamily="34" charset="0"/>
                        </a:rPr>
                        <a:t>YES</a:t>
                      </a:r>
                    </a:p>
                  </a:txBody>
                  <a:tcPr marL="99741" marR="99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200" b="0" i="0" u="none" strike="noStrike" cap="none" normalizeH="0" baseline="0" dirty="0" smtClean="0">
                          <a:ln>
                            <a:noFill/>
                          </a:ln>
                          <a:solidFill>
                            <a:schemeClr val="tx1"/>
                          </a:solidFill>
                          <a:effectLst/>
                          <a:latin typeface="Tahoma" pitchFamily="34" charset="0"/>
                        </a:rPr>
                        <a:t>YES</a:t>
                      </a:r>
                    </a:p>
                  </a:txBody>
                  <a:tcPr marL="99741" marR="997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89993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a:bodyPr>
          <a:lstStyle/>
          <a:p>
            <a:r>
              <a:rPr lang="en-NZ" altLang="en-US" dirty="0" smtClean="0"/>
              <a:t>1.Introduction </a:t>
            </a:r>
          </a:p>
        </p:txBody>
      </p:sp>
      <p:sp>
        <p:nvSpPr>
          <p:cNvPr id="26627" name="Content Placeholder 2"/>
          <p:cNvSpPr>
            <a:spLocks noGrp="1"/>
          </p:cNvSpPr>
          <p:nvPr>
            <p:ph idx="1"/>
          </p:nvPr>
        </p:nvSpPr>
        <p:spPr/>
        <p:txBody>
          <a:bodyPr>
            <a:normAutofit/>
          </a:bodyPr>
          <a:lstStyle/>
          <a:p>
            <a:r>
              <a:rPr lang="en-US" altLang="en-US" dirty="0" smtClean="0"/>
              <a:t>This occurs when </a:t>
            </a:r>
            <a:r>
              <a:rPr lang="en-US" altLang="en-US" b="1" dirty="0" smtClean="0"/>
              <a:t>one</a:t>
            </a:r>
            <a:r>
              <a:rPr lang="en-US" altLang="en-US" dirty="0" smtClean="0"/>
              <a:t> method name in a method call can cause </a:t>
            </a:r>
            <a:r>
              <a:rPr lang="en-NZ" altLang="en-US" b="1" dirty="0" smtClean="0"/>
              <a:t>different actions </a:t>
            </a:r>
            <a:r>
              <a:rPr lang="en-NZ" altLang="en-US" dirty="0" smtClean="0"/>
              <a:t>depending on </a:t>
            </a:r>
            <a:r>
              <a:rPr lang="en-US" altLang="en-US" dirty="0" smtClean="0"/>
              <a:t>which type of instance is invoking </a:t>
            </a:r>
            <a:r>
              <a:rPr lang="en-NZ" altLang="en-US" dirty="0" smtClean="0"/>
              <a:t>the method. !</a:t>
            </a:r>
          </a:p>
          <a:p>
            <a:pPr lvl="1"/>
            <a:r>
              <a:rPr lang="en-US" altLang="en-US" dirty="0" smtClean="0"/>
              <a:t>At runtime, the actual method </a:t>
            </a:r>
            <a:r>
              <a:rPr lang="en-NZ" altLang="en-US" dirty="0" smtClean="0"/>
              <a:t>corresponding to the instance </a:t>
            </a:r>
            <a:r>
              <a:rPr lang="en-US" altLang="en-US" dirty="0" smtClean="0"/>
              <a:t>type is executed (i.e., the method defined in the class whose </a:t>
            </a:r>
            <a:r>
              <a:rPr lang="en-NZ" altLang="en-US" dirty="0" smtClean="0"/>
              <a:t>constructor created the object)!</a:t>
            </a:r>
          </a:p>
          <a:p>
            <a:r>
              <a:rPr lang="en-NZ" altLang="en-US" dirty="0" smtClean="0"/>
              <a:t>Relying </a:t>
            </a:r>
            <a:r>
              <a:rPr lang="en-NZ" altLang="en-US" dirty="0"/>
              <a:t>on each object to know how to “do the right thing” in response to the </a:t>
            </a:r>
            <a:r>
              <a:rPr lang="en-NZ" altLang="en-US" b="1" dirty="0"/>
              <a:t>same method call </a:t>
            </a:r>
            <a:r>
              <a:rPr lang="en-NZ" altLang="en-US" dirty="0"/>
              <a:t>is the key concept of </a:t>
            </a:r>
            <a:r>
              <a:rPr lang="en-NZ" altLang="en-US" b="1" dirty="0"/>
              <a:t>polymorphism</a:t>
            </a:r>
            <a:r>
              <a:rPr lang="en-NZ" altLang="en-US" dirty="0"/>
              <a:t>. </a:t>
            </a:r>
          </a:p>
          <a:p>
            <a:r>
              <a:rPr lang="en-NZ" altLang="en-US" dirty="0"/>
              <a:t>The same message sent to a variety of objects has “</a:t>
            </a:r>
            <a:r>
              <a:rPr lang="en-NZ" altLang="en-US" b="1" dirty="0"/>
              <a:t>many forms</a:t>
            </a:r>
            <a:r>
              <a:rPr lang="en-NZ" altLang="en-US" dirty="0"/>
              <a:t>” of results—hence the term polymorphism</a:t>
            </a:r>
            <a:r>
              <a:rPr lang="en-NZ" altLang="en-US" dirty="0" smtClean="0"/>
              <a:t>.</a:t>
            </a:r>
          </a:p>
          <a:p>
            <a:endParaRPr lang="en-NZ" altLang="en-US" dirty="0" smtClean="0"/>
          </a:p>
        </p:txBody>
      </p:sp>
      <p:sp>
        <p:nvSpPr>
          <p:cNvPr id="4" name="Date Placeholder 3"/>
          <p:cNvSpPr>
            <a:spLocks noGrp="1"/>
          </p:cNvSpPr>
          <p:nvPr>
            <p:ph type="dt" sz="half" idx="10"/>
          </p:nvPr>
        </p:nvSpPr>
        <p:spPr/>
        <p:txBody>
          <a:bodyPr/>
          <a:lstStyle/>
          <a:p>
            <a:pPr>
              <a:defRPr/>
            </a:pPr>
            <a:r>
              <a:rPr lang="en-US" smtClean="0"/>
              <a:t>Lecture11</a:t>
            </a:r>
            <a:endParaRPr lang="en-NZ" dirty="0"/>
          </a:p>
        </p:txBody>
      </p:sp>
      <p:sp>
        <p:nvSpPr>
          <p:cNvPr id="3" name="Slide Number Placeholder 2"/>
          <p:cNvSpPr>
            <a:spLocks noGrp="1"/>
          </p:cNvSpPr>
          <p:nvPr>
            <p:ph type="sldNum" sz="quarter" idx="12"/>
          </p:nvPr>
        </p:nvSpPr>
        <p:spPr/>
        <p:txBody>
          <a:bodyPr/>
          <a:lstStyle/>
          <a:p>
            <a:pPr>
              <a:defRPr/>
            </a:pPr>
            <a:fld id="{E3734F35-4787-4D40-A6FC-86E47D2D2234}" type="slidenum">
              <a:rPr lang="en-NZ" smtClean="0"/>
              <a:pPr>
                <a:defRPr/>
              </a:pPr>
              <a:t>3</a:t>
            </a:fld>
            <a:endParaRPr lang="en-NZ" dirty="0"/>
          </a:p>
        </p:txBody>
      </p:sp>
    </p:spTree>
    <p:extLst>
      <p:ext uri="{BB962C8B-B14F-4D97-AF65-F5344CB8AC3E}">
        <p14:creationId xmlns:p14="http://schemas.microsoft.com/office/powerpoint/2010/main" val="5339091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a:xfrm>
            <a:off x="148060" y="-56610"/>
            <a:ext cx="7886700" cy="1325563"/>
          </a:xfrm>
        </p:spPr>
        <p:txBody>
          <a:bodyPr>
            <a:normAutofit/>
          </a:bodyPr>
          <a:lstStyle/>
          <a:p>
            <a:r>
              <a:rPr lang="en-NZ" dirty="0"/>
              <a:t>4.Access Modifiers </a:t>
            </a:r>
            <a:r>
              <a:rPr lang="en-NZ" dirty="0" smtClean="0"/>
              <a:t/>
            </a:r>
            <a:br>
              <a:rPr lang="en-NZ" dirty="0" smtClean="0"/>
            </a:br>
            <a:r>
              <a:rPr lang="en-US" dirty="0" smtClean="0"/>
              <a:t>Other classes within a package</a:t>
            </a:r>
            <a:endParaRPr lang="en-NZ" dirty="0" smtClean="0"/>
          </a:p>
        </p:txBody>
      </p:sp>
      <p:sp>
        <p:nvSpPr>
          <p:cNvPr id="2" name="Date Placeholder 1"/>
          <p:cNvSpPr>
            <a:spLocks noGrp="1"/>
          </p:cNvSpPr>
          <p:nvPr>
            <p:ph type="dt" sz="half" idx="10"/>
          </p:nvPr>
        </p:nvSpPr>
        <p:spPr/>
        <p:txBody>
          <a:bodyPr/>
          <a:lstStyle/>
          <a:p>
            <a:r>
              <a:rPr lang="en-US" smtClean="0"/>
              <a:t>08</a:t>
            </a:r>
            <a:endParaRPr lang="en-NZ" dirty="0"/>
          </a:p>
        </p:txBody>
      </p:sp>
      <p:sp>
        <p:nvSpPr>
          <p:cNvPr id="3" name="Slide Number Placeholder 2"/>
          <p:cNvSpPr>
            <a:spLocks noGrp="1"/>
          </p:cNvSpPr>
          <p:nvPr>
            <p:ph type="sldNum" sz="quarter" idx="12"/>
          </p:nvPr>
        </p:nvSpPr>
        <p:spPr/>
        <p:txBody>
          <a:bodyPr/>
          <a:lstStyle/>
          <a:p>
            <a:fld id="{F37115C9-04D0-4DEC-B549-AE3885D11236}" type="slidenum">
              <a:rPr lang="en-NZ" smtClean="0"/>
              <a:pPr/>
              <a:t>30</a:t>
            </a:fld>
            <a:endParaRPr lang="en-NZ" dirty="0"/>
          </a:p>
        </p:txBody>
      </p:sp>
      <p:sp>
        <p:nvSpPr>
          <p:cNvPr id="12294" name="Text Box 3"/>
          <p:cNvSpPr txBox="1">
            <a:spLocks noChangeArrowheads="1"/>
          </p:cNvSpPr>
          <p:nvPr/>
        </p:nvSpPr>
        <p:spPr bwMode="auto">
          <a:xfrm>
            <a:off x="250825" y="1341438"/>
            <a:ext cx="3960813" cy="158115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algn="l"/>
            <a:r>
              <a:rPr lang="en-NZ" sz="1400" b="1" dirty="0">
                <a:latin typeface="Courier New" pitchFamily="49" charset="0"/>
              </a:rPr>
              <a:t>package p1;</a:t>
            </a:r>
          </a:p>
          <a:p>
            <a:pPr algn="l"/>
            <a:r>
              <a:rPr lang="en-NZ" sz="1400" b="1" dirty="0">
                <a:latin typeface="Courier New" pitchFamily="49" charset="0"/>
              </a:rPr>
              <a:t>public class Protection {</a:t>
            </a:r>
          </a:p>
          <a:p>
            <a:pPr algn="l"/>
            <a:r>
              <a:rPr lang="en-NZ" sz="1400" b="1" dirty="0">
                <a:latin typeface="Courier New" pitchFamily="49" charset="0"/>
              </a:rPr>
              <a:t>  int n_default = 1;</a:t>
            </a:r>
          </a:p>
          <a:p>
            <a:pPr algn="l"/>
            <a:r>
              <a:rPr lang="en-NZ" sz="1400" b="1" dirty="0">
                <a:latin typeface="Courier New" pitchFamily="49" charset="0"/>
              </a:rPr>
              <a:t>  public int n_public = 2;</a:t>
            </a:r>
          </a:p>
          <a:p>
            <a:pPr algn="l"/>
            <a:r>
              <a:rPr lang="en-NZ" sz="1400" b="1" dirty="0">
                <a:latin typeface="Courier New" pitchFamily="49" charset="0"/>
              </a:rPr>
              <a:t>  protected int n_protected = 3;</a:t>
            </a:r>
          </a:p>
          <a:p>
            <a:pPr algn="l"/>
            <a:r>
              <a:rPr lang="en-NZ" sz="1400" b="1" dirty="0">
                <a:latin typeface="Courier New" pitchFamily="49" charset="0"/>
              </a:rPr>
              <a:t>  private int n_private = 4;</a:t>
            </a:r>
          </a:p>
          <a:p>
            <a:pPr algn="l"/>
            <a:r>
              <a:rPr lang="en-NZ" sz="1400" b="1" dirty="0">
                <a:latin typeface="Courier New" pitchFamily="49" charset="0"/>
              </a:rPr>
              <a:t>}</a:t>
            </a:r>
          </a:p>
        </p:txBody>
      </p:sp>
      <p:sp>
        <p:nvSpPr>
          <p:cNvPr id="12295" name="Text Box 4"/>
          <p:cNvSpPr txBox="1">
            <a:spLocks noChangeArrowheads="1"/>
          </p:cNvSpPr>
          <p:nvPr/>
        </p:nvSpPr>
        <p:spPr bwMode="auto">
          <a:xfrm>
            <a:off x="179388" y="3213100"/>
            <a:ext cx="6121400" cy="246221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algn="l"/>
            <a:r>
              <a:rPr lang="en-NZ" sz="1400" b="1" dirty="0">
                <a:latin typeface="Courier New" pitchFamily="49" charset="0"/>
              </a:rPr>
              <a:t>package p1;</a:t>
            </a:r>
          </a:p>
          <a:p>
            <a:pPr algn="l"/>
            <a:r>
              <a:rPr lang="en-NZ" sz="1400" b="1" dirty="0">
                <a:latin typeface="Courier New" pitchFamily="49" charset="0"/>
              </a:rPr>
              <a:t>public class SamePackage {</a:t>
            </a:r>
          </a:p>
          <a:p>
            <a:pPr algn="l"/>
            <a:r>
              <a:rPr lang="en-NZ" sz="1400" b="1" dirty="0">
                <a:latin typeface="Courier New" pitchFamily="49" charset="0"/>
              </a:rPr>
              <a:t>  public static void main(String[] args) {</a:t>
            </a:r>
          </a:p>
          <a:p>
            <a:pPr algn="l"/>
            <a:r>
              <a:rPr lang="en-NZ" sz="1400" b="1" dirty="0">
                <a:latin typeface="Courier New" pitchFamily="49" charset="0"/>
              </a:rPr>
              <a:t>    Protection b = new Protection();</a:t>
            </a:r>
          </a:p>
          <a:p>
            <a:pPr algn="l"/>
            <a:r>
              <a:rPr lang="en-NZ" sz="1400" b="1" dirty="0">
                <a:latin typeface="Courier New" pitchFamily="49" charset="0"/>
              </a:rPr>
              <a:t>    System.out.println("n_default=" + b.n_default);</a:t>
            </a:r>
          </a:p>
          <a:p>
            <a:pPr algn="l"/>
            <a:r>
              <a:rPr lang="en-NZ" sz="1400" b="1" dirty="0">
                <a:latin typeface="Courier New" pitchFamily="49" charset="0"/>
              </a:rPr>
              <a:t>    System.out.println("n_public=" + b.n_public);</a:t>
            </a:r>
          </a:p>
          <a:p>
            <a:pPr algn="l"/>
            <a:r>
              <a:rPr lang="en-NZ" sz="1400" b="1" dirty="0">
                <a:latin typeface="Courier New" pitchFamily="49" charset="0"/>
              </a:rPr>
              <a:t>    System.out.println("n_protected=" + b.n_protected);</a:t>
            </a:r>
          </a:p>
          <a:p>
            <a:pPr algn="l"/>
            <a:r>
              <a:rPr lang="en-NZ" sz="1400" b="1" dirty="0">
                <a:latin typeface="Courier New" pitchFamily="49" charset="0"/>
              </a:rPr>
              <a:t>   // System.out.println("n_private" + b.n_private);</a:t>
            </a:r>
          </a:p>
          <a:p>
            <a:pPr algn="l"/>
            <a:endParaRPr lang="en-NZ" sz="1400" b="1" dirty="0">
              <a:latin typeface="Courier New" pitchFamily="49" charset="0"/>
            </a:endParaRPr>
          </a:p>
          <a:p>
            <a:pPr algn="l"/>
            <a:r>
              <a:rPr lang="en-NZ" sz="1400" b="1" dirty="0">
                <a:latin typeface="Courier New" pitchFamily="49" charset="0"/>
              </a:rPr>
              <a:t>  }</a:t>
            </a:r>
          </a:p>
          <a:p>
            <a:pPr algn="l"/>
            <a:r>
              <a:rPr lang="en-NZ" sz="1400" b="1" dirty="0">
                <a:latin typeface="Courier New" pitchFamily="49" charset="0"/>
              </a:rPr>
              <a:t>}</a:t>
            </a:r>
          </a:p>
        </p:txBody>
      </p:sp>
      <p:sp>
        <p:nvSpPr>
          <p:cNvPr id="12296" name="Text Box 6"/>
          <p:cNvSpPr txBox="1">
            <a:spLocks noChangeArrowheads="1"/>
          </p:cNvSpPr>
          <p:nvPr/>
        </p:nvSpPr>
        <p:spPr bwMode="auto">
          <a:xfrm>
            <a:off x="6661150" y="2597627"/>
            <a:ext cx="2016125" cy="536265"/>
          </a:xfrm>
          <a:prstGeom prst="rect">
            <a:avLst/>
          </a:prstGeom>
          <a:solidFill>
            <a:srgbClr val="FFFFFF"/>
          </a:solidFill>
          <a:ln w="9525">
            <a:solidFill>
              <a:srgbClr val="000000"/>
            </a:solidFill>
            <a:miter lim="800000"/>
            <a:headEnd/>
            <a:tailEnd/>
          </a:ln>
        </p:spPr>
        <p:txBody>
          <a:bodyPr/>
          <a:lstStyle/>
          <a:p>
            <a:pPr algn="l"/>
            <a:r>
              <a:rPr lang="en-US" sz="1400" dirty="0" err="1" smtClean="0"/>
              <a:t>javac</a:t>
            </a:r>
            <a:r>
              <a:rPr lang="en-US" sz="1400" dirty="0" smtClean="0"/>
              <a:t> </a:t>
            </a:r>
            <a:r>
              <a:rPr lang="en-US" sz="1400" dirty="0"/>
              <a:t>p1/*.java</a:t>
            </a:r>
          </a:p>
          <a:p>
            <a:pPr algn="l"/>
            <a:r>
              <a:rPr lang="en-US" sz="1400" dirty="0"/>
              <a:t>java p1.SamePackage</a:t>
            </a:r>
          </a:p>
        </p:txBody>
      </p:sp>
      <p:sp>
        <p:nvSpPr>
          <p:cNvPr id="12297" name="Text Box 9"/>
          <p:cNvSpPr txBox="1">
            <a:spLocks noChangeArrowheads="1"/>
          </p:cNvSpPr>
          <p:nvPr/>
        </p:nvSpPr>
        <p:spPr bwMode="auto">
          <a:xfrm>
            <a:off x="4716463" y="2636838"/>
            <a:ext cx="1655762" cy="360362"/>
          </a:xfrm>
          <a:prstGeom prst="rect">
            <a:avLst/>
          </a:prstGeom>
          <a:solidFill>
            <a:srgbClr val="FFFFFF"/>
          </a:solidFill>
          <a:ln w="9525">
            <a:solidFill>
              <a:srgbClr val="000000"/>
            </a:solidFill>
            <a:miter lim="800000"/>
            <a:headEnd/>
            <a:tailEnd/>
          </a:ln>
        </p:spPr>
        <p:txBody>
          <a:bodyPr/>
          <a:lstStyle/>
          <a:p>
            <a:pPr algn="l"/>
            <a:r>
              <a:rPr lang="en-US" sz="1600" dirty="0" smtClean="0"/>
              <a:t>With a package</a:t>
            </a:r>
            <a:endParaRPr lang="en-US" sz="1600" dirty="0"/>
          </a:p>
        </p:txBody>
      </p:sp>
      <p:sp>
        <p:nvSpPr>
          <p:cNvPr id="12298" name="Freeform 10"/>
          <p:cNvSpPr>
            <a:spLocks/>
          </p:cNvSpPr>
          <p:nvPr/>
        </p:nvSpPr>
        <p:spPr bwMode="auto">
          <a:xfrm>
            <a:off x="3492500" y="1484313"/>
            <a:ext cx="1150938" cy="1296987"/>
          </a:xfrm>
          <a:custGeom>
            <a:avLst/>
            <a:gdLst>
              <a:gd name="T0" fmla="*/ 725 w 725"/>
              <a:gd name="T1" fmla="*/ 817 h 817"/>
              <a:gd name="T2" fmla="*/ 408 w 725"/>
              <a:gd name="T3" fmla="*/ 817 h 817"/>
              <a:gd name="T4" fmla="*/ 408 w 725"/>
              <a:gd name="T5" fmla="*/ 0 h 817"/>
              <a:gd name="T6" fmla="*/ 0 w 725"/>
              <a:gd name="T7" fmla="*/ 0 h 817"/>
              <a:gd name="T8" fmla="*/ 0 60000 65536"/>
              <a:gd name="T9" fmla="*/ 0 60000 65536"/>
              <a:gd name="T10" fmla="*/ 0 60000 65536"/>
              <a:gd name="T11" fmla="*/ 0 60000 65536"/>
              <a:gd name="T12" fmla="*/ 0 w 725"/>
              <a:gd name="T13" fmla="*/ 0 h 817"/>
              <a:gd name="T14" fmla="*/ 725 w 725"/>
              <a:gd name="T15" fmla="*/ 817 h 817"/>
            </a:gdLst>
            <a:ahLst/>
            <a:cxnLst>
              <a:cxn ang="T8">
                <a:pos x="T0" y="T1"/>
              </a:cxn>
              <a:cxn ang="T9">
                <a:pos x="T2" y="T3"/>
              </a:cxn>
              <a:cxn ang="T10">
                <a:pos x="T4" y="T5"/>
              </a:cxn>
              <a:cxn ang="T11">
                <a:pos x="T6" y="T7"/>
              </a:cxn>
            </a:cxnLst>
            <a:rect l="T12" t="T13" r="T14" b="T15"/>
            <a:pathLst>
              <a:path w="725" h="817">
                <a:moveTo>
                  <a:pt x="725" y="817"/>
                </a:moveTo>
                <a:lnTo>
                  <a:pt x="408" y="817"/>
                </a:lnTo>
                <a:lnTo>
                  <a:pt x="408" y="0"/>
                </a:lnTo>
                <a:lnTo>
                  <a:pt x="0" y="0"/>
                </a:lnTo>
              </a:path>
            </a:pathLst>
          </a:custGeom>
          <a:noFill/>
          <a:ln w="19050">
            <a:solidFill>
              <a:srgbClr val="800000"/>
            </a:solidFill>
            <a:round/>
            <a:headEnd/>
            <a:tailEnd type="triangle" w="med" len="med"/>
          </a:ln>
        </p:spPr>
        <p:txBody>
          <a:bodyPr wrap="none"/>
          <a:lstStyle/>
          <a:p>
            <a:endParaRPr lang="en-US" dirty="0"/>
          </a:p>
        </p:txBody>
      </p:sp>
      <p:sp>
        <p:nvSpPr>
          <p:cNvPr id="12299" name="Freeform 11"/>
          <p:cNvSpPr>
            <a:spLocks/>
          </p:cNvSpPr>
          <p:nvPr/>
        </p:nvSpPr>
        <p:spPr bwMode="auto">
          <a:xfrm>
            <a:off x="2987675" y="2852738"/>
            <a:ext cx="1655763" cy="504825"/>
          </a:xfrm>
          <a:custGeom>
            <a:avLst/>
            <a:gdLst>
              <a:gd name="T0" fmla="*/ 1043 w 1043"/>
              <a:gd name="T1" fmla="*/ 0 h 318"/>
              <a:gd name="T2" fmla="*/ 726 w 1043"/>
              <a:gd name="T3" fmla="*/ 0 h 318"/>
              <a:gd name="T4" fmla="*/ 726 w 1043"/>
              <a:gd name="T5" fmla="*/ 318 h 318"/>
              <a:gd name="T6" fmla="*/ 0 w 1043"/>
              <a:gd name="T7" fmla="*/ 318 h 318"/>
              <a:gd name="T8" fmla="*/ 0 60000 65536"/>
              <a:gd name="T9" fmla="*/ 0 60000 65536"/>
              <a:gd name="T10" fmla="*/ 0 60000 65536"/>
              <a:gd name="T11" fmla="*/ 0 60000 65536"/>
              <a:gd name="T12" fmla="*/ 0 w 1043"/>
              <a:gd name="T13" fmla="*/ 0 h 318"/>
              <a:gd name="T14" fmla="*/ 1043 w 1043"/>
              <a:gd name="T15" fmla="*/ 318 h 318"/>
            </a:gdLst>
            <a:ahLst/>
            <a:cxnLst>
              <a:cxn ang="T8">
                <a:pos x="T0" y="T1"/>
              </a:cxn>
              <a:cxn ang="T9">
                <a:pos x="T2" y="T3"/>
              </a:cxn>
              <a:cxn ang="T10">
                <a:pos x="T4" y="T5"/>
              </a:cxn>
              <a:cxn ang="T11">
                <a:pos x="T6" y="T7"/>
              </a:cxn>
            </a:cxnLst>
            <a:rect l="T12" t="T13" r="T14" b="T15"/>
            <a:pathLst>
              <a:path w="1043" h="318">
                <a:moveTo>
                  <a:pt x="1043" y="0"/>
                </a:moveTo>
                <a:lnTo>
                  <a:pt x="726" y="0"/>
                </a:lnTo>
                <a:lnTo>
                  <a:pt x="726" y="318"/>
                </a:lnTo>
                <a:lnTo>
                  <a:pt x="0" y="318"/>
                </a:lnTo>
              </a:path>
            </a:pathLst>
          </a:custGeom>
          <a:noFill/>
          <a:ln w="19050">
            <a:solidFill>
              <a:srgbClr val="800000"/>
            </a:solidFill>
            <a:round/>
            <a:headEnd/>
            <a:tailEnd type="triangle" w="med" len="med"/>
          </a:ln>
        </p:spPr>
        <p:txBody>
          <a:bodyPr wrap="none"/>
          <a:lstStyle/>
          <a:p>
            <a:endParaRPr lang="en-US" dirty="0"/>
          </a:p>
        </p:txBody>
      </p:sp>
      <p:sp>
        <p:nvSpPr>
          <p:cNvPr id="12300" name="Text Box 14"/>
          <p:cNvSpPr txBox="1">
            <a:spLocks noChangeArrowheads="1"/>
          </p:cNvSpPr>
          <p:nvPr/>
        </p:nvSpPr>
        <p:spPr bwMode="auto">
          <a:xfrm>
            <a:off x="6311343" y="4109244"/>
            <a:ext cx="1566862" cy="730250"/>
          </a:xfrm>
          <a:prstGeom prst="rect">
            <a:avLst/>
          </a:prstGeom>
          <a:solidFill>
            <a:srgbClr val="C0C0C0">
              <a:alpha val="50195"/>
            </a:srgbClr>
          </a:solidFill>
          <a:ln w="9525">
            <a:noFill/>
            <a:miter lim="800000"/>
            <a:headEnd/>
            <a:tailEnd/>
          </a:ln>
        </p:spPr>
        <p:txBody>
          <a:bodyPr wrap="none">
            <a:spAutoFit/>
          </a:bodyPr>
          <a:lstStyle/>
          <a:p>
            <a:pPr algn="l"/>
            <a:r>
              <a:rPr lang="en-NZ" sz="1400" b="1" dirty="0">
                <a:latin typeface="Courier New" pitchFamily="49" charset="0"/>
              </a:rPr>
              <a:t>n_default=1</a:t>
            </a:r>
          </a:p>
          <a:p>
            <a:pPr algn="l"/>
            <a:r>
              <a:rPr lang="en-NZ" sz="1400" b="1" dirty="0">
                <a:latin typeface="Courier New" pitchFamily="49" charset="0"/>
              </a:rPr>
              <a:t>n_public=2</a:t>
            </a:r>
          </a:p>
          <a:p>
            <a:pPr algn="l"/>
            <a:r>
              <a:rPr lang="en-NZ" sz="1400" b="1" dirty="0">
                <a:latin typeface="Courier New" pitchFamily="49" charset="0"/>
              </a:rPr>
              <a:t>n_protected=3</a:t>
            </a:r>
          </a:p>
        </p:txBody>
      </p:sp>
      <p:sp>
        <p:nvSpPr>
          <p:cNvPr id="12301" name="Rectangle 19"/>
          <p:cNvSpPr>
            <a:spLocks noChangeArrowheads="1"/>
          </p:cNvSpPr>
          <p:nvPr/>
        </p:nvSpPr>
        <p:spPr bwMode="auto">
          <a:xfrm>
            <a:off x="6300788" y="1196975"/>
            <a:ext cx="2376487" cy="1296988"/>
          </a:xfrm>
          <a:prstGeom prst="rect">
            <a:avLst/>
          </a:prstGeom>
          <a:solidFill>
            <a:schemeClr val="bg1">
              <a:lumMod val="95000"/>
            </a:schemeClr>
          </a:solidFill>
          <a:ln w="19050" algn="ctr">
            <a:noFill/>
            <a:miter lim="800000"/>
            <a:headEnd/>
            <a:tailEnd/>
          </a:ln>
        </p:spPr>
        <p:txBody>
          <a:bodyPr wrap="none" anchor="ctr"/>
          <a:lstStyle/>
          <a:p>
            <a:endParaRPr lang="en-US" dirty="0"/>
          </a:p>
        </p:txBody>
      </p:sp>
      <p:sp>
        <p:nvSpPr>
          <p:cNvPr id="12302" name="Text Box 20"/>
          <p:cNvSpPr txBox="1">
            <a:spLocks noChangeArrowheads="1"/>
          </p:cNvSpPr>
          <p:nvPr/>
        </p:nvSpPr>
        <p:spPr bwMode="auto">
          <a:xfrm>
            <a:off x="6372225" y="1412875"/>
            <a:ext cx="982663" cy="314325"/>
          </a:xfrm>
          <a:prstGeom prst="rect">
            <a:avLst/>
          </a:prstGeom>
          <a:solidFill>
            <a:srgbClr val="C0C0C0">
              <a:alpha val="50195"/>
            </a:srgbClr>
          </a:solidFill>
          <a:ln w="9525" algn="ctr">
            <a:solidFill>
              <a:srgbClr val="000000"/>
            </a:solidFill>
            <a:miter lim="800000"/>
            <a:headEnd/>
            <a:tailEnd/>
          </a:ln>
        </p:spPr>
        <p:txBody>
          <a:bodyPr wrap="none">
            <a:spAutoFit/>
          </a:bodyPr>
          <a:lstStyle/>
          <a:p>
            <a:r>
              <a:rPr lang="en-NZ" sz="1400" u="sng" dirty="0">
                <a:solidFill>
                  <a:schemeClr val="tx2"/>
                </a:solidFill>
              </a:rPr>
              <a:t>Protection</a:t>
            </a:r>
          </a:p>
        </p:txBody>
      </p:sp>
      <p:sp>
        <p:nvSpPr>
          <p:cNvPr id="12303" name="Text Box 21"/>
          <p:cNvSpPr txBox="1">
            <a:spLocks noChangeArrowheads="1"/>
          </p:cNvSpPr>
          <p:nvPr/>
        </p:nvSpPr>
        <p:spPr bwMode="auto">
          <a:xfrm>
            <a:off x="6372225" y="1989138"/>
            <a:ext cx="793750" cy="314325"/>
          </a:xfrm>
          <a:prstGeom prst="rect">
            <a:avLst/>
          </a:prstGeom>
          <a:solidFill>
            <a:srgbClr val="C0C0C0">
              <a:alpha val="50195"/>
            </a:srgbClr>
          </a:solidFill>
          <a:ln w="9525" algn="ctr">
            <a:solidFill>
              <a:srgbClr val="000000"/>
            </a:solidFill>
            <a:miter lim="800000"/>
            <a:headEnd/>
            <a:tailEnd/>
          </a:ln>
        </p:spPr>
        <p:txBody>
          <a:bodyPr wrap="none">
            <a:spAutoFit/>
          </a:bodyPr>
          <a:lstStyle/>
          <a:p>
            <a:r>
              <a:rPr lang="en-NZ" sz="1400" dirty="0">
                <a:solidFill>
                  <a:schemeClr val="hlink"/>
                </a:solidFill>
              </a:rPr>
              <a:t>Derived</a:t>
            </a:r>
          </a:p>
        </p:txBody>
      </p:sp>
      <p:sp>
        <p:nvSpPr>
          <p:cNvPr id="12304" name="Text Box 22"/>
          <p:cNvSpPr txBox="1">
            <a:spLocks noChangeArrowheads="1"/>
          </p:cNvSpPr>
          <p:nvPr/>
        </p:nvSpPr>
        <p:spPr bwMode="auto">
          <a:xfrm>
            <a:off x="7308850" y="1846263"/>
            <a:ext cx="1277938" cy="314325"/>
          </a:xfrm>
          <a:prstGeom prst="rect">
            <a:avLst/>
          </a:prstGeom>
          <a:solidFill>
            <a:srgbClr val="C0C0C0">
              <a:alpha val="50195"/>
            </a:srgbClr>
          </a:solidFill>
          <a:ln w="9525" algn="ctr">
            <a:solidFill>
              <a:srgbClr val="000000"/>
            </a:solidFill>
            <a:miter lim="800000"/>
            <a:headEnd/>
            <a:tailEnd/>
          </a:ln>
        </p:spPr>
        <p:txBody>
          <a:bodyPr wrap="none">
            <a:spAutoFit/>
          </a:bodyPr>
          <a:lstStyle/>
          <a:p>
            <a:r>
              <a:rPr lang="en-NZ" sz="1400" dirty="0">
                <a:solidFill>
                  <a:schemeClr val="tx2"/>
                </a:solidFill>
              </a:rPr>
              <a:t>SamePackage</a:t>
            </a:r>
          </a:p>
        </p:txBody>
      </p:sp>
      <p:sp>
        <p:nvSpPr>
          <p:cNvPr id="12305" name="Text Box 23"/>
          <p:cNvSpPr txBox="1">
            <a:spLocks noChangeArrowheads="1"/>
          </p:cNvSpPr>
          <p:nvPr/>
        </p:nvSpPr>
        <p:spPr bwMode="auto">
          <a:xfrm>
            <a:off x="5219700" y="1989138"/>
            <a:ext cx="989013" cy="314325"/>
          </a:xfrm>
          <a:prstGeom prst="rect">
            <a:avLst/>
          </a:prstGeom>
          <a:solidFill>
            <a:srgbClr val="C0C0C0">
              <a:alpha val="50195"/>
            </a:srgbClr>
          </a:solidFill>
          <a:ln w="9525" algn="ctr">
            <a:solidFill>
              <a:srgbClr val="000000"/>
            </a:solidFill>
            <a:miter lim="800000"/>
            <a:headEnd/>
            <a:tailEnd/>
          </a:ln>
        </p:spPr>
        <p:txBody>
          <a:bodyPr wrap="none">
            <a:spAutoFit/>
          </a:bodyPr>
          <a:lstStyle/>
          <a:p>
            <a:r>
              <a:rPr lang="en-NZ" sz="1400" dirty="0">
                <a:solidFill>
                  <a:schemeClr val="hlink"/>
                </a:solidFill>
              </a:rPr>
              <a:t>P2Derived</a:t>
            </a:r>
          </a:p>
        </p:txBody>
      </p:sp>
      <p:sp>
        <p:nvSpPr>
          <p:cNvPr id="12306" name="Text Box 24"/>
          <p:cNvSpPr txBox="1">
            <a:spLocks noChangeArrowheads="1"/>
          </p:cNvSpPr>
          <p:nvPr/>
        </p:nvSpPr>
        <p:spPr bwMode="auto">
          <a:xfrm>
            <a:off x="4716463" y="1485900"/>
            <a:ext cx="1282700" cy="314325"/>
          </a:xfrm>
          <a:prstGeom prst="rect">
            <a:avLst/>
          </a:prstGeom>
          <a:solidFill>
            <a:srgbClr val="C0C0C0">
              <a:alpha val="50195"/>
            </a:srgbClr>
          </a:solidFill>
          <a:ln w="9525" algn="ctr">
            <a:solidFill>
              <a:srgbClr val="000000"/>
            </a:solidFill>
            <a:miter lim="800000"/>
            <a:headEnd/>
            <a:tailEnd/>
          </a:ln>
        </p:spPr>
        <p:txBody>
          <a:bodyPr wrap="none">
            <a:spAutoFit/>
          </a:bodyPr>
          <a:lstStyle/>
          <a:p>
            <a:r>
              <a:rPr lang="en-NZ" sz="1400" dirty="0">
                <a:solidFill>
                  <a:schemeClr val="hlink"/>
                </a:solidFill>
              </a:rPr>
              <a:t>OtherPackage</a:t>
            </a:r>
          </a:p>
        </p:txBody>
      </p:sp>
      <p:sp>
        <p:nvSpPr>
          <p:cNvPr id="12307" name="Line 25"/>
          <p:cNvSpPr>
            <a:spLocks noChangeShapeType="1"/>
          </p:cNvSpPr>
          <p:nvPr/>
        </p:nvSpPr>
        <p:spPr bwMode="auto">
          <a:xfrm flipV="1">
            <a:off x="6804025" y="1773238"/>
            <a:ext cx="0" cy="215900"/>
          </a:xfrm>
          <a:prstGeom prst="line">
            <a:avLst/>
          </a:prstGeom>
          <a:noFill/>
          <a:ln w="38100">
            <a:solidFill>
              <a:srgbClr val="000000"/>
            </a:solidFill>
            <a:round/>
            <a:headEnd/>
            <a:tailEnd type="triangle" w="med" len="med"/>
          </a:ln>
        </p:spPr>
        <p:txBody>
          <a:bodyPr wrap="none"/>
          <a:lstStyle/>
          <a:p>
            <a:endParaRPr lang="en-US" dirty="0"/>
          </a:p>
        </p:txBody>
      </p:sp>
      <p:sp>
        <p:nvSpPr>
          <p:cNvPr id="12308" name="Line 26"/>
          <p:cNvSpPr>
            <a:spLocks noChangeShapeType="1"/>
          </p:cNvSpPr>
          <p:nvPr/>
        </p:nvSpPr>
        <p:spPr bwMode="auto">
          <a:xfrm flipV="1">
            <a:off x="5940425" y="1773238"/>
            <a:ext cx="431800" cy="215900"/>
          </a:xfrm>
          <a:prstGeom prst="line">
            <a:avLst/>
          </a:prstGeom>
          <a:noFill/>
          <a:ln w="38100">
            <a:solidFill>
              <a:srgbClr val="000000"/>
            </a:solidFill>
            <a:round/>
            <a:headEnd/>
            <a:tailEnd type="triangle" w="med" len="med"/>
          </a:ln>
        </p:spPr>
        <p:txBody>
          <a:bodyPr wrap="none"/>
          <a:lstStyle/>
          <a:p>
            <a:endParaRPr lang="en-US" dirty="0"/>
          </a:p>
        </p:txBody>
      </p:sp>
      <p:sp>
        <p:nvSpPr>
          <p:cNvPr id="12309" name="Text Box 27"/>
          <p:cNvSpPr txBox="1">
            <a:spLocks noChangeArrowheads="1"/>
          </p:cNvSpPr>
          <p:nvPr/>
        </p:nvSpPr>
        <p:spPr bwMode="auto">
          <a:xfrm>
            <a:off x="6600455" y="180956"/>
            <a:ext cx="1921615" cy="307777"/>
          </a:xfrm>
          <a:prstGeom prst="rect">
            <a:avLst/>
          </a:prstGeom>
          <a:noFill/>
          <a:ln w="9525" algn="ctr">
            <a:solidFill>
              <a:srgbClr val="000000"/>
            </a:solidFill>
            <a:miter lim="800000"/>
            <a:headEnd/>
            <a:tailEnd/>
          </a:ln>
        </p:spPr>
        <p:txBody>
          <a:bodyPr wrap="none">
            <a:spAutoFit/>
          </a:bodyPr>
          <a:lstStyle/>
          <a:p>
            <a:r>
              <a:rPr lang="en-NZ" sz="1400" dirty="0" smtClean="0"/>
              <a:t>p1/SamePackage.java</a:t>
            </a:r>
            <a:endParaRPr lang="en-NZ" sz="1400" dirty="0"/>
          </a:p>
        </p:txBody>
      </p:sp>
      <p:sp>
        <p:nvSpPr>
          <p:cNvPr id="12310" name="AutoShape 28"/>
          <p:cNvSpPr>
            <a:spLocks noChangeArrowheads="1"/>
          </p:cNvSpPr>
          <p:nvPr/>
        </p:nvSpPr>
        <p:spPr bwMode="auto">
          <a:xfrm>
            <a:off x="5530067" y="4768056"/>
            <a:ext cx="1512887" cy="431800"/>
          </a:xfrm>
          <a:prstGeom prst="wedgeRectCallout">
            <a:avLst>
              <a:gd name="adj1" fmla="val -59653"/>
              <a:gd name="adj2" fmla="val -5884"/>
            </a:avLst>
          </a:prstGeom>
          <a:solidFill>
            <a:schemeClr val="bg1"/>
          </a:solidFill>
          <a:ln w="12700" algn="ctr">
            <a:solidFill>
              <a:srgbClr val="800000"/>
            </a:solidFill>
            <a:miter lim="800000"/>
            <a:headEnd/>
            <a:tailEnd/>
          </a:ln>
        </p:spPr>
        <p:txBody>
          <a:bodyPr/>
          <a:lstStyle/>
          <a:p>
            <a:r>
              <a:rPr lang="en-NZ" sz="1200" b="1" dirty="0"/>
              <a:t>No access to Private variable</a:t>
            </a:r>
          </a:p>
        </p:txBody>
      </p:sp>
      <p:sp>
        <p:nvSpPr>
          <p:cNvPr id="27" name="Oval 26"/>
          <p:cNvSpPr/>
          <p:nvPr/>
        </p:nvSpPr>
        <p:spPr bwMode="auto">
          <a:xfrm rot="1631877" flipV="1">
            <a:off x="6330356" y="1440263"/>
            <a:ext cx="2095011" cy="698648"/>
          </a:xfrm>
          <a:prstGeom prst="ellipse">
            <a:avLst/>
          </a:prstGeom>
          <a:noFill/>
          <a:ln w="19050" cap="flat" cmpd="sng" algn="ctr">
            <a:solidFill>
              <a:srgbClr val="800000"/>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ahoma" pitchFamily="34" charset="0"/>
            </a:endParaRPr>
          </a:p>
        </p:txBody>
      </p:sp>
      <p:sp>
        <p:nvSpPr>
          <p:cNvPr id="24" name="TextBox 23"/>
          <p:cNvSpPr txBox="1"/>
          <p:nvPr/>
        </p:nvSpPr>
        <p:spPr>
          <a:xfrm>
            <a:off x="7878205" y="1354524"/>
            <a:ext cx="410690" cy="338554"/>
          </a:xfrm>
          <a:prstGeom prst="rect">
            <a:avLst/>
          </a:prstGeom>
          <a:noFill/>
        </p:spPr>
        <p:txBody>
          <a:bodyPr wrap="none" rtlCol="0">
            <a:spAutoFit/>
          </a:bodyPr>
          <a:lstStyle/>
          <a:p>
            <a:r>
              <a:rPr lang="en-NZ" sz="1600" dirty="0" smtClean="0"/>
              <a:t>p1</a:t>
            </a:r>
            <a:endParaRPr lang="en-NZ" sz="1600" dirty="0"/>
          </a:p>
        </p:txBody>
      </p:sp>
      <p:sp>
        <p:nvSpPr>
          <p:cNvPr id="25" name="TextBox 24"/>
          <p:cNvSpPr txBox="1"/>
          <p:nvPr/>
        </p:nvSpPr>
        <p:spPr>
          <a:xfrm>
            <a:off x="4982810" y="1116583"/>
            <a:ext cx="410690" cy="338554"/>
          </a:xfrm>
          <a:prstGeom prst="rect">
            <a:avLst/>
          </a:prstGeom>
          <a:noFill/>
        </p:spPr>
        <p:txBody>
          <a:bodyPr wrap="none" rtlCol="0">
            <a:spAutoFit/>
          </a:bodyPr>
          <a:lstStyle/>
          <a:p>
            <a:r>
              <a:rPr lang="en-NZ" sz="1600" dirty="0" smtClean="0"/>
              <a:t>p2</a:t>
            </a:r>
            <a:endParaRPr lang="en-NZ" sz="1600" dirty="0"/>
          </a:p>
        </p:txBody>
      </p:sp>
      <p:sp>
        <p:nvSpPr>
          <p:cNvPr id="26" name="Rectangle 25"/>
          <p:cNvSpPr/>
          <p:nvPr/>
        </p:nvSpPr>
        <p:spPr>
          <a:xfrm>
            <a:off x="4643438" y="1143000"/>
            <a:ext cx="4177034" cy="1422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aphicFrame>
        <p:nvGraphicFramePr>
          <p:cNvPr id="29" name="Table 28"/>
          <p:cNvGraphicFramePr>
            <a:graphicFrameLocks noGrp="1"/>
          </p:cNvGraphicFramePr>
          <p:nvPr>
            <p:extLst>
              <p:ext uri="{D42A27DB-BD31-4B8C-83A1-F6EECF244321}">
                <p14:modId xmlns:p14="http://schemas.microsoft.com/office/powerpoint/2010/main" val="203911001"/>
              </p:ext>
            </p:extLst>
          </p:nvPr>
        </p:nvGraphicFramePr>
        <p:xfrm>
          <a:off x="900198" y="5880101"/>
          <a:ext cx="7052582" cy="634564"/>
        </p:xfrm>
        <a:graphic>
          <a:graphicData uri="http://schemas.openxmlformats.org/drawingml/2006/table">
            <a:tbl>
              <a:tblPr/>
              <a:tblGrid>
                <a:gridCol w="3526292">
                  <a:extLst>
                    <a:ext uri="{9D8B030D-6E8A-4147-A177-3AD203B41FA5}">
                      <a16:colId xmlns:a16="http://schemas.microsoft.com/office/drawing/2014/main" val="20000"/>
                    </a:ext>
                  </a:extLst>
                </a:gridCol>
                <a:gridCol w="897472">
                  <a:extLst>
                    <a:ext uri="{9D8B030D-6E8A-4147-A177-3AD203B41FA5}">
                      <a16:colId xmlns:a16="http://schemas.microsoft.com/office/drawing/2014/main" val="20001"/>
                    </a:ext>
                  </a:extLst>
                </a:gridCol>
                <a:gridCol w="961074">
                  <a:extLst>
                    <a:ext uri="{9D8B030D-6E8A-4147-A177-3AD203B41FA5}">
                      <a16:colId xmlns:a16="http://schemas.microsoft.com/office/drawing/2014/main" val="20002"/>
                    </a:ext>
                  </a:extLst>
                </a:gridCol>
                <a:gridCol w="833872">
                  <a:extLst>
                    <a:ext uri="{9D8B030D-6E8A-4147-A177-3AD203B41FA5}">
                      <a16:colId xmlns:a16="http://schemas.microsoft.com/office/drawing/2014/main" val="20003"/>
                    </a:ext>
                  </a:extLst>
                </a:gridCol>
                <a:gridCol w="833872">
                  <a:extLst>
                    <a:ext uri="{9D8B030D-6E8A-4147-A177-3AD203B41FA5}">
                      <a16:colId xmlns:a16="http://schemas.microsoft.com/office/drawing/2014/main" val="20004"/>
                    </a:ext>
                  </a:extLst>
                </a:gridCol>
              </a:tblGrid>
              <a:tr h="3297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200" b="0" i="0" u="none" strike="noStrike" cap="none" normalizeH="0" baseline="0" dirty="0" smtClean="0">
                        <a:ln>
                          <a:noFill/>
                        </a:ln>
                        <a:solidFill>
                          <a:schemeClr val="tx1"/>
                        </a:solidFill>
                        <a:effectLst/>
                        <a:latin typeface="Tahoma" pitchFamily="34" charset="0"/>
                      </a:endParaRPr>
                    </a:p>
                  </a:txBody>
                  <a:tcPr marL="99741" marR="997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200" b="0" i="0" u="none" strike="noStrike" cap="none" normalizeH="0" baseline="0" dirty="0" smtClean="0">
                          <a:ln>
                            <a:noFill/>
                          </a:ln>
                          <a:solidFill>
                            <a:schemeClr val="tx1"/>
                          </a:solidFill>
                          <a:effectLst/>
                          <a:latin typeface="Tahoma" pitchFamily="34" charset="0"/>
                        </a:rPr>
                        <a:t>Private</a:t>
                      </a:r>
                    </a:p>
                  </a:txBody>
                  <a:tcPr marL="99741" marR="99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200" b="0" i="0" u="none" strike="noStrike" cap="none" normalizeH="0" baseline="0" dirty="0" smtClean="0">
                          <a:ln>
                            <a:noFill/>
                          </a:ln>
                          <a:solidFill>
                            <a:schemeClr val="tx1"/>
                          </a:solidFill>
                          <a:effectLst/>
                          <a:latin typeface="Tahoma" pitchFamily="34" charset="0"/>
                        </a:rPr>
                        <a:t>Protected</a:t>
                      </a:r>
                    </a:p>
                  </a:txBody>
                  <a:tcPr marL="99741" marR="99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200" b="0" i="0" u="none" strike="noStrike" cap="none" normalizeH="0" baseline="0" dirty="0" smtClean="0">
                          <a:ln>
                            <a:noFill/>
                          </a:ln>
                          <a:solidFill>
                            <a:schemeClr val="tx1"/>
                          </a:solidFill>
                          <a:effectLst/>
                          <a:latin typeface="Tahoma" pitchFamily="34" charset="0"/>
                        </a:rPr>
                        <a:t>Public </a:t>
                      </a:r>
                    </a:p>
                  </a:txBody>
                  <a:tcPr marL="99741" marR="99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200" b="0" i="0" u="none" strike="noStrike" cap="none" normalizeH="0" baseline="0" dirty="0" smtClean="0">
                          <a:ln>
                            <a:noFill/>
                          </a:ln>
                          <a:solidFill>
                            <a:schemeClr val="tx1"/>
                          </a:solidFill>
                          <a:effectLst/>
                          <a:latin typeface="Tahoma" pitchFamily="34" charset="0"/>
                        </a:rPr>
                        <a:t>Default</a:t>
                      </a:r>
                    </a:p>
                  </a:txBody>
                  <a:tcPr marL="99741" marR="997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785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Other classes within a package</a:t>
                      </a:r>
                    </a:p>
                  </a:txBody>
                  <a:tcPr marL="99741" marR="997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No</a:t>
                      </a:r>
                    </a:p>
                  </a:txBody>
                  <a:tcPr marL="99741" marR="99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YES</a:t>
                      </a:r>
                    </a:p>
                  </a:txBody>
                  <a:tcPr marL="99741" marR="99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YES</a:t>
                      </a:r>
                    </a:p>
                  </a:txBody>
                  <a:tcPr marL="99741" marR="99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YES</a:t>
                      </a:r>
                    </a:p>
                  </a:txBody>
                  <a:tcPr marL="99741" marR="997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103285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a:xfrm>
            <a:off x="628650" y="365126"/>
            <a:ext cx="7886700" cy="666867"/>
          </a:xfrm>
        </p:spPr>
        <p:txBody>
          <a:bodyPr>
            <a:normAutofit fontScale="90000"/>
          </a:bodyPr>
          <a:lstStyle/>
          <a:p>
            <a:r>
              <a:rPr lang="en-NZ" dirty="0"/>
              <a:t>4.Access Modifiers </a:t>
            </a:r>
            <a:r>
              <a:rPr lang="en-NZ" dirty="0" smtClean="0"/>
              <a:t/>
            </a:r>
            <a:br>
              <a:rPr lang="en-NZ" dirty="0" smtClean="0"/>
            </a:br>
            <a:r>
              <a:rPr lang="en-US" dirty="0" smtClean="0"/>
              <a:t>Subclasses outside this package</a:t>
            </a:r>
            <a:endParaRPr lang="en-NZ" dirty="0" smtClean="0"/>
          </a:p>
        </p:txBody>
      </p:sp>
      <p:sp>
        <p:nvSpPr>
          <p:cNvPr id="2" name="Date Placeholder 1"/>
          <p:cNvSpPr>
            <a:spLocks noGrp="1"/>
          </p:cNvSpPr>
          <p:nvPr>
            <p:ph type="dt" sz="half" idx="10"/>
          </p:nvPr>
        </p:nvSpPr>
        <p:spPr/>
        <p:txBody>
          <a:bodyPr/>
          <a:lstStyle/>
          <a:p>
            <a:r>
              <a:rPr lang="en-US" smtClean="0"/>
              <a:t>08</a:t>
            </a:r>
            <a:endParaRPr lang="en-NZ" dirty="0"/>
          </a:p>
        </p:txBody>
      </p:sp>
      <p:sp>
        <p:nvSpPr>
          <p:cNvPr id="3" name="Slide Number Placeholder 2"/>
          <p:cNvSpPr>
            <a:spLocks noGrp="1"/>
          </p:cNvSpPr>
          <p:nvPr>
            <p:ph type="sldNum" sz="quarter" idx="12"/>
          </p:nvPr>
        </p:nvSpPr>
        <p:spPr/>
        <p:txBody>
          <a:bodyPr/>
          <a:lstStyle/>
          <a:p>
            <a:fld id="{F37115C9-04D0-4DEC-B549-AE3885D11236}" type="slidenum">
              <a:rPr lang="en-NZ" smtClean="0"/>
              <a:pPr/>
              <a:t>31</a:t>
            </a:fld>
            <a:endParaRPr lang="en-NZ" dirty="0"/>
          </a:p>
        </p:txBody>
      </p:sp>
      <p:sp>
        <p:nvSpPr>
          <p:cNvPr id="13318" name="Text Box 3"/>
          <p:cNvSpPr txBox="1">
            <a:spLocks noChangeArrowheads="1"/>
          </p:cNvSpPr>
          <p:nvPr/>
        </p:nvSpPr>
        <p:spPr bwMode="auto">
          <a:xfrm>
            <a:off x="250825" y="1341438"/>
            <a:ext cx="3960813" cy="158115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algn="l"/>
            <a:r>
              <a:rPr lang="en-NZ" sz="1400" b="1" dirty="0">
                <a:latin typeface="Courier New" pitchFamily="49" charset="0"/>
              </a:rPr>
              <a:t>package p1;</a:t>
            </a:r>
          </a:p>
          <a:p>
            <a:pPr algn="l"/>
            <a:r>
              <a:rPr lang="en-NZ" sz="1400" b="1" dirty="0">
                <a:latin typeface="Courier New" pitchFamily="49" charset="0"/>
              </a:rPr>
              <a:t>public class Protection {</a:t>
            </a:r>
          </a:p>
          <a:p>
            <a:pPr algn="l"/>
            <a:r>
              <a:rPr lang="en-NZ" sz="1400" b="1" dirty="0">
                <a:latin typeface="Courier New" pitchFamily="49" charset="0"/>
              </a:rPr>
              <a:t>  int n_default = 1;</a:t>
            </a:r>
          </a:p>
          <a:p>
            <a:pPr algn="l"/>
            <a:r>
              <a:rPr lang="en-NZ" sz="1400" b="1" dirty="0">
                <a:latin typeface="Courier New" pitchFamily="49" charset="0"/>
              </a:rPr>
              <a:t>  public int n_public = 2;</a:t>
            </a:r>
          </a:p>
          <a:p>
            <a:pPr algn="l"/>
            <a:r>
              <a:rPr lang="en-NZ" sz="1400" b="1" dirty="0">
                <a:latin typeface="Courier New" pitchFamily="49" charset="0"/>
              </a:rPr>
              <a:t>  protected int n_protected = 3;</a:t>
            </a:r>
          </a:p>
          <a:p>
            <a:pPr algn="l"/>
            <a:r>
              <a:rPr lang="en-NZ" sz="1400" b="1" dirty="0">
                <a:latin typeface="Courier New" pitchFamily="49" charset="0"/>
              </a:rPr>
              <a:t>  private int n_private = 4;</a:t>
            </a:r>
          </a:p>
          <a:p>
            <a:pPr algn="l"/>
            <a:r>
              <a:rPr lang="en-NZ" sz="1400" b="1" dirty="0">
                <a:latin typeface="Courier New" pitchFamily="49" charset="0"/>
              </a:rPr>
              <a:t>}</a:t>
            </a:r>
          </a:p>
        </p:txBody>
      </p:sp>
      <p:sp>
        <p:nvSpPr>
          <p:cNvPr id="13319" name="Text Box 4"/>
          <p:cNvSpPr txBox="1">
            <a:spLocks noChangeArrowheads="1"/>
          </p:cNvSpPr>
          <p:nvPr/>
        </p:nvSpPr>
        <p:spPr bwMode="auto">
          <a:xfrm>
            <a:off x="179388" y="3213100"/>
            <a:ext cx="6121400" cy="2246769"/>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algn="l"/>
            <a:r>
              <a:rPr lang="en-NZ" sz="1400" b="1" dirty="0">
                <a:latin typeface="Courier New" pitchFamily="49" charset="0"/>
              </a:rPr>
              <a:t>package p2;</a:t>
            </a:r>
          </a:p>
          <a:p>
            <a:pPr algn="l"/>
            <a:r>
              <a:rPr lang="en-NZ" sz="1400" b="1" dirty="0">
                <a:latin typeface="Courier New" pitchFamily="49" charset="0"/>
              </a:rPr>
              <a:t>public class P2Derived extends </a:t>
            </a:r>
            <a:r>
              <a:rPr lang="en-NZ" sz="1400" b="1" u="sng" dirty="0">
                <a:latin typeface="Courier New" pitchFamily="49" charset="0"/>
              </a:rPr>
              <a:t>p1.Protection</a:t>
            </a:r>
            <a:r>
              <a:rPr lang="en-NZ" sz="1400" b="1" dirty="0">
                <a:latin typeface="Courier New" pitchFamily="49" charset="0"/>
              </a:rPr>
              <a:t> {</a:t>
            </a:r>
          </a:p>
          <a:p>
            <a:pPr algn="l"/>
            <a:r>
              <a:rPr lang="en-NZ" sz="1400" b="1" dirty="0">
                <a:latin typeface="Courier New" pitchFamily="49" charset="0"/>
              </a:rPr>
              <a:t>   public static void main(String[] args) {</a:t>
            </a:r>
          </a:p>
          <a:p>
            <a:pPr algn="l"/>
            <a:r>
              <a:rPr lang="en-NZ" sz="1400" b="1" dirty="0">
                <a:latin typeface="Courier New" pitchFamily="49" charset="0"/>
              </a:rPr>
              <a:t>    </a:t>
            </a:r>
            <a:r>
              <a:rPr lang="en-NZ" sz="1400" b="1" dirty="0" smtClean="0">
                <a:latin typeface="Courier New" pitchFamily="49" charset="0"/>
              </a:rPr>
              <a:t> P2Derived </a:t>
            </a:r>
            <a:r>
              <a:rPr lang="en-NZ" sz="1400" b="1" dirty="0">
                <a:latin typeface="Courier New" pitchFamily="49" charset="0"/>
              </a:rPr>
              <a:t>b = new P2Derived();</a:t>
            </a:r>
          </a:p>
          <a:p>
            <a:pPr algn="l"/>
            <a:r>
              <a:rPr lang="en-NZ" sz="1400" b="1" dirty="0">
                <a:latin typeface="Courier New" pitchFamily="49" charset="0"/>
              </a:rPr>
              <a:t>    //System.out.println("n_default=" + b.n_default);</a:t>
            </a:r>
          </a:p>
          <a:p>
            <a:pPr algn="l"/>
            <a:r>
              <a:rPr lang="en-NZ" sz="1400" b="1" dirty="0">
                <a:latin typeface="Courier New" pitchFamily="49" charset="0"/>
              </a:rPr>
              <a:t>    System.out.println("n_public=" + b.n_public);</a:t>
            </a:r>
          </a:p>
          <a:p>
            <a:pPr algn="l"/>
            <a:r>
              <a:rPr lang="en-NZ" sz="1400" b="1" dirty="0">
                <a:latin typeface="Courier New" pitchFamily="49" charset="0"/>
              </a:rPr>
              <a:t>    System.out.println("n_protected" + b.n_protected);</a:t>
            </a:r>
          </a:p>
          <a:p>
            <a:pPr algn="l"/>
            <a:r>
              <a:rPr lang="en-NZ" sz="1400" b="1" dirty="0">
                <a:latin typeface="Courier New" pitchFamily="49" charset="0"/>
              </a:rPr>
              <a:t>    //System.out.println("n_private" + b.n_private);</a:t>
            </a:r>
          </a:p>
          <a:p>
            <a:pPr algn="l"/>
            <a:r>
              <a:rPr lang="en-NZ" sz="1400" b="1" dirty="0">
                <a:latin typeface="Courier New" pitchFamily="49" charset="0"/>
              </a:rPr>
              <a:t>  </a:t>
            </a:r>
            <a:r>
              <a:rPr lang="en-NZ" sz="1400" b="1" dirty="0" smtClean="0">
                <a:latin typeface="Courier New" pitchFamily="49" charset="0"/>
              </a:rPr>
              <a:t>}</a:t>
            </a:r>
          </a:p>
          <a:p>
            <a:pPr algn="l"/>
            <a:r>
              <a:rPr lang="en-NZ" sz="1400" b="1" dirty="0" smtClean="0">
                <a:latin typeface="Courier New" pitchFamily="49" charset="0"/>
              </a:rPr>
              <a:t>}</a:t>
            </a:r>
            <a:endParaRPr lang="en-NZ" sz="1400" b="1" dirty="0">
              <a:latin typeface="Courier New" pitchFamily="49" charset="0"/>
            </a:endParaRPr>
          </a:p>
        </p:txBody>
      </p:sp>
      <p:sp>
        <p:nvSpPr>
          <p:cNvPr id="13320" name="Text Box 6"/>
          <p:cNvSpPr txBox="1">
            <a:spLocks noChangeArrowheads="1"/>
          </p:cNvSpPr>
          <p:nvPr/>
        </p:nvSpPr>
        <p:spPr bwMode="auto">
          <a:xfrm>
            <a:off x="7019925" y="2593095"/>
            <a:ext cx="1709737" cy="722312"/>
          </a:xfrm>
          <a:prstGeom prst="rect">
            <a:avLst/>
          </a:prstGeom>
          <a:solidFill>
            <a:srgbClr val="FFFFFF"/>
          </a:solidFill>
          <a:ln w="9525">
            <a:solidFill>
              <a:srgbClr val="000000"/>
            </a:solidFill>
            <a:miter lim="800000"/>
            <a:headEnd/>
            <a:tailEnd/>
          </a:ln>
        </p:spPr>
        <p:txBody>
          <a:bodyPr/>
          <a:lstStyle/>
          <a:p>
            <a:pPr algn="l"/>
            <a:r>
              <a:rPr lang="en-US" sz="1400" dirty="0" err="1" smtClean="0"/>
              <a:t>javac</a:t>
            </a:r>
            <a:r>
              <a:rPr lang="en-US" sz="1400" dirty="0" smtClean="0"/>
              <a:t> </a:t>
            </a:r>
            <a:r>
              <a:rPr lang="en-US" sz="1400" dirty="0"/>
              <a:t>p1/*.java</a:t>
            </a:r>
          </a:p>
          <a:p>
            <a:pPr algn="l"/>
            <a:r>
              <a:rPr lang="en-US" sz="1400" dirty="0"/>
              <a:t>javac p2/*.java</a:t>
            </a:r>
          </a:p>
          <a:p>
            <a:pPr algn="l"/>
            <a:r>
              <a:rPr lang="en-US" sz="1400" dirty="0"/>
              <a:t>java p2.P2Derived</a:t>
            </a:r>
          </a:p>
        </p:txBody>
      </p:sp>
      <p:sp>
        <p:nvSpPr>
          <p:cNvPr id="13321" name="Text Box 8"/>
          <p:cNvSpPr txBox="1">
            <a:spLocks noChangeArrowheads="1"/>
          </p:cNvSpPr>
          <p:nvPr/>
        </p:nvSpPr>
        <p:spPr bwMode="auto">
          <a:xfrm>
            <a:off x="4716463" y="2636838"/>
            <a:ext cx="1980406" cy="360362"/>
          </a:xfrm>
          <a:prstGeom prst="rect">
            <a:avLst/>
          </a:prstGeom>
          <a:solidFill>
            <a:srgbClr val="FFFFFF"/>
          </a:solidFill>
          <a:ln w="9525">
            <a:solidFill>
              <a:srgbClr val="000000"/>
            </a:solidFill>
            <a:miter lim="800000"/>
            <a:headEnd/>
            <a:tailEnd/>
          </a:ln>
        </p:spPr>
        <p:txBody>
          <a:bodyPr/>
          <a:lstStyle/>
          <a:p>
            <a:pPr algn="l"/>
            <a:r>
              <a:rPr lang="en-US" sz="1600" dirty="0"/>
              <a:t>Different </a:t>
            </a:r>
            <a:r>
              <a:rPr lang="en-US" sz="1600" dirty="0" smtClean="0"/>
              <a:t>packages</a:t>
            </a:r>
            <a:endParaRPr lang="en-US" sz="1600" dirty="0"/>
          </a:p>
        </p:txBody>
      </p:sp>
      <p:sp>
        <p:nvSpPr>
          <p:cNvPr id="13322" name="Freeform 9"/>
          <p:cNvSpPr>
            <a:spLocks/>
          </p:cNvSpPr>
          <p:nvPr/>
        </p:nvSpPr>
        <p:spPr bwMode="auto">
          <a:xfrm>
            <a:off x="3492500" y="1484313"/>
            <a:ext cx="1150938" cy="1296987"/>
          </a:xfrm>
          <a:custGeom>
            <a:avLst/>
            <a:gdLst>
              <a:gd name="T0" fmla="*/ 725 w 725"/>
              <a:gd name="T1" fmla="*/ 817 h 817"/>
              <a:gd name="T2" fmla="*/ 408 w 725"/>
              <a:gd name="T3" fmla="*/ 817 h 817"/>
              <a:gd name="T4" fmla="*/ 408 w 725"/>
              <a:gd name="T5" fmla="*/ 0 h 817"/>
              <a:gd name="T6" fmla="*/ 0 w 725"/>
              <a:gd name="T7" fmla="*/ 0 h 817"/>
              <a:gd name="T8" fmla="*/ 0 60000 65536"/>
              <a:gd name="T9" fmla="*/ 0 60000 65536"/>
              <a:gd name="T10" fmla="*/ 0 60000 65536"/>
              <a:gd name="T11" fmla="*/ 0 60000 65536"/>
              <a:gd name="T12" fmla="*/ 0 w 725"/>
              <a:gd name="T13" fmla="*/ 0 h 817"/>
              <a:gd name="T14" fmla="*/ 725 w 725"/>
              <a:gd name="T15" fmla="*/ 817 h 817"/>
            </a:gdLst>
            <a:ahLst/>
            <a:cxnLst>
              <a:cxn ang="T8">
                <a:pos x="T0" y="T1"/>
              </a:cxn>
              <a:cxn ang="T9">
                <a:pos x="T2" y="T3"/>
              </a:cxn>
              <a:cxn ang="T10">
                <a:pos x="T4" y="T5"/>
              </a:cxn>
              <a:cxn ang="T11">
                <a:pos x="T6" y="T7"/>
              </a:cxn>
            </a:cxnLst>
            <a:rect l="T12" t="T13" r="T14" b="T15"/>
            <a:pathLst>
              <a:path w="725" h="817">
                <a:moveTo>
                  <a:pt x="725" y="817"/>
                </a:moveTo>
                <a:lnTo>
                  <a:pt x="408" y="817"/>
                </a:lnTo>
                <a:lnTo>
                  <a:pt x="408" y="0"/>
                </a:lnTo>
                <a:lnTo>
                  <a:pt x="0" y="0"/>
                </a:lnTo>
              </a:path>
            </a:pathLst>
          </a:custGeom>
          <a:noFill/>
          <a:ln w="19050">
            <a:solidFill>
              <a:srgbClr val="800000"/>
            </a:solidFill>
            <a:round/>
            <a:headEnd/>
            <a:tailEnd type="triangle" w="med" len="med"/>
          </a:ln>
        </p:spPr>
        <p:txBody>
          <a:bodyPr wrap="none"/>
          <a:lstStyle/>
          <a:p>
            <a:endParaRPr lang="en-US" dirty="0"/>
          </a:p>
        </p:txBody>
      </p:sp>
      <p:sp>
        <p:nvSpPr>
          <p:cNvPr id="13323" name="Freeform 10"/>
          <p:cNvSpPr>
            <a:spLocks/>
          </p:cNvSpPr>
          <p:nvPr/>
        </p:nvSpPr>
        <p:spPr bwMode="auto">
          <a:xfrm>
            <a:off x="2987675" y="2852738"/>
            <a:ext cx="1655763" cy="504825"/>
          </a:xfrm>
          <a:custGeom>
            <a:avLst/>
            <a:gdLst>
              <a:gd name="T0" fmla="*/ 1043 w 1043"/>
              <a:gd name="T1" fmla="*/ 0 h 318"/>
              <a:gd name="T2" fmla="*/ 726 w 1043"/>
              <a:gd name="T3" fmla="*/ 0 h 318"/>
              <a:gd name="T4" fmla="*/ 726 w 1043"/>
              <a:gd name="T5" fmla="*/ 318 h 318"/>
              <a:gd name="T6" fmla="*/ 0 w 1043"/>
              <a:gd name="T7" fmla="*/ 318 h 318"/>
              <a:gd name="T8" fmla="*/ 0 60000 65536"/>
              <a:gd name="T9" fmla="*/ 0 60000 65536"/>
              <a:gd name="T10" fmla="*/ 0 60000 65536"/>
              <a:gd name="T11" fmla="*/ 0 60000 65536"/>
              <a:gd name="T12" fmla="*/ 0 w 1043"/>
              <a:gd name="T13" fmla="*/ 0 h 318"/>
              <a:gd name="T14" fmla="*/ 1043 w 1043"/>
              <a:gd name="T15" fmla="*/ 318 h 318"/>
            </a:gdLst>
            <a:ahLst/>
            <a:cxnLst>
              <a:cxn ang="T8">
                <a:pos x="T0" y="T1"/>
              </a:cxn>
              <a:cxn ang="T9">
                <a:pos x="T2" y="T3"/>
              </a:cxn>
              <a:cxn ang="T10">
                <a:pos x="T4" y="T5"/>
              </a:cxn>
              <a:cxn ang="T11">
                <a:pos x="T6" y="T7"/>
              </a:cxn>
            </a:cxnLst>
            <a:rect l="T12" t="T13" r="T14" b="T15"/>
            <a:pathLst>
              <a:path w="1043" h="318">
                <a:moveTo>
                  <a:pt x="1043" y="0"/>
                </a:moveTo>
                <a:lnTo>
                  <a:pt x="726" y="0"/>
                </a:lnTo>
                <a:lnTo>
                  <a:pt x="726" y="318"/>
                </a:lnTo>
                <a:lnTo>
                  <a:pt x="0" y="318"/>
                </a:lnTo>
              </a:path>
            </a:pathLst>
          </a:custGeom>
          <a:noFill/>
          <a:ln w="19050">
            <a:solidFill>
              <a:srgbClr val="800000"/>
            </a:solidFill>
            <a:round/>
            <a:headEnd/>
            <a:tailEnd type="triangle" w="med" len="med"/>
          </a:ln>
        </p:spPr>
        <p:txBody>
          <a:bodyPr wrap="none"/>
          <a:lstStyle/>
          <a:p>
            <a:endParaRPr lang="en-US" dirty="0"/>
          </a:p>
        </p:txBody>
      </p:sp>
      <p:sp>
        <p:nvSpPr>
          <p:cNvPr id="13324" name="Text Box 11"/>
          <p:cNvSpPr txBox="1">
            <a:spLocks noChangeArrowheads="1"/>
          </p:cNvSpPr>
          <p:nvPr/>
        </p:nvSpPr>
        <p:spPr bwMode="auto">
          <a:xfrm>
            <a:off x="6238081" y="4183769"/>
            <a:ext cx="1566862" cy="517525"/>
          </a:xfrm>
          <a:prstGeom prst="rect">
            <a:avLst/>
          </a:prstGeom>
          <a:solidFill>
            <a:srgbClr val="C0C0C0">
              <a:alpha val="50195"/>
            </a:srgbClr>
          </a:solidFill>
          <a:ln w="9525">
            <a:noFill/>
            <a:miter lim="800000"/>
            <a:headEnd/>
            <a:tailEnd/>
          </a:ln>
        </p:spPr>
        <p:txBody>
          <a:bodyPr wrap="none">
            <a:spAutoFit/>
          </a:bodyPr>
          <a:lstStyle/>
          <a:p>
            <a:pPr algn="l"/>
            <a:r>
              <a:rPr lang="en-NZ" sz="1400" b="1" dirty="0">
                <a:latin typeface="Courier New" pitchFamily="49" charset="0"/>
              </a:rPr>
              <a:t>n_public=2</a:t>
            </a:r>
          </a:p>
          <a:p>
            <a:pPr algn="l"/>
            <a:r>
              <a:rPr lang="en-NZ" sz="1400" b="1" dirty="0">
                <a:latin typeface="Courier New" pitchFamily="49" charset="0"/>
              </a:rPr>
              <a:t>n_protected=3</a:t>
            </a:r>
          </a:p>
        </p:txBody>
      </p:sp>
      <p:sp>
        <p:nvSpPr>
          <p:cNvPr id="13325" name="Rectangle 19"/>
          <p:cNvSpPr>
            <a:spLocks noChangeArrowheads="1"/>
          </p:cNvSpPr>
          <p:nvPr/>
        </p:nvSpPr>
        <p:spPr bwMode="auto">
          <a:xfrm>
            <a:off x="6372225" y="1268413"/>
            <a:ext cx="2376488" cy="1296987"/>
          </a:xfrm>
          <a:prstGeom prst="rect">
            <a:avLst/>
          </a:prstGeom>
          <a:solidFill>
            <a:schemeClr val="bg1">
              <a:lumMod val="95000"/>
            </a:schemeClr>
          </a:solidFill>
          <a:ln w="19050" algn="ctr">
            <a:noFill/>
            <a:miter lim="800000"/>
            <a:headEnd/>
            <a:tailEnd/>
          </a:ln>
        </p:spPr>
        <p:txBody>
          <a:bodyPr wrap="none" anchor="ctr"/>
          <a:lstStyle/>
          <a:p>
            <a:endParaRPr lang="en-US" dirty="0"/>
          </a:p>
        </p:txBody>
      </p:sp>
      <p:sp>
        <p:nvSpPr>
          <p:cNvPr id="13326" name="Text Box 20"/>
          <p:cNvSpPr txBox="1">
            <a:spLocks noChangeArrowheads="1"/>
          </p:cNvSpPr>
          <p:nvPr/>
        </p:nvSpPr>
        <p:spPr bwMode="auto">
          <a:xfrm>
            <a:off x="6443663" y="1484313"/>
            <a:ext cx="982662" cy="314325"/>
          </a:xfrm>
          <a:prstGeom prst="rect">
            <a:avLst/>
          </a:prstGeom>
          <a:solidFill>
            <a:srgbClr val="C0C0C0">
              <a:alpha val="50195"/>
            </a:srgbClr>
          </a:solidFill>
          <a:ln w="9525" algn="ctr">
            <a:solidFill>
              <a:srgbClr val="000000"/>
            </a:solidFill>
            <a:miter lim="800000"/>
            <a:headEnd/>
            <a:tailEnd/>
          </a:ln>
        </p:spPr>
        <p:txBody>
          <a:bodyPr wrap="none">
            <a:spAutoFit/>
          </a:bodyPr>
          <a:lstStyle/>
          <a:p>
            <a:r>
              <a:rPr lang="en-NZ" sz="1400" u="sng" dirty="0">
                <a:solidFill>
                  <a:schemeClr val="tx2"/>
                </a:solidFill>
              </a:rPr>
              <a:t>Protection</a:t>
            </a:r>
          </a:p>
        </p:txBody>
      </p:sp>
      <p:sp>
        <p:nvSpPr>
          <p:cNvPr id="13327" name="Text Box 21"/>
          <p:cNvSpPr txBox="1">
            <a:spLocks noChangeArrowheads="1"/>
          </p:cNvSpPr>
          <p:nvPr/>
        </p:nvSpPr>
        <p:spPr bwMode="auto">
          <a:xfrm>
            <a:off x="6443663" y="2060575"/>
            <a:ext cx="793750" cy="314325"/>
          </a:xfrm>
          <a:prstGeom prst="rect">
            <a:avLst/>
          </a:prstGeom>
          <a:solidFill>
            <a:srgbClr val="C0C0C0">
              <a:alpha val="50195"/>
            </a:srgbClr>
          </a:solidFill>
          <a:ln w="9525" algn="ctr">
            <a:solidFill>
              <a:srgbClr val="000000"/>
            </a:solidFill>
            <a:miter lim="800000"/>
            <a:headEnd/>
            <a:tailEnd/>
          </a:ln>
        </p:spPr>
        <p:txBody>
          <a:bodyPr wrap="none">
            <a:spAutoFit/>
          </a:bodyPr>
          <a:lstStyle/>
          <a:p>
            <a:r>
              <a:rPr lang="en-NZ" sz="1400" dirty="0">
                <a:solidFill>
                  <a:schemeClr val="hlink"/>
                </a:solidFill>
              </a:rPr>
              <a:t>Derived</a:t>
            </a:r>
          </a:p>
        </p:txBody>
      </p:sp>
      <p:sp>
        <p:nvSpPr>
          <p:cNvPr id="13328" name="Text Box 22"/>
          <p:cNvSpPr txBox="1">
            <a:spLocks noChangeArrowheads="1"/>
          </p:cNvSpPr>
          <p:nvPr/>
        </p:nvSpPr>
        <p:spPr bwMode="auto">
          <a:xfrm>
            <a:off x="7380288" y="1917700"/>
            <a:ext cx="1277937" cy="314325"/>
          </a:xfrm>
          <a:prstGeom prst="rect">
            <a:avLst/>
          </a:prstGeom>
          <a:solidFill>
            <a:srgbClr val="C0C0C0">
              <a:alpha val="50195"/>
            </a:srgbClr>
          </a:solidFill>
          <a:ln w="9525" algn="ctr">
            <a:solidFill>
              <a:srgbClr val="000000"/>
            </a:solidFill>
            <a:miter lim="800000"/>
            <a:headEnd/>
            <a:tailEnd/>
          </a:ln>
        </p:spPr>
        <p:txBody>
          <a:bodyPr wrap="none">
            <a:spAutoFit/>
          </a:bodyPr>
          <a:lstStyle/>
          <a:p>
            <a:r>
              <a:rPr lang="en-NZ" sz="1400" dirty="0">
                <a:solidFill>
                  <a:schemeClr val="hlink"/>
                </a:solidFill>
              </a:rPr>
              <a:t>SamePackage</a:t>
            </a:r>
          </a:p>
        </p:txBody>
      </p:sp>
      <p:sp>
        <p:nvSpPr>
          <p:cNvPr id="13329" name="Text Box 23"/>
          <p:cNvSpPr txBox="1">
            <a:spLocks noChangeArrowheads="1"/>
          </p:cNvSpPr>
          <p:nvPr/>
        </p:nvSpPr>
        <p:spPr bwMode="auto">
          <a:xfrm>
            <a:off x="5291138" y="2060575"/>
            <a:ext cx="989012" cy="314325"/>
          </a:xfrm>
          <a:prstGeom prst="rect">
            <a:avLst/>
          </a:prstGeom>
          <a:solidFill>
            <a:srgbClr val="C0C0C0">
              <a:alpha val="50195"/>
            </a:srgbClr>
          </a:solidFill>
          <a:ln w="9525" algn="ctr">
            <a:solidFill>
              <a:srgbClr val="000000"/>
            </a:solidFill>
            <a:miter lim="800000"/>
            <a:headEnd/>
            <a:tailEnd/>
          </a:ln>
        </p:spPr>
        <p:txBody>
          <a:bodyPr wrap="none">
            <a:spAutoFit/>
          </a:bodyPr>
          <a:lstStyle/>
          <a:p>
            <a:r>
              <a:rPr lang="en-NZ" sz="1400" u="sng" dirty="0">
                <a:solidFill>
                  <a:schemeClr val="tx2"/>
                </a:solidFill>
              </a:rPr>
              <a:t>P2Derived</a:t>
            </a:r>
          </a:p>
        </p:txBody>
      </p:sp>
      <p:sp>
        <p:nvSpPr>
          <p:cNvPr id="13330" name="Text Box 24"/>
          <p:cNvSpPr txBox="1">
            <a:spLocks noChangeArrowheads="1"/>
          </p:cNvSpPr>
          <p:nvPr/>
        </p:nvSpPr>
        <p:spPr bwMode="auto">
          <a:xfrm>
            <a:off x="4787900" y="1557338"/>
            <a:ext cx="1282700" cy="314325"/>
          </a:xfrm>
          <a:prstGeom prst="rect">
            <a:avLst/>
          </a:prstGeom>
          <a:solidFill>
            <a:srgbClr val="C0C0C0">
              <a:alpha val="50195"/>
            </a:srgbClr>
          </a:solidFill>
          <a:ln w="9525" algn="ctr">
            <a:solidFill>
              <a:srgbClr val="000000"/>
            </a:solidFill>
            <a:miter lim="800000"/>
            <a:headEnd/>
            <a:tailEnd/>
          </a:ln>
        </p:spPr>
        <p:txBody>
          <a:bodyPr wrap="none">
            <a:spAutoFit/>
          </a:bodyPr>
          <a:lstStyle/>
          <a:p>
            <a:r>
              <a:rPr lang="en-NZ" sz="1400" dirty="0">
                <a:solidFill>
                  <a:schemeClr val="hlink"/>
                </a:solidFill>
              </a:rPr>
              <a:t>OtherPackage</a:t>
            </a:r>
          </a:p>
        </p:txBody>
      </p:sp>
      <p:sp>
        <p:nvSpPr>
          <p:cNvPr id="13331" name="Line 25"/>
          <p:cNvSpPr>
            <a:spLocks noChangeShapeType="1"/>
          </p:cNvSpPr>
          <p:nvPr/>
        </p:nvSpPr>
        <p:spPr bwMode="auto">
          <a:xfrm flipV="1">
            <a:off x="6875463" y="1844675"/>
            <a:ext cx="0" cy="215900"/>
          </a:xfrm>
          <a:prstGeom prst="line">
            <a:avLst/>
          </a:prstGeom>
          <a:noFill/>
          <a:ln w="38100">
            <a:solidFill>
              <a:srgbClr val="000000"/>
            </a:solidFill>
            <a:round/>
            <a:headEnd/>
            <a:tailEnd type="triangle" w="med" len="med"/>
          </a:ln>
        </p:spPr>
        <p:txBody>
          <a:bodyPr wrap="none"/>
          <a:lstStyle/>
          <a:p>
            <a:endParaRPr lang="en-US" dirty="0"/>
          </a:p>
        </p:txBody>
      </p:sp>
      <p:sp>
        <p:nvSpPr>
          <p:cNvPr id="13332" name="Line 26"/>
          <p:cNvSpPr>
            <a:spLocks noChangeShapeType="1"/>
          </p:cNvSpPr>
          <p:nvPr/>
        </p:nvSpPr>
        <p:spPr bwMode="auto">
          <a:xfrm flipV="1">
            <a:off x="6011863" y="1844675"/>
            <a:ext cx="431800" cy="215900"/>
          </a:xfrm>
          <a:prstGeom prst="line">
            <a:avLst/>
          </a:prstGeom>
          <a:noFill/>
          <a:ln w="38100">
            <a:solidFill>
              <a:srgbClr val="000000"/>
            </a:solidFill>
            <a:round/>
            <a:headEnd/>
            <a:tailEnd type="triangle" w="med" len="med"/>
          </a:ln>
        </p:spPr>
        <p:txBody>
          <a:bodyPr wrap="none"/>
          <a:lstStyle/>
          <a:p>
            <a:endParaRPr lang="en-US" dirty="0"/>
          </a:p>
        </p:txBody>
      </p:sp>
      <p:sp>
        <p:nvSpPr>
          <p:cNvPr id="13333" name="Text Box 28"/>
          <p:cNvSpPr txBox="1">
            <a:spLocks noChangeArrowheads="1"/>
          </p:cNvSpPr>
          <p:nvPr/>
        </p:nvSpPr>
        <p:spPr bwMode="auto">
          <a:xfrm>
            <a:off x="6988662" y="147954"/>
            <a:ext cx="1632563" cy="307777"/>
          </a:xfrm>
          <a:prstGeom prst="rect">
            <a:avLst/>
          </a:prstGeom>
          <a:noFill/>
          <a:ln w="9525" algn="ctr">
            <a:solidFill>
              <a:srgbClr val="000000"/>
            </a:solidFill>
            <a:miter lim="800000"/>
            <a:headEnd/>
            <a:tailEnd/>
          </a:ln>
        </p:spPr>
        <p:txBody>
          <a:bodyPr wrap="none">
            <a:spAutoFit/>
          </a:bodyPr>
          <a:lstStyle/>
          <a:p>
            <a:r>
              <a:rPr lang="en-NZ" sz="1400" dirty="0" smtClean="0"/>
              <a:t>p2/P2Derived.java</a:t>
            </a:r>
            <a:endParaRPr lang="en-NZ" sz="1400" dirty="0"/>
          </a:p>
        </p:txBody>
      </p:sp>
      <p:sp>
        <p:nvSpPr>
          <p:cNvPr id="13334" name="AutoShape 29"/>
          <p:cNvSpPr>
            <a:spLocks noChangeArrowheads="1"/>
          </p:cNvSpPr>
          <p:nvPr/>
        </p:nvSpPr>
        <p:spPr bwMode="auto">
          <a:xfrm>
            <a:off x="5804694" y="4690269"/>
            <a:ext cx="1512887" cy="431800"/>
          </a:xfrm>
          <a:prstGeom prst="wedgeRectCallout">
            <a:avLst>
              <a:gd name="adj1" fmla="val -66264"/>
              <a:gd name="adj2" fmla="val 9190"/>
            </a:avLst>
          </a:prstGeom>
          <a:solidFill>
            <a:schemeClr val="bg1"/>
          </a:solidFill>
          <a:ln w="12700" algn="ctr">
            <a:solidFill>
              <a:srgbClr val="800000"/>
            </a:solidFill>
            <a:miter lim="800000"/>
            <a:headEnd/>
            <a:tailEnd/>
          </a:ln>
        </p:spPr>
        <p:txBody>
          <a:bodyPr/>
          <a:lstStyle/>
          <a:p>
            <a:r>
              <a:rPr lang="en-NZ" sz="1200" b="1" dirty="0"/>
              <a:t>No access to Private variable</a:t>
            </a:r>
          </a:p>
        </p:txBody>
      </p:sp>
      <p:sp>
        <p:nvSpPr>
          <p:cNvPr id="13335" name="AutoShape 30"/>
          <p:cNvSpPr>
            <a:spLocks noChangeArrowheads="1"/>
          </p:cNvSpPr>
          <p:nvPr/>
        </p:nvSpPr>
        <p:spPr bwMode="auto">
          <a:xfrm>
            <a:off x="5940425" y="3829932"/>
            <a:ext cx="1512888" cy="431800"/>
          </a:xfrm>
          <a:prstGeom prst="wedgeRectCallout">
            <a:avLst>
              <a:gd name="adj1" fmla="val -63222"/>
              <a:gd name="adj2" fmla="val 32722"/>
            </a:avLst>
          </a:prstGeom>
          <a:solidFill>
            <a:schemeClr val="bg1"/>
          </a:solidFill>
          <a:ln w="12700" algn="ctr">
            <a:solidFill>
              <a:srgbClr val="800000"/>
            </a:solidFill>
            <a:miter lim="800000"/>
            <a:headEnd/>
            <a:tailEnd/>
          </a:ln>
        </p:spPr>
        <p:txBody>
          <a:bodyPr/>
          <a:lstStyle/>
          <a:p>
            <a:r>
              <a:rPr lang="en-NZ" sz="1200" b="1" dirty="0"/>
              <a:t>No access to the default variable</a:t>
            </a:r>
          </a:p>
        </p:txBody>
      </p:sp>
      <p:sp>
        <p:nvSpPr>
          <p:cNvPr id="24" name="Oval 23"/>
          <p:cNvSpPr/>
          <p:nvPr/>
        </p:nvSpPr>
        <p:spPr bwMode="auto">
          <a:xfrm rot="3701510">
            <a:off x="5847483" y="925986"/>
            <a:ext cx="733001" cy="1996234"/>
          </a:xfrm>
          <a:prstGeom prst="ellipse">
            <a:avLst/>
          </a:prstGeom>
          <a:noFill/>
          <a:ln w="19050" cap="flat" cmpd="sng" algn="ctr">
            <a:solidFill>
              <a:srgbClr val="800000"/>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ahoma" pitchFamily="34" charset="0"/>
            </a:endParaRPr>
          </a:p>
        </p:txBody>
      </p:sp>
      <p:sp>
        <p:nvSpPr>
          <p:cNvPr id="25" name="TextBox 24"/>
          <p:cNvSpPr txBox="1"/>
          <p:nvPr/>
        </p:nvSpPr>
        <p:spPr>
          <a:xfrm>
            <a:off x="7878205" y="1354524"/>
            <a:ext cx="410690" cy="338554"/>
          </a:xfrm>
          <a:prstGeom prst="rect">
            <a:avLst/>
          </a:prstGeom>
          <a:noFill/>
        </p:spPr>
        <p:txBody>
          <a:bodyPr wrap="none" rtlCol="0">
            <a:spAutoFit/>
          </a:bodyPr>
          <a:lstStyle/>
          <a:p>
            <a:r>
              <a:rPr lang="en-NZ" sz="1600" dirty="0" smtClean="0"/>
              <a:t>p1</a:t>
            </a:r>
            <a:endParaRPr lang="en-NZ" sz="1600" dirty="0"/>
          </a:p>
        </p:txBody>
      </p:sp>
      <p:sp>
        <p:nvSpPr>
          <p:cNvPr id="26" name="TextBox 25"/>
          <p:cNvSpPr txBox="1"/>
          <p:nvPr/>
        </p:nvSpPr>
        <p:spPr>
          <a:xfrm>
            <a:off x="4982810" y="1116583"/>
            <a:ext cx="410690" cy="338554"/>
          </a:xfrm>
          <a:prstGeom prst="rect">
            <a:avLst/>
          </a:prstGeom>
          <a:noFill/>
        </p:spPr>
        <p:txBody>
          <a:bodyPr wrap="none" rtlCol="0">
            <a:spAutoFit/>
          </a:bodyPr>
          <a:lstStyle/>
          <a:p>
            <a:r>
              <a:rPr lang="en-NZ" sz="1600" dirty="0" smtClean="0"/>
              <a:t>p2</a:t>
            </a:r>
            <a:endParaRPr lang="en-NZ" sz="1600" dirty="0"/>
          </a:p>
        </p:txBody>
      </p:sp>
      <p:sp>
        <p:nvSpPr>
          <p:cNvPr id="27" name="Rectangle 26"/>
          <p:cNvSpPr/>
          <p:nvPr/>
        </p:nvSpPr>
        <p:spPr>
          <a:xfrm>
            <a:off x="4643438" y="1143000"/>
            <a:ext cx="4177034" cy="1422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aphicFrame>
        <p:nvGraphicFramePr>
          <p:cNvPr id="28" name="Table 27"/>
          <p:cNvGraphicFramePr>
            <a:graphicFrameLocks noGrp="1"/>
          </p:cNvGraphicFramePr>
          <p:nvPr>
            <p:extLst>
              <p:ext uri="{D42A27DB-BD31-4B8C-83A1-F6EECF244321}">
                <p14:modId xmlns:p14="http://schemas.microsoft.com/office/powerpoint/2010/main" val="4193074288"/>
              </p:ext>
            </p:extLst>
          </p:nvPr>
        </p:nvGraphicFramePr>
        <p:xfrm>
          <a:off x="900198" y="5880101"/>
          <a:ext cx="7052582" cy="634564"/>
        </p:xfrm>
        <a:graphic>
          <a:graphicData uri="http://schemas.openxmlformats.org/drawingml/2006/table">
            <a:tbl>
              <a:tblPr/>
              <a:tblGrid>
                <a:gridCol w="3526292">
                  <a:extLst>
                    <a:ext uri="{9D8B030D-6E8A-4147-A177-3AD203B41FA5}">
                      <a16:colId xmlns:a16="http://schemas.microsoft.com/office/drawing/2014/main" val="20000"/>
                    </a:ext>
                  </a:extLst>
                </a:gridCol>
                <a:gridCol w="897472">
                  <a:extLst>
                    <a:ext uri="{9D8B030D-6E8A-4147-A177-3AD203B41FA5}">
                      <a16:colId xmlns:a16="http://schemas.microsoft.com/office/drawing/2014/main" val="20001"/>
                    </a:ext>
                  </a:extLst>
                </a:gridCol>
                <a:gridCol w="961074">
                  <a:extLst>
                    <a:ext uri="{9D8B030D-6E8A-4147-A177-3AD203B41FA5}">
                      <a16:colId xmlns:a16="http://schemas.microsoft.com/office/drawing/2014/main" val="20002"/>
                    </a:ext>
                  </a:extLst>
                </a:gridCol>
                <a:gridCol w="833872">
                  <a:extLst>
                    <a:ext uri="{9D8B030D-6E8A-4147-A177-3AD203B41FA5}">
                      <a16:colId xmlns:a16="http://schemas.microsoft.com/office/drawing/2014/main" val="20003"/>
                    </a:ext>
                  </a:extLst>
                </a:gridCol>
                <a:gridCol w="833872">
                  <a:extLst>
                    <a:ext uri="{9D8B030D-6E8A-4147-A177-3AD203B41FA5}">
                      <a16:colId xmlns:a16="http://schemas.microsoft.com/office/drawing/2014/main" val="20004"/>
                    </a:ext>
                  </a:extLst>
                </a:gridCol>
              </a:tblGrid>
              <a:tr h="3297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200" b="0" i="0" u="none" strike="noStrike" cap="none" normalizeH="0" baseline="0" dirty="0" smtClean="0">
                        <a:ln>
                          <a:noFill/>
                        </a:ln>
                        <a:solidFill>
                          <a:schemeClr val="tx1"/>
                        </a:solidFill>
                        <a:effectLst/>
                        <a:latin typeface="Tahoma" pitchFamily="34" charset="0"/>
                      </a:endParaRPr>
                    </a:p>
                  </a:txBody>
                  <a:tcPr marL="99741" marR="997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200" b="0" i="0" u="none" strike="noStrike" cap="none" normalizeH="0" baseline="0" dirty="0" smtClean="0">
                          <a:ln>
                            <a:noFill/>
                          </a:ln>
                          <a:solidFill>
                            <a:schemeClr val="tx1"/>
                          </a:solidFill>
                          <a:effectLst/>
                          <a:latin typeface="Tahoma" pitchFamily="34" charset="0"/>
                        </a:rPr>
                        <a:t>Private</a:t>
                      </a:r>
                    </a:p>
                  </a:txBody>
                  <a:tcPr marL="99741" marR="99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200" b="0" i="0" u="none" strike="noStrike" cap="none" normalizeH="0" baseline="0" dirty="0" smtClean="0">
                          <a:ln>
                            <a:noFill/>
                          </a:ln>
                          <a:solidFill>
                            <a:schemeClr val="tx1"/>
                          </a:solidFill>
                          <a:effectLst/>
                          <a:latin typeface="Tahoma" pitchFamily="34" charset="0"/>
                        </a:rPr>
                        <a:t>Protected</a:t>
                      </a:r>
                    </a:p>
                  </a:txBody>
                  <a:tcPr marL="99741" marR="99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200" b="0" i="0" u="none" strike="noStrike" cap="none" normalizeH="0" baseline="0" dirty="0" smtClean="0">
                          <a:ln>
                            <a:noFill/>
                          </a:ln>
                          <a:solidFill>
                            <a:schemeClr val="tx1"/>
                          </a:solidFill>
                          <a:effectLst/>
                          <a:latin typeface="Tahoma" pitchFamily="34" charset="0"/>
                        </a:rPr>
                        <a:t>Public </a:t>
                      </a:r>
                    </a:p>
                  </a:txBody>
                  <a:tcPr marL="99741" marR="99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200" b="0" i="0" u="none" strike="noStrike" cap="none" normalizeH="0" baseline="0" dirty="0" smtClean="0">
                          <a:ln>
                            <a:noFill/>
                          </a:ln>
                          <a:solidFill>
                            <a:schemeClr val="tx1"/>
                          </a:solidFill>
                          <a:effectLst/>
                          <a:latin typeface="Tahoma" pitchFamily="34" charset="0"/>
                        </a:rPr>
                        <a:t>Default</a:t>
                      </a:r>
                    </a:p>
                  </a:txBody>
                  <a:tcPr marL="99741" marR="997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785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Other subclasses outside this package</a:t>
                      </a:r>
                    </a:p>
                  </a:txBody>
                  <a:tcPr marL="99741" marR="997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No</a:t>
                      </a:r>
                    </a:p>
                  </a:txBody>
                  <a:tcPr marL="99741" marR="99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YES</a:t>
                      </a:r>
                    </a:p>
                  </a:txBody>
                  <a:tcPr marL="99741" marR="99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YES</a:t>
                      </a:r>
                    </a:p>
                  </a:txBody>
                  <a:tcPr marL="99741" marR="99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No</a:t>
                      </a:r>
                    </a:p>
                  </a:txBody>
                  <a:tcPr marL="99741" marR="997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242915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a:xfrm>
            <a:off x="628650" y="365127"/>
            <a:ext cx="7886700" cy="412750"/>
          </a:xfrm>
        </p:spPr>
        <p:txBody>
          <a:bodyPr>
            <a:normAutofit fontScale="90000"/>
          </a:bodyPr>
          <a:lstStyle/>
          <a:p>
            <a:r>
              <a:rPr lang="en-NZ" dirty="0"/>
              <a:t>4.Access Modifiers </a:t>
            </a:r>
            <a:r>
              <a:rPr lang="en-NZ" dirty="0" smtClean="0"/>
              <a:t/>
            </a:r>
            <a:br>
              <a:rPr lang="en-NZ" dirty="0" smtClean="0"/>
            </a:br>
            <a:r>
              <a:rPr lang="en-US" dirty="0" smtClean="0"/>
              <a:t>Other classes </a:t>
            </a:r>
            <a:r>
              <a:rPr lang="en-US" dirty="0"/>
              <a:t>outside this package</a:t>
            </a:r>
            <a:endParaRPr lang="en-NZ" dirty="0" smtClean="0"/>
          </a:p>
        </p:txBody>
      </p:sp>
      <p:sp>
        <p:nvSpPr>
          <p:cNvPr id="2" name="Date Placeholder 1"/>
          <p:cNvSpPr>
            <a:spLocks noGrp="1"/>
          </p:cNvSpPr>
          <p:nvPr>
            <p:ph type="dt" sz="half" idx="10"/>
          </p:nvPr>
        </p:nvSpPr>
        <p:spPr/>
        <p:txBody>
          <a:bodyPr/>
          <a:lstStyle/>
          <a:p>
            <a:r>
              <a:rPr lang="en-US" smtClean="0"/>
              <a:t>08</a:t>
            </a:r>
            <a:endParaRPr lang="en-NZ" dirty="0"/>
          </a:p>
        </p:txBody>
      </p:sp>
      <p:sp>
        <p:nvSpPr>
          <p:cNvPr id="3" name="Slide Number Placeholder 2"/>
          <p:cNvSpPr>
            <a:spLocks noGrp="1"/>
          </p:cNvSpPr>
          <p:nvPr>
            <p:ph type="sldNum" sz="quarter" idx="12"/>
          </p:nvPr>
        </p:nvSpPr>
        <p:spPr/>
        <p:txBody>
          <a:bodyPr/>
          <a:lstStyle/>
          <a:p>
            <a:fld id="{F37115C9-04D0-4DEC-B549-AE3885D11236}" type="slidenum">
              <a:rPr lang="en-NZ" smtClean="0"/>
              <a:pPr/>
              <a:t>32</a:t>
            </a:fld>
            <a:endParaRPr lang="en-NZ" dirty="0"/>
          </a:p>
        </p:txBody>
      </p:sp>
      <p:sp>
        <p:nvSpPr>
          <p:cNvPr id="14342" name="Text Box 3"/>
          <p:cNvSpPr txBox="1">
            <a:spLocks noChangeArrowheads="1"/>
          </p:cNvSpPr>
          <p:nvPr/>
        </p:nvSpPr>
        <p:spPr bwMode="auto">
          <a:xfrm>
            <a:off x="250825" y="1341438"/>
            <a:ext cx="3960813" cy="158115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algn="l"/>
            <a:r>
              <a:rPr lang="en-NZ" sz="1400" b="1" dirty="0">
                <a:latin typeface="Courier New" pitchFamily="49" charset="0"/>
              </a:rPr>
              <a:t>package p1;</a:t>
            </a:r>
          </a:p>
          <a:p>
            <a:pPr algn="l"/>
            <a:r>
              <a:rPr lang="en-NZ" sz="1400" b="1" dirty="0">
                <a:latin typeface="Courier New" pitchFamily="49" charset="0"/>
              </a:rPr>
              <a:t>public class Protection {</a:t>
            </a:r>
          </a:p>
          <a:p>
            <a:pPr algn="l"/>
            <a:r>
              <a:rPr lang="en-NZ" sz="1400" b="1" dirty="0">
                <a:latin typeface="Courier New" pitchFamily="49" charset="0"/>
              </a:rPr>
              <a:t>  int n_default = 1;</a:t>
            </a:r>
          </a:p>
          <a:p>
            <a:pPr algn="l"/>
            <a:r>
              <a:rPr lang="en-NZ" sz="1400" b="1" dirty="0">
                <a:latin typeface="Courier New" pitchFamily="49" charset="0"/>
              </a:rPr>
              <a:t>  public int n_public = 2;</a:t>
            </a:r>
          </a:p>
          <a:p>
            <a:pPr algn="l"/>
            <a:r>
              <a:rPr lang="en-NZ" sz="1400" b="1" dirty="0">
                <a:latin typeface="Courier New" pitchFamily="49" charset="0"/>
              </a:rPr>
              <a:t>  protected int n_protected = 3;</a:t>
            </a:r>
          </a:p>
          <a:p>
            <a:pPr algn="l"/>
            <a:r>
              <a:rPr lang="en-NZ" sz="1400" b="1" dirty="0">
                <a:latin typeface="Courier New" pitchFamily="49" charset="0"/>
              </a:rPr>
              <a:t>  private int n_private = 4;</a:t>
            </a:r>
          </a:p>
          <a:p>
            <a:pPr algn="l"/>
            <a:r>
              <a:rPr lang="en-NZ" sz="1400" b="1" dirty="0">
                <a:latin typeface="Courier New" pitchFamily="49" charset="0"/>
              </a:rPr>
              <a:t>}</a:t>
            </a:r>
          </a:p>
        </p:txBody>
      </p:sp>
      <p:sp>
        <p:nvSpPr>
          <p:cNvPr id="14343" name="Text Box 4"/>
          <p:cNvSpPr txBox="1">
            <a:spLocks noChangeArrowheads="1"/>
          </p:cNvSpPr>
          <p:nvPr/>
        </p:nvSpPr>
        <p:spPr bwMode="auto">
          <a:xfrm>
            <a:off x="179388" y="3213100"/>
            <a:ext cx="6192837" cy="221932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algn="l"/>
            <a:r>
              <a:rPr lang="en-NZ" sz="1400" b="1" dirty="0">
                <a:latin typeface="Courier New" pitchFamily="49" charset="0"/>
              </a:rPr>
              <a:t>package p2;</a:t>
            </a:r>
          </a:p>
          <a:p>
            <a:pPr algn="l"/>
            <a:r>
              <a:rPr lang="en-NZ" sz="1400" b="1" dirty="0">
                <a:latin typeface="Courier New" pitchFamily="49" charset="0"/>
              </a:rPr>
              <a:t>public class OtherPackage {</a:t>
            </a:r>
          </a:p>
          <a:p>
            <a:pPr algn="l"/>
            <a:r>
              <a:rPr lang="en-NZ" sz="1400" b="1" dirty="0">
                <a:latin typeface="Courier New" pitchFamily="49" charset="0"/>
              </a:rPr>
              <a:t> public static void main(String[] args) {</a:t>
            </a:r>
          </a:p>
          <a:p>
            <a:pPr algn="l"/>
            <a:r>
              <a:rPr lang="en-NZ" sz="1400" b="1" dirty="0">
                <a:latin typeface="Courier New" pitchFamily="49" charset="0"/>
              </a:rPr>
              <a:t>  </a:t>
            </a:r>
            <a:r>
              <a:rPr lang="en-NZ" sz="1400" b="1" u="sng" dirty="0">
                <a:latin typeface="Courier New" pitchFamily="49" charset="0"/>
              </a:rPr>
              <a:t>p1.Protection b = new p1.Protection();</a:t>
            </a:r>
          </a:p>
          <a:p>
            <a:pPr algn="l"/>
            <a:r>
              <a:rPr lang="en-NZ" sz="1400" b="1" dirty="0">
                <a:latin typeface="Courier New" pitchFamily="49" charset="0"/>
              </a:rPr>
              <a:t>  // System.out.println("n_default=" + b.n_default);</a:t>
            </a:r>
          </a:p>
          <a:p>
            <a:pPr algn="l"/>
            <a:r>
              <a:rPr lang="en-NZ" sz="1400" b="1" dirty="0">
                <a:latin typeface="Courier New" pitchFamily="49" charset="0"/>
              </a:rPr>
              <a:t>  System.out.println("n_public=" + b.n_public);</a:t>
            </a:r>
          </a:p>
          <a:p>
            <a:pPr algn="l"/>
            <a:r>
              <a:rPr lang="en-NZ" sz="1400" b="1" dirty="0">
                <a:latin typeface="Courier New" pitchFamily="49" charset="0"/>
              </a:rPr>
              <a:t>  // System.out.println("n_protected" + b.n_protected);</a:t>
            </a:r>
          </a:p>
          <a:p>
            <a:pPr algn="l"/>
            <a:r>
              <a:rPr lang="en-NZ" sz="1400" b="1" dirty="0">
                <a:latin typeface="Courier New" pitchFamily="49" charset="0"/>
              </a:rPr>
              <a:t>  // System.out.println("n_private" + b.n_private);</a:t>
            </a:r>
          </a:p>
          <a:p>
            <a:pPr algn="l"/>
            <a:r>
              <a:rPr lang="en-NZ" sz="1400" b="1" dirty="0">
                <a:latin typeface="Courier New" pitchFamily="49" charset="0"/>
              </a:rPr>
              <a:t>  }</a:t>
            </a:r>
          </a:p>
          <a:p>
            <a:pPr algn="l"/>
            <a:r>
              <a:rPr lang="en-NZ" sz="1400" b="1" dirty="0">
                <a:latin typeface="Courier New" pitchFamily="49" charset="0"/>
              </a:rPr>
              <a:t>}</a:t>
            </a:r>
          </a:p>
        </p:txBody>
      </p:sp>
      <p:sp>
        <p:nvSpPr>
          <p:cNvPr id="14344" name="Text Box 6"/>
          <p:cNvSpPr txBox="1">
            <a:spLocks noChangeArrowheads="1"/>
          </p:cNvSpPr>
          <p:nvPr/>
        </p:nvSpPr>
        <p:spPr bwMode="auto">
          <a:xfrm>
            <a:off x="7280832" y="2897185"/>
            <a:ext cx="2016125" cy="722313"/>
          </a:xfrm>
          <a:prstGeom prst="rect">
            <a:avLst/>
          </a:prstGeom>
          <a:solidFill>
            <a:srgbClr val="FFFFFF"/>
          </a:solidFill>
          <a:ln w="9525">
            <a:solidFill>
              <a:srgbClr val="000000"/>
            </a:solidFill>
            <a:miter lim="800000"/>
            <a:headEnd/>
            <a:tailEnd/>
          </a:ln>
        </p:spPr>
        <p:txBody>
          <a:bodyPr/>
          <a:lstStyle/>
          <a:p>
            <a:pPr algn="l"/>
            <a:r>
              <a:rPr lang="en-US" sz="1400" dirty="0" err="1" smtClean="0"/>
              <a:t>javac</a:t>
            </a:r>
            <a:r>
              <a:rPr lang="en-US" sz="1400" dirty="0" smtClean="0"/>
              <a:t> </a:t>
            </a:r>
            <a:r>
              <a:rPr lang="en-US" sz="1400" dirty="0"/>
              <a:t>p1/*.java</a:t>
            </a:r>
          </a:p>
          <a:p>
            <a:pPr algn="l"/>
            <a:r>
              <a:rPr lang="en-US" sz="1400" dirty="0"/>
              <a:t>javac p2/*.java</a:t>
            </a:r>
          </a:p>
          <a:p>
            <a:pPr algn="l"/>
            <a:r>
              <a:rPr lang="en-US" sz="1400" dirty="0"/>
              <a:t>java p2.OtherPackage</a:t>
            </a:r>
          </a:p>
        </p:txBody>
      </p:sp>
      <p:sp>
        <p:nvSpPr>
          <p:cNvPr id="14345" name="Text Box 8"/>
          <p:cNvSpPr txBox="1">
            <a:spLocks noChangeArrowheads="1"/>
          </p:cNvSpPr>
          <p:nvPr/>
        </p:nvSpPr>
        <p:spPr bwMode="auto">
          <a:xfrm>
            <a:off x="4716463" y="2636838"/>
            <a:ext cx="1917327" cy="360362"/>
          </a:xfrm>
          <a:prstGeom prst="rect">
            <a:avLst/>
          </a:prstGeom>
          <a:solidFill>
            <a:srgbClr val="FFFFFF"/>
          </a:solidFill>
          <a:ln w="9525">
            <a:solidFill>
              <a:srgbClr val="000000"/>
            </a:solidFill>
            <a:miter lim="800000"/>
            <a:headEnd/>
            <a:tailEnd/>
          </a:ln>
        </p:spPr>
        <p:txBody>
          <a:bodyPr/>
          <a:lstStyle/>
          <a:p>
            <a:pPr algn="l"/>
            <a:r>
              <a:rPr lang="en-US" sz="1600" dirty="0"/>
              <a:t>Different </a:t>
            </a:r>
            <a:r>
              <a:rPr lang="en-US" sz="1600" dirty="0" smtClean="0"/>
              <a:t>packages</a:t>
            </a:r>
            <a:endParaRPr lang="en-US" sz="1600" dirty="0"/>
          </a:p>
        </p:txBody>
      </p:sp>
      <p:sp>
        <p:nvSpPr>
          <p:cNvPr id="14346" name="Freeform 9"/>
          <p:cNvSpPr>
            <a:spLocks/>
          </p:cNvSpPr>
          <p:nvPr/>
        </p:nvSpPr>
        <p:spPr bwMode="auto">
          <a:xfrm>
            <a:off x="3492500" y="1484313"/>
            <a:ext cx="1150938" cy="1296987"/>
          </a:xfrm>
          <a:custGeom>
            <a:avLst/>
            <a:gdLst>
              <a:gd name="T0" fmla="*/ 725 w 725"/>
              <a:gd name="T1" fmla="*/ 817 h 817"/>
              <a:gd name="T2" fmla="*/ 408 w 725"/>
              <a:gd name="T3" fmla="*/ 817 h 817"/>
              <a:gd name="T4" fmla="*/ 408 w 725"/>
              <a:gd name="T5" fmla="*/ 0 h 817"/>
              <a:gd name="T6" fmla="*/ 0 w 725"/>
              <a:gd name="T7" fmla="*/ 0 h 817"/>
              <a:gd name="T8" fmla="*/ 0 60000 65536"/>
              <a:gd name="T9" fmla="*/ 0 60000 65536"/>
              <a:gd name="T10" fmla="*/ 0 60000 65536"/>
              <a:gd name="T11" fmla="*/ 0 60000 65536"/>
              <a:gd name="T12" fmla="*/ 0 w 725"/>
              <a:gd name="T13" fmla="*/ 0 h 817"/>
              <a:gd name="T14" fmla="*/ 725 w 725"/>
              <a:gd name="T15" fmla="*/ 817 h 817"/>
            </a:gdLst>
            <a:ahLst/>
            <a:cxnLst>
              <a:cxn ang="T8">
                <a:pos x="T0" y="T1"/>
              </a:cxn>
              <a:cxn ang="T9">
                <a:pos x="T2" y="T3"/>
              </a:cxn>
              <a:cxn ang="T10">
                <a:pos x="T4" y="T5"/>
              </a:cxn>
              <a:cxn ang="T11">
                <a:pos x="T6" y="T7"/>
              </a:cxn>
            </a:cxnLst>
            <a:rect l="T12" t="T13" r="T14" b="T15"/>
            <a:pathLst>
              <a:path w="725" h="817">
                <a:moveTo>
                  <a:pt x="725" y="817"/>
                </a:moveTo>
                <a:lnTo>
                  <a:pt x="408" y="817"/>
                </a:lnTo>
                <a:lnTo>
                  <a:pt x="408" y="0"/>
                </a:lnTo>
                <a:lnTo>
                  <a:pt x="0" y="0"/>
                </a:lnTo>
              </a:path>
            </a:pathLst>
          </a:custGeom>
          <a:noFill/>
          <a:ln w="19050">
            <a:solidFill>
              <a:srgbClr val="800000"/>
            </a:solidFill>
            <a:round/>
            <a:headEnd/>
            <a:tailEnd type="triangle" w="med" len="med"/>
          </a:ln>
        </p:spPr>
        <p:txBody>
          <a:bodyPr wrap="none"/>
          <a:lstStyle/>
          <a:p>
            <a:endParaRPr lang="en-US" dirty="0"/>
          </a:p>
        </p:txBody>
      </p:sp>
      <p:sp>
        <p:nvSpPr>
          <p:cNvPr id="14347" name="Freeform 10"/>
          <p:cNvSpPr>
            <a:spLocks/>
          </p:cNvSpPr>
          <p:nvPr/>
        </p:nvSpPr>
        <p:spPr bwMode="auto">
          <a:xfrm>
            <a:off x="2987675" y="2852738"/>
            <a:ext cx="1655763" cy="504825"/>
          </a:xfrm>
          <a:custGeom>
            <a:avLst/>
            <a:gdLst>
              <a:gd name="T0" fmla="*/ 1043 w 1043"/>
              <a:gd name="T1" fmla="*/ 0 h 318"/>
              <a:gd name="T2" fmla="*/ 726 w 1043"/>
              <a:gd name="T3" fmla="*/ 0 h 318"/>
              <a:gd name="T4" fmla="*/ 726 w 1043"/>
              <a:gd name="T5" fmla="*/ 318 h 318"/>
              <a:gd name="T6" fmla="*/ 0 w 1043"/>
              <a:gd name="T7" fmla="*/ 318 h 318"/>
              <a:gd name="T8" fmla="*/ 0 60000 65536"/>
              <a:gd name="T9" fmla="*/ 0 60000 65536"/>
              <a:gd name="T10" fmla="*/ 0 60000 65536"/>
              <a:gd name="T11" fmla="*/ 0 60000 65536"/>
              <a:gd name="T12" fmla="*/ 0 w 1043"/>
              <a:gd name="T13" fmla="*/ 0 h 318"/>
              <a:gd name="T14" fmla="*/ 1043 w 1043"/>
              <a:gd name="T15" fmla="*/ 318 h 318"/>
            </a:gdLst>
            <a:ahLst/>
            <a:cxnLst>
              <a:cxn ang="T8">
                <a:pos x="T0" y="T1"/>
              </a:cxn>
              <a:cxn ang="T9">
                <a:pos x="T2" y="T3"/>
              </a:cxn>
              <a:cxn ang="T10">
                <a:pos x="T4" y="T5"/>
              </a:cxn>
              <a:cxn ang="T11">
                <a:pos x="T6" y="T7"/>
              </a:cxn>
            </a:cxnLst>
            <a:rect l="T12" t="T13" r="T14" b="T15"/>
            <a:pathLst>
              <a:path w="1043" h="318">
                <a:moveTo>
                  <a:pt x="1043" y="0"/>
                </a:moveTo>
                <a:lnTo>
                  <a:pt x="726" y="0"/>
                </a:lnTo>
                <a:lnTo>
                  <a:pt x="726" y="318"/>
                </a:lnTo>
                <a:lnTo>
                  <a:pt x="0" y="318"/>
                </a:lnTo>
              </a:path>
            </a:pathLst>
          </a:custGeom>
          <a:noFill/>
          <a:ln w="19050">
            <a:solidFill>
              <a:srgbClr val="800000"/>
            </a:solidFill>
            <a:round/>
            <a:headEnd/>
            <a:tailEnd type="triangle" w="med" len="med"/>
          </a:ln>
        </p:spPr>
        <p:txBody>
          <a:bodyPr wrap="none"/>
          <a:lstStyle/>
          <a:p>
            <a:endParaRPr lang="en-US" dirty="0"/>
          </a:p>
        </p:txBody>
      </p:sp>
      <p:sp>
        <p:nvSpPr>
          <p:cNvPr id="14348" name="Text Box 11"/>
          <p:cNvSpPr txBox="1">
            <a:spLocks noChangeArrowheads="1"/>
          </p:cNvSpPr>
          <p:nvPr/>
        </p:nvSpPr>
        <p:spPr bwMode="auto">
          <a:xfrm>
            <a:off x="6387305" y="4278313"/>
            <a:ext cx="1247775" cy="304800"/>
          </a:xfrm>
          <a:prstGeom prst="rect">
            <a:avLst/>
          </a:prstGeom>
          <a:solidFill>
            <a:srgbClr val="C0C0C0">
              <a:alpha val="50195"/>
            </a:srgbClr>
          </a:solidFill>
          <a:ln w="9525">
            <a:noFill/>
            <a:miter lim="800000"/>
            <a:headEnd/>
            <a:tailEnd/>
          </a:ln>
        </p:spPr>
        <p:txBody>
          <a:bodyPr wrap="none">
            <a:spAutoFit/>
          </a:bodyPr>
          <a:lstStyle/>
          <a:p>
            <a:pPr algn="l"/>
            <a:r>
              <a:rPr lang="en-NZ" sz="1400" b="1" dirty="0">
                <a:latin typeface="Courier New" pitchFamily="49" charset="0"/>
              </a:rPr>
              <a:t>n_public=2</a:t>
            </a:r>
          </a:p>
        </p:txBody>
      </p:sp>
      <p:sp>
        <p:nvSpPr>
          <p:cNvPr id="14349" name="Rectangle 20"/>
          <p:cNvSpPr>
            <a:spLocks noChangeArrowheads="1"/>
          </p:cNvSpPr>
          <p:nvPr/>
        </p:nvSpPr>
        <p:spPr bwMode="auto">
          <a:xfrm>
            <a:off x="6372225" y="1196975"/>
            <a:ext cx="2376488" cy="1296988"/>
          </a:xfrm>
          <a:prstGeom prst="rect">
            <a:avLst/>
          </a:prstGeom>
          <a:solidFill>
            <a:schemeClr val="bg1">
              <a:lumMod val="95000"/>
            </a:schemeClr>
          </a:solidFill>
          <a:ln w="19050" algn="ctr">
            <a:noFill/>
            <a:miter lim="800000"/>
            <a:headEnd/>
            <a:tailEnd/>
          </a:ln>
        </p:spPr>
        <p:txBody>
          <a:bodyPr wrap="none" anchor="ctr"/>
          <a:lstStyle/>
          <a:p>
            <a:endParaRPr lang="en-US" dirty="0"/>
          </a:p>
        </p:txBody>
      </p:sp>
      <p:sp>
        <p:nvSpPr>
          <p:cNvPr id="14350" name="Text Box 21"/>
          <p:cNvSpPr txBox="1">
            <a:spLocks noChangeArrowheads="1"/>
          </p:cNvSpPr>
          <p:nvPr/>
        </p:nvSpPr>
        <p:spPr bwMode="auto">
          <a:xfrm>
            <a:off x="6443663" y="1412875"/>
            <a:ext cx="982662" cy="314325"/>
          </a:xfrm>
          <a:prstGeom prst="rect">
            <a:avLst/>
          </a:prstGeom>
          <a:solidFill>
            <a:srgbClr val="C0C0C0">
              <a:alpha val="50195"/>
            </a:srgbClr>
          </a:solidFill>
          <a:ln w="9525" algn="ctr">
            <a:solidFill>
              <a:srgbClr val="000000"/>
            </a:solidFill>
            <a:miter lim="800000"/>
            <a:headEnd/>
            <a:tailEnd/>
          </a:ln>
        </p:spPr>
        <p:txBody>
          <a:bodyPr wrap="none">
            <a:spAutoFit/>
          </a:bodyPr>
          <a:lstStyle/>
          <a:p>
            <a:r>
              <a:rPr lang="en-NZ" sz="1400" u="sng" dirty="0">
                <a:solidFill>
                  <a:schemeClr val="tx2"/>
                </a:solidFill>
              </a:rPr>
              <a:t>Protection</a:t>
            </a:r>
          </a:p>
        </p:txBody>
      </p:sp>
      <p:sp>
        <p:nvSpPr>
          <p:cNvPr id="14351" name="Text Box 22"/>
          <p:cNvSpPr txBox="1">
            <a:spLocks noChangeArrowheads="1"/>
          </p:cNvSpPr>
          <p:nvPr/>
        </p:nvSpPr>
        <p:spPr bwMode="auto">
          <a:xfrm>
            <a:off x="6443663" y="1989138"/>
            <a:ext cx="793750" cy="314325"/>
          </a:xfrm>
          <a:prstGeom prst="rect">
            <a:avLst/>
          </a:prstGeom>
          <a:solidFill>
            <a:srgbClr val="C0C0C0">
              <a:alpha val="50195"/>
            </a:srgbClr>
          </a:solidFill>
          <a:ln w="9525" algn="ctr">
            <a:solidFill>
              <a:srgbClr val="000000"/>
            </a:solidFill>
            <a:miter lim="800000"/>
            <a:headEnd/>
            <a:tailEnd/>
          </a:ln>
        </p:spPr>
        <p:txBody>
          <a:bodyPr wrap="none">
            <a:spAutoFit/>
          </a:bodyPr>
          <a:lstStyle/>
          <a:p>
            <a:r>
              <a:rPr lang="en-NZ" sz="1400" dirty="0">
                <a:solidFill>
                  <a:schemeClr val="hlink"/>
                </a:solidFill>
              </a:rPr>
              <a:t>Derived</a:t>
            </a:r>
          </a:p>
        </p:txBody>
      </p:sp>
      <p:sp>
        <p:nvSpPr>
          <p:cNvPr id="14352" name="Text Box 23"/>
          <p:cNvSpPr txBox="1">
            <a:spLocks noChangeArrowheads="1"/>
          </p:cNvSpPr>
          <p:nvPr/>
        </p:nvSpPr>
        <p:spPr bwMode="auto">
          <a:xfrm>
            <a:off x="7380288" y="1846263"/>
            <a:ext cx="1277937" cy="314325"/>
          </a:xfrm>
          <a:prstGeom prst="rect">
            <a:avLst/>
          </a:prstGeom>
          <a:solidFill>
            <a:srgbClr val="C0C0C0">
              <a:alpha val="50195"/>
            </a:srgbClr>
          </a:solidFill>
          <a:ln w="9525" algn="ctr">
            <a:solidFill>
              <a:srgbClr val="000000"/>
            </a:solidFill>
            <a:miter lim="800000"/>
            <a:headEnd/>
            <a:tailEnd/>
          </a:ln>
        </p:spPr>
        <p:txBody>
          <a:bodyPr wrap="none">
            <a:spAutoFit/>
          </a:bodyPr>
          <a:lstStyle/>
          <a:p>
            <a:r>
              <a:rPr lang="en-NZ" sz="1400" dirty="0">
                <a:solidFill>
                  <a:schemeClr val="hlink"/>
                </a:solidFill>
              </a:rPr>
              <a:t>SamePackage</a:t>
            </a:r>
          </a:p>
        </p:txBody>
      </p:sp>
      <p:sp>
        <p:nvSpPr>
          <p:cNvPr id="14353" name="Text Box 24"/>
          <p:cNvSpPr txBox="1">
            <a:spLocks noChangeArrowheads="1"/>
          </p:cNvSpPr>
          <p:nvPr/>
        </p:nvSpPr>
        <p:spPr bwMode="auto">
          <a:xfrm>
            <a:off x="5291138" y="1989138"/>
            <a:ext cx="989012" cy="314325"/>
          </a:xfrm>
          <a:prstGeom prst="rect">
            <a:avLst/>
          </a:prstGeom>
          <a:solidFill>
            <a:srgbClr val="C0C0C0">
              <a:alpha val="50195"/>
            </a:srgbClr>
          </a:solidFill>
          <a:ln w="9525" algn="ctr">
            <a:solidFill>
              <a:srgbClr val="000000"/>
            </a:solidFill>
            <a:miter lim="800000"/>
            <a:headEnd/>
            <a:tailEnd/>
          </a:ln>
        </p:spPr>
        <p:txBody>
          <a:bodyPr wrap="none">
            <a:spAutoFit/>
          </a:bodyPr>
          <a:lstStyle/>
          <a:p>
            <a:r>
              <a:rPr lang="en-NZ" sz="1400" dirty="0">
                <a:solidFill>
                  <a:schemeClr val="hlink"/>
                </a:solidFill>
              </a:rPr>
              <a:t>P2Derived</a:t>
            </a:r>
          </a:p>
        </p:txBody>
      </p:sp>
      <p:sp>
        <p:nvSpPr>
          <p:cNvPr id="14354" name="Text Box 25"/>
          <p:cNvSpPr txBox="1">
            <a:spLocks noChangeArrowheads="1"/>
          </p:cNvSpPr>
          <p:nvPr/>
        </p:nvSpPr>
        <p:spPr bwMode="auto">
          <a:xfrm>
            <a:off x="4787900" y="1485900"/>
            <a:ext cx="1282700" cy="314325"/>
          </a:xfrm>
          <a:prstGeom prst="rect">
            <a:avLst/>
          </a:prstGeom>
          <a:solidFill>
            <a:srgbClr val="C0C0C0">
              <a:alpha val="50195"/>
            </a:srgbClr>
          </a:solidFill>
          <a:ln w="9525" algn="ctr">
            <a:solidFill>
              <a:srgbClr val="000000"/>
            </a:solidFill>
            <a:miter lim="800000"/>
            <a:headEnd/>
            <a:tailEnd/>
          </a:ln>
        </p:spPr>
        <p:txBody>
          <a:bodyPr wrap="none">
            <a:spAutoFit/>
          </a:bodyPr>
          <a:lstStyle/>
          <a:p>
            <a:r>
              <a:rPr lang="en-NZ" sz="1400" u="sng" dirty="0">
                <a:solidFill>
                  <a:schemeClr val="tx2"/>
                </a:solidFill>
              </a:rPr>
              <a:t>OtherPackage</a:t>
            </a:r>
          </a:p>
        </p:txBody>
      </p:sp>
      <p:sp>
        <p:nvSpPr>
          <p:cNvPr id="14355" name="Line 26"/>
          <p:cNvSpPr>
            <a:spLocks noChangeShapeType="1"/>
          </p:cNvSpPr>
          <p:nvPr/>
        </p:nvSpPr>
        <p:spPr bwMode="auto">
          <a:xfrm flipV="1">
            <a:off x="6875463" y="1773238"/>
            <a:ext cx="0" cy="215900"/>
          </a:xfrm>
          <a:prstGeom prst="line">
            <a:avLst/>
          </a:prstGeom>
          <a:noFill/>
          <a:ln w="38100">
            <a:solidFill>
              <a:srgbClr val="000000"/>
            </a:solidFill>
            <a:round/>
            <a:headEnd/>
            <a:tailEnd type="triangle" w="med" len="med"/>
          </a:ln>
        </p:spPr>
        <p:txBody>
          <a:bodyPr wrap="none"/>
          <a:lstStyle/>
          <a:p>
            <a:endParaRPr lang="en-US" dirty="0"/>
          </a:p>
        </p:txBody>
      </p:sp>
      <p:sp>
        <p:nvSpPr>
          <p:cNvPr id="14356" name="Line 27"/>
          <p:cNvSpPr>
            <a:spLocks noChangeShapeType="1"/>
          </p:cNvSpPr>
          <p:nvPr/>
        </p:nvSpPr>
        <p:spPr bwMode="auto">
          <a:xfrm flipV="1">
            <a:off x="6011863" y="1773238"/>
            <a:ext cx="431800" cy="215900"/>
          </a:xfrm>
          <a:prstGeom prst="line">
            <a:avLst/>
          </a:prstGeom>
          <a:noFill/>
          <a:ln w="38100">
            <a:solidFill>
              <a:srgbClr val="000000"/>
            </a:solidFill>
            <a:round/>
            <a:headEnd/>
            <a:tailEnd type="triangle" w="med" len="med"/>
          </a:ln>
        </p:spPr>
        <p:txBody>
          <a:bodyPr wrap="none"/>
          <a:lstStyle/>
          <a:p>
            <a:endParaRPr lang="en-US" dirty="0"/>
          </a:p>
        </p:txBody>
      </p:sp>
      <p:sp>
        <p:nvSpPr>
          <p:cNvPr id="14357" name="Text Box 28"/>
          <p:cNvSpPr txBox="1">
            <a:spLocks noChangeArrowheads="1"/>
          </p:cNvSpPr>
          <p:nvPr/>
        </p:nvSpPr>
        <p:spPr bwMode="auto">
          <a:xfrm>
            <a:off x="6671868" y="203978"/>
            <a:ext cx="1926425" cy="307777"/>
          </a:xfrm>
          <a:prstGeom prst="rect">
            <a:avLst/>
          </a:prstGeom>
          <a:noFill/>
          <a:ln w="9525" algn="ctr">
            <a:solidFill>
              <a:srgbClr val="000000"/>
            </a:solidFill>
            <a:miter lim="800000"/>
            <a:headEnd/>
            <a:tailEnd/>
          </a:ln>
        </p:spPr>
        <p:txBody>
          <a:bodyPr wrap="none">
            <a:spAutoFit/>
          </a:bodyPr>
          <a:lstStyle/>
          <a:p>
            <a:r>
              <a:rPr lang="en-NZ" sz="1400" dirty="0" smtClean="0"/>
              <a:t>p2/OtherPackage.java</a:t>
            </a:r>
            <a:endParaRPr lang="en-NZ" sz="1400" dirty="0"/>
          </a:p>
        </p:txBody>
      </p:sp>
      <p:sp>
        <p:nvSpPr>
          <p:cNvPr id="14358" name="AutoShape 29"/>
          <p:cNvSpPr>
            <a:spLocks noChangeArrowheads="1"/>
          </p:cNvSpPr>
          <p:nvPr/>
        </p:nvSpPr>
        <p:spPr bwMode="auto">
          <a:xfrm>
            <a:off x="5697351" y="3248608"/>
            <a:ext cx="1152525" cy="865188"/>
          </a:xfrm>
          <a:prstGeom prst="wedgeRectCallout">
            <a:avLst>
              <a:gd name="adj1" fmla="val -67356"/>
              <a:gd name="adj2" fmla="val -8718"/>
            </a:avLst>
          </a:prstGeom>
          <a:solidFill>
            <a:schemeClr val="bg1"/>
          </a:solidFill>
          <a:ln w="12700" algn="ctr">
            <a:solidFill>
              <a:srgbClr val="800000"/>
            </a:solidFill>
            <a:miter lim="800000"/>
            <a:headEnd/>
            <a:tailEnd/>
          </a:ln>
        </p:spPr>
        <p:txBody>
          <a:bodyPr/>
          <a:lstStyle/>
          <a:p>
            <a:pPr algn="l"/>
            <a:r>
              <a:rPr lang="en-NZ" sz="1200" b="1" dirty="0"/>
              <a:t>No access to</a:t>
            </a:r>
          </a:p>
          <a:p>
            <a:pPr algn="l">
              <a:buFontTx/>
              <a:buChar char="-"/>
            </a:pPr>
            <a:r>
              <a:rPr lang="en-NZ" sz="1200" b="1" dirty="0"/>
              <a:t> Default</a:t>
            </a:r>
          </a:p>
          <a:p>
            <a:pPr algn="l">
              <a:buFontTx/>
              <a:buChar char="-"/>
            </a:pPr>
            <a:r>
              <a:rPr lang="en-NZ" sz="1200" b="1" dirty="0"/>
              <a:t> protected</a:t>
            </a:r>
          </a:p>
          <a:p>
            <a:pPr algn="l">
              <a:buFontTx/>
              <a:buChar char="-"/>
            </a:pPr>
            <a:r>
              <a:rPr lang="en-NZ" sz="1200" b="1" dirty="0"/>
              <a:t> private</a:t>
            </a:r>
          </a:p>
        </p:txBody>
      </p:sp>
      <p:sp>
        <p:nvSpPr>
          <p:cNvPr id="23" name="Oval 22"/>
          <p:cNvSpPr/>
          <p:nvPr/>
        </p:nvSpPr>
        <p:spPr bwMode="auto">
          <a:xfrm>
            <a:off x="4643438" y="1142984"/>
            <a:ext cx="2857520" cy="785818"/>
          </a:xfrm>
          <a:prstGeom prst="ellipse">
            <a:avLst/>
          </a:prstGeom>
          <a:noFill/>
          <a:ln w="19050" cap="flat" cmpd="sng" algn="ctr">
            <a:solidFill>
              <a:srgbClr val="800000"/>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ahoma" pitchFamily="34" charset="0"/>
            </a:endParaRPr>
          </a:p>
        </p:txBody>
      </p:sp>
      <p:sp>
        <p:nvSpPr>
          <p:cNvPr id="24" name="TextBox 23"/>
          <p:cNvSpPr txBox="1"/>
          <p:nvPr/>
        </p:nvSpPr>
        <p:spPr>
          <a:xfrm>
            <a:off x="7878205" y="1354524"/>
            <a:ext cx="410690" cy="338554"/>
          </a:xfrm>
          <a:prstGeom prst="rect">
            <a:avLst/>
          </a:prstGeom>
          <a:noFill/>
        </p:spPr>
        <p:txBody>
          <a:bodyPr wrap="none" rtlCol="0">
            <a:spAutoFit/>
          </a:bodyPr>
          <a:lstStyle/>
          <a:p>
            <a:r>
              <a:rPr lang="en-NZ" sz="1600" dirty="0" smtClean="0"/>
              <a:t>p1</a:t>
            </a:r>
            <a:endParaRPr lang="en-NZ" sz="1600" dirty="0"/>
          </a:p>
        </p:txBody>
      </p:sp>
      <p:sp>
        <p:nvSpPr>
          <p:cNvPr id="25" name="TextBox 24"/>
          <p:cNvSpPr txBox="1"/>
          <p:nvPr/>
        </p:nvSpPr>
        <p:spPr>
          <a:xfrm>
            <a:off x="4982810" y="1116583"/>
            <a:ext cx="410690" cy="338554"/>
          </a:xfrm>
          <a:prstGeom prst="rect">
            <a:avLst/>
          </a:prstGeom>
          <a:noFill/>
        </p:spPr>
        <p:txBody>
          <a:bodyPr wrap="none" rtlCol="0">
            <a:spAutoFit/>
          </a:bodyPr>
          <a:lstStyle/>
          <a:p>
            <a:r>
              <a:rPr lang="en-NZ" sz="1600" dirty="0" smtClean="0"/>
              <a:t>p2</a:t>
            </a:r>
            <a:endParaRPr lang="en-NZ" sz="1600" dirty="0"/>
          </a:p>
        </p:txBody>
      </p:sp>
      <p:sp>
        <p:nvSpPr>
          <p:cNvPr id="26" name="Rectangle 25"/>
          <p:cNvSpPr/>
          <p:nvPr/>
        </p:nvSpPr>
        <p:spPr>
          <a:xfrm>
            <a:off x="4643438" y="1143000"/>
            <a:ext cx="4177034" cy="1422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aphicFrame>
        <p:nvGraphicFramePr>
          <p:cNvPr id="27" name="Table 26"/>
          <p:cNvGraphicFramePr>
            <a:graphicFrameLocks noGrp="1"/>
          </p:cNvGraphicFramePr>
          <p:nvPr>
            <p:extLst>
              <p:ext uri="{D42A27DB-BD31-4B8C-83A1-F6EECF244321}">
                <p14:modId xmlns:p14="http://schemas.microsoft.com/office/powerpoint/2010/main" val="795703024"/>
              </p:ext>
            </p:extLst>
          </p:nvPr>
        </p:nvGraphicFramePr>
        <p:xfrm>
          <a:off x="900198" y="5880101"/>
          <a:ext cx="7052582" cy="634564"/>
        </p:xfrm>
        <a:graphic>
          <a:graphicData uri="http://schemas.openxmlformats.org/drawingml/2006/table">
            <a:tbl>
              <a:tblPr/>
              <a:tblGrid>
                <a:gridCol w="3526292">
                  <a:extLst>
                    <a:ext uri="{9D8B030D-6E8A-4147-A177-3AD203B41FA5}">
                      <a16:colId xmlns:a16="http://schemas.microsoft.com/office/drawing/2014/main" val="20000"/>
                    </a:ext>
                  </a:extLst>
                </a:gridCol>
                <a:gridCol w="897472">
                  <a:extLst>
                    <a:ext uri="{9D8B030D-6E8A-4147-A177-3AD203B41FA5}">
                      <a16:colId xmlns:a16="http://schemas.microsoft.com/office/drawing/2014/main" val="20001"/>
                    </a:ext>
                  </a:extLst>
                </a:gridCol>
                <a:gridCol w="961074">
                  <a:extLst>
                    <a:ext uri="{9D8B030D-6E8A-4147-A177-3AD203B41FA5}">
                      <a16:colId xmlns:a16="http://schemas.microsoft.com/office/drawing/2014/main" val="20002"/>
                    </a:ext>
                  </a:extLst>
                </a:gridCol>
                <a:gridCol w="833872">
                  <a:extLst>
                    <a:ext uri="{9D8B030D-6E8A-4147-A177-3AD203B41FA5}">
                      <a16:colId xmlns:a16="http://schemas.microsoft.com/office/drawing/2014/main" val="20003"/>
                    </a:ext>
                  </a:extLst>
                </a:gridCol>
                <a:gridCol w="833872">
                  <a:extLst>
                    <a:ext uri="{9D8B030D-6E8A-4147-A177-3AD203B41FA5}">
                      <a16:colId xmlns:a16="http://schemas.microsoft.com/office/drawing/2014/main" val="20004"/>
                    </a:ext>
                  </a:extLst>
                </a:gridCol>
              </a:tblGrid>
              <a:tr h="3297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200" b="0" i="0" u="none" strike="noStrike" cap="none" normalizeH="0" baseline="0" dirty="0" smtClean="0">
                        <a:ln>
                          <a:noFill/>
                        </a:ln>
                        <a:solidFill>
                          <a:schemeClr val="tx1"/>
                        </a:solidFill>
                        <a:effectLst/>
                        <a:latin typeface="Tahoma" pitchFamily="34" charset="0"/>
                      </a:endParaRPr>
                    </a:p>
                  </a:txBody>
                  <a:tcPr marL="99741" marR="997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200" b="0" i="0" u="none" strike="noStrike" cap="none" normalizeH="0" baseline="0" dirty="0" smtClean="0">
                          <a:ln>
                            <a:noFill/>
                          </a:ln>
                          <a:solidFill>
                            <a:schemeClr val="tx1"/>
                          </a:solidFill>
                          <a:effectLst/>
                          <a:latin typeface="Tahoma" pitchFamily="34" charset="0"/>
                        </a:rPr>
                        <a:t>Private</a:t>
                      </a:r>
                    </a:p>
                  </a:txBody>
                  <a:tcPr marL="99741" marR="99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200" b="0" i="0" u="none" strike="noStrike" cap="none" normalizeH="0" baseline="0" dirty="0" smtClean="0">
                          <a:ln>
                            <a:noFill/>
                          </a:ln>
                          <a:solidFill>
                            <a:schemeClr val="tx1"/>
                          </a:solidFill>
                          <a:effectLst/>
                          <a:latin typeface="Tahoma" pitchFamily="34" charset="0"/>
                        </a:rPr>
                        <a:t>Protected</a:t>
                      </a:r>
                    </a:p>
                  </a:txBody>
                  <a:tcPr marL="99741" marR="99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200" b="0" i="0" u="none" strike="noStrike" cap="none" normalizeH="0" baseline="0" dirty="0" smtClean="0">
                          <a:ln>
                            <a:noFill/>
                          </a:ln>
                          <a:solidFill>
                            <a:schemeClr val="tx1"/>
                          </a:solidFill>
                          <a:effectLst/>
                          <a:latin typeface="Tahoma" pitchFamily="34" charset="0"/>
                        </a:rPr>
                        <a:t>Public </a:t>
                      </a:r>
                    </a:p>
                  </a:txBody>
                  <a:tcPr marL="99741" marR="99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200" b="0" i="0" u="none" strike="noStrike" cap="none" normalizeH="0" baseline="0" dirty="0" smtClean="0">
                          <a:ln>
                            <a:noFill/>
                          </a:ln>
                          <a:solidFill>
                            <a:schemeClr val="tx1"/>
                          </a:solidFill>
                          <a:effectLst/>
                          <a:latin typeface="Tahoma" pitchFamily="34" charset="0"/>
                        </a:rPr>
                        <a:t>Default</a:t>
                      </a:r>
                    </a:p>
                  </a:txBody>
                  <a:tcPr marL="99741" marR="997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785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Other classes outside this package</a:t>
                      </a:r>
                    </a:p>
                  </a:txBody>
                  <a:tcPr marL="99741" marR="997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No</a:t>
                      </a:r>
                    </a:p>
                  </a:txBody>
                  <a:tcPr marL="99741" marR="99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No</a:t>
                      </a:r>
                    </a:p>
                  </a:txBody>
                  <a:tcPr marL="99741" marR="99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YES</a:t>
                      </a:r>
                    </a:p>
                  </a:txBody>
                  <a:tcPr marL="99741" marR="99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NZ" sz="1400" b="0" i="0" u="none" strike="noStrike" cap="none" normalizeH="0" baseline="0" dirty="0" smtClean="0">
                          <a:ln>
                            <a:noFill/>
                          </a:ln>
                          <a:solidFill>
                            <a:schemeClr val="tx1"/>
                          </a:solidFill>
                          <a:effectLst/>
                          <a:latin typeface="Tahoma" pitchFamily="34" charset="0"/>
                        </a:rPr>
                        <a:t>No</a:t>
                      </a:r>
                    </a:p>
                  </a:txBody>
                  <a:tcPr marL="99741" marR="997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918407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Exercise 3</a:t>
            </a:r>
            <a:endParaRPr lang="en-NZ" dirty="0"/>
          </a:p>
        </p:txBody>
      </p:sp>
      <p:sp>
        <p:nvSpPr>
          <p:cNvPr id="5" name="Content Placeholder 4"/>
          <p:cNvSpPr>
            <a:spLocks noGrp="1"/>
          </p:cNvSpPr>
          <p:nvPr>
            <p:ph idx="1"/>
          </p:nvPr>
        </p:nvSpPr>
        <p:spPr/>
        <p:txBody>
          <a:bodyPr/>
          <a:lstStyle/>
          <a:p>
            <a:r>
              <a:rPr lang="en-NZ" dirty="0" smtClean="0"/>
              <a:t>What is the output of the following program?</a:t>
            </a:r>
            <a:endParaRPr lang="en-NZ" dirty="0"/>
          </a:p>
        </p:txBody>
      </p:sp>
      <p:sp>
        <p:nvSpPr>
          <p:cNvPr id="3" name="Date Placeholder 2"/>
          <p:cNvSpPr>
            <a:spLocks noGrp="1"/>
          </p:cNvSpPr>
          <p:nvPr>
            <p:ph type="dt" sz="half" idx="10"/>
          </p:nvPr>
        </p:nvSpPr>
        <p:spPr/>
        <p:txBody>
          <a:bodyPr/>
          <a:lstStyle/>
          <a:p>
            <a:pPr>
              <a:defRPr/>
            </a:pPr>
            <a:r>
              <a:rPr lang="en-US" smtClean="0"/>
              <a:t>Lecture11</a:t>
            </a:r>
            <a:endParaRPr lang="en-NZ" dirty="0"/>
          </a:p>
        </p:txBody>
      </p:sp>
      <p:sp>
        <p:nvSpPr>
          <p:cNvPr id="4" name="Slide Number Placeholder 3"/>
          <p:cNvSpPr>
            <a:spLocks noGrp="1"/>
          </p:cNvSpPr>
          <p:nvPr>
            <p:ph type="sldNum" sz="quarter" idx="12"/>
          </p:nvPr>
        </p:nvSpPr>
        <p:spPr/>
        <p:txBody>
          <a:bodyPr/>
          <a:lstStyle/>
          <a:p>
            <a:pPr>
              <a:defRPr/>
            </a:pPr>
            <a:fld id="{E3734F35-4787-4D40-A6FC-86E47D2D2234}" type="slidenum">
              <a:rPr lang="en-NZ" smtClean="0"/>
              <a:pPr>
                <a:defRPr/>
              </a:pPr>
              <a:t>33</a:t>
            </a:fld>
            <a:endParaRPr lang="en-NZ" dirty="0"/>
          </a:p>
        </p:txBody>
      </p:sp>
      <p:sp>
        <p:nvSpPr>
          <p:cNvPr id="6" name="Text Box 4"/>
          <p:cNvSpPr txBox="1">
            <a:spLocks noChangeArrowheads="1"/>
          </p:cNvSpPr>
          <p:nvPr/>
        </p:nvSpPr>
        <p:spPr bwMode="auto">
          <a:xfrm>
            <a:off x="180000" y="1772816"/>
            <a:ext cx="8857108" cy="418576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algn="l"/>
            <a:r>
              <a:rPr lang="en-NZ" sz="1400" b="1" dirty="0">
                <a:latin typeface="Courier New" pitchFamily="49" charset="0"/>
              </a:rPr>
              <a:t>public class L11Ex3{</a:t>
            </a:r>
          </a:p>
          <a:p>
            <a:pPr algn="l"/>
            <a:r>
              <a:rPr lang="en-NZ" sz="1400" b="1" dirty="0">
                <a:latin typeface="Courier New" pitchFamily="49" charset="0"/>
              </a:rPr>
              <a:t>  public static void main( String </a:t>
            </a:r>
            <a:r>
              <a:rPr lang="en-NZ" sz="1400" b="1" dirty="0" err="1">
                <a:latin typeface="Courier New" pitchFamily="49" charset="0"/>
              </a:rPr>
              <a:t>args</a:t>
            </a:r>
            <a:r>
              <a:rPr lang="en-NZ" sz="1400" b="1" dirty="0">
                <a:latin typeface="Courier New" pitchFamily="49" charset="0"/>
              </a:rPr>
              <a:t>[] ) </a:t>
            </a:r>
            <a:r>
              <a:rPr lang="en-NZ" sz="1400" b="1" dirty="0" smtClean="0">
                <a:latin typeface="Courier New" pitchFamily="49" charset="0"/>
              </a:rPr>
              <a:t>{ </a:t>
            </a:r>
          </a:p>
          <a:p>
            <a:pPr algn="l"/>
            <a:r>
              <a:rPr lang="en-NZ" sz="1400" b="1" dirty="0">
                <a:latin typeface="Courier New" pitchFamily="49" charset="0"/>
              </a:rPr>
              <a:t> </a:t>
            </a:r>
            <a:r>
              <a:rPr lang="en-NZ" sz="1400" b="1" dirty="0" smtClean="0">
                <a:latin typeface="Courier New" pitchFamily="49" charset="0"/>
              </a:rPr>
              <a:t>   Vehicle </a:t>
            </a:r>
            <a:r>
              <a:rPr lang="en-NZ" sz="1400" b="1" dirty="0">
                <a:latin typeface="Courier New" pitchFamily="49" charset="0"/>
              </a:rPr>
              <a:t>b = new Car (); // Vehicle reference but Car object</a:t>
            </a:r>
          </a:p>
          <a:p>
            <a:pPr algn="l"/>
            <a:r>
              <a:rPr lang="en-NZ" sz="1400" b="1" dirty="0">
                <a:latin typeface="Courier New" pitchFamily="49" charset="0"/>
              </a:rPr>
              <a:t>    </a:t>
            </a:r>
            <a:r>
              <a:rPr lang="en-NZ" sz="1400" b="1" dirty="0" err="1" smtClean="0">
                <a:latin typeface="Courier New" pitchFamily="49" charset="0"/>
              </a:rPr>
              <a:t>b.move</a:t>
            </a:r>
            <a:r>
              <a:rPr lang="en-NZ" sz="1400" b="1" dirty="0" smtClean="0">
                <a:latin typeface="Courier New" pitchFamily="49" charset="0"/>
              </a:rPr>
              <a:t> </a:t>
            </a:r>
            <a:r>
              <a:rPr lang="en-NZ" sz="1400" b="1" dirty="0">
                <a:latin typeface="Courier New" pitchFamily="49" charset="0"/>
              </a:rPr>
              <a:t>(); //Calls the method in Car class</a:t>
            </a:r>
          </a:p>
          <a:p>
            <a:pPr algn="l"/>
            <a:r>
              <a:rPr lang="en-NZ" sz="1400" b="1" dirty="0">
                <a:latin typeface="Courier New" pitchFamily="49" charset="0"/>
              </a:rPr>
              <a:t>  }</a:t>
            </a:r>
          </a:p>
          <a:p>
            <a:pPr algn="l"/>
            <a:r>
              <a:rPr lang="en-NZ" sz="1400" b="1" dirty="0">
                <a:latin typeface="Courier New" pitchFamily="49" charset="0"/>
              </a:rPr>
              <a:t>}</a:t>
            </a:r>
          </a:p>
          <a:p>
            <a:pPr algn="l"/>
            <a:endParaRPr lang="en-NZ" sz="1400" b="1" dirty="0">
              <a:latin typeface="Courier New" pitchFamily="49" charset="0"/>
            </a:endParaRPr>
          </a:p>
          <a:p>
            <a:pPr algn="l"/>
            <a:r>
              <a:rPr lang="en-NZ" sz="1400" b="1" dirty="0">
                <a:latin typeface="Courier New" pitchFamily="49" charset="0"/>
              </a:rPr>
              <a:t>class Vehicle {</a:t>
            </a:r>
          </a:p>
          <a:p>
            <a:pPr algn="l"/>
            <a:r>
              <a:rPr lang="en-NZ" sz="1400" b="1" dirty="0" smtClean="0">
                <a:latin typeface="Courier New" pitchFamily="49" charset="0"/>
              </a:rPr>
              <a:t>  public </a:t>
            </a:r>
            <a:r>
              <a:rPr lang="en-NZ" sz="1400" b="1" dirty="0">
                <a:latin typeface="Courier New" pitchFamily="49" charset="0"/>
              </a:rPr>
              <a:t>void move () {</a:t>
            </a:r>
          </a:p>
          <a:p>
            <a:pPr algn="l"/>
            <a:r>
              <a:rPr lang="en-NZ" sz="1400" b="1" dirty="0" smtClean="0">
                <a:latin typeface="Courier New" pitchFamily="49" charset="0"/>
              </a:rPr>
              <a:t>  </a:t>
            </a:r>
            <a:r>
              <a:rPr lang="en-NZ" sz="1400" b="1" dirty="0" err="1" smtClean="0">
                <a:latin typeface="Courier New" pitchFamily="49" charset="0"/>
              </a:rPr>
              <a:t>System.out.println</a:t>
            </a:r>
            <a:r>
              <a:rPr lang="en-NZ" sz="1400" b="1" dirty="0" smtClean="0">
                <a:latin typeface="Courier New" pitchFamily="49" charset="0"/>
              </a:rPr>
              <a:t> </a:t>
            </a:r>
            <a:r>
              <a:rPr lang="en-NZ" sz="1400" b="1" dirty="0">
                <a:latin typeface="Courier New" pitchFamily="49" charset="0"/>
              </a:rPr>
              <a:t>("Vehicles are used for moving from one place to another ");</a:t>
            </a:r>
          </a:p>
          <a:p>
            <a:pPr algn="l"/>
            <a:r>
              <a:rPr lang="en-NZ" sz="1400" b="1" dirty="0">
                <a:latin typeface="Courier New" pitchFamily="49" charset="0"/>
              </a:rPr>
              <a:t>  </a:t>
            </a:r>
            <a:r>
              <a:rPr lang="en-NZ" sz="1400" b="1" dirty="0" smtClean="0">
                <a:latin typeface="Courier New" pitchFamily="49" charset="0"/>
              </a:rPr>
              <a:t>}</a:t>
            </a:r>
            <a:endParaRPr lang="en-NZ" sz="1400" b="1" dirty="0">
              <a:latin typeface="Courier New" pitchFamily="49" charset="0"/>
            </a:endParaRPr>
          </a:p>
          <a:p>
            <a:pPr algn="l"/>
            <a:r>
              <a:rPr lang="en-NZ" sz="1400" b="1" dirty="0">
                <a:latin typeface="Courier New" pitchFamily="49" charset="0"/>
              </a:rPr>
              <a:t>}</a:t>
            </a:r>
          </a:p>
          <a:p>
            <a:pPr algn="l"/>
            <a:endParaRPr lang="en-NZ" sz="1400" b="1" dirty="0">
              <a:latin typeface="Courier New" pitchFamily="49" charset="0"/>
            </a:endParaRPr>
          </a:p>
          <a:p>
            <a:pPr algn="l"/>
            <a:r>
              <a:rPr lang="en-NZ" sz="1400" b="1" dirty="0">
                <a:latin typeface="Courier New" pitchFamily="49" charset="0"/>
              </a:rPr>
              <a:t>class Car extends Vehicle {</a:t>
            </a:r>
          </a:p>
          <a:p>
            <a:pPr algn="l"/>
            <a:r>
              <a:rPr lang="en-NZ" sz="1400" b="1" dirty="0">
                <a:latin typeface="Courier New" pitchFamily="49" charset="0"/>
              </a:rPr>
              <a:t>    public void move () {</a:t>
            </a:r>
          </a:p>
          <a:p>
            <a:pPr algn="l"/>
            <a:r>
              <a:rPr lang="en-NZ" sz="1400" b="1" dirty="0">
                <a:latin typeface="Courier New" pitchFamily="49" charset="0"/>
              </a:rPr>
              <a:t>      super. move (); // invokes the super class method</a:t>
            </a:r>
          </a:p>
          <a:p>
            <a:pPr algn="l"/>
            <a:r>
              <a:rPr lang="en-NZ" sz="1400" b="1" dirty="0">
                <a:latin typeface="Courier New" pitchFamily="49" charset="0"/>
              </a:rPr>
              <a:t>      </a:t>
            </a:r>
            <a:r>
              <a:rPr lang="en-NZ" sz="1400" b="1" dirty="0" err="1">
                <a:latin typeface="Courier New" pitchFamily="49" charset="0"/>
              </a:rPr>
              <a:t>System.out.println</a:t>
            </a:r>
            <a:r>
              <a:rPr lang="en-NZ" sz="1400" b="1" dirty="0">
                <a:latin typeface="Courier New" pitchFamily="49" charset="0"/>
              </a:rPr>
              <a:t> ("Car is a good medium of transport ");</a:t>
            </a:r>
          </a:p>
          <a:p>
            <a:pPr algn="l"/>
            <a:r>
              <a:rPr lang="en-NZ" sz="1400" b="1" dirty="0">
                <a:latin typeface="Courier New" pitchFamily="49" charset="0"/>
              </a:rPr>
              <a:t>    }</a:t>
            </a:r>
          </a:p>
          <a:p>
            <a:pPr algn="l"/>
            <a:r>
              <a:rPr lang="en-NZ" sz="1400" b="1" dirty="0">
                <a:latin typeface="Courier New" pitchFamily="49" charset="0"/>
              </a:rPr>
              <a:t>}</a:t>
            </a:r>
          </a:p>
        </p:txBody>
      </p:sp>
    </p:spTree>
    <p:extLst>
      <p:ext uri="{BB962C8B-B14F-4D97-AF65-F5344CB8AC3E}">
        <p14:creationId xmlns:p14="http://schemas.microsoft.com/office/powerpoint/2010/main" val="3131698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1.Introduction</a:t>
            </a:r>
            <a:br>
              <a:rPr lang="en-NZ" dirty="0" smtClean="0"/>
            </a:br>
            <a:r>
              <a:rPr lang="en-NZ" dirty="0" smtClean="0"/>
              <a:t>Extensibility</a:t>
            </a:r>
            <a:endParaRPr lang="en-NZ" dirty="0"/>
          </a:p>
        </p:txBody>
      </p:sp>
      <p:sp>
        <p:nvSpPr>
          <p:cNvPr id="5" name="Content Placeholder 4"/>
          <p:cNvSpPr>
            <a:spLocks noGrp="1"/>
          </p:cNvSpPr>
          <p:nvPr>
            <p:ph idx="1"/>
          </p:nvPr>
        </p:nvSpPr>
        <p:spPr/>
        <p:txBody>
          <a:bodyPr/>
          <a:lstStyle/>
          <a:p>
            <a:r>
              <a:rPr lang="en-NZ" dirty="0"/>
              <a:t>With polymorphism, we can design and implement systems that are easily </a:t>
            </a:r>
            <a:r>
              <a:rPr lang="en-NZ" b="1" dirty="0"/>
              <a:t>extensible</a:t>
            </a:r>
          </a:p>
          <a:p>
            <a:pPr lvl="1"/>
            <a:r>
              <a:rPr lang="en-NZ" b="1" dirty="0"/>
              <a:t>New classes </a:t>
            </a:r>
            <a:r>
              <a:rPr lang="en-NZ" dirty="0"/>
              <a:t>can be </a:t>
            </a:r>
            <a:r>
              <a:rPr lang="en-NZ" b="1" dirty="0"/>
              <a:t>added</a:t>
            </a:r>
            <a:r>
              <a:rPr lang="en-NZ" dirty="0"/>
              <a:t> with little or no modification to the general portions of the program, as long as the new classes are part of the </a:t>
            </a:r>
            <a:r>
              <a:rPr lang="en-NZ" b="1" dirty="0"/>
              <a:t>inheritance hierarchy </a:t>
            </a:r>
            <a:r>
              <a:rPr lang="en-NZ" dirty="0"/>
              <a:t>that the program processes generically. </a:t>
            </a:r>
          </a:p>
          <a:p>
            <a:pPr lvl="1"/>
            <a:r>
              <a:rPr lang="en-NZ" dirty="0"/>
              <a:t>The </a:t>
            </a:r>
            <a:r>
              <a:rPr lang="en-NZ" b="1" dirty="0"/>
              <a:t>new</a:t>
            </a:r>
            <a:r>
              <a:rPr lang="en-NZ" dirty="0"/>
              <a:t> classes simply “plug right in.”</a:t>
            </a:r>
          </a:p>
          <a:p>
            <a:pPr lvl="1"/>
            <a:r>
              <a:rPr lang="en-NZ" dirty="0"/>
              <a:t>The only parts of a program that must be altered to accommodate new classes are those that require direct knowledge of the new classes that we add to the hierarchy. </a:t>
            </a:r>
          </a:p>
          <a:p>
            <a:endParaRPr lang="en-NZ" dirty="0"/>
          </a:p>
        </p:txBody>
      </p:sp>
      <p:sp>
        <p:nvSpPr>
          <p:cNvPr id="6" name="Date Placeholder 5"/>
          <p:cNvSpPr>
            <a:spLocks noGrp="1"/>
          </p:cNvSpPr>
          <p:nvPr>
            <p:ph type="dt" sz="half" idx="10"/>
          </p:nvPr>
        </p:nvSpPr>
        <p:spPr/>
        <p:txBody>
          <a:bodyPr/>
          <a:lstStyle/>
          <a:p>
            <a:pPr>
              <a:defRPr/>
            </a:pPr>
            <a:r>
              <a:rPr lang="en-US" smtClean="0"/>
              <a:t>Lecture11</a:t>
            </a:r>
            <a:endParaRPr lang="en-NZ" dirty="0"/>
          </a:p>
        </p:txBody>
      </p:sp>
      <p:sp>
        <p:nvSpPr>
          <p:cNvPr id="4" name="Slide Number Placeholder 3"/>
          <p:cNvSpPr>
            <a:spLocks noGrp="1"/>
          </p:cNvSpPr>
          <p:nvPr>
            <p:ph type="sldNum" sz="quarter" idx="12"/>
          </p:nvPr>
        </p:nvSpPr>
        <p:spPr/>
        <p:txBody>
          <a:bodyPr/>
          <a:lstStyle/>
          <a:p>
            <a:pPr>
              <a:defRPr/>
            </a:pPr>
            <a:fld id="{E3734F35-4787-4D40-A6FC-86E47D2D2234}" type="slidenum">
              <a:rPr lang="en-NZ" smtClean="0"/>
              <a:pPr>
                <a:defRPr/>
              </a:pPr>
              <a:t>4</a:t>
            </a:fld>
            <a:endParaRPr lang="en-NZ" dirty="0"/>
          </a:p>
        </p:txBody>
      </p:sp>
    </p:spTree>
    <p:extLst>
      <p:ext uri="{BB962C8B-B14F-4D97-AF65-F5344CB8AC3E}">
        <p14:creationId xmlns:p14="http://schemas.microsoft.com/office/powerpoint/2010/main" val="1292875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r>
              <a:rPr lang="en-NZ" dirty="0"/>
              <a:t>1.Introduction </a:t>
            </a:r>
            <a:r>
              <a:rPr lang="en-NZ" dirty="0" smtClean="0"/>
              <a:t/>
            </a:r>
            <a:br>
              <a:rPr lang="en-NZ" dirty="0" smtClean="0"/>
            </a:br>
            <a:r>
              <a:rPr lang="en-US" dirty="0" smtClean="0"/>
              <a:t>Polymorphism Definition</a:t>
            </a:r>
          </a:p>
        </p:txBody>
      </p:sp>
      <p:sp>
        <p:nvSpPr>
          <p:cNvPr id="130051" name="Rectangle 3" descr="Rectangle: Click to edit Master text styles&#10;Second level&#10;Third level&#10;Fourth level&#10;Fifth level"/>
          <p:cNvSpPr>
            <a:spLocks noGrp="1" noChangeArrowheads="1"/>
          </p:cNvSpPr>
          <p:nvPr>
            <p:ph idx="1"/>
          </p:nvPr>
        </p:nvSpPr>
        <p:spPr/>
        <p:txBody>
          <a:bodyPr/>
          <a:lstStyle/>
          <a:p>
            <a:r>
              <a:rPr lang="en-US" dirty="0" smtClean="0"/>
              <a:t>Definition:</a:t>
            </a:r>
          </a:p>
          <a:p>
            <a:pPr lvl="1"/>
            <a:r>
              <a:rPr lang="en-US" dirty="0" smtClean="0"/>
              <a:t>Polymorphism is the ability of objects belonging to different types to respond to method calls of methods of the same name, each one according to an appropriate type-specific </a:t>
            </a:r>
            <a:r>
              <a:rPr lang="en-US" dirty="0" err="1" smtClean="0"/>
              <a:t>behaviour</a:t>
            </a:r>
            <a:r>
              <a:rPr lang="en-US" dirty="0" smtClean="0"/>
              <a:t>. The program does not have to know the exact type of the object in advance, so this behavior can be implemented at run time (this is called late binding or dynamic binding).</a:t>
            </a:r>
          </a:p>
          <a:p>
            <a:pPr lvl="1"/>
            <a:r>
              <a:rPr lang="en-NZ" altLang="en-US" dirty="0"/>
              <a:t>Polymorphism enables you to deal in generalities and let the execution-time environment handle the specifics. </a:t>
            </a:r>
          </a:p>
          <a:p>
            <a:pPr lvl="1"/>
            <a:endParaRPr lang="en-US" dirty="0" smtClean="0"/>
          </a:p>
        </p:txBody>
      </p:sp>
      <p:sp>
        <p:nvSpPr>
          <p:cNvPr id="12" name="Date Placeholder 11"/>
          <p:cNvSpPr>
            <a:spLocks noGrp="1"/>
          </p:cNvSpPr>
          <p:nvPr>
            <p:ph type="dt" sz="half" idx="10"/>
          </p:nvPr>
        </p:nvSpPr>
        <p:spPr/>
        <p:txBody>
          <a:bodyPr/>
          <a:lstStyle/>
          <a:p>
            <a:pPr>
              <a:defRPr/>
            </a:pPr>
            <a:r>
              <a:rPr lang="en-US" smtClean="0"/>
              <a:t>Lecture11</a:t>
            </a:r>
            <a:endParaRPr lang="en-NZ" dirty="0"/>
          </a:p>
        </p:txBody>
      </p:sp>
      <p:sp>
        <p:nvSpPr>
          <p:cNvPr id="3" name="Slide Number Placeholder 2"/>
          <p:cNvSpPr>
            <a:spLocks noGrp="1"/>
          </p:cNvSpPr>
          <p:nvPr>
            <p:ph type="sldNum" sz="quarter" idx="12"/>
          </p:nvPr>
        </p:nvSpPr>
        <p:spPr/>
        <p:txBody>
          <a:bodyPr/>
          <a:lstStyle/>
          <a:p>
            <a:fld id="{E3734F35-4787-4D40-A6FC-86E47D2D2234}" type="slidenum">
              <a:rPr lang="en-NZ" smtClean="0"/>
              <a:pPr/>
              <a:t>5</a:t>
            </a:fld>
            <a:endParaRPr lang="en-NZ" dirty="0"/>
          </a:p>
        </p:txBody>
      </p:sp>
    </p:spTree>
    <p:extLst>
      <p:ext uri="{BB962C8B-B14F-4D97-AF65-F5344CB8AC3E}">
        <p14:creationId xmlns:p14="http://schemas.microsoft.com/office/powerpoint/2010/main" val="1075619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t>2.Polymorphism Example</a:t>
            </a:r>
          </a:p>
        </p:txBody>
      </p:sp>
      <p:sp>
        <p:nvSpPr>
          <p:cNvPr id="130051" name="Rectangle 3" descr="Rectangle: Click to edit Master text styles&#10;Second level&#10;Third level&#10;Fourth level&#10;Fifth level"/>
          <p:cNvSpPr>
            <a:spLocks noGrp="1" noChangeArrowheads="1"/>
          </p:cNvSpPr>
          <p:nvPr>
            <p:ph idx="1"/>
          </p:nvPr>
        </p:nvSpPr>
        <p:spPr>
          <a:xfrm>
            <a:off x="652220" y="1613417"/>
            <a:ext cx="7886700" cy="4351338"/>
          </a:xfrm>
        </p:spPr>
        <p:txBody>
          <a:bodyPr>
            <a:normAutofit/>
          </a:bodyPr>
          <a:lstStyle/>
          <a:p>
            <a:pPr>
              <a:defRPr/>
            </a:pPr>
            <a:r>
              <a:rPr lang="en-NZ" dirty="0" smtClean="0"/>
              <a:t>Consider the following hierarchy:</a:t>
            </a:r>
          </a:p>
          <a:p>
            <a:pPr>
              <a:defRPr/>
            </a:pPr>
            <a:endParaRPr lang="en-NZ" dirty="0" smtClean="0"/>
          </a:p>
          <a:p>
            <a:pPr>
              <a:defRPr/>
            </a:pPr>
            <a:endParaRPr lang="en-NZ" dirty="0"/>
          </a:p>
          <a:p>
            <a:pPr>
              <a:defRPr/>
            </a:pPr>
            <a:endParaRPr lang="en-NZ" dirty="0" smtClean="0"/>
          </a:p>
          <a:p>
            <a:pPr>
              <a:defRPr/>
            </a:pPr>
            <a:endParaRPr lang="en-NZ" dirty="0"/>
          </a:p>
          <a:p>
            <a:pPr>
              <a:defRPr/>
            </a:pPr>
            <a:r>
              <a:rPr lang="en-NZ" dirty="0" smtClean="0"/>
              <a:t>There is a person in my kitchen:</a:t>
            </a:r>
          </a:p>
          <a:p>
            <a:pPr lvl="1">
              <a:defRPr/>
            </a:pPr>
            <a:r>
              <a:rPr lang="en-NZ" dirty="0"/>
              <a:t>The program issues the same message (i.e., </a:t>
            </a:r>
            <a:r>
              <a:rPr lang="en-NZ" dirty="0" err="1" smtClean="0"/>
              <a:t>cookDinner</a:t>
            </a:r>
            <a:r>
              <a:rPr lang="en-NZ" dirty="0" smtClean="0"/>
              <a:t>) </a:t>
            </a:r>
            <a:r>
              <a:rPr lang="en-NZ" dirty="0"/>
              <a:t>to each </a:t>
            </a:r>
            <a:r>
              <a:rPr lang="en-NZ" dirty="0" smtClean="0"/>
              <a:t>person object</a:t>
            </a:r>
            <a:r>
              <a:rPr lang="en-NZ" dirty="0"/>
              <a:t>, but each </a:t>
            </a:r>
            <a:r>
              <a:rPr lang="en-NZ" dirty="0" smtClean="0"/>
              <a:t>person has it’s own way to cook for my dinner. </a:t>
            </a:r>
          </a:p>
          <a:p>
            <a:pPr lvl="2">
              <a:defRPr/>
            </a:pPr>
            <a:r>
              <a:rPr lang="en-NZ" dirty="0"/>
              <a:t>Each object responds in a unique way. </a:t>
            </a:r>
          </a:p>
          <a:p>
            <a:pPr lvl="2">
              <a:defRPr/>
            </a:pPr>
            <a:r>
              <a:rPr lang="en-NZ" dirty="0"/>
              <a:t>The same message (in this case, </a:t>
            </a:r>
            <a:r>
              <a:rPr lang="en-NZ" dirty="0" err="1" smtClean="0"/>
              <a:t>cookDinner</a:t>
            </a:r>
            <a:r>
              <a:rPr lang="en-NZ" dirty="0" smtClean="0"/>
              <a:t>) </a:t>
            </a:r>
            <a:r>
              <a:rPr lang="en-NZ" dirty="0"/>
              <a:t>sent to a variety of objects has “many forms” of results.</a:t>
            </a:r>
          </a:p>
          <a:p>
            <a:pPr lvl="2">
              <a:defRPr/>
            </a:pPr>
            <a:endParaRPr lang="en-NZ" dirty="0" smtClean="0"/>
          </a:p>
          <a:p>
            <a:pPr lvl="1">
              <a:defRPr/>
            </a:pPr>
            <a:r>
              <a:rPr lang="en-NZ" dirty="0" smtClean="0"/>
              <a:t> </a:t>
            </a:r>
            <a:endParaRPr lang="en-NZ" dirty="0" smtClean="0"/>
          </a:p>
        </p:txBody>
      </p:sp>
      <p:sp>
        <p:nvSpPr>
          <p:cNvPr id="6" name="Date Placeholder 5"/>
          <p:cNvSpPr>
            <a:spLocks noGrp="1"/>
          </p:cNvSpPr>
          <p:nvPr>
            <p:ph type="dt" sz="half" idx="10"/>
          </p:nvPr>
        </p:nvSpPr>
        <p:spPr/>
        <p:txBody>
          <a:bodyPr/>
          <a:lstStyle/>
          <a:p>
            <a:pPr>
              <a:defRPr/>
            </a:pPr>
            <a:r>
              <a:rPr lang="en-US" smtClean="0"/>
              <a:t>Lecture11</a:t>
            </a:r>
            <a:endParaRPr lang="en-NZ" dirty="0"/>
          </a:p>
        </p:txBody>
      </p:sp>
      <p:sp>
        <p:nvSpPr>
          <p:cNvPr id="3" name="Slide Number Placeholder 2"/>
          <p:cNvSpPr>
            <a:spLocks noGrp="1"/>
          </p:cNvSpPr>
          <p:nvPr>
            <p:ph type="sldNum" sz="quarter" idx="12"/>
          </p:nvPr>
        </p:nvSpPr>
        <p:spPr/>
        <p:txBody>
          <a:bodyPr/>
          <a:lstStyle/>
          <a:p>
            <a:pPr>
              <a:defRPr/>
            </a:pPr>
            <a:fld id="{E3734F35-4787-4D40-A6FC-86E47D2D2234}" type="slidenum">
              <a:rPr lang="en-NZ" smtClean="0"/>
              <a:pPr>
                <a:defRPr/>
              </a:pPr>
              <a:t>6</a:t>
            </a:fld>
            <a:endParaRPr lang="en-NZ" dirty="0"/>
          </a:p>
        </p:txBody>
      </p:sp>
      <p:grpSp>
        <p:nvGrpSpPr>
          <p:cNvPr id="5" name="Group 4"/>
          <p:cNvGrpSpPr/>
          <p:nvPr/>
        </p:nvGrpSpPr>
        <p:grpSpPr>
          <a:xfrm>
            <a:off x="861940" y="2032523"/>
            <a:ext cx="2087135" cy="1511185"/>
            <a:chOff x="6234197" y="4044781"/>
            <a:chExt cx="2248905" cy="1688475"/>
          </a:xfrm>
        </p:grpSpPr>
        <p:pic>
          <p:nvPicPr>
            <p:cNvPr id="14343" name="Picture 7" descr="kitch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4197" y="4044781"/>
              <a:ext cx="2248905" cy="168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1" name="Picture 15" descr="j0234752[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849571" y="4440238"/>
              <a:ext cx="968296" cy="108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Group 3"/>
          <p:cNvGrpSpPr/>
          <p:nvPr/>
        </p:nvGrpSpPr>
        <p:grpSpPr>
          <a:xfrm>
            <a:off x="4636177" y="1219200"/>
            <a:ext cx="4096430" cy="2159000"/>
            <a:chOff x="4789118" y="616659"/>
            <a:chExt cx="4096430" cy="2159000"/>
          </a:xfrm>
        </p:grpSpPr>
        <p:pic>
          <p:nvPicPr>
            <p:cNvPr id="130057" name="Picture 9" descr="nav-hdr_site_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0520" y="1919119"/>
              <a:ext cx="5810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59" name="Picture 11" descr="21103695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9118" y="1187450"/>
              <a:ext cx="537351"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60" name="Picture 12" descr="82060998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7199" y="1905019"/>
              <a:ext cx="768349" cy="5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62" name="Picture 14" descr="hm_lapto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23743" y="1387282"/>
              <a:ext cx="563384" cy="544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4"/>
            <p:cNvSpPr>
              <a:spLocks noChangeArrowheads="1"/>
            </p:cNvSpPr>
            <p:nvPr/>
          </p:nvSpPr>
          <p:spPr bwMode="auto">
            <a:xfrm>
              <a:off x="6206333" y="616659"/>
              <a:ext cx="1027112" cy="269875"/>
            </a:xfrm>
            <a:prstGeom prst="rect">
              <a:avLst/>
            </a:prstGeom>
            <a:noFill/>
            <a:ln w="1905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1800" dirty="0"/>
                <a:t>Person</a:t>
              </a:r>
            </a:p>
          </p:txBody>
        </p:sp>
        <p:sp>
          <p:nvSpPr>
            <p:cNvPr id="16" name="Rectangle 6"/>
            <p:cNvSpPr>
              <a:spLocks noChangeArrowheads="1"/>
            </p:cNvSpPr>
            <p:nvPr/>
          </p:nvSpPr>
          <p:spPr bwMode="auto">
            <a:xfrm>
              <a:off x="4982370" y="1335797"/>
              <a:ext cx="1368425" cy="287337"/>
            </a:xfrm>
            <a:prstGeom prst="rect">
              <a:avLst/>
            </a:prstGeom>
            <a:noFill/>
            <a:ln w="1905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1800" dirty="0"/>
                <a:t>HouseWife</a:t>
              </a:r>
            </a:p>
          </p:txBody>
        </p:sp>
        <p:sp>
          <p:nvSpPr>
            <p:cNvPr id="17" name="Rectangle 7"/>
            <p:cNvSpPr>
              <a:spLocks noChangeArrowheads="1"/>
            </p:cNvSpPr>
            <p:nvPr/>
          </p:nvSpPr>
          <p:spPr bwMode="auto">
            <a:xfrm>
              <a:off x="6277770" y="2056522"/>
              <a:ext cx="1368425" cy="287337"/>
            </a:xfrm>
            <a:prstGeom prst="rect">
              <a:avLst/>
            </a:prstGeom>
            <a:noFill/>
            <a:ln w="1905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1800" dirty="0"/>
                <a:t>KFCChef</a:t>
              </a:r>
            </a:p>
          </p:txBody>
        </p:sp>
        <p:sp>
          <p:nvSpPr>
            <p:cNvPr id="18" name="Rectangle 8"/>
            <p:cNvSpPr>
              <a:spLocks noChangeArrowheads="1"/>
            </p:cNvSpPr>
            <p:nvPr/>
          </p:nvSpPr>
          <p:spPr bwMode="auto">
            <a:xfrm>
              <a:off x="5125245" y="2488322"/>
              <a:ext cx="1368425" cy="287337"/>
            </a:xfrm>
            <a:prstGeom prst="rect">
              <a:avLst/>
            </a:prstGeom>
            <a:noFill/>
            <a:ln w="1905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1800" dirty="0"/>
                <a:t>PizzaChef</a:t>
              </a:r>
            </a:p>
          </p:txBody>
        </p:sp>
        <p:sp>
          <p:nvSpPr>
            <p:cNvPr id="19" name="Rectangle 9"/>
            <p:cNvSpPr>
              <a:spLocks noChangeArrowheads="1"/>
            </p:cNvSpPr>
            <p:nvPr/>
          </p:nvSpPr>
          <p:spPr bwMode="auto">
            <a:xfrm>
              <a:off x="7069933" y="2488322"/>
              <a:ext cx="1768475" cy="287337"/>
            </a:xfrm>
            <a:prstGeom prst="rect">
              <a:avLst/>
            </a:prstGeom>
            <a:noFill/>
            <a:ln w="1905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1800" dirty="0"/>
                <a:t>TakeAwayChef</a:t>
              </a:r>
            </a:p>
          </p:txBody>
        </p:sp>
        <p:cxnSp>
          <p:nvCxnSpPr>
            <p:cNvPr id="20" name="AutoShape 10"/>
            <p:cNvCxnSpPr>
              <a:cxnSpLocks noChangeShapeType="1"/>
              <a:stCxn id="15" idx="2"/>
              <a:endCxn id="16" idx="0"/>
            </p:cNvCxnSpPr>
            <p:nvPr/>
          </p:nvCxnSpPr>
          <p:spPr bwMode="auto">
            <a:xfrm rot="5400000">
              <a:off x="5978526" y="584116"/>
              <a:ext cx="430213" cy="1054100"/>
            </a:xfrm>
            <a:prstGeom prst="bentConnector3">
              <a:avLst>
                <a:gd name="adj1" fmla="val 49815"/>
              </a:avLst>
            </a:prstGeom>
            <a:noFill/>
            <a:ln w="19050">
              <a:solidFill>
                <a:srgbClr val="800000"/>
              </a:solidFill>
              <a:miter lim="800000"/>
              <a:headEnd/>
              <a:tailEnd/>
            </a:ln>
            <a:extLst>
              <a:ext uri="{909E8E84-426E-40DD-AFC4-6F175D3DCCD1}">
                <a14:hiddenFill xmlns:a14="http://schemas.microsoft.com/office/drawing/2010/main">
                  <a:noFill/>
                </a14:hiddenFill>
              </a:ext>
            </a:extLst>
          </p:spPr>
        </p:cxnSp>
        <p:cxnSp>
          <p:nvCxnSpPr>
            <p:cNvPr id="21" name="AutoShape 13"/>
            <p:cNvCxnSpPr>
              <a:cxnSpLocks noChangeShapeType="1"/>
              <a:stCxn id="15" idx="2"/>
              <a:endCxn id="17" idx="0"/>
            </p:cNvCxnSpPr>
            <p:nvPr/>
          </p:nvCxnSpPr>
          <p:spPr bwMode="auto">
            <a:xfrm rot="16200000" flipH="1">
              <a:off x="6265864" y="1350878"/>
              <a:ext cx="1150938" cy="241300"/>
            </a:xfrm>
            <a:prstGeom prst="bentConnector3">
              <a:avLst>
                <a:gd name="adj1" fmla="val 81931"/>
              </a:avLst>
            </a:prstGeom>
            <a:noFill/>
            <a:ln w="19050">
              <a:solidFill>
                <a:srgbClr val="800000"/>
              </a:solidFill>
              <a:miter lim="800000"/>
              <a:headEnd/>
              <a:tailEnd/>
            </a:ln>
            <a:extLst>
              <a:ext uri="{909E8E84-426E-40DD-AFC4-6F175D3DCCD1}">
                <a14:hiddenFill xmlns:a14="http://schemas.microsoft.com/office/drawing/2010/main">
                  <a:noFill/>
                </a14:hiddenFill>
              </a:ext>
            </a:extLst>
          </p:spPr>
        </p:cxnSp>
        <p:cxnSp>
          <p:nvCxnSpPr>
            <p:cNvPr id="22" name="AutoShape 14"/>
            <p:cNvCxnSpPr>
              <a:cxnSpLocks noChangeShapeType="1"/>
              <a:stCxn id="15" idx="2"/>
              <a:endCxn id="18" idx="0"/>
            </p:cNvCxnSpPr>
            <p:nvPr/>
          </p:nvCxnSpPr>
          <p:spPr bwMode="auto">
            <a:xfrm rot="5400000">
              <a:off x="5473702" y="1231815"/>
              <a:ext cx="1582738" cy="911225"/>
            </a:xfrm>
            <a:prstGeom prst="bentConnector3">
              <a:avLst>
                <a:gd name="adj1" fmla="val 58977"/>
              </a:avLst>
            </a:prstGeom>
            <a:noFill/>
            <a:ln w="19050">
              <a:solidFill>
                <a:srgbClr val="800000"/>
              </a:solidFill>
              <a:miter lim="800000"/>
              <a:headEnd/>
              <a:tailEnd/>
            </a:ln>
            <a:extLst>
              <a:ext uri="{909E8E84-426E-40DD-AFC4-6F175D3DCCD1}">
                <a14:hiddenFill xmlns:a14="http://schemas.microsoft.com/office/drawing/2010/main">
                  <a:noFill/>
                </a14:hiddenFill>
              </a:ext>
            </a:extLst>
          </p:spPr>
        </p:cxnSp>
        <p:cxnSp>
          <p:nvCxnSpPr>
            <p:cNvPr id="23" name="AutoShape 15"/>
            <p:cNvCxnSpPr>
              <a:cxnSpLocks noChangeShapeType="1"/>
              <a:stCxn id="15" idx="2"/>
              <a:endCxn id="19" idx="0"/>
            </p:cNvCxnSpPr>
            <p:nvPr/>
          </p:nvCxnSpPr>
          <p:spPr bwMode="auto">
            <a:xfrm rot="16200000" flipH="1">
              <a:off x="6546058" y="1070684"/>
              <a:ext cx="1582738" cy="1233487"/>
            </a:xfrm>
            <a:prstGeom prst="bentConnector3">
              <a:avLst>
                <a:gd name="adj1" fmla="val 59375"/>
              </a:avLst>
            </a:prstGeom>
            <a:noFill/>
            <a:ln w="19050">
              <a:solidFill>
                <a:srgbClr val="800000"/>
              </a:solidFill>
              <a:miter lim="800000"/>
              <a:headEnd/>
              <a:tailEnd/>
            </a:ln>
            <a:extLst>
              <a:ext uri="{909E8E84-426E-40DD-AFC4-6F175D3DCCD1}">
                <a14:hiddenFill xmlns:a14="http://schemas.microsoft.com/office/drawing/2010/main">
                  <a:noFill/>
                </a14:hiddenFill>
              </a:ext>
            </a:extLst>
          </p:spPr>
        </p:cxnSp>
        <p:sp>
          <p:nvSpPr>
            <p:cNvPr id="24" name="Rectangle 16"/>
            <p:cNvSpPr>
              <a:spLocks noChangeArrowheads="1"/>
            </p:cNvSpPr>
            <p:nvPr/>
          </p:nvSpPr>
          <p:spPr bwMode="auto">
            <a:xfrm>
              <a:off x="7646195" y="616659"/>
              <a:ext cx="1027113" cy="269875"/>
            </a:xfrm>
            <a:prstGeom prst="rect">
              <a:avLst/>
            </a:prstGeom>
            <a:noFill/>
            <a:ln w="1905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1800" dirty="0"/>
                <a:t>Kitchen</a:t>
              </a:r>
            </a:p>
          </p:txBody>
        </p:sp>
      </p:grpSp>
      <p:sp>
        <p:nvSpPr>
          <p:cNvPr id="27" name="AutoShape 26"/>
          <p:cNvSpPr>
            <a:spLocks noChangeArrowheads="1"/>
          </p:cNvSpPr>
          <p:nvPr/>
        </p:nvSpPr>
        <p:spPr bwMode="auto">
          <a:xfrm>
            <a:off x="6701091" y="609387"/>
            <a:ext cx="1263167" cy="485471"/>
          </a:xfrm>
          <a:prstGeom prst="wedgeRectCallout">
            <a:avLst>
              <a:gd name="adj1" fmla="val -58777"/>
              <a:gd name="adj2" fmla="val 41919"/>
            </a:avLst>
          </a:prstGeom>
          <a:solidFill>
            <a:schemeClr val="bg1"/>
          </a:solidFill>
          <a:ln w="12700" algn="ctr">
            <a:solidFill>
              <a:srgbClr val="800000"/>
            </a:solidFill>
            <a:miter lim="800000"/>
            <a:headEnd/>
            <a:tailEnd/>
          </a:ln>
        </p:spPr>
        <p:txBody>
          <a:bodyPr/>
          <a:lstStyle/>
          <a:p>
            <a:r>
              <a:rPr lang="en-US" sz="1200" b="1" dirty="0"/>
              <a:t>getName</a:t>
            </a:r>
          </a:p>
          <a:p>
            <a:r>
              <a:rPr lang="en-US" sz="1200" b="1" dirty="0"/>
              <a:t>cookDinner</a:t>
            </a:r>
            <a:endParaRPr lang="en-NZ" sz="1200" b="1" dirty="0"/>
          </a:p>
        </p:txBody>
      </p:sp>
    </p:spTree>
    <p:extLst>
      <p:ext uri="{BB962C8B-B14F-4D97-AF65-F5344CB8AC3E}">
        <p14:creationId xmlns:p14="http://schemas.microsoft.com/office/powerpoint/2010/main" val="220298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amond(in)">
                                      <p:cBhvr>
                                        <p:cTn id="7"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smtClean="0"/>
              <a:t>2.Polymorphism Example</a:t>
            </a:r>
          </a:p>
        </p:txBody>
      </p:sp>
      <p:sp>
        <p:nvSpPr>
          <p:cNvPr id="15366" name="Rectangle 3" descr="Rectangle: Click to edit Master text styles&#10;Second level&#10;Third level&#10;Fourth level&#10;Fifth level"/>
          <p:cNvSpPr>
            <a:spLocks noGrp="1" noChangeArrowheads="1"/>
          </p:cNvSpPr>
          <p:nvPr>
            <p:ph idx="1"/>
          </p:nvPr>
        </p:nvSpPr>
        <p:spPr/>
        <p:txBody>
          <a:bodyPr/>
          <a:lstStyle/>
          <a:p>
            <a:r>
              <a:rPr lang="en-US" dirty="0" smtClean="0"/>
              <a:t>Person</a:t>
            </a:r>
          </a:p>
          <a:p>
            <a:pPr lvl="1"/>
            <a:r>
              <a:rPr lang="en-US" dirty="0" smtClean="0"/>
              <a:t>The Person class is the superclass</a:t>
            </a:r>
          </a:p>
          <a:p>
            <a:pPr lvl="2"/>
            <a:r>
              <a:rPr lang="en-US" dirty="0" smtClean="0"/>
              <a:t>Instance variables: surname and first name </a:t>
            </a:r>
          </a:p>
          <a:p>
            <a:pPr lvl="2"/>
            <a:r>
              <a:rPr lang="en-US" dirty="0" smtClean="0"/>
              <a:t>Methods:</a:t>
            </a:r>
          </a:p>
          <a:p>
            <a:pPr lvl="3"/>
            <a:r>
              <a:rPr lang="en-US" dirty="0" err="1" smtClean="0"/>
              <a:t>getName</a:t>
            </a:r>
            <a:r>
              <a:rPr lang="en-US" dirty="0" smtClean="0"/>
              <a:t>() get surname and first name</a:t>
            </a:r>
          </a:p>
          <a:p>
            <a:pPr lvl="3"/>
            <a:r>
              <a:rPr lang="en-US" dirty="0" err="1" smtClean="0"/>
              <a:t>cookDinner</a:t>
            </a:r>
            <a:r>
              <a:rPr lang="en-US" dirty="0" smtClean="0"/>
              <a:t>() to prepare food for dinner</a:t>
            </a:r>
          </a:p>
          <a:p>
            <a:pPr lvl="4"/>
            <a:r>
              <a:rPr lang="en-US" dirty="0" smtClean="0"/>
              <a:t>An ordinary person prepares dinner using a microwave!</a:t>
            </a:r>
          </a:p>
          <a:p>
            <a:pPr lvl="3"/>
            <a:endParaRPr lang="en-US" dirty="0" smtClean="0"/>
          </a:p>
          <a:p>
            <a:pPr lvl="1"/>
            <a:endParaRPr lang="en-US" dirty="0" smtClean="0"/>
          </a:p>
        </p:txBody>
      </p:sp>
      <p:sp>
        <p:nvSpPr>
          <p:cNvPr id="8" name="Date Placeholder 7"/>
          <p:cNvSpPr>
            <a:spLocks noGrp="1"/>
          </p:cNvSpPr>
          <p:nvPr>
            <p:ph type="dt" sz="half" idx="10"/>
          </p:nvPr>
        </p:nvSpPr>
        <p:spPr/>
        <p:txBody>
          <a:bodyPr/>
          <a:lstStyle/>
          <a:p>
            <a:pPr>
              <a:defRPr/>
            </a:pPr>
            <a:r>
              <a:rPr lang="en-US" smtClean="0"/>
              <a:t>Lecture11</a:t>
            </a:r>
            <a:endParaRPr lang="en-NZ" dirty="0"/>
          </a:p>
        </p:txBody>
      </p:sp>
      <p:sp>
        <p:nvSpPr>
          <p:cNvPr id="3" name="Slide Number Placeholder 2"/>
          <p:cNvSpPr>
            <a:spLocks noGrp="1"/>
          </p:cNvSpPr>
          <p:nvPr>
            <p:ph type="sldNum" sz="quarter" idx="12"/>
          </p:nvPr>
        </p:nvSpPr>
        <p:spPr/>
        <p:txBody>
          <a:bodyPr/>
          <a:lstStyle/>
          <a:p>
            <a:fld id="{E3734F35-4787-4D40-A6FC-86E47D2D2234}" type="slidenum">
              <a:rPr lang="en-NZ" smtClean="0"/>
              <a:pPr/>
              <a:t>7</a:t>
            </a:fld>
            <a:endParaRPr lang="en-NZ" dirty="0"/>
          </a:p>
        </p:txBody>
      </p:sp>
      <p:sp>
        <p:nvSpPr>
          <p:cNvPr id="131089" name="Text Box 17"/>
          <p:cNvSpPr txBox="1">
            <a:spLocks noChangeArrowheads="1"/>
          </p:cNvSpPr>
          <p:nvPr/>
        </p:nvSpPr>
        <p:spPr bwMode="auto">
          <a:xfrm>
            <a:off x="323528" y="3860187"/>
            <a:ext cx="5400724" cy="1815882"/>
          </a:xfrm>
          <a:prstGeom prst="rect">
            <a:avLst/>
          </a:prstGeom>
          <a:ln/>
          <a:extLst/>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NZ" sz="1400" b="1" dirty="0" smtClean="0">
                <a:latin typeface="Courier New" pitchFamily="49" charset="0"/>
              </a:rPr>
              <a:t>class </a:t>
            </a:r>
            <a:r>
              <a:rPr lang="en-NZ" sz="1400" b="1" dirty="0">
                <a:latin typeface="Courier New" pitchFamily="49" charset="0"/>
              </a:rPr>
              <a:t>Person {</a:t>
            </a:r>
          </a:p>
          <a:p>
            <a:pPr algn="l" eaLnBrk="1" hangingPunct="1"/>
            <a:r>
              <a:rPr lang="en-NZ" sz="1400" b="1" dirty="0">
                <a:latin typeface="Courier New" pitchFamily="49" charset="0"/>
              </a:rPr>
              <a:t>  </a:t>
            </a:r>
            <a:r>
              <a:rPr lang="en-NZ" sz="1400" b="1" dirty="0" smtClean="0">
                <a:latin typeface="Courier New" pitchFamily="49" charset="0"/>
              </a:rPr>
              <a:t>protected String </a:t>
            </a:r>
            <a:r>
              <a:rPr lang="en-NZ" sz="1400" b="1" dirty="0">
                <a:latin typeface="Courier New" pitchFamily="49" charset="0"/>
              </a:rPr>
              <a:t>surname;</a:t>
            </a:r>
          </a:p>
          <a:p>
            <a:pPr algn="l" eaLnBrk="1" hangingPunct="1"/>
            <a:r>
              <a:rPr lang="en-NZ" sz="1400" b="1" dirty="0">
                <a:latin typeface="Courier New" pitchFamily="49" charset="0"/>
              </a:rPr>
              <a:t>  </a:t>
            </a:r>
            <a:r>
              <a:rPr lang="en-NZ" sz="1400" b="1" dirty="0" smtClean="0">
                <a:latin typeface="Courier New" pitchFamily="49" charset="0"/>
              </a:rPr>
              <a:t>protected String </a:t>
            </a:r>
            <a:r>
              <a:rPr lang="en-NZ" sz="1400" b="1" dirty="0">
                <a:latin typeface="Courier New" pitchFamily="49" charset="0"/>
              </a:rPr>
              <a:t>firstname;</a:t>
            </a:r>
          </a:p>
          <a:p>
            <a:pPr algn="l" eaLnBrk="1" hangingPunct="1"/>
            <a:r>
              <a:rPr lang="en-NZ" sz="1400" b="1" dirty="0">
                <a:latin typeface="Courier New" pitchFamily="49" charset="0"/>
              </a:rPr>
              <a:t>  ...</a:t>
            </a:r>
          </a:p>
          <a:p>
            <a:pPr algn="l" eaLnBrk="1" hangingPunct="1"/>
            <a:r>
              <a:rPr lang="en-NZ" sz="1400" b="1" dirty="0">
                <a:latin typeface="Courier New" pitchFamily="49" charset="0"/>
              </a:rPr>
              <a:t>  public void cookDinner() {</a:t>
            </a:r>
          </a:p>
          <a:p>
            <a:pPr algn="l" eaLnBrk="1" hangingPunct="1"/>
            <a:r>
              <a:rPr lang="en-NZ" sz="1400" b="1" dirty="0">
                <a:latin typeface="Courier New" pitchFamily="49" charset="0"/>
              </a:rPr>
              <a:t>   System.out.println("Microwave Dinner");</a:t>
            </a:r>
          </a:p>
          <a:p>
            <a:pPr algn="l" eaLnBrk="1" hangingPunct="1"/>
            <a:r>
              <a:rPr lang="en-NZ" sz="1400" b="1" dirty="0">
                <a:latin typeface="Courier New" pitchFamily="49" charset="0"/>
              </a:rPr>
              <a:t>  }</a:t>
            </a:r>
          </a:p>
          <a:p>
            <a:pPr algn="l" eaLnBrk="1" hangingPunct="1"/>
            <a:r>
              <a:rPr lang="en-NZ" sz="1400" b="1" dirty="0">
                <a:latin typeface="Courier New" pitchFamily="49" charset="0"/>
              </a:rPr>
              <a:t>}</a:t>
            </a:r>
          </a:p>
        </p:txBody>
      </p:sp>
      <p:sp>
        <p:nvSpPr>
          <p:cNvPr id="131090" name="Text Box 18"/>
          <p:cNvSpPr txBox="1">
            <a:spLocks noChangeArrowheads="1"/>
          </p:cNvSpPr>
          <p:nvPr/>
        </p:nvSpPr>
        <p:spPr bwMode="auto">
          <a:xfrm>
            <a:off x="1331641" y="5928239"/>
            <a:ext cx="3456384" cy="646331"/>
          </a:xfrm>
          <a:prstGeom prst="rect">
            <a:avLst/>
          </a:prstGeom>
          <a:ln/>
          <a:extLst/>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NZ" sz="1200" b="1" dirty="0">
                <a:latin typeface="Courier New" pitchFamily="49" charset="0"/>
              </a:rPr>
              <a:t>Person p = Person("Dick", "Smith</a:t>
            </a:r>
            <a:r>
              <a:rPr lang="en-NZ" sz="1200" b="1" dirty="0" smtClean="0">
                <a:latin typeface="Courier New" pitchFamily="49" charset="0"/>
              </a:rPr>
              <a:t>");</a:t>
            </a:r>
          </a:p>
          <a:p>
            <a:pPr algn="l" eaLnBrk="1" hangingPunct="1"/>
            <a:r>
              <a:rPr lang="en-NZ" sz="1200" b="1" dirty="0" err="1" smtClean="0">
                <a:latin typeface="Courier New" pitchFamily="49" charset="0"/>
              </a:rPr>
              <a:t>System.out.println</a:t>
            </a:r>
            <a:r>
              <a:rPr lang="en-NZ" sz="1200" b="1" dirty="0" smtClean="0">
                <a:latin typeface="Courier New" pitchFamily="49" charset="0"/>
              </a:rPr>
              <a:t>(</a:t>
            </a:r>
            <a:r>
              <a:rPr lang="en-NZ" sz="1200" b="1" dirty="0" err="1" smtClean="0">
                <a:latin typeface="Courier New" pitchFamily="49" charset="0"/>
              </a:rPr>
              <a:t>p.getName</a:t>
            </a:r>
            <a:r>
              <a:rPr lang="en-NZ" sz="1200" b="1" dirty="0">
                <a:latin typeface="Courier New" pitchFamily="49" charset="0"/>
              </a:rPr>
              <a:t>());</a:t>
            </a:r>
          </a:p>
          <a:p>
            <a:pPr algn="l" eaLnBrk="1" hangingPunct="1"/>
            <a:r>
              <a:rPr lang="en-NZ" sz="1200" b="1" dirty="0">
                <a:latin typeface="Courier New" pitchFamily="49" charset="0"/>
              </a:rPr>
              <a:t>p.cookDinner();</a:t>
            </a:r>
          </a:p>
        </p:txBody>
      </p:sp>
      <p:pic>
        <p:nvPicPr>
          <p:cNvPr id="15379" name="Picture 21" descr="kitch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025" y="188913"/>
            <a:ext cx="2046288"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94" name="Picture 22" descr="6415056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3400" y="1074861"/>
            <a:ext cx="11906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1" name="Picture 24" descr="j0234752[1]"/>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308850" y="333375"/>
            <a:ext cx="113347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2" name="Line 25"/>
          <p:cNvSpPr>
            <a:spLocks noChangeShapeType="1"/>
          </p:cNvSpPr>
          <p:nvPr/>
        </p:nvSpPr>
        <p:spPr bwMode="auto">
          <a:xfrm flipH="1" flipV="1">
            <a:off x="6516688" y="981075"/>
            <a:ext cx="1223962" cy="0"/>
          </a:xfrm>
          <a:prstGeom prst="line">
            <a:avLst/>
          </a:prstGeom>
          <a:noFill/>
          <a:ln w="38100">
            <a:solidFill>
              <a:srgbClr val="8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NZ" dirty="0"/>
          </a:p>
        </p:txBody>
      </p:sp>
      <p:pic>
        <p:nvPicPr>
          <p:cNvPr id="131100" name="Picture 28" descr="buttchick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2314" y="5085276"/>
            <a:ext cx="2251075"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 Box 11"/>
          <p:cNvSpPr txBox="1">
            <a:spLocks noChangeArrowheads="1"/>
          </p:cNvSpPr>
          <p:nvPr/>
        </p:nvSpPr>
        <p:spPr bwMode="auto">
          <a:xfrm>
            <a:off x="6208712" y="4570436"/>
            <a:ext cx="1672253" cy="46166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gn="l"/>
            <a:r>
              <a:rPr lang="en-NZ" sz="1200" b="1" dirty="0">
                <a:latin typeface="Courier New" pitchFamily="49" charset="0"/>
              </a:rPr>
              <a:t>Dick Smith</a:t>
            </a:r>
          </a:p>
          <a:p>
            <a:pPr algn="l"/>
            <a:r>
              <a:rPr lang="en-NZ" sz="1200" b="1" dirty="0">
                <a:latin typeface="Courier New" pitchFamily="49" charset="0"/>
              </a:rPr>
              <a:t>Microwave Dinner</a:t>
            </a:r>
          </a:p>
        </p:txBody>
      </p:sp>
    </p:spTree>
    <p:extLst>
      <p:ext uri="{BB962C8B-B14F-4D97-AF65-F5344CB8AC3E}">
        <p14:creationId xmlns:p14="http://schemas.microsoft.com/office/powerpoint/2010/main" val="33458134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131094"/>
                                        </p:tgtEl>
                                        <p:attrNameLst>
                                          <p:attrName>style.visibility</p:attrName>
                                        </p:attrNameLst>
                                      </p:cBhvr>
                                      <p:to>
                                        <p:strVal val="visible"/>
                                      </p:to>
                                    </p:set>
                                    <p:anim calcmode="lin" valueType="num">
                                      <p:cBhvr additive="base">
                                        <p:cTn id="7" dur="500" fill="hold"/>
                                        <p:tgtEl>
                                          <p:spTgt spid="131094"/>
                                        </p:tgtEl>
                                        <p:attrNameLst>
                                          <p:attrName>ppt_x</p:attrName>
                                        </p:attrNameLst>
                                      </p:cBhvr>
                                      <p:tavLst>
                                        <p:tav tm="0">
                                          <p:val>
                                            <p:strVal val="#ppt_x"/>
                                          </p:val>
                                        </p:tav>
                                        <p:tav tm="100000">
                                          <p:val>
                                            <p:strVal val="#ppt_x"/>
                                          </p:val>
                                        </p:tav>
                                      </p:tavLst>
                                    </p:anim>
                                    <p:anim calcmode="lin" valueType="num">
                                      <p:cBhvr additive="base">
                                        <p:cTn id="8" dur="500" fill="hold"/>
                                        <p:tgtEl>
                                          <p:spTgt spid="13109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1089"/>
                                        </p:tgtEl>
                                        <p:attrNameLst>
                                          <p:attrName>style.visibility</p:attrName>
                                        </p:attrNameLst>
                                      </p:cBhvr>
                                      <p:to>
                                        <p:strVal val="visible"/>
                                      </p:to>
                                    </p:set>
                                    <p:anim calcmode="lin" valueType="num">
                                      <p:cBhvr additive="base">
                                        <p:cTn id="13" dur="500" fill="hold"/>
                                        <p:tgtEl>
                                          <p:spTgt spid="131089"/>
                                        </p:tgtEl>
                                        <p:attrNameLst>
                                          <p:attrName>ppt_x</p:attrName>
                                        </p:attrNameLst>
                                      </p:cBhvr>
                                      <p:tavLst>
                                        <p:tav tm="0">
                                          <p:val>
                                            <p:strVal val="#ppt_x"/>
                                          </p:val>
                                        </p:tav>
                                        <p:tav tm="100000">
                                          <p:val>
                                            <p:strVal val="#ppt_x"/>
                                          </p:val>
                                        </p:tav>
                                      </p:tavLst>
                                    </p:anim>
                                    <p:anim calcmode="lin" valueType="num">
                                      <p:cBhvr additive="base">
                                        <p:cTn id="14" dur="500" fill="hold"/>
                                        <p:tgtEl>
                                          <p:spTgt spid="131089"/>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31090"/>
                                        </p:tgtEl>
                                        <p:attrNameLst>
                                          <p:attrName>style.visibility</p:attrName>
                                        </p:attrNameLst>
                                      </p:cBhvr>
                                      <p:to>
                                        <p:strVal val="visible"/>
                                      </p:to>
                                    </p:set>
                                    <p:anim calcmode="lin" valueType="num">
                                      <p:cBhvr additive="base">
                                        <p:cTn id="17" dur="500" fill="hold"/>
                                        <p:tgtEl>
                                          <p:spTgt spid="131090"/>
                                        </p:tgtEl>
                                        <p:attrNameLst>
                                          <p:attrName>ppt_x</p:attrName>
                                        </p:attrNameLst>
                                      </p:cBhvr>
                                      <p:tavLst>
                                        <p:tav tm="0">
                                          <p:val>
                                            <p:strVal val="#ppt_x"/>
                                          </p:val>
                                        </p:tav>
                                        <p:tav tm="100000">
                                          <p:val>
                                            <p:strVal val="#ppt_x"/>
                                          </p:val>
                                        </p:tav>
                                      </p:tavLst>
                                    </p:anim>
                                    <p:anim calcmode="lin" valueType="num">
                                      <p:cBhvr additive="base">
                                        <p:cTn id="18" dur="500" fill="hold"/>
                                        <p:tgtEl>
                                          <p:spTgt spid="131090"/>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131100"/>
                                        </p:tgtEl>
                                        <p:attrNameLst>
                                          <p:attrName>style.visibility</p:attrName>
                                        </p:attrNameLst>
                                      </p:cBhvr>
                                      <p:to>
                                        <p:strVal val="visible"/>
                                      </p:to>
                                    </p:set>
                                    <p:animEffect transition="in" filter="box(in)">
                                      <p:cBhvr>
                                        <p:cTn id="23" dur="500"/>
                                        <p:tgtEl>
                                          <p:spTgt spid="131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89" grpId="0" animBg="1"/>
      <p:bldP spid="13109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dirty="0"/>
              <a:t>2.Polymorphism </a:t>
            </a:r>
            <a:r>
              <a:rPr lang="en-US" dirty="0" smtClean="0"/>
              <a:t>Example</a:t>
            </a:r>
            <a:br>
              <a:rPr lang="en-US" dirty="0" smtClean="0"/>
            </a:br>
            <a:r>
              <a:rPr lang="en-US" dirty="0" err="1" smtClean="0"/>
              <a:t>HouseWife</a:t>
            </a:r>
            <a:endParaRPr lang="en-US" dirty="0" smtClean="0"/>
          </a:p>
        </p:txBody>
      </p:sp>
      <p:sp>
        <p:nvSpPr>
          <p:cNvPr id="16390" name="Rectangle 3" descr="Rectangle: Click to edit Master text styles&#10;Second level&#10;Third level&#10;Fourth level&#10;Fifth level"/>
          <p:cNvSpPr>
            <a:spLocks noGrp="1" noChangeArrowheads="1"/>
          </p:cNvSpPr>
          <p:nvPr>
            <p:ph idx="1"/>
          </p:nvPr>
        </p:nvSpPr>
        <p:spPr/>
        <p:txBody>
          <a:bodyPr/>
          <a:lstStyle/>
          <a:p>
            <a:r>
              <a:rPr lang="en-US" dirty="0" smtClean="0"/>
              <a:t>Now our Kitchen has a </a:t>
            </a:r>
            <a:r>
              <a:rPr lang="en-US" dirty="0" err="1" smtClean="0"/>
              <a:t>houseWife</a:t>
            </a:r>
            <a:r>
              <a:rPr lang="en-US" dirty="0" smtClean="0"/>
              <a:t> person</a:t>
            </a:r>
          </a:p>
          <a:p>
            <a:pPr lvl="1"/>
            <a:r>
              <a:rPr lang="en-US" dirty="0" smtClean="0"/>
              <a:t>Inherited method: </a:t>
            </a:r>
            <a:r>
              <a:rPr lang="en-US" dirty="0" err="1" smtClean="0"/>
              <a:t>getName</a:t>
            </a:r>
            <a:r>
              <a:rPr lang="en-US" dirty="0" smtClean="0"/>
              <a:t> </a:t>
            </a:r>
          </a:p>
          <a:p>
            <a:pPr lvl="2"/>
            <a:r>
              <a:rPr lang="en-US" dirty="0" smtClean="0"/>
              <a:t>To get her name </a:t>
            </a:r>
          </a:p>
          <a:p>
            <a:pPr lvl="1"/>
            <a:r>
              <a:rPr lang="en-US" dirty="0" smtClean="0"/>
              <a:t>Additional method: </a:t>
            </a:r>
            <a:r>
              <a:rPr lang="en-US" dirty="0" err="1" smtClean="0"/>
              <a:t>cleanKitchen</a:t>
            </a:r>
            <a:endParaRPr lang="en-US" dirty="0" smtClean="0"/>
          </a:p>
          <a:p>
            <a:pPr lvl="2"/>
            <a:r>
              <a:rPr lang="en-US" dirty="0" smtClean="0"/>
              <a:t>To clean our kitchen</a:t>
            </a:r>
          </a:p>
          <a:p>
            <a:pPr lvl="1"/>
            <a:r>
              <a:rPr lang="en-US" dirty="0" smtClean="0"/>
              <a:t>Overridden method: </a:t>
            </a:r>
            <a:r>
              <a:rPr lang="en-US" dirty="0" err="1" smtClean="0"/>
              <a:t>cookDinner</a:t>
            </a:r>
            <a:endParaRPr lang="en-US" dirty="0" smtClean="0"/>
          </a:p>
          <a:p>
            <a:pPr lvl="2"/>
            <a:r>
              <a:rPr lang="en-US" dirty="0" smtClean="0"/>
              <a:t>A housewife makes Roast chicken with Potato.</a:t>
            </a:r>
          </a:p>
          <a:p>
            <a:pPr lvl="2"/>
            <a:endParaRPr lang="en-US" dirty="0" smtClean="0"/>
          </a:p>
        </p:txBody>
      </p:sp>
      <p:sp>
        <p:nvSpPr>
          <p:cNvPr id="9" name="Date Placeholder 8"/>
          <p:cNvSpPr>
            <a:spLocks noGrp="1"/>
          </p:cNvSpPr>
          <p:nvPr>
            <p:ph type="dt" sz="half" idx="10"/>
          </p:nvPr>
        </p:nvSpPr>
        <p:spPr/>
        <p:txBody>
          <a:bodyPr/>
          <a:lstStyle/>
          <a:p>
            <a:pPr>
              <a:defRPr/>
            </a:pPr>
            <a:r>
              <a:rPr lang="en-US" smtClean="0"/>
              <a:t>Lecture11</a:t>
            </a:r>
            <a:endParaRPr lang="en-NZ" dirty="0"/>
          </a:p>
        </p:txBody>
      </p:sp>
      <p:sp>
        <p:nvSpPr>
          <p:cNvPr id="4" name="Slide Number Placeholder 3"/>
          <p:cNvSpPr>
            <a:spLocks noGrp="1"/>
          </p:cNvSpPr>
          <p:nvPr>
            <p:ph type="sldNum" sz="quarter" idx="12"/>
          </p:nvPr>
        </p:nvSpPr>
        <p:spPr/>
        <p:txBody>
          <a:bodyPr/>
          <a:lstStyle/>
          <a:p>
            <a:fld id="{E3734F35-4787-4D40-A6FC-86E47D2D2234}" type="slidenum">
              <a:rPr lang="en-NZ" smtClean="0"/>
              <a:pPr/>
              <a:t>8</a:t>
            </a:fld>
            <a:endParaRPr lang="en-NZ" dirty="0"/>
          </a:p>
        </p:txBody>
      </p:sp>
      <p:sp>
        <p:nvSpPr>
          <p:cNvPr id="16392" name="AutoShape 5"/>
          <p:cNvSpPr>
            <a:spLocks noChangeArrowheads="1"/>
          </p:cNvSpPr>
          <p:nvPr/>
        </p:nvSpPr>
        <p:spPr bwMode="auto">
          <a:xfrm>
            <a:off x="7189874" y="1550987"/>
            <a:ext cx="1295400" cy="719138"/>
          </a:xfrm>
          <a:prstGeom prst="wedgeRectCallout">
            <a:avLst>
              <a:gd name="adj1" fmla="val -29360"/>
              <a:gd name="adj2" fmla="val 68815"/>
            </a:avLst>
          </a:prstGeom>
          <a:solidFill>
            <a:schemeClr val="bg1"/>
          </a:solidFill>
          <a:ln w="12700" algn="ctr">
            <a:solidFill>
              <a:srgbClr val="800000"/>
            </a:solidFill>
            <a:miter lim="800000"/>
            <a:headEnd/>
            <a:tailEnd/>
          </a:ln>
        </p:spPr>
        <p:txBody>
          <a:bodyPr/>
          <a:lstStyle/>
          <a:p>
            <a:r>
              <a:rPr lang="en-US" sz="1200" b="1" dirty="0"/>
              <a:t>getName</a:t>
            </a:r>
          </a:p>
          <a:p>
            <a:r>
              <a:rPr lang="en-US" sz="1200" b="1" dirty="0"/>
              <a:t>cookDinner</a:t>
            </a:r>
          </a:p>
          <a:p>
            <a:r>
              <a:rPr lang="en-US" sz="1200" b="1" dirty="0"/>
              <a:t>cleanKitchen</a:t>
            </a:r>
            <a:endParaRPr lang="en-NZ" sz="1200" b="1" dirty="0"/>
          </a:p>
        </p:txBody>
      </p:sp>
      <p:sp>
        <p:nvSpPr>
          <p:cNvPr id="132102" name="Text Box 6"/>
          <p:cNvSpPr txBox="1">
            <a:spLocks noChangeArrowheads="1"/>
          </p:cNvSpPr>
          <p:nvPr/>
        </p:nvSpPr>
        <p:spPr bwMode="auto">
          <a:xfrm>
            <a:off x="613861" y="4196406"/>
            <a:ext cx="5256213" cy="2123658"/>
          </a:xfrm>
          <a:prstGeom prst="rect">
            <a:avLst/>
          </a:prstGeom>
          <a:ln/>
          <a:extLst/>
        </p:spPr>
        <p:style>
          <a:lnRef idx="1">
            <a:schemeClr val="accent3"/>
          </a:lnRef>
          <a:fillRef idx="2">
            <a:schemeClr val="accent3"/>
          </a:fillRef>
          <a:effectRef idx="1">
            <a:schemeClr val="accent3"/>
          </a:effectRef>
          <a:fontRef idx="minor">
            <a:schemeClr val="dk1"/>
          </a:fontRef>
        </p:style>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NZ" sz="1200" b="1" dirty="0" smtClean="0">
                <a:latin typeface="Courier New" pitchFamily="49" charset="0"/>
              </a:rPr>
              <a:t>class </a:t>
            </a:r>
            <a:r>
              <a:rPr lang="en-NZ" sz="1200" b="1" dirty="0">
                <a:latin typeface="Courier New" pitchFamily="49" charset="0"/>
              </a:rPr>
              <a:t>HouseWife extends Person {</a:t>
            </a:r>
          </a:p>
          <a:p>
            <a:pPr algn="l" eaLnBrk="1" hangingPunct="1"/>
            <a:r>
              <a:rPr lang="en-NZ" sz="1200" b="1" dirty="0">
                <a:latin typeface="Courier New" pitchFamily="49" charset="0"/>
              </a:rPr>
              <a:t>  public HouseWife(String firstname, String surname) {</a:t>
            </a:r>
          </a:p>
          <a:p>
            <a:pPr algn="l" eaLnBrk="1" hangingPunct="1"/>
            <a:r>
              <a:rPr lang="en-NZ" sz="1200" b="1" dirty="0">
                <a:latin typeface="Courier New" pitchFamily="49" charset="0"/>
              </a:rPr>
              <a:t>   super(firstname, surname);</a:t>
            </a:r>
          </a:p>
          <a:p>
            <a:pPr algn="l" eaLnBrk="1" hangingPunct="1"/>
            <a:r>
              <a:rPr lang="en-NZ" sz="1200" b="1" dirty="0">
                <a:latin typeface="Courier New" pitchFamily="49" charset="0"/>
              </a:rPr>
              <a:t>  } </a:t>
            </a:r>
          </a:p>
          <a:p>
            <a:pPr algn="l" eaLnBrk="1" hangingPunct="1"/>
            <a:r>
              <a:rPr lang="en-NZ" sz="1200" b="1" dirty="0">
                <a:latin typeface="Courier New" pitchFamily="49" charset="0"/>
              </a:rPr>
              <a:t>  public void cookDinner() {</a:t>
            </a:r>
          </a:p>
          <a:p>
            <a:pPr algn="l" eaLnBrk="1" hangingPunct="1"/>
            <a:r>
              <a:rPr lang="en-NZ" sz="1200" b="1" dirty="0">
                <a:latin typeface="Courier New" pitchFamily="49" charset="0"/>
              </a:rPr>
              <a:t>   System.out.println("Roast Chicken with Potato");  </a:t>
            </a:r>
          </a:p>
          <a:p>
            <a:pPr algn="l" eaLnBrk="1" hangingPunct="1"/>
            <a:r>
              <a:rPr lang="en-NZ" sz="1200" b="1" dirty="0">
                <a:latin typeface="Courier New" pitchFamily="49" charset="0"/>
              </a:rPr>
              <a:t>  }</a:t>
            </a:r>
          </a:p>
          <a:p>
            <a:pPr algn="l" eaLnBrk="1" hangingPunct="1"/>
            <a:r>
              <a:rPr lang="en-NZ" sz="1200" b="1" dirty="0">
                <a:latin typeface="Courier New" pitchFamily="49" charset="0"/>
              </a:rPr>
              <a:t>  public void cleanKitchen() {</a:t>
            </a:r>
          </a:p>
          <a:p>
            <a:pPr algn="l" eaLnBrk="1" hangingPunct="1"/>
            <a:r>
              <a:rPr lang="en-NZ" sz="1200" b="1" dirty="0">
                <a:latin typeface="Courier New" pitchFamily="49" charset="0"/>
              </a:rPr>
              <a:t>   System.out.println("Cleaning now");</a:t>
            </a:r>
          </a:p>
          <a:p>
            <a:pPr algn="l" eaLnBrk="1" hangingPunct="1"/>
            <a:r>
              <a:rPr lang="en-NZ" sz="1200" b="1" dirty="0">
                <a:latin typeface="Courier New" pitchFamily="49" charset="0"/>
              </a:rPr>
              <a:t> }</a:t>
            </a:r>
          </a:p>
          <a:p>
            <a:pPr algn="l" eaLnBrk="1" hangingPunct="1"/>
            <a:r>
              <a:rPr lang="en-NZ" sz="1200" b="1" dirty="0">
                <a:latin typeface="Courier New" pitchFamily="49" charset="0"/>
              </a:rPr>
              <a:t>}</a:t>
            </a:r>
          </a:p>
        </p:txBody>
      </p:sp>
      <p:sp>
        <p:nvSpPr>
          <p:cNvPr id="132103" name="Text Box 7"/>
          <p:cNvSpPr txBox="1">
            <a:spLocks noChangeArrowheads="1"/>
          </p:cNvSpPr>
          <p:nvPr/>
        </p:nvSpPr>
        <p:spPr bwMode="auto">
          <a:xfrm>
            <a:off x="5029548" y="2860694"/>
            <a:ext cx="4006948" cy="646331"/>
          </a:xfrm>
          <a:prstGeom prst="rect">
            <a:avLst/>
          </a:prstGeom>
          <a:ln/>
          <a:extLst/>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NZ" sz="1200" b="1" dirty="0">
                <a:latin typeface="Courier New" pitchFamily="49" charset="0"/>
              </a:rPr>
              <a:t>p = new </a:t>
            </a:r>
            <a:r>
              <a:rPr lang="en-NZ" sz="1200" b="1" dirty="0" err="1">
                <a:latin typeface="Courier New" pitchFamily="49" charset="0"/>
              </a:rPr>
              <a:t>HouseWife</a:t>
            </a:r>
            <a:r>
              <a:rPr lang="en-NZ" sz="1200" b="1" dirty="0">
                <a:latin typeface="Courier New" pitchFamily="49" charset="0"/>
              </a:rPr>
              <a:t>("Theresa", "Thompson</a:t>
            </a:r>
            <a:r>
              <a:rPr lang="en-NZ" sz="1200" b="1" dirty="0" smtClean="0">
                <a:latin typeface="Courier New" pitchFamily="49" charset="0"/>
              </a:rPr>
              <a:t>");</a:t>
            </a:r>
          </a:p>
          <a:p>
            <a:pPr algn="l" eaLnBrk="1" hangingPunct="1"/>
            <a:r>
              <a:rPr lang="en-NZ" sz="1200" b="1" dirty="0" err="1">
                <a:latin typeface="Courier New" pitchFamily="49" charset="0"/>
              </a:rPr>
              <a:t>System.out.println</a:t>
            </a:r>
            <a:r>
              <a:rPr lang="en-NZ" sz="1200" b="1" dirty="0">
                <a:latin typeface="Courier New" pitchFamily="49" charset="0"/>
              </a:rPr>
              <a:t>(</a:t>
            </a:r>
            <a:r>
              <a:rPr lang="en-NZ" sz="1200" b="1" dirty="0" err="1">
                <a:latin typeface="Courier New" pitchFamily="49" charset="0"/>
              </a:rPr>
              <a:t>p.getName</a:t>
            </a:r>
            <a:r>
              <a:rPr lang="en-NZ" sz="1200" b="1" dirty="0" smtClean="0">
                <a:latin typeface="Courier New" pitchFamily="49" charset="0"/>
              </a:rPr>
              <a:t>());</a:t>
            </a:r>
          </a:p>
          <a:p>
            <a:pPr algn="l" eaLnBrk="1" hangingPunct="1"/>
            <a:r>
              <a:rPr lang="en-NZ" sz="1200" b="1" dirty="0" err="1" smtClean="0">
                <a:latin typeface="Courier New" pitchFamily="49" charset="0"/>
              </a:rPr>
              <a:t>p.cookDinner</a:t>
            </a:r>
            <a:r>
              <a:rPr lang="en-NZ" sz="1200" b="1" dirty="0">
                <a:latin typeface="Courier New" pitchFamily="49" charset="0"/>
              </a:rPr>
              <a:t>();</a:t>
            </a:r>
          </a:p>
        </p:txBody>
      </p:sp>
      <p:pic>
        <p:nvPicPr>
          <p:cNvPr id="16395" name="Picture 8" descr="kitch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825" y="188913"/>
            <a:ext cx="1614488"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05" name="Picture 9" descr="23520129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8226" y="105689"/>
            <a:ext cx="836612"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6"/>
          <p:cNvGrpSpPr>
            <a:grpSpLocks/>
          </p:cNvGrpSpPr>
          <p:nvPr/>
        </p:nvGrpSpPr>
        <p:grpSpPr bwMode="auto">
          <a:xfrm>
            <a:off x="5462674" y="1775619"/>
            <a:ext cx="2160588" cy="935038"/>
            <a:chOff x="3470" y="1344"/>
            <a:chExt cx="1361" cy="589"/>
          </a:xfrm>
        </p:grpSpPr>
        <p:sp>
          <p:nvSpPr>
            <p:cNvPr id="16401" name="Rectangle 10"/>
            <p:cNvSpPr>
              <a:spLocks noChangeArrowheads="1"/>
            </p:cNvSpPr>
            <p:nvPr/>
          </p:nvSpPr>
          <p:spPr bwMode="auto">
            <a:xfrm>
              <a:off x="3470" y="1344"/>
              <a:ext cx="647" cy="170"/>
            </a:xfrm>
            <a:prstGeom prst="rect">
              <a:avLst/>
            </a:prstGeom>
            <a:noFill/>
            <a:ln w="1905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1800" dirty="0"/>
                <a:t>Person</a:t>
              </a:r>
            </a:p>
          </p:txBody>
        </p:sp>
        <p:sp>
          <p:nvSpPr>
            <p:cNvPr id="16402" name="Rectangle 11"/>
            <p:cNvSpPr>
              <a:spLocks noChangeArrowheads="1"/>
            </p:cNvSpPr>
            <p:nvPr/>
          </p:nvSpPr>
          <p:spPr bwMode="auto">
            <a:xfrm>
              <a:off x="3969" y="1752"/>
              <a:ext cx="862" cy="181"/>
            </a:xfrm>
            <a:prstGeom prst="rect">
              <a:avLst/>
            </a:prstGeom>
            <a:noFill/>
            <a:ln w="1905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1800" dirty="0"/>
                <a:t>HouseWife</a:t>
              </a:r>
            </a:p>
          </p:txBody>
        </p:sp>
        <p:cxnSp>
          <p:nvCxnSpPr>
            <p:cNvPr id="16403" name="AutoShape 12"/>
            <p:cNvCxnSpPr>
              <a:cxnSpLocks noChangeShapeType="1"/>
              <a:stCxn id="16401" idx="2"/>
              <a:endCxn id="16402" idx="0"/>
            </p:cNvCxnSpPr>
            <p:nvPr/>
          </p:nvCxnSpPr>
          <p:spPr bwMode="auto">
            <a:xfrm rot="16200000" flipH="1">
              <a:off x="3984" y="1330"/>
              <a:ext cx="226" cy="606"/>
            </a:xfrm>
            <a:prstGeom prst="bentConnector3">
              <a:avLst>
                <a:gd name="adj1" fmla="val 50000"/>
              </a:avLst>
            </a:prstGeom>
            <a:noFill/>
            <a:ln w="19050">
              <a:solidFill>
                <a:srgbClr val="800000"/>
              </a:solidFill>
              <a:miter lim="800000"/>
              <a:headEnd/>
              <a:tailEnd/>
            </a:ln>
            <a:extLst>
              <a:ext uri="{909E8E84-426E-40DD-AFC4-6F175D3DCCD1}">
                <a14:hiddenFill xmlns:a14="http://schemas.microsoft.com/office/drawing/2010/main">
                  <a:noFill/>
                </a14:hiddenFill>
              </a:ext>
            </a:extLst>
          </p:spPr>
        </p:cxnSp>
      </p:grpSp>
      <p:pic>
        <p:nvPicPr>
          <p:cNvPr id="16398" name="Picture 13" descr="j0234752[1]"/>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740650" y="404813"/>
            <a:ext cx="77311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9" name="Line 14"/>
          <p:cNvSpPr>
            <a:spLocks noChangeShapeType="1"/>
          </p:cNvSpPr>
          <p:nvPr/>
        </p:nvSpPr>
        <p:spPr bwMode="auto">
          <a:xfrm flipH="1" flipV="1">
            <a:off x="7019925" y="765175"/>
            <a:ext cx="936625" cy="0"/>
          </a:xfrm>
          <a:prstGeom prst="line">
            <a:avLst/>
          </a:prstGeom>
          <a:noFill/>
          <a:ln w="38100">
            <a:solidFill>
              <a:srgbClr val="8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NZ" dirty="0"/>
          </a:p>
        </p:txBody>
      </p:sp>
      <p:pic>
        <p:nvPicPr>
          <p:cNvPr id="132111" name="Picture 15" descr="chick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7763" y="4652963"/>
            <a:ext cx="176053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11"/>
          <p:cNvSpPr txBox="1">
            <a:spLocks noChangeArrowheads="1"/>
          </p:cNvSpPr>
          <p:nvPr/>
        </p:nvSpPr>
        <p:spPr bwMode="auto">
          <a:xfrm>
            <a:off x="6254837" y="4117738"/>
            <a:ext cx="2509020" cy="46166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gn="l"/>
            <a:r>
              <a:rPr lang="en-NZ" sz="1200" b="1" dirty="0">
                <a:latin typeface="Courier New" pitchFamily="49" charset="0"/>
              </a:rPr>
              <a:t>Theresa </a:t>
            </a:r>
            <a:r>
              <a:rPr lang="en-NZ" sz="1200" b="1" dirty="0" smtClean="0">
                <a:latin typeface="Courier New" pitchFamily="49" charset="0"/>
              </a:rPr>
              <a:t>Thompson</a:t>
            </a:r>
          </a:p>
          <a:p>
            <a:pPr algn="l"/>
            <a:r>
              <a:rPr lang="en-NZ" sz="1200" b="1" dirty="0" smtClean="0">
                <a:latin typeface="Courier New" pitchFamily="49" charset="0"/>
              </a:rPr>
              <a:t>Roast </a:t>
            </a:r>
            <a:r>
              <a:rPr lang="en-NZ" sz="1200" b="1" dirty="0">
                <a:latin typeface="Courier New" pitchFamily="49" charset="0"/>
              </a:rPr>
              <a:t>Chicken with Potato</a:t>
            </a:r>
          </a:p>
        </p:txBody>
      </p:sp>
    </p:spTree>
    <p:extLst>
      <p:ext uri="{BB962C8B-B14F-4D97-AF65-F5344CB8AC3E}">
        <p14:creationId xmlns:p14="http://schemas.microsoft.com/office/powerpoint/2010/main" val="36554731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132105"/>
                                        </p:tgtEl>
                                        <p:attrNameLst>
                                          <p:attrName>style.visibility</p:attrName>
                                        </p:attrNameLst>
                                      </p:cBhvr>
                                      <p:to>
                                        <p:strVal val="visible"/>
                                      </p:to>
                                    </p:set>
                                    <p:anim calcmode="lin" valueType="num">
                                      <p:cBhvr additive="base">
                                        <p:cTn id="13" dur="500" fill="hold"/>
                                        <p:tgtEl>
                                          <p:spTgt spid="132105"/>
                                        </p:tgtEl>
                                        <p:attrNameLst>
                                          <p:attrName>ppt_x</p:attrName>
                                        </p:attrNameLst>
                                      </p:cBhvr>
                                      <p:tavLst>
                                        <p:tav tm="0">
                                          <p:val>
                                            <p:strVal val="#ppt_x"/>
                                          </p:val>
                                        </p:tav>
                                        <p:tav tm="100000">
                                          <p:val>
                                            <p:strVal val="#ppt_x"/>
                                          </p:val>
                                        </p:tav>
                                      </p:tavLst>
                                    </p:anim>
                                    <p:anim calcmode="lin" valueType="num">
                                      <p:cBhvr additive="base">
                                        <p:cTn id="14" dur="500" fill="hold"/>
                                        <p:tgtEl>
                                          <p:spTgt spid="132105"/>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2111"/>
                                        </p:tgtEl>
                                        <p:attrNameLst>
                                          <p:attrName>style.visibility</p:attrName>
                                        </p:attrNameLst>
                                      </p:cBhvr>
                                      <p:to>
                                        <p:strVal val="visible"/>
                                      </p:to>
                                    </p:set>
                                    <p:anim calcmode="lin" valueType="num">
                                      <p:cBhvr additive="base">
                                        <p:cTn id="19" dur="500" fill="hold"/>
                                        <p:tgtEl>
                                          <p:spTgt spid="132111"/>
                                        </p:tgtEl>
                                        <p:attrNameLst>
                                          <p:attrName>ppt_x</p:attrName>
                                        </p:attrNameLst>
                                      </p:cBhvr>
                                      <p:tavLst>
                                        <p:tav tm="0">
                                          <p:val>
                                            <p:strVal val="#ppt_x"/>
                                          </p:val>
                                        </p:tav>
                                        <p:tav tm="100000">
                                          <p:val>
                                            <p:strVal val="#ppt_x"/>
                                          </p:val>
                                        </p:tav>
                                      </p:tavLst>
                                    </p:anim>
                                    <p:anim calcmode="lin" valueType="num">
                                      <p:cBhvr additive="base">
                                        <p:cTn id="20" dur="500" fill="hold"/>
                                        <p:tgtEl>
                                          <p:spTgt spid="132111"/>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2103"/>
                                        </p:tgtEl>
                                        <p:attrNameLst>
                                          <p:attrName>style.visibility</p:attrName>
                                        </p:attrNameLst>
                                      </p:cBhvr>
                                      <p:to>
                                        <p:strVal val="visible"/>
                                      </p:to>
                                    </p:set>
                                    <p:anim calcmode="lin" valueType="num">
                                      <p:cBhvr additive="base">
                                        <p:cTn id="25" dur="500" fill="hold"/>
                                        <p:tgtEl>
                                          <p:spTgt spid="132103"/>
                                        </p:tgtEl>
                                        <p:attrNameLst>
                                          <p:attrName>ppt_x</p:attrName>
                                        </p:attrNameLst>
                                      </p:cBhvr>
                                      <p:tavLst>
                                        <p:tav tm="0">
                                          <p:val>
                                            <p:strVal val="#ppt_x"/>
                                          </p:val>
                                        </p:tav>
                                        <p:tav tm="100000">
                                          <p:val>
                                            <p:strVal val="#ppt_x"/>
                                          </p:val>
                                        </p:tav>
                                      </p:tavLst>
                                    </p:anim>
                                    <p:anim calcmode="lin" valueType="num">
                                      <p:cBhvr additive="base">
                                        <p:cTn id="26" dur="500" fill="hold"/>
                                        <p:tgtEl>
                                          <p:spTgt spid="13210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32102"/>
                                        </p:tgtEl>
                                        <p:attrNameLst>
                                          <p:attrName>style.visibility</p:attrName>
                                        </p:attrNameLst>
                                      </p:cBhvr>
                                      <p:to>
                                        <p:strVal val="visible"/>
                                      </p:to>
                                    </p:set>
                                    <p:anim calcmode="lin" valueType="num">
                                      <p:cBhvr additive="base">
                                        <p:cTn id="29" dur="500" fill="hold"/>
                                        <p:tgtEl>
                                          <p:spTgt spid="132102"/>
                                        </p:tgtEl>
                                        <p:attrNameLst>
                                          <p:attrName>ppt_x</p:attrName>
                                        </p:attrNameLst>
                                      </p:cBhvr>
                                      <p:tavLst>
                                        <p:tav tm="0">
                                          <p:val>
                                            <p:strVal val="#ppt_x"/>
                                          </p:val>
                                        </p:tav>
                                        <p:tav tm="100000">
                                          <p:val>
                                            <p:strVal val="#ppt_x"/>
                                          </p:val>
                                        </p:tav>
                                      </p:tavLst>
                                    </p:anim>
                                    <p:anim calcmode="lin" valueType="num">
                                      <p:cBhvr additive="base">
                                        <p:cTn id="30" dur="500" fill="hold"/>
                                        <p:tgtEl>
                                          <p:spTgt spid="1321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2" grpId="0" animBg="1"/>
      <p:bldP spid="13210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r>
              <a:rPr lang="en-US" dirty="0"/>
              <a:t>2.Polymorphism </a:t>
            </a:r>
            <a:r>
              <a:rPr lang="en-US" dirty="0" smtClean="0"/>
              <a:t>Example</a:t>
            </a:r>
            <a:br>
              <a:rPr lang="en-US" dirty="0" smtClean="0"/>
            </a:br>
            <a:r>
              <a:rPr lang="en-US" dirty="0" err="1" smtClean="0"/>
              <a:t>PizzaChef</a:t>
            </a:r>
            <a:endParaRPr lang="en-US" dirty="0" smtClean="0"/>
          </a:p>
        </p:txBody>
      </p:sp>
      <p:sp>
        <p:nvSpPr>
          <p:cNvPr id="17411" name="Rectangle 3" descr="Rectangle: Click to edit Master text styles&#10;Second level&#10;Third level&#10;Fourth level&#10;Fifth level"/>
          <p:cNvSpPr>
            <a:spLocks noGrp="1" noChangeArrowheads="1"/>
          </p:cNvSpPr>
          <p:nvPr>
            <p:ph idx="1"/>
          </p:nvPr>
        </p:nvSpPr>
        <p:spPr/>
        <p:txBody>
          <a:bodyPr/>
          <a:lstStyle/>
          <a:p>
            <a:pPr eaLnBrk="1" hangingPunct="1"/>
            <a:r>
              <a:rPr lang="en-US" dirty="0" smtClean="0"/>
              <a:t>Now our Kitchen has a PizzaChef person</a:t>
            </a:r>
          </a:p>
          <a:p>
            <a:pPr lvl="1" eaLnBrk="1" hangingPunct="1"/>
            <a:r>
              <a:rPr lang="en-US" dirty="0" smtClean="0"/>
              <a:t>Inherited method: getName </a:t>
            </a:r>
          </a:p>
          <a:p>
            <a:pPr lvl="2" eaLnBrk="1" hangingPunct="1"/>
            <a:r>
              <a:rPr lang="en-US" dirty="0" smtClean="0"/>
              <a:t>To get her name </a:t>
            </a:r>
          </a:p>
          <a:p>
            <a:pPr lvl="1" eaLnBrk="1" hangingPunct="1"/>
            <a:r>
              <a:rPr lang="en-US" dirty="0" smtClean="0"/>
              <a:t>Overridden method: cookDinner</a:t>
            </a:r>
          </a:p>
          <a:p>
            <a:pPr lvl="2" eaLnBrk="1" hangingPunct="1"/>
            <a:r>
              <a:rPr lang="en-US" dirty="0" smtClean="0"/>
              <a:t>A pizzachef makes Pizza</a:t>
            </a:r>
          </a:p>
        </p:txBody>
      </p:sp>
      <p:sp>
        <p:nvSpPr>
          <p:cNvPr id="5" name="Date Placeholder 4"/>
          <p:cNvSpPr>
            <a:spLocks noGrp="1"/>
          </p:cNvSpPr>
          <p:nvPr>
            <p:ph type="dt" sz="half" idx="10"/>
          </p:nvPr>
        </p:nvSpPr>
        <p:spPr/>
        <p:txBody>
          <a:bodyPr/>
          <a:lstStyle/>
          <a:p>
            <a:pPr>
              <a:defRPr/>
            </a:pPr>
            <a:r>
              <a:rPr lang="en-US" smtClean="0"/>
              <a:t>Lecture11</a:t>
            </a:r>
            <a:endParaRPr lang="en-NZ" dirty="0"/>
          </a:p>
        </p:txBody>
      </p:sp>
      <p:sp>
        <p:nvSpPr>
          <p:cNvPr id="4" name="Slide Number Placeholder 3"/>
          <p:cNvSpPr>
            <a:spLocks noGrp="1"/>
          </p:cNvSpPr>
          <p:nvPr>
            <p:ph type="sldNum" sz="quarter" idx="12"/>
          </p:nvPr>
        </p:nvSpPr>
        <p:spPr/>
        <p:txBody>
          <a:bodyPr/>
          <a:lstStyle/>
          <a:p>
            <a:pPr>
              <a:defRPr/>
            </a:pPr>
            <a:fld id="{E3734F35-4787-4D40-A6FC-86E47D2D2234}" type="slidenum">
              <a:rPr lang="en-NZ" smtClean="0"/>
              <a:pPr>
                <a:defRPr/>
              </a:pPr>
              <a:t>9</a:t>
            </a:fld>
            <a:endParaRPr lang="en-NZ" dirty="0"/>
          </a:p>
        </p:txBody>
      </p:sp>
      <p:pic>
        <p:nvPicPr>
          <p:cNvPr id="17415" name="Picture 4" descr="kitch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288" y="188913"/>
            <a:ext cx="154305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5" descr="j0234752[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813675" y="404813"/>
            <a:ext cx="77311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7" name="Line 6"/>
          <p:cNvSpPr>
            <a:spLocks noChangeShapeType="1"/>
          </p:cNvSpPr>
          <p:nvPr/>
        </p:nvSpPr>
        <p:spPr bwMode="auto">
          <a:xfrm flipH="1" flipV="1">
            <a:off x="7092950" y="765175"/>
            <a:ext cx="936625" cy="0"/>
          </a:xfrm>
          <a:prstGeom prst="line">
            <a:avLst/>
          </a:prstGeom>
          <a:noFill/>
          <a:ln w="38100">
            <a:solidFill>
              <a:srgbClr val="8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NZ" dirty="0"/>
          </a:p>
        </p:txBody>
      </p:sp>
      <p:grpSp>
        <p:nvGrpSpPr>
          <p:cNvPr id="2" name="Group 16"/>
          <p:cNvGrpSpPr>
            <a:grpSpLocks/>
          </p:cNvGrpSpPr>
          <p:nvPr/>
        </p:nvGrpSpPr>
        <p:grpSpPr bwMode="auto">
          <a:xfrm>
            <a:off x="6588125" y="1588036"/>
            <a:ext cx="1674812" cy="1079500"/>
            <a:chOff x="4263" y="1485"/>
            <a:chExt cx="1055" cy="680"/>
          </a:xfrm>
        </p:grpSpPr>
        <p:sp>
          <p:nvSpPr>
            <p:cNvPr id="17424" name="Rectangle 7"/>
            <p:cNvSpPr>
              <a:spLocks noChangeArrowheads="1"/>
            </p:cNvSpPr>
            <p:nvPr/>
          </p:nvSpPr>
          <p:spPr bwMode="auto">
            <a:xfrm>
              <a:off x="4671" y="1485"/>
              <a:ext cx="647" cy="170"/>
            </a:xfrm>
            <a:prstGeom prst="rect">
              <a:avLst/>
            </a:prstGeom>
            <a:noFill/>
            <a:ln w="1905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1800" dirty="0"/>
                <a:t>Person</a:t>
              </a:r>
            </a:p>
          </p:txBody>
        </p:sp>
        <p:sp>
          <p:nvSpPr>
            <p:cNvPr id="17425" name="Rectangle 8"/>
            <p:cNvSpPr>
              <a:spLocks noChangeArrowheads="1"/>
            </p:cNvSpPr>
            <p:nvPr/>
          </p:nvSpPr>
          <p:spPr bwMode="auto">
            <a:xfrm>
              <a:off x="4263" y="1984"/>
              <a:ext cx="862" cy="181"/>
            </a:xfrm>
            <a:prstGeom prst="rect">
              <a:avLst/>
            </a:prstGeom>
            <a:noFill/>
            <a:ln w="19050" algn="ctr">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r>
                <a:rPr lang="en-US" sz="1800" dirty="0"/>
                <a:t>PizzaChef</a:t>
              </a:r>
            </a:p>
          </p:txBody>
        </p:sp>
        <p:cxnSp>
          <p:nvCxnSpPr>
            <p:cNvPr id="17426" name="AutoShape 9"/>
            <p:cNvCxnSpPr>
              <a:cxnSpLocks noChangeShapeType="1"/>
              <a:stCxn id="17424" idx="2"/>
              <a:endCxn id="17425" idx="0"/>
            </p:cNvCxnSpPr>
            <p:nvPr/>
          </p:nvCxnSpPr>
          <p:spPr bwMode="auto">
            <a:xfrm rot="5400000">
              <a:off x="4686" y="1669"/>
              <a:ext cx="317" cy="301"/>
            </a:xfrm>
            <a:prstGeom prst="bentConnector3">
              <a:avLst>
                <a:gd name="adj1" fmla="val 49843"/>
              </a:avLst>
            </a:prstGeom>
            <a:noFill/>
            <a:ln w="19050">
              <a:solidFill>
                <a:srgbClr val="800000"/>
              </a:solidFill>
              <a:miter lim="800000"/>
              <a:headEnd/>
              <a:tailEnd/>
            </a:ln>
            <a:extLst>
              <a:ext uri="{909E8E84-426E-40DD-AFC4-6F175D3DCCD1}">
                <a14:hiddenFill xmlns:a14="http://schemas.microsoft.com/office/drawing/2010/main">
                  <a:noFill/>
                </a14:hiddenFill>
              </a:ext>
            </a:extLst>
          </p:spPr>
        </p:cxnSp>
      </p:grpSp>
      <p:pic>
        <p:nvPicPr>
          <p:cNvPr id="133131" name="Picture 11" descr="8489031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500" y="188913"/>
            <a:ext cx="1403350"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33" name="Text Box 13"/>
          <p:cNvSpPr txBox="1">
            <a:spLocks noChangeArrowheads="1"/>
          </p:cNvSpPr>
          <p:nvPr/>
        </p:nvSpPr>
        <p:spPr bwMode="auto">
          <a:xfrm>
            <a:off x="323850" y="4292600"/>
            <a:ext cx="5256213" cy="1754326"/>
          </a:xfrm>
          <a:prstGeom prst="rect">
            <a:avLst/>
          </a:prstGeom>
          <a:ln/>
          <a:extLst/>
        </p:spPr>
        <p:style>
          <a:lnRef idx="1">
            <a:schemeClr val="accent3"/>
          </a:lnRef>
          <a:fillRef idx="2">
            <a:schemeClr val="accent3"/>
          </a:fillRef>
          <a:effectRef idx="1">
            <a:schemeClr val="accent3"/>
          </a:effectRef>
          <a:fontRef idx="minor">
            <a:schemeClr val="dk1"/>
          </a:fontRef>
        </p:style>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NZ" sz="1200" b="1" dirty="0" smtClean="0">
                <a:latin typeface="Courier New" pitchFamily="49" charset="0"/>
              </a:rPr>
              <a:t>class </a:t>
            </a:r>
            <a:r>
              <a:rPr lang="en-NZ" sz="1200" b="1" dirty="0">
                <a:latin typeface="Courier New" pitchFamily="49" charset="0"/>
              </a:rPr>
              <a:t>PizzaChef extends Person {</a:t>
            </a:r>
          </a:p>
          <a:p>
            <a:pPr algn="l" eaLnBrk="1" hangingPunct="1"/>
            <a:r>
              <a:rPr lang="en-NZ" sz="1200" b="1" dirty="0">
                <a:latin typeface="Courier New" pitchFamily="49" charset="0"/>
              </a:rPr>
              <a:t>  public PizzaChef(String firstname, String surname) {</a:t>
            </a:r>
          </a:p>
          <a:p>
            <a:pPr algn="l" eaLnBrk="1" hangingPunct="1"/>
            <a:r>
              <a:rPr lang="en-NZ" sz="1200" b="1" dirty="0">
                <a:latin typeface="Courier New" pitchFamily="49" charset="0"/>
              </a:rPr>
              <a:t>   super(firstname, surname);</a:t>
            </a:r>
          </a:p>
          <a:p>
            <a:pPr algn="l" eaLnBrk="1" hangingPunct="1"/>
            <a:r>
              <a:rPr lang="en-NZ" sz="1200" b="1" dirty="0">
                <a:latin typeface="Courier New" pitchFamily="49" charset="0"/>
              </a:rPr>
              <a:t>  }</a:t>
            </a:r>
          </a:p>
          <a:p>
            <a:pPr algn="l" eaLnBrk="1" hangingPunct="1"/>
            <a:r>
              <a:rPr lang="en-NZ" sz="1200" b="1" dirty="0">
                <a:latin typeface="Courier New" pitchFamily="49" charset="0"/>
              </a:rPr>
              <a:t>  </a:t>
            </a:r>
          </a:p>
          <a:p>
            <a:pPr algn="l" eaLnBrk="1" hangingPunct="1"/>
            <a:r>
              <a:rPr lang="en-NZ" sz="1200" b="1" dirty="0">
                <a:latin typeface="Courier New" pitchFamily="49" charset="0"/>
              </a:rPr>
              <a:t>  public void cookDinner() {</a:t>
            </a:r>
          </a:p>
          <a:p>
            <a:pPr algn="l" eaLnBrk="1" hangingPunct="1"/>
            <a:r>
              <a:rPr lang="en-NZ" sz="1200" b="1" dirty="0">
                <a:latin typeface="Courier New" pitchFamily="49" charset="0"/>
              </a:rPr>
              <a:t>   System.out.println("Pizza");</a:t>
            </a:r>
          </a:p>
          <a:p>
            <a:pPr algn="l" eaLnBrk="1" hangingPunct="1"/>
            <a:r>
              <a:rPr lang="en-NZ" sz="1200" b="1" dirty="0">
                <a:latin typeface="Courier New" pitchFamily="49" charset="0"/>
              </a:rPr>
              <a:t>  }</a:t>
            </a:r>
          </a:p>
          <a:p>
            <a:pPr algn="l" eaLnBrk="1" hangingPunct="1"/>
            <a:r>
              <a:rPr lang="en-NZ" sz="1200" b="1" dirty="0">
                <a:latin typeface="Courier New" pitchFamily="49" charset="0"/>
              </a:rPr>
              <a:t>}</a:t>
            </a:r>
          </a:p>
        </p:txBody>
      </p:sp>
      <p:sp>
        <p:nvSpPr>
          <p:cNvPr id="133134" name="Text Box 14"/>
          <p:cNvSpPr txBox="1">
            <a:spLocks noChangeArrowheads="1"/>
          </p:cNvSpPr>
          <p:nvPr/>
        </p:nvSpPr>
        <p:spPr bwMode="auto">
          <a:xfrm>
            <a:off x="5148064" y="3212316"/>
            <a:ext cx="3750154" cy="646331"/>
          </a:xfrm>
          <a:prstGeom prst="rect">
            <a:avLst/>
          </a:prstGeom>
          <a:ln/>
          <a:extLst/>
        </p:spPr>
        <p:style>
          <a:lnRef idx="1">
            <a:schemeClr val="accent3"/>
          </a:lnRef>
          <a:fillRef idx="2">
            <a:schemeClr val="accent3"/>
          </a:fillRef>
          <a:effectRef idx="1">
            <a:schemeClr val="accent3"/>
          </a:effectRef>
          <a:fontRef idx="minor">
            <a:schemeClr val="dk1"/>
          </a:fontRef>
        </p:style>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algn="ctr" eaLnBrk="0" fontAlgn="base" hangingPunct="0">
              <a:spcBef>
                <a:spcPct val="0"/>
              </a:spcBef>
              <a:spcAft>
                <a:spcPct val="0"/>
              </a:spcAft>
              <a:defRPr sz="2400">
                <a:solidFill>
                  <a:schemeClr val="tx1"/>
                </a:solidFill>
                <a:latin typeface="Tahoma" pitchFamily="34" charset="0"/>
              </a:defRPr>
            </a:lvl6pPr>
            <a:lvl7pPr marL="2971800" indent="-228600" algn="ctr" eaLnBrk="0" fontAlgn="base" hangingPunct="0">
              <a:spcBef>
                <a:spcPct val="0"/>
              </a:spcBef>
              <a:spcAft>
                <a:spcPct val="0"/>
              </a:spcAft>
              <a:defRPr sz="2400">
                <a:solidFill>
                  <a:schemeClr val="tx1"/>
                </a:solidFill>
                <a:latin typeface="Tahoma" pitchFamily="34" charset="0"/>
              </a:defRPr>
            </a:lvl7pPr>
            <a:lvl8pPr marL="3429000" indent="-228600" algn="ctr" eaLnBrk="0" fontAlgn="base" hangingPunct="0">
              <a:spcBef>
                <a:spcPct val="0"/>
              </a:spcBef>
              <a:spcAft>
                <a:spcPct val="0"/>
              </a:spcAft>
              <a:defRPr sz="2400">
                <a:solidFill>
                  <a:schemeClr val="tx1"/>
                </a:solidFill>
                <a:latin typeface="Tahoma" pitchFamily="34" charset="0"/>
              </a:defRPr>
            </a:lvl8pPr>
            <a:lvl9pPr marL="3886200" indent="-228600" algn="ctr" eaLnBrk="0" fontAlgn="base" hangingPunct="0">
              <a:spcBef>
                <a:spcPct val="0"/>
              </a:spcBef>
              <a:spcAft>
                <a:spcPct val="0"/>
              </a:spcAft>
              <a:defRPr sz="2400">
                <a:solidFill>
                  <a:schemeClr val="tx1"/>
                </a:solidFill>
                <a:latin typeface="Tahoma" pitchFamily="34" charset="0"/>
              </a:defRPr>
            </a:lvl9pPr>
          </a:lstStyle>
          <a:p>
            <a:pPr algn="l" eaLnBrk="1" hangingPunct="1"/>
            <a:r>
              <a:rPr lang="en-NZ" sz="1200" b="1" dirty="0">
                <a:latin typeface="Courier New" pitchFamily="49" charset="0"/>
              </a:rPr>
              <a:t>p = new </a:t>
            </a:r>
            <a:r>
              <a:rPr lang="en-NZ" sz="1200" b="1" dirty="0" err="1">
                <a:latin typeface="Courier New" pitchFamily="49" charset="0"/>
              </a:rPr>
              <a:t>PizzaChef</a:t>
            </a:r>
            <a:r>
              <a:rPr lang="en-NZ" sz="1200" b="1" dirty="0">
                <a:latin typeface="Courier New" pitchFamily="49" charset="0"/>
              </a:rPr>
              <a:t>("Michael", "Hill</a:t>
            </a:r>
            <a:r>
              <a:rPr lang="en-NZ" sz="1200" b="1" dirty="0" smtClean="0">
                <a:latin typeface="Courier New" pitchFamily="49" charset="0"/>
              </a:rPr>
              <a:t>");</a:t>
            </a:r>
          </a:p>
          <a:p>
            <a:pPr algn="l" eaLnBrk="1" hangingPunct="1"/>
            <a:r>
              <a:rPr lang="en-NZ" sz="1200" b="1" dirty="0" err="1" smtClean="0">
                <a:latin typeface="Courier New" pitchFamily="49" charset="0"/>
              </a:rPr>
              <a:t>System.out.println</a:t>
            </a:r>
            <a:r>
              <a:rPr lang="en-NZ" sz="1200" b="1" dirty="0" smtClean="0">
                <a:latin typeface="Courier New" pitchFamily="49" charset="0"/>
              </a:rPr>
              <a:t>(</a:t>
            </a:r>
            <a:r>
              <a:rPr lang="en-NZ" sz="1200" b="1" dirty="0" err="1" smtClean="0">
                <a:latin typeface="Courier New" pitchFamily="49" charset="0"/>
              </a:rPr>
              <a:t>p.getName</a:t>
            </a:r>
            <a:r>
              <a:rPr lang="en-NZ" sz="1200" b="1" dirty="0">
                <a:latin typeface="Courier New" pitchFamily="49" charset="0"/>
              </a:rPr>
              <a:t>());</a:t>
            </a:r>
          </a:p>
          <a:p>
            <a:pPr algn="l" eaLnBrk="1" hangingPunct="1"/>
            <a:r>
              <a:rPr lang="en-NZ" sz="1200" b="1" dirty="0">
                <a:latin typeface="Courier New" pitchFamily="49" charset="0"/>
              </a:rPr>
              <a:t>p.cookDinner();</a:t>
            </a:r>
          </a:p>
        </p:txBody>
      </p:sp>
      <p:pic>
        <p:nvPicPr>
          <p:cNvPr id="133135" name="Picture 15" descr="panpizz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8125" y="4508500"/>
            <a:ext cx="1927225" cy="185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Box 11"/>
          <p:cNvSpPr txBox="1">
            <a:spLocks noChangeArrowheads="1"/>
          </p:cNvSpPr>
          <p:nvPr/>
        </p:nvSpPr>
        <p:spPr bwMode="auto">
          <a:xfrm>
            <a:off x="6335231" y="4328726"/>
            <a:ext cx="649537" cy="27699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gn="l"/>
            <a:r>
              <a:rPr lang="en-NZ" sz="1200" b="1" dirty="0">
                <a:latin typeface="Courier New" pitchFamily="49" charset="0"/>
              </a:rPr>
              <a:t>Pizza</a:t>
            </a:r>
          </a:p>
        </p:txBody>
      </p:sp>
    </p:spTree>
    <p:extLst>
      <p:ext uri="{BB962C8B-B14F-4D97-AF65-F5344CB8AC3E}">
        <p14:creationId xmlns:p14="http://schemas.microsoft.com/office/powerpoint/2010/main" val="3512610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33131"/>
                                        </p:tgtEl>
                                        <p:attrNameLst>
                                          <p:attrName>style.visibility</p:attrName>
                                        </p:attrNameLst>
                                      </p:cBhvr>
                                      <p:to>
                                        <p:strVal val="visible"/>
                                      </p:to>
                                    </p:set>
                                    <p:anim calcmode="lin" valueType="num">
                                      <p:cBhvr additive="base">
                                        <p:cTn id="11" dur="500" fill="hold"/>
                                        <p:tgtEl>
                                          <p:spTgt spid="133131"/>
                                        </p:tgtEl>
                                        <p:attrNameLst>
                                          <p:attrName>ppt_x</p:attrName>
                                        </p:attrNameLst>
                                      </p:cBhvr>
                                      <p:tavLst>
                                        <p:tav tm="0">
                                          <p:val>
                                            <p:strVal val="#ppt_x"/>
                                          </p:val>
                                        </p:tav>
                                        <p:tav tm="100000">
                                          <p:val>
                                            <p:strVal val="#ppt_x"/>
                                          </p:val>
                                        </p:tav>
                                      </p:tavLst>
                                    </p:anim>
                                    <p:anim calcmode="lin" valueType="num">
                                      <p:cBhvr additive="base">
                                        <p:cTn id="12" dur="500" fill="hold"/>
                                        <p:tgtEl>
                                          <p:spTgt spid="133131"/>
                                        </p:tgtEl>
                                        <p:attrNameLst>
                                          <p:attrName>ppt_y</p:attrName>
                                        </p:attrNameLst>
                                      </p:cBhvr>
                                      <p:tavLst>
                                        <p:tav tm="0">
                                          <p:val>
                                            <p:strVal val="0-#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33135"/>
                                        </p:tgtEl>
                                        <p:attrNameLst>
                                          <p:attrName>style.visibility</p:attrName>
                                        </p:attrNameLst>
                                      </p:cBhvr>
                                      <p:to>
                                        <p:strVal val="visible"/>
                                      </p:to>
                                    </p:set>
                                    <p:anim calcmode="lin" valueType="num">
                                      <p:cBhvr additive="base">
                                        <p:cTn id="17" dur="500" fill="hold"/>
                                        <p:tgtEl>
                                          <p:spTgt spid="133135"/>
                                        </p:tgtEl>
                                        <p:attrNameLst>
                                          <p:attrName>ppt_x</p:attrName>
                                        </p:attrNameLst>
                                      </p:cBhvr>
                                      <p:tavLst>
                                        <p:tav tm="0">
                                          <p:val>
                                            <p:strVal val="#ppt_x"/>
                                          </p:val>
                                        </p:tav>
                                        <p:tav tm="100000">
                                          <p:val>
                                            <p:strVal val="#ppt_x"/>
                                          </p:val>
                                        </p:tav>
                                      </p:tavLst>
                                    </p:anim>
                                    <p:anim calcmode="lin" valueType="num">
                                      <p:cBhvr additive="base">
                                        <p:cTn id="18" dur="500" fill="hold"/>
                                        <p:tgtEl>
                                          <p:spTgt spid="133135"/>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3134"/>
                                        </p:tgtEl>
                                        <p:attrNameLst>
                                          <p:attrName>style.visibility</p:attrName>
                                        </p:attrNameLst>
                                      </p:cBhvr>
                                      <p:to>
                                        <p:strVal val="visible"/>
                                      </p:to>
                                    </p:set>
                                    <p:anim calcmode="lin" valueType="num">
                                      <p:cBhvr additive="base">
                                        <p:cTn id="23" dur="500" fill="hold"/>
                                        <p:tgtEl>
                                          <p:spTgt spid="133134"/>
                                        </p:tgtEl>
                                        <p:attrNameLst>
                                          <p:attrName>ppt_x</p:attrName>
                                        </p:attrNameLst>
                                      </p:cBhvr>
                                      <p:tavLst>
                                        <p:tav tm="0">
                                          <p:val>
                                            <p:strVal val="#ppt_x"/>
                                          </p:val>
                                        </p:tav>
                                        <p:tav tm="100000">
                                          <p:val>
                                            <p:strVal val="#ppt_x"/>
                                          </p:val>
                                        </p:tav>
                                      </p:tavLst>
                                    </p:anim>
                                    <p:anim calcmode="lin" valueType="num">
                                      <p:cBhvr additive="base">
                                        <p:cTn id="24" dur="500" fill="hold"/>
                                        <p:tgtEl>
                                          <p:spTgt spid="1331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3133"/>
                                        </p:tgtEl>
                                        <p:attrNameLst>
                                          <p:attrName>style.visibility</p:attrName>
                                        </p:attrNameLst>
                                      </p:cBhvr>
                                      <p:to>
                                        <p:strVal val="visible"/>
                                      </p:to>
                                    </p:set>
                                    <p:anim calcmode="lin" valueType="num">
                                      <p:cBhvr additive="base">
                                        <p:cTn id="27" dur="500" fill="hold"/>
                                        <p:tgtEl>
                                          <p:spTgt spid="133133"/>
                                        </p:tgtEl>
                                        <p:attrNameLst>
                                          <p:attrName>ppt_x</p:attrName>
                                        </p:attrNameLst>
                                      </p:cBhvr>
                                      <p:tavLst>
                                        <p:tav tm="0">
                                          <p:val>
                                            <p:strVal val="#ppt_x"/>
                                          </p:val>
                                        </p:tav>
                                        <p:tav tm="100000">
                                          <p:val>
                                            <p:strVal val="#ppt_x"/>
                                          </p:val>
                                        </p:tav>
                                      </p:tavLst>
                                    </p:anim>
                                    <p:anim calcmode="lin" valueType="num">
                                      <p:cBhvr additive="base">
                                        <p:cTn id="28" dur="500" fill="hold"/>
                                        <p:tgtEl>
                                          <p:spTgt spid="1331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3" grpId="0" animBg="1"/>
      <p:bldP spid="13313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3778</TotalTime>
  <Words>3458</Words>
  <Application>Microsoft Office PowerPoint</Application>
  <PresentationFormat>On-screen Show (4:3)</PresentationFormat>
  <Paragraphs>800</Paragraphs>
  <Slides>33</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宋体</vt:lpstr>
      <vt:lpstr>Arial</vt:lpstr>
      <vt:lpstr>Calibri</vt:lpstr>
      <vt:lpstr>Calibri Light</vt:lpstr>
      <vt:lpstr>Courier New</vt:lpstr>
      <vt:lpstr>新細明體</vt:lpstr>
      <vt:lpstr>Tahoma</vt:lpstr>
      <vt:lpstr>Times New Roman</vt:lpstr>
      <vt:lpstr>Wingdings</vt:lpstr>
      <vt:lpstr>Office Theme</vt:lpstr>
      <vt:lpstr>POLYMORPHISM</vt:lpstr>
      <vt:lpstr>Agenda &amp; Reading</vt:lpstr>
      <vt:lpstr>1.Introduction </vt:lpstr>
      <vt:lpstr>1.Introduction Extensibility</vt:lpstr>
      <vt:lpstr>1.Introduction  Polymorphism Definition</vt:lpstr>
      <vt:lpstr>2.Polymorphism Example</vt:lpstr>
      <vt:lpstr>2.Polymorphism Example</vt:lpstr>
      <vt:lpstr>2.Polymorphism Example HouseWife</vt:lpstr>
      <vt:lpstr>2.Polymorphism Example PizzaChef</vt:lpstr>
      <vt:lpstr>2.Polymorphism Example KFCChef</vt:lpstr>
      <vt:lpstr>2.Polymorphism Example TakeAwayChef</vt:lpstr>
      <vt:lpstr>2.Polymorphism Example An Array of Person objects</vt:lpstr>
      <vt:lpstr>2.Polymorphism Example  Compile time</vt:lpstr>
      <vt:lpstr>2.Polymorphism Example  Execution time</vt:lpstr>
      <vt:lpstr>2.Polymorphism Example Compile-time Error?</vt:lpstr>
      <vt:lpstr>Exercise 1</vt:lpstr>
      <vt:lpstr>Exercise 2</vt:lpstr>
      <vt:lpstr>Exercise 2: Structure</vt:lpstr>
      <vt:lpstr>2.The instanceof operator</vt:lpstr>
      <vt:lpstr>2.The instanceof operator</vt:lpstr>
      <vt:lpstr>2.The instanceof operator</vt:lpstr>
      <vt:lpstr>3.Packages</vt:lpstr>
      <vt:lpstr>3.Packages Creating a Package</vt:lpstr>
      <vt:lpstr>3.Packages  One public type per file!</vt:lpstr>
      <vt:lpstr>3.Packages  The default package</vt:lpstr>
      <vt:lpstr>3.Packages  Package naming conflicts</vt:lpstr>
      <vt:lpstr>3.Packages  External references</vt:lpstr>
      <vt:lpstr>4.Access Modifiers</vt:lpstr>
      <vt:lpstr>4.Access Modifiers Subclasses within a package</vt:lpstr>
      <vt:lpstr>4.Access Modifiers  Other classes within a package</vt:lpstr>
      <vt:lpstr>4.Access Modifiers  Subclasses outside this package</vt:lpstr>
      <vt:lpstr>4.Access Modifiers  Other classes outside this package</vt:lpstr>
      <vt:lpstr>Exercise 3</vt:lpstr>
    </vt:vector>
  </TitlesOfParts>
  <Company>The University of Auckland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Chang</dc:creator>
  <cp:lastModifiedBy>user</cp:lastModifiedBy>
  <cp:revision>420</cp:revision>
  <cp:lastPrinted>2017-08-06T22:34:56Z</cp:lastPrinted>
  <dcterms:created xsi:type="dcterms:W3CDTF">2003-06-18T01:49:53Z</dcterms:created>
  <dcterms:modified xsi:type="dcterms:W3CDTF">2020-08-04T05:04:37Z</dcterms:modified>
</cp:coreProperties>
</file>