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53" r:id="rId1"/>
  </p:sldMasterIdLst>
  <p:notesMasterIdLst>
    <p:notesMasterId r:id="rId28"/>
  </p:notesMasterIdLst>
  <p:handoutMasterIdLst>
    <p:handoutMasterId r:id="rId29"/>
  </p:handoutMasterIdLst>
  <p:sldIdLst>
    <p:sldId id="474" r:id="rId2"/>
    <p:sldId id="378" r:id="rId3"/>
    <p:sldId id="480" r:id="rId4"/>
    <p:sldId id="485" r:id="rId5"/>
    <p:sldId id="483" r:id="rId6"/>
    <p:sldId id="486" r:id="rId7"/>
    <p:sldId id="487" r:id="rId8"/>
    <p:sldId id="488" r:id="rId9"/>
    <p:sldId id="524" r:id="rId10"/>
    <p:sldId id="525" r:id="rId11"/>
    <p:sldId id="534" r:id="rId12"/>
    <p:sldId id="533" r:id="rId13"/>
    <p:sldId id="489" r:id="rId14"/>
    <p:sldId id="535" r:id="rId15"/>
    <p:sldId id="491" r:id="rId16"/>
    <p:sldId id="528" r:id="rId17"/>
    <p:sldId id="530" r:id="rId18"/>
    <p:sldId id="531" r:id="rId19"/>
    <p:sldId id="532" r:id="rId20"/>
    <p:sldId id="513" r:id="rId21"/>
    <p:sldId id="515" r:id="rId22"/>
    <p:sldId id="517" r:id="rId23"/>
    <p:sldId id="518" r:id="rId24"/>
    <p:sldId id="519" r:id="rId25"/>
    <p:sldId id="520" r:id="rId26"/>
    <p:sldId id="521" r:id="rId27"/>
  </p:sldIdLst>
  <p:sldSz cx="9144000" cy="6858000" type="overhead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5050"/>
    <a:srgbClr val="FF7C80"/>
    <a:srgbClr val="FF9999"/>
    <a:srgbClr val="FFCCCC"/>
    <a:srgbClr val="7C7C7C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89226" autoAdjust="0"/>
  </p:normalViewPr>
  <p:slideViewPr>
    <p:cSldViewPr>
      <p:cViewPr>
        <p:scale>
          <a:sx n="80" d="100"/>
          <a:sy n="80" d="100"/>
        </p:scale>
        <p:origin x="11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6" d="100"/>
        <a:sy n="146" d="100"/>
      </p:scale>
      <p:origin x="0" y="-21684"/>
    </p:cViewPr>
  </p:sorterViewPr>
  <p:notesViewPr>
    <p:cSldViewPr>
      <p:cViewPr>
        <p:scale>
          <a:sx n="100" d="100"/>
          <a:sy n="100" d="100"/>
        </p:scale>
        <p:origin x="-2784" y="73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12DD016-4B18-4AD7-B9F5-0ECE36636578}" type="datetimeFigureOut">
              <a:rPr lang="en-GB"/>
              <a:pPr>
                <a:defRPr/>
              </a:pPr>
              <a:t>10/08/2020</a:t>
            </a:fld>
            <a:endParaRPr lang="en-GB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12950" y="9725025"/>
            <a:ext cx="30734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b" anchorCtr="0" compatLnSpc="1">
            <a:prstTxWarp prst="textNoShape">
              <a:avLst/>
            </a:prstTxWarp>
          </a:bodyPr>
          <a:lstStyle>
            <a:lvl1pPr algn="ctr">
              <a:defRPr sz="1200" dirty="0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TDD and JUnit</a:t>
            </a:r>
          </a:p>
        </p:txBody>
      </p:sp>
    </p:spTree>
    <p:extLst>
      <p:ext uri="{BB962C8B-B14F-4D97-AF65-F5344CB8AC3E}">
        <p14:creationId xmlns:p14="http://schemas.microsoft.com/office/powerpoint/2010/main" val="170029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74813" y="852488"/>
            <a:ext cx="3752850" cy="2814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62063" y="3921125"/>
            <a:ext cx="481330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708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  <p:extLst>
      <p:ext uri="{BB962C8B-B14F-4D97-AF65-F5344CB8AC3E}">
        <p14:creationId xmlns:p14="http://schemas.microsoft.com/office/powerpoint/2010/main" val="311441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2725" y="9725025"/>
            <a:ext cx="3076575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2DD0DE-36EF-41D7-828E-5C65457E64BE}" type="slidenum">
              <a:rPr lang="en-NZ" altLang="en-US"/>
              <a:pPr/>
              <a:t>4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5356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750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798D8B-83C6-4754-9DE5-EE002C92BB37}" type="slidenum">
              <a:rPr lang="en-NZ" altLang="en-US"/>
              <a:pPr>
                <a:spcBef>
                  <a:spcPct val="0"/>
                </a:spcBef>
              </a:pPr>
              <a:t>11</a:t>
            </a:fld>
            <a:endParaRPr lang="en-NZ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985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75F214-ADDF-4522-873B-40D72C9E7A4F}" type="slidenum">
              <a:rPr lang="en-NZ" altLang="en-US"/>
              <a:pPr>
                <a:spcBef>
                  <a:spcPct val="0"/>
                </a:spcBef>
              </a:pPr>
              <a:t>12</a:t>
            </a:fld>
            <a:endParaRPr lang="en-NZ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968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181"/>
          <p:cNvSpPr>
            <a:spLocks noGrp="1"/>
          </p:cNvSpPr>
          <p:nvPr>
            <p:ph type="body" idx="1"/>
          </p:nvPr>
        </p:nvSpPr>
        <p:spPr>
          <a:xfrm>
            <a:off x="757238" y="5105400"/>
            <a:ext cx="6057900" cy="4833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2" tIns="99032" rIns="99032" bIns="99032" anchor="ctr"/>
          <a:lstStyle/>
          <a:p>
            <a:endParaRPr lang="en-US" altLang="en-US" dirty="0" smtClean="0"/>
          </a:p>
        </p:txBody>
      </p:sp>
      <p:sp>
        <p:nvSpPr>
          <p:cNvPr id="28675" name="Shape 182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00138" y="806450"/>
            <a:ext cx="5372100" cy="4030663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  <p:extLst>
      <p:ext uri="{BB962C8B-B14F-4D97-AF65-F5344CB8AC3E}">
        <p14:creationId xmlns:p14="http://schemas.microsoft.com/office/powerpoint/2010/main" val="982395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204"/>
          <p:cNvSpPr>
            <a:spLocks noGrp="1"/>
          </p:cNvSpPr>
          <p:nvPr>
            <p:ph type="body" idx="1"/>
          </p:nvPr>
        </p:nvSpPr>
        <p:spPr>
          <a:xfrm>
            <a:off x="757238" y="5105400"/>
            <a:ext cx="6057900" cy="4833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2" tIns="99032" rIns="99032" bIns="99032" anchor="ctr"/>
          <a:lstStyle/>
          <a:p>
            <a:endParaRPr lang="en-US" altLang="en-US" smtClean="0"/>
          </a:p>
        </p:txBody>
      </p:sp>
      <p:sp>
        <p:nvSpPr>
          <p:cNvPr id="29699" name="Shape 205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00138" y="806450"/>
            <a:ext cx="5372100" cy="4030663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  <p:extLst>
      <p:ext uri="{BB962C8B-B14F-4D97-AF65-F5344CB8AC3E}">
        <p14:creationId xmlns:p14="http://schemas.microsoft.com/office/powerpoint/2010/main" val="448259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14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Lecture15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243C7-CB0B-4284-9776-3AD7ACA0AD3B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225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06B26-D914-4C6C-A210-C37A2490C08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348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1EFE3D-929D-4E06-B456-BB36C9824E1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226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312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D2910-1F39-45FB-8836-A1FF84FBB9E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34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2E7CC-D5F4-4EC5-8281-62A4708065FC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055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F04A9-B88F-4F4E-A504-B3ACD9F232F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736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F3C19-2804-48AA-8313-6D34AAE53EFC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079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723E3-D20E-4230-86A1-EF8A9087820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499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87CD2-DFE8-4E9A-8121-3A1F1FFB628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759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594FB-5917-4019-8A43-CFD34024A3F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476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9DBCA0-E7BF-4955-A6F1-2623CD29884C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938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uiswing/start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tutorial/uiswing/painting/step2.html" TargetMode="External"/><Relationship Id="rId4" Type="http://schemas.openxmlformats.org/officeDocument/2006/relationships/hyperlink" Target="https://docs.oracle.com/javase/tutorial/uiswing/components/index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X_Window_System" TargetMode="Externa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BASIC GRAPHICAL USER INTERFACE</a:t>
            </a:r>
            <a:endParaRPr lang="en-NZ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Basic GUI Components</a:t>
            </a:r>
            <a:endParaRPr lang="en-NZ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574" y="-82699"/>
            <a:ext cx="7886700" cy="1325563"/>
          </a:xfrm>
        </p:spPr>
        <p:txBody>
          <a:bodyPr/>
          <a:lstStyle/>
          <a:p>
            <a:r>
              <a:rPr lang="en-NZ" sz="2900" dirty="0"/>
              <a:t>3.Simple GUI-based </a:t>
            </a:r>
            <a:r>
              <a:rPr lang="en-NZ" sz="2900" dirty="0" err="1" smtClean="0"/>
              <a:t>Input/Output</a:t>
            </a:r>
            <a:r>
              <a:rPr lang="en-NZ" sz="2900" dirty="0"/>
              <a:t/>
            </a:r>
            <a:br>
              <a:rPr lang="en-NZ" sz="2900" dirty="0"/>
            </a:br>
            <a:r>
              <a:rPr lang="en-NZ" sz="2900" dirty="0" err="1"/>
              <a:t>showInputDialog</a:t>
            </a:r>
            <a:endParaRPr lang="en-NZ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234136"/>
          </a:xfrm>
        </p:spPr>
        <p:txBody>
          <a:bodyPr>
            <a:normAutofit/>
          </a:bodyPr>
          <a:lstStyle/>
          <a:p>
            <a:r>
              <a:rPr lang="en-NZ" dirty="0" err="1" smtClean="0"/>
              <a:t>showInputDialog</a:t>
            </a:r>
            <a:r>
              <a:rPr lang="en-NZ" dirty="0" smtClean="0"/>
              <a:t> </a:t>
            </a:r>
            <a:r>
              <a:rPr lang="en-NZ" dirty="0"/>
              <a:t>static </a:t>
            </a:r>
            <a:r>
              <a:rPr lang="en-NZ" dirty="0" smtClean="0"/>
              <a:t>method</a:t>
            </a:r>
          </a:p>
          <a:p>
            <a:pPr lvl="1"/>
            <a:r>
              <a:rPr lang="en-NZ" dirty="0"/>
              <a:t>displays an input dialog, using the method’s String argument as a prompt.</a:t>
            </a:r>
          </a:p>
          <a:p>
            <a:pPr lvl="1"/>
            <a:r>
              <a:rPr lang="en-NZ" dirty="0"/>
              <a:t>The user types characters in the text field, then clicks </a:t>
            </a:r>
            <a:r>
              <a:rPr lang="en-NZ" b="1" dirty="0"/>
              <a:t>OK</a:t>
            </a:r>
            <a:r>
              <a:rPr lang="en-NZ" dirty="0"/>
              <a:t> or presses the Enter key to submit the String to the program. </a:t>
            </a:r>
          </a:p>
          <a:p>
            <a:pPr lvl="1"/>
            <a:r>
              <a:rPr lang="en-NZ" dirty="0" smtClean="0"/>
              <a:t>Can </a:t>
            </a:r>
            <a:r>
              <a:rPr lang="en-NZ" dirty="0"/>
              <a:t>input only Strings. </a:t>
            </a:r>
            <a:r>
              <a:rPr lang="en-NZ" dirty="0" smtClean="0"/>
              <a:t> (Typical </a:t>
            </a:r>
            <a:r>
              <a:rPr lang="en-NZ" dirty="0"/>
              <a:t>of most GUI </a:t>
            </a:r>
            <a:r>
              <a:rPr lang="en-NZ" dirty="0" smtClean="0"/>
              <a:t>components</a:t>
            </a:r>
            <a:r>
              <a:rPr lang="en-NZ" dirty="0"/>
              <a:t>)</a:t>
            </a:r>
          </a:p>
          <a:p>
            <a:pPr lvl="1"/>
            <a:r>
              <a:rPr lang="en-NZ" dirty="0"/>
              <a:t>If the user clicks </a:t>
            </a:r>
            <a:r>
              <a:rPr lang="en-NZ" b="1" dirty="0"/>
              <a:t>Cancel</a:t>
            </a:r>
            <a:r>
              <a:rPr lang="en-NZ" dirty="0"/>
              <a:t>, returns null. </a:t>
            </a:r>
          </a:p>
          <a:p>
            <a:r>
              <a:rPr lang="en-NZ" dirty="0" err="1" smtClean="0"/>
              <a:t>showMessageDialog</a:t>
            </a:r>
            <a:r>
              <a:rPr lang="en-NZ" dirty="0" smtClean="0"/>
              <a:t> static method</a:t>
            </a:r>
          </a:p>
          <a:p>
            <a:pPr lvl="1"/>
            <a:r>
              <a:rPr lang="en-NZ" dirty="0" smtClean="0"/>
              <a:t>displays </a:t>
            </a:r>
            <a:r>
              <a:rPr lang="en-NZ" dirty="0"/>
              <a:t>a message dialog. </a:t>
            </a:r>
          </a:p>
          <a:p>
            <a:pPr lvl="1"/>
            <a:r>
              <a:rPr lang="en-NZ" dirty="0"/>
              <a:t>The first argument helps determine </a:t>
            </a:r>
            <a:r>
              <a:rPr lang="en-NZ" b="1" dirty="0"/>
              <a:t>where</a:t>
            </a:r>
            <a:r>
              <a:rPr lang="en-NZ" dirty="0"/>
              <a:t> to position the dialog. </a:t>
            </a:r>
          </a:p>
          <a:p>
            <a:pPr lvl="2"/>
            <a:r>
              <a:rPr lang="en-NZ" dirty="0"/>
              <a:t>If null, the dialog box is displayed at the </a:t>
            </a:r>
            <a:r>
              <a:rPr lang="en-NZ" dirty="0" err="1"/>
              <a:t>center</a:t>
            </a:r>
            <a:r>
              <a:rPr lang="en-NZ" dirty="0"/>
              <a:t> of your screen. </a:t>
            </a:r>
          </a:p>
          <a:p>
            <a:pPr lvl="1"/>
            <a:r>
              <a:rPr lang="en-NZ" dirty="0"/>
              <a:t>The second argument is the </a:t>
            </a:r>
            <a:r>
              <a:rPr lang="en-NZ" b="1" dirty="0"/>
              <a:t>message</a:t>
            </a:r>
            <a:r>
              <a:rPr lang="en-NZ" dirty="0"/>
              <a:t> to display.</a:t>
            </a:r>
          </a:p>
          <a:p>
            <a:pPr lvl="1"/>
            <a:r>
              <a:rPr lang="en-NZ" dirty="0"/>
              <a:t>The third argument is the String that should appear in the </a:t>
            </a:r>
            <a:r>
              <a:rPr lang="en-NZ" b="1" dirty="0"/>
              <a:t>title</a:t>
            </a:r>
            <a:r>
              <a:rPr lang="en-NZ" dirty="0"/>
              <a:t> bar at the top of the dialog. </a:t>
            </a:r>
          </a:p>
          <a:p>
            <a:pPr lvl="1"/>
            <a:r>
              <a:rPr lang="en-NZ" dirty="0"/>
              <a:t>The fourth argument is the </a:t>
            </a:r>
            <a:r>
              <a:rPr lang="en-NZ" b="1" dirty="0"/>
              <a:t>type</a:t>
            </a:r>
            <a:r>
              <a:rPr lang="en-NZ" dirty="0"/>
              <a:t> of message dialog to display. </a:t>
            </a:r>
            <a:endParaRPr lang="en-NZ" dirty="0" smtClean="0"/>
          </a:p>
          <a:p>
            <a:pPr lvl="2"/>
            <a:r>
              <a:rPr lang="en-NZ" dirty="0" smtClean="0"/>
              <a:t>PLAIN_MESSAGE </a:t>
            </a:r>
            <a:r>
              <a:rPr lang="en-NZ" dirty="0"/>
              <a:t>dialog does </a:t>
            </a:r>
            <a:r>
              <a:rPr lang="en-NZ" b="1" dirty="0"/>
              <a:t>not</a:t>
            </a:r>
            <a:r>
              <a:rPr lang="en-NZ" dirty="0"/>
              <a:t> display an icon to the left of the message. </a:t>
            </a:r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26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1400"/>
            <a:ext cx="9144000" cy="1325563"/>
          </a:xfrm>
        </p:spPr>
        <p:txBody>
          <a:bodyPr/>
          <a:lstStyle/>
          <a:p>
            <a:r>
              <a:rPr lang="en-NZ" sz="2900" dirty="0"/>
              <a:t>3.Simple GUI-based </a:t>
            </a:r>
            <a:r>
              <a:rPr lang="en-NZ" sz="2900" dirty="0" err="1"/>
              <a:t>Input/Output</a:t>
            </a:r>
            <a:r>
              <a:rPr lang="en-NZ" sz="2900" dirty="0"/>
              <a:t> </a:t>
            </a:r>
            <a:r>
              <a:rPr lang="en-NZ" sz="2900" dirty="0" smtClean="0"/>
              <a:t/>
            </a:r>
            <a:br>
              <a:rPr lang="en-NZ" sz="2900" dirty="0" smtClean="0"/>
            </a:br>
            <a:r>
              <a:rPr lang="en-NZ" altLang="en-US" sz="2900" dirty="0" err="1" smtClean="0"/>
              <a:t>JDialog</a:t>
            </a:r>
            <a:r>
              <a:rPr lang="en-NZ" altLang="en-US" sz="2900" dirty="0" smtClean="0"/>
              <a:t> Boxes</a:t>
            </a:r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32179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altLang="en-US" dirty="0" err="1" smtClean="0"/>
              <a:t>showMessageDialog</a:t>
            </a:r>
            <a:r>
              <a:rPr lang="en-AU" altLang="en-US" dirty="0" smtClean="0"/>
              <a:t>	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AU" altLang="en-US" dirty="0" smtClean="0"/>
              <a:t>Icons, messages and OK buttons</a:t>
            </a:r>
          </a:p>
          <a:p>
            <a:pPr lvl="1">
              <a:lnSpc>
                <a:spcPct val="90000"/>
              </a:lnSpc>
            </a:pPr>
            <a:endParaRPr lang="en-AU" altLang="en-US" dirty="0" smtClean="0"/>
          </a:p>
          <a:p>
            <a:pPr lvl="1">
              <a:lnSpc>
                <a:spcPct val="90000"/>
              </a:lnSpc>
            </a:pPr>
            <a:endParaRPr lang="en-AU" altLang="en-US" dirty="0"/>
          </a:p>
          <a:p>
            <a:pPr lvl="1">
              <a:lnSpc>
                <a:spcPct val="90000"/>
              </a:lnSpc>
            </a:pPr>
            <a:endParaRPr lang="en-AU" altLang="en-US" dirty="0" smtClean="0"/>
          </a:p>
          <a:p>
            <a:pPr>
              <a:lnSpc>
                <a:spcPct val="90000"/>
              </a:lnSpc>
            </a:pPr>
            <a:r>
              <a:rPr lang="en-NZ" altLang="en-US" dirty="0" err="1"/>
              <a:t>showConfirmDialog</a:t>
            </a:r>
            <a:r>
              <a:rPr lang="en-NZ" altLang="en-US" dirty="0"/>
              <a:t>	</a:t>
            </a:r>
          </a:p>
          <a:p>
            <a:pPr lvl="1">
              <a:lnSpc>
                <a:spcPct val="90000"/>
              </a:lnSpc>
            </a:pPr>
            <a:r>
              <a:rPr lang="en-NZ" altLang="en-US" dirty="0"/>
              <a:t>Asks a confirming question (yes/no/cancel)</a:t>
            </a:r>
          </a:p>
          <a:p>
            <a:pPr lvl="1">
              <a:lnSpc>
                <a:spcPct val="90000"/>
              </a:lnSpc>
            </a:pPr>
            <a:r>
              <a:rPr lang="en-NZ" altLang="en-US" dirty="0" smtClean="0"/>
              <a:t>Icons</a:t>
            </a:r>
            <a:r>
              <a:rPr lang="en-NZ" altLang="en-US" dirty="0"/>
              <a:t>, messages and buttons: OK, OK/Cancel, Yes/No, Yes/No/Cancel</a:t>
            </a:r>
          </a:p>
          <a:p>
            <a:pPr>
              <a:lnSpc>
                <a:spcPct val="90000"/>
              </a:lnSpc>
            </a:pPr>
            <a:endParaRPr lang="en-AU" altLang="en-US" dirty="0"/>
          </a:p>
          <a:p>
            <a:pPr lvl="3">
              <a:lnSpc>
                <a:spcPct val="90000"/>
              </a:lnSpc>
            </a:pPr>
            <a:endParaRPr lang="en-AU" altLang="en-US" dirty="0" smtClean="0"/>
          </a:p>
        </p:txBody>
      </p:sp>
      <p:sp>
        <p:nvSpPr>
          <p:cNvPr id="7681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F0F447-EF5A-4C79-813B-D6122EC3FB43}" type="slidenum">
              <a:rPr lang="en-NZ" altLang="en-US" sz="1200">
                <a:solidFill>
                  <a:schemeClr val="tx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NZ" altLang="en-US" sz="12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76804" name="Picture 4" descr="messageDia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36" y="491381"/>
            <a:ext cx="4176712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5" descr="confirmDia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521498"/>
            <a:ext cx="3887788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323056" y="2401564"/>
            <a:ext cx="8497888" cy="2746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 err="1">
                <a:latin typeface="Courier New" panose="02070309020205020404" pitchFamily="49" charset="0"/>
              </a:rPr>
              <a:t>JOptionPane.showMessageDialog</a:t>
            </a:r>
            <a:r>
              <a:rPr lang="en-NZ" altLang="en-US" sz="1200" b="1" dirty="0">
                <a:latin typeface="Courier New" panose="02070309020205020404" pitchFamily="49" charset="0"/>
              </a:rPr>
              <a:t>(frame, "Message", "Title", </a:t>
            </a:r>
            <a:r>
              <a:rPr lang="en-NZ" altLang="en-US" sz="1200" b="1" dirty="0" err="1">
                <a:latin typeface="Courier New" panose="02070309020205020404" pitchFamily="49" charset="0"/>
              </a:rPr>
              <a:t>JOptionPane.ERROR_MESSAGE</a:t>
            </a:r>
            <a:r>
              <a:rPr lang="en-NZ" altLang="en-US" sz="12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352028" y="3858566"/>
            <a:ext cx="8066088" cy="2746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 err="1">
                <a:latin typeface="Courier New" panose="02070309020205020404" pitchFamily="49" charset="0"/>
              </a:rPr>
              <a:t>JOptionPane.showConfirmDialog</a:t>
            </a:r>
            <a:r>
              <a:rPr lang="en-NZ" altLang="en-US" sz="1200" b="1" dirty="0">
                <a:latin typeface="Courier New" panose="02070309020205020404" pitchFamily="49" charset="0"/>
              </a:rPr>
              <a:t>(frame, "Message", "Title", </a:t>
            </a:r>
            <a:r>
              <a:rPr lang="en-NZ" altLang="en-US" sz="1200" b="1" dirty="0" err="1">
                <a:latin typeface="Courier New" panose="02070309020205020404" pitchFamily="49" charset="0"/>
              </a:rPr>
              <a:t>JOptionPane.YES_NO_OPTION</a:t>
            </a:r>
            <a:r>
              <a:rPr lang="en-NZ" altLang="en-US" sz="1200" b="1" dirty="0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056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65126"/>
            <a:ext cx="8496944" cy="84475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NZ" sz="2900" dirty="0"/>
              <a:t>3.Simple GUI-based </a:t>
            </a:r>
            <a:r>
              <a:rPr lang="en-NZ" sz="2900" dirty="0" err="1"/>
              <a:t>Input/Output</a:t>
            </a:r>
            <a:r>
              <a:rPr lang="en-NZ" sz="2900" dirty="0"/>
              <a:t> </a:t>
            </a:r>
            <a:r>
              <a:rPr lang="en-NZ" sz="2900" dirty="0" smtClean="0"/>
              <a:t/>
            </a:r>
            <a:br>
              <a:rPr lang="en-NZ" sz="2900" dirty="0" smtClean="0"/>
            </a:br>
            <a:r>
              <a:rPr lang="en-NZ" altLang="en-US" sz="2900" dirty="0" err="1" smtClean="0"/>
              <a:t>JColorChooser</a:t>
            </a:r>
            <a:endParaRPr lang="en-NZ" altLang="en-US" sz="2900" dirty="0" smtClean="0"/>
          </a:p>
        </p:txBody>
      </p:sp>
      <p:sp>
        <p:nvSpPr>
          <p:cNvPr id="7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552" y="1286079"/>
            <a:ext cx="78867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NZ" altLang="en-US" sz="2100" dirty="0" err="1" smtClean="0"/>
              <a:t>JColorChooser</a:t>
            </a:r>
            <a:r>
              <a:rPr lang="en-NZ" altLang="en-US" sz="2100" dirty="0" smtClean="0"/>
              <a:t> provides a pane of controls designed to allow a user to manipulate and select a </a:t>
            </a:r>
            <a:r>
              <a:rPr lang="en-NZ" altLang="en-US" sz="2100" dirty="0" err="1" smtClean="0"/>
              <a:t>color</a:t>
            </a:r>
            <a:r>
              <a:rPr lang="en-NZ" altLang="en-US" sz="21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NZ" altLang="en-US" sz="1800" dirty="0" err="1" smtClean="0"/>
              <a:t>showDialog</a:t>
            </a:r>
            <a:r>
              <a:rPr lang="en-NZ" altLang="en-US" sz="1800" dirty="0" smtClean="0"/>
              <a:t> static method:</a:t>
            </a:r>
          </a:p>
          <a:p>
            <a:pPr lvl="2" eaLnBrk="1" hangingPunct="1">
              <a:lnSpc>
                <a:spcPct val="80000"/>
              </a:lnSpc>
            </a:pPr>
            <a:r>
              <a:rPr lang="en-NZ" altLang="en-US" sz="1600" dirty="0" smtClean="0"/>
              <a:t>Arguments: parent component, title string, initially selected colour</a:t>
            </a:r>
          </a:p>
          <a:p>
            <a:pPr lvl="2" eaLnBrk="1" hangingPunct="1">
              <a:lnSpc>
                <a:spcPct val="80000"/>
              </a:lnSpc>
            </a:pPr>
            <a:r>
              <a:rPr lang="en-NZ" altLang="en-US" dirty="0"/>
              <a:t>The user </a:t>
            </a:r>
            <a:r>
              <a:rPr lang="en-NZ" altLang="en-US" dirty="0" smtClean="0"/>
              <a:t>selects a colour and clicks </a:t>
            </a:r>
            <a:r>
              <a:rPr lang="en-NZ" altLang="en-US" dirty="0"/>
              <a:t>OK </a:t>
            </a:r>
            <a:r>
              <a:rPr lang="en-NZ" altLang="en-US" dirty="0" smtClean="0"/>
              <a:t>submit </a:t>
            </a:r>
            <a:r>
              <a:rPr lang="en-NZ" altLang="en-US" dirty="0"/>
              <a:t>the </a:t>
            </a:r>
            <a:r>
              <a:rPr lang="en-NZ" altLang="en-US" dirty="0" smtClean="0"/>
              <a:t>selected colour to </a:t>
            </a:r>
            <a:r>
              <a:rPr lang="en-NZ" altLang="en-US" dirty="0"/>
              <a:t>the program. </a:t>
            </a:r>
          </a:p>
          <a:p>
            <a:pPr lvl="2" eaLnBrk="1" hangingPunct="1">
              <a:lnSpc>
                <a:spcPct val="80000"/>
              </a:lnSpc>
            </a:pPr>
            <a:r>
              <a:rPr lang="en-NZ" altLang="en-US" dirty="0" smtClean="0"/>
              <a:t>If </a:t>
            </a:r>
            <a:r>
              <a:rPr lang="en-NZ" altLang="en-US" dirty="0"/>
              <a:t>the user clicks Cancel, returns null. </a:t>
            </a:r>
          </a:p>
        </p:txBody>
      </p:sp>
      <p:sp>
        <p:nvSpPr>
          <p:cNvPr id="7271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EFEE98-A32B-4160-A01F-A208C47833CD}" type="slidenum">
              <a:rPr lang="en-NZ" altLang="en-US" sz="1200">
                <a:solidFill>
                  <a:schemeClr val="tx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NZ" altLang="en-US" sz="12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95536" y="5637417"/>
            <a:ext cx="7488238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NZ" sz="1200" b="1" dirty="0" err="1">
                <a:latin typeface="Courier New" pitchFamily="49" charset="0"/>
              </a:rPr>
              <a:t>Color</a:t>
            </a:r>
            <a:r>
              <a:rPr lang="en-NZ" sz="1200" b="1" dirty="0">
                <a:latin typeface="Courier New" pitchFamily="49" charset="0"/>
              </a:rPr>
              <a:t> </a:t>
            </a:r>
            <a:r>
              <a:rPr lang="en-NZ" sz="1200" b="1" dirty="0" err="1">
                <a:latin typeface="Courier New" pitchFamily="49" charset="0"/>
              </a:rPr>
              <a:t>newColor</a:t>
            </a:r>
            <a:r>
              <a:rPr lang="en-NZ" sz="1200" b="1" dirty="0">
                <a:latin typeface="Courier New" pitchFamily="49" charset="0"/>
              </a:rPr>
              <a:t> = </a:t>
            </a:r>
            <a:r>
              <a:rPr lang="en-NZ" sz="1200" b="1" dirty="0" err="1">
                <a:latin typeface="Courier New" pitchFamily="49" charset="0"/>
              </a:rPr>
              <a:t>JColorChooser.showDialog</a:t>
            </a:r>
            <a:r>
              <a:rPr lang="en-NZ" sz="1200" b="1" dirty="0">
                <a:latin typeface="Courier New" pitchFamily="49" charset="0"/>
              </a:rPr>
              <a:t>(null, "Fill </a:t>
            </a:r>
            <a:r>
              <a:rPr lang="en-NZ" sz="1200" b="1" dirty="0" err="1">
                <a:latin typeface="Courier New" pitchFamily="49" charset="0"/>
              </a:rPr>
              <a:t>Color</a:t>
            </a:r>
            <a:r>
              <a:rPr lang="en-NZ" sz="1200" b="1" dirty="0">
                <a:latin typeface="Courier New" pitchFamily="49" charset="0"/>
              </a:rPr>
              <a:t>", </a:t>
            </a:r>
            <a:r>
              <a:rPr lang="en-NZ" sz="1200" b="1" dirty="0" err="1">
                <a:latin typeface="Courier New" pitchFamily="49" charset="0"/>
              </a:rPr>
              <a:t>Color.blue</a:t>
            </a:r>
            <a:r>
              <a:rPr lang="en-NZ" sz="1200" b="1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NZ" sz="1200" b="1" dirty="0" err="1" smtClean="0">
                <a:latin typeface="Courier New" pitchFamily="49" charset="0"/>
              </a:rPr>
              <a:t>JOptionPane.showMessageDialog</a:t>
            </a:r>
            <a:r>
              <a:rPr lang="en-NZ" sz="1200" b="1" dirty="0" smtClean="0">
                <a:latin typeface="Courier New" pitchFamily="49" charset="0"/>
              </a:rPr>
              <a:t>(null</a:t>
            </a:r>
            <a:r>
              <a:rPr lang="en-NZ" sz="1200" b="1" dirty="0">
                <a:latin typeface="Courier New" pitchFamily="49" charset="0"/>
              </a:rPr>
              <a:t>, "The sum is " + </a:t>
            </a:r>
            <a:r>
              <a:rPr lang="en-NZ" sz="1200" b="1" dirty="0" err="1">
                <a:latin typeface="Courier New" pitchFamily="49" charset="0"/>
              </a:rPr>
              <a:t>newColor</a:t>
            </a:r>
            <a:r>
              <a:rPr lang="en-NZ" sz="1200" b="1" dirty="0">
                <a:latin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lang="en-NZ" sz="1200" b="1" dirty="0" smtClean="0">
                <a:latin typeface="Courier New" pitchFamily="49" charset="0"/>
              </a:rPr>
              <a:t>  "</a:t>
            </a:r>
            <a:r>
              <a:rPr lang="en-NZ" sz="1200" b="1" dirty="0">
                <a:latin typeface="Courier New" pitchFamily="49" charset="0"/>
              </a:rPr>
              <a:t>Selected </a:t>
            </a:r>
            <a:r>
              <a:rPr lang="en-NZ" sz="1200" b="1" dirty="0" err="1">
                <a:latin typeface="Courier New" pitchFamily="49" charset="0"/>
              </a:rPr>
              <a:t>Color</a:t>
            </a:r>
            <a:r>
              <a:rPr lang="en-NZ" sz="1200" b="1" dirty="0">
                <a:latin typeface="Courier New" pitchFamily="49" charset="0"/>
              </a:rPr>
              <a:t>", </a:t>
            </a:r>
            <a:r>
              <a:rPr lang="en-NZ" sz="1200" b="1" dirty="0" err="1">
                <a:latin typeface="Courier New" pitchFamily="49" charset="0"/>
              </a:rPr>
              <a:t>JOptionPane.PLAIN_MESSAGE</a:t>
            </a:r>
            <a:r>
              <a:rPr lang="en-NZ" sz="1200" b="1" dirty="0">
                <a:latin typeface="Courier New" pitchFamily="49" charset="0"/>
              </a:rPr>
              <a:t>);</a:t>
            </a:r>
          </a:p>
        </p:txBody>
      </p:sp>
      <p:pic>
        <p:nvPicPr>
          <p:cNvPr id="72710" name="Picture 11" descr="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15463"/>
            <a:ext cx="2880319" cy="284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2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85934"/>
          </a:xfrm>
        </p:spPr>
        <p:txBody>
          <a:bodyPr>
            <a:normAutofit fontScale="90000"/>
          </a:bodyPr>
          <a:lstStyle/>
          <a:p>
            <a:r>
              <a:rPr lang="en-NZ" sz="2900" dirty="0" smtClean="0"/>
              <a:t>4.JFrame</a:t>
            </a:r>
            <a:r>
              <a:rPr lang="en-NZ" sz="2900" dirty="0"/>
              <a:t>, </a:t>
            </a:r>
            <a:r>
              <a:rPr lang="en-NZ" sz="2900" dirty="0" err="1" smtClean="0"/>
              <a:t>JPanel</a:t>
            </a:r>
            <a:r>
              <a:rPr lang="en-NZ" sz="2900" dirty="0" smtClean="0"/>
              <a:t> </a:t>
            </a:r>
            <a:r>
              <a:rPr lang="en-NZ" sz="2900" dirty="0"/>
              <a:t>&amp; </a:t>
            </a:r>
            <a:r>
              <a:rPr lang="en-NZ" sz="2900" dirty="0" err="1" smtClean="0"/>
              <a:t>JLabel</a:t>
            </a:r>
            <a:r>
              <a:rPr lang="en-NZ" sz="2900" dirty="0" smtClean="0"/>
              <a:t/>
            </a:r>
            <a:br>
              <a:rPr lang="en-NZ" sz="2900" dirty="0" smtClean="0"/>
            </a:br>
            <a:r>
              <a:rPr lang="en-NZ" sz="2900" dirty="0" err="1" smtClean="0"/>
              <a:t>JFrame</a:t>
            </a:r>
            <a:r>
              <a:rPr lang="en-NZ" sz="2900" dirty="0" smtClean="0"/>
              <a:t> </a:t>
            </a:r>
            <a:r>
              <a:rPr lang="en-NZ" sz="2900" dirty="0"/>
              <a:t>- is a Window, a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234136"/>
          </a:xfrm>
        </p:spPr>
        <p:txBody>
          <a:bodyPr>
            <a:normAutofit/>
          </a:bodyPr>
          <a:lstStyle/>
          <a:p>
            <a:r>
              <a:rPr lang="en-NZ" dirty="0"/>
              <a:t>A frame is a graphical window that can </a:t>
            </a:r>
            <a:r>
              <a:rPr lang="en-NZ" dirty="0" smtClean="0"/>
              <a:t>be </a:t>
            </a:r>
            <a:r>
              <a:rPr lang="en-NZ" dirty="0"/>
              <a:t>used to hold other </a:t>
            </a:r>
            <a:r>
              <a:rPr lang="en-NZ" dirty="0" smtClean="0"/>
              <a:t>components.</a:t>
            </a:r>
          </a:p>
          <a:p>
            <a:pPr lvl="1"/>
            <a:r>
              <a:rPr lang="en-NZ" dirty="0"/>
              <a:t>A </a:t>
            </a:r>
            <a:r>
              <a:rPr lang="en-NZ" dirty="0" err="1"/>
              <a:t>JFrame</a:t>
            </a:r>
            <a:r>
              <a:rPr lang="en-NZ" dirty="0"/>
              <a:t> object is a window with a </a:t>
            </a:r>
            <a:r>
              <a:rPr lang="en-NZ" dirty="0" smtClean="0"/>
              <a:t>border and </a:t>
            </a:r>
            <a:r>
              <a:rPr lang="en-NZ" dirty="0"/>
              <a:t>a title bar.</a:t>
            </a:r>
          </a:p>
          <a:p>
            <a:pPr lvl="1"/>
            <a:r>
              <a:rPr lang="en-NZ" dirty="0"/>
              <a:t>The visible area of a </a:t>
            </a:r>
            <a:r>
              <a:rPr lang="en-NZ" dirty="0" err="1"/>
              <a:t>JFrame</a:t>
            </a:r>
            <a:r>
              <a:rPr lang="en-NZ" dirty="0"/>
              <a:t> object is a </a:t>
            </a:r>
            <a:r>
              <a:rPr lang="en-NZ" dirty="0" smtClean="0"/>
              <a:t>Container which </a:t>
            </a:r>
            <a:r>
              <a:rPr lang="en-NZ" dirty="0"/>
              <a:t>means that we will be able to </a:t>
            </a:r>
            <a:r>
              <a:rPr lang="en-NZ" dirty="0" smtClean="0"/>
              <a:t>add components</a:t>
            </a:r>
            <a:r>
              <a:rPr lang="en-NZ" dirty="0"/>
              <a:t>, such as a </a:t>
            </a:r>
            <a:r>
              <a:rPr lang="en-NZ" dirty="0" err="1"/>
              <a:t>JPanel</a:t>
            </a:r>
            <a:r>
              <a:rPr lang="en-NZ" dirty="0"/>
              <a:t> object, to </a:t>
            </a:r>
            <a:r>
              <a:rPr lang="en-NZ" dirty="0" smtClean="0"/>
              <a:t>the </a:t>
            </a:r>
            <a:r>
              <a:rPr lang="en-NZ" dirty="0" err="1" smtClean="0"/>
              <a:t>JFrame</a:t>
            </a:r>
            <a:r>
              <a:rPr lang="en-NZ" dirty="0" smtClean="0"/>
              <a:t> </a:t>
            </a:r>
            <a:r>
              <a:rPr lang="en-NZ" dirty="0"/>
              <a:t>object</a:t>
            </a:r>
            <a:r>
              <a:rPr lang="en-NZ" dirty="0" smtClean="0"/>
              <a:t>.</a:t>
            </a:r>
          </a:p>
          <a:p>
            <a:pPr lvl="2"/>
            <a:r>
              <a:rPr lang="en-NZ" dirty="0" smtClean="0"/>
              <a:t>Note: components </a:t>
            </a:r>
            <a:r>
              <a:rPr lang="en-NZ" dirty="0"/>
              <a:t>are added to the top of a lightweight AWT Container – </a:t>
            </a:r>
            <a:r>
              <a:rPr lang="en-NZ" dirty="0" smtClean="0"/>
              <a:t> it is called the content </a:t>
            </a:r>
            <a:r>
              <a:rPr lang="en-NZ" dirty="0"/>
              <a:t>pane</a:t>
            </a:r>
            <a:r>
              <a:rPr lang="en-NZ" dirty="0" smtClean="0"/>
              <a:t>.</a:t>
            </a:r>
          </a:p>
          <a:p>
            <a:pPr lvl="1"/>
            <a:r>
              <a:rPr lang="en-NZ" dirty="0"/>
              <a:t>Most windows that can contain Swing GUI components are instances of class </a:t>
            </a:r>
            <a:r>
              <a:rPr lang="en-NZ" dirty="0" err="1"/>
              <a:t>JFrame</a:t>
            </a:r>
            <a:r>
              <a:rPr lang="en-NZ" dirty="0"/>
              <a:t> or a subclass of </a:t>
            </a:r>
            <a:r>
              <a:rPr lang="en-NZ" dirty="0" err="1"/>
              <a:t>JFrame</a:t>
            </a:r>
            <a:r>
              <a:rPr lang="en-NZ" dirty="0"/>
              <a:t>. </a:t>
            </a:r>
          </a:p>
          <a:p>
            <a:pPr lvl="1"/>
            <a:endParaRPr lang="en-NZ" dirty="0" smtClean="0"/>
          </a:p>
          <a:p>
            <a:endParaRPr lang="en-NZ" dirty="0" smtClean="0"/>
          </a:p>
          <a:p>
            <a:r>
              <a:rPr lang="en-NZ" dirty="0" err="1"/>
              <a:t>JLabel</a:t>
            </a:r>
            <a:r>
              <a:rPr lang="en-NZ" dirty="0"/>
              <a:t>:</a:t>
            </a:r>
          </a:p>
          <a:p>
            <a:pPr lvl="1"/>
            <a:r>
              <a:rPr lang="en-NZ" dirty="0"/>
              <a:t>A text label is simply a string of text displayed on screen in a graphical program.  Labels often give information or describe other components</a:t>
            </a:r>
          </a:p>
          <a:p>
            <a:endParaRPr lang="en-NZ" dirty="0"/>
          </a:p>
          <a:p>
            <a:pPr lvl="2"/>
            <a:endParaRPr lang="en-NZ" dirty="0" smtClean="0"/>
          </a:p>
          <a:p>
            <a:pPr lvl="2"/>
            <a:endParaRPr lang="en-NZ" dirty="0"/>
          </a:p>
          <a:p>
            <a:pPr lvl="2"/>
            <a:endParaRPr lang="en-NZ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grpSp>
        <p:nvGrpSpPr>
          <p:cNvPr id="6" name="Group 11"/>
          <p:cNvGrpSpPr>
            <a:grpSpLocks noChangeAspect="1"/>
          </p:cNvGrpSpPr>
          <p:nvPr/>
        </p:nvGrpSpPr>
        <p:grpSpPr bwMode="auto">
          <a:xfrm>
            <a:off x="6084168" y="4987818"/>
            <a:ext cx="2664296" cy="1522676"/>
            <a:chOff x="3152" y="2587"/>
            <a:chExt cx="2507" cy="1434"/>
          </a:xfrm>
        </p:grpSpPr>
        <p:pic>
          <p:nvPicPr>
            <p:cNvPr id="7" name="Picture 7" descr="TopLevelDem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614"/>
              <a:ext cx="1266" cy="1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 descr="A frame shown with its menu bar and content pane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5" y="2587"/>
              <a:ext cx="1194" cy="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331640" y="3679302"/>
            <a:ext cx="4373113" cy="3139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getContentPane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NZ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emptyLabel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2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-28291"/>
            <a:ext cx="7886700" cy="1325563"/>
          </a:xfrm>
        </p:spPr>
        <p:txBody>
          <a:bodyPr/>
          <a:lstStyle/>
          <a:p>
            <a:r>
              <a:rPr lang="en-NZ" sz="2900" dirty="0"/>
              <a:t>4.JFrame, </a:t>
            </a:r>
            <a:r>
              <a:rPr lang="en-NZ" sz="2900" dirty="0" err="1"/>
              <a:t>JPanel</a:t>
            </a:r>
            <a:r>
              <a:rPr lang="en-NZ" sz="2900" dirty="0"/>
              <a:t> &amp; </a:t>
            </a:r>
            <a:r>
              <a:rPr lang="en-NZ" sz="2900" dirty="0" err="1" smtClean="0"/>
              <a:t>JLabel</a:t>
            </a:r>
            <a:r>
              <a:rPr lang="en-NZ" sz="2900" dirty="0" smtClean="0"/>
              <a:t/>
            </a:r>
            <a:br>
              <a:rPr lang="en-NZ" sz="2900" dirty="0" smtClean="0"/>
            </a:br>
            <a:r>
              <a:rPr lang="en-NZ" sz="2900" dirty="0" err="1" smtClean="0"/>
              <a:t>JFrame</a:t>
            </a:r>
            <a:endParaRPr lang="en-NZ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3746109"/>
          </a:xfrm>
        </p:spPr>
        <p:txBody>
          <a:bodyPr>
            <a:normAutofit/>
          </a:bodyPr>
          <a:lstStyle/>
          <a:p>
            <a:r>
              <a:rPr lang="en-NZ" dirty="0" smtClean="0"/>
              <a:t>Four Important Steps:</a:t>
            </a:r>
          </a:p>
          <a:p>
            <a:pPr lvl="1"/>
            <a:r>
              <a:rPr lang="en-NZ" dirty="0" smtClean="0"/>
              <a:t>Adding components: </a:t>
            </a:r>
          </a:p>
          <a:p>
            <a:pPr lvl="1"/>
            <a:r>
              <a:rPr lang="en-NZ" dirty="0" err="1" smtClean="0"/>
              <a:t>setDefaultCloseOperation</a:t>
            </a:r>
            <a:r>
              <a:rPr lang="en-NZ" dirty="0" smtClean="0"/>
              <a:t>: </a:t>
            </a:r>
          </a:p>
          <a:p>
            <a:pPr lvl="2"/>
            <a:r>
              <a:rPr lang="en-NZ" dirty="0"/>
              <a:t>indicates that the program should terminate when the window is closed by the user. </a:t>
            </a:r>
          </a:p>
          <a:p>
            <a:pPr lvl="1"/>
            <a:r>
              <a:rPr lang="en-NZ" dirty="0" err="1" smtClean="0"/>
              <a:t>setSize</a:t>
            </a:r>
            <a:r>
              <a:rPr lang="en-NZ" dirty="0" smtClean="0"/>
              <a:t>/pack:</a:t>
            </a:r>
          </a:p>
          <a:p>
            <a:pPr lvl="2"/>
            <a:r>
              <a:rPr lang="en-NZ" dirty="0" err="1" smtClean="0"/>
              <a:t>setSize</a:t>
            </a:r>
            <a:r>
              <a:rPr lang="en-NZ" dirty="0" smtClean="0"/>
              <a:t>: specifies </a:t>
            </a:r>
            <a:r>
              <a:rPr lang="en-NZ" dirty="0"/>
              <a:t>the width and height of the window in pixels. </a:t>
            </a:r>
            <a:endParaRPr lang="en-NZ" dirty="0" smtClean="0"/>
          </a:p>
          <a:p>
            <a:pPr lvl="2"/>
            <a:r>
              <a:rPr lang="en-NZ" dirty="0" smtClean="0"/>
              <a:t>Pack: resize </a:t>
            </a:r>
            <a:r>
              <a:rPr lang="en-NZ" dirty="0"/>
              <a:t>the frame to fit the components inside it.</a:t>
            </a:r>
          </a:p>
          <a:p>
            <a:pPr lvl="1"/>
            <a:r>
              <a:rPr lang="en-NZ" dirty="0" err="1" smtClean="0"/>
              <a:t>setVisible</a:t>
            </a:r>
            <a:r>
              <a:rPr lang="en-NZ" dirty="0"/>
              <a:t>:</a:t>
            </a:r>
            <a:endParaRPr lang="en-NZ" dirty="0" smtClean="0"/>
          </a:p>
          <a:p>
            <a:pPr lvl="2"/>
            <a:r>
              <a:rPr lang="en-NZ" dirty="0"/>
              <a:t>with the argument true displays the window on the screen. </a:t>
            </a:r>
          </a:p>
          <a:p>
            <a:pPr lvl="2"/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331640" y="4229723"/>
            <a:ext cx="6552728" cy="1471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 frame = new JFrame();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frame.setDefaultCloseOperation(JFrame.EXIT_ON_CLOSE);</a:t>
            </a:r>
            <a:endParaRPr lang="nn-NO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JLabel </a:t>
            </a: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emptyLabel = new JLabel("Hello");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frame.getContentPane</a:t>
            </a: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().add(emptyLabel);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frame.setSize(400</a:t>
            </a: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200);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frame.setVisible(true</a:t>
            </a: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06" y="93230"/>
            <a:ext cx="4223265" cy="21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0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5822" y="0"/>
            <a:ext cx="7746395" cy="1081027"/>
          </a:xfrm>
        </p:spPr>
        <p:txBody>
          <a:bodyPr/>
          <a:lstStyle/>
          <a:p>
            <a:r>
              <a:rPr lang="en-NZ" sz="2900" dirty="0"/>
              <a:t>4.JFrame, </a:t>
            </a:r>
            <a:r>
              <a:rPr lang="en-NZ" sz="2900" dirty="0" err="1"/>
              <a:t>JPanel</a:t>
            </a:r>
            <a:r>
              <a:rPr lang="en-NZ" sz="2900" dirty="0"/>
              <a:t> &amp; </a:t>
            </a:r>
            <a:r>
              <a:rPr lang="en-NZ" sz="2900" dirty="0" err="1"/>
              <a:t>JLabel</a:t>
            </a:r>
            <a:r>
              <a:rPr lang="en-NZ" sz="2900" dirty="0"/>
              <a:t> </a:t>
            </a:r>
            <a:r>
              <a:rPr lang="en-NZ" sz="2900" dirty="0" smtClean="0"/>
              <a:t/>
            </a:r>
            <a:br>
              <a:rPr lang="en-NZ" sz="2900" dirty="0" smtClean="0"/>
            </a:br>
            <a:r>
              <a:rPr lang="en-US" altLang="en-US" sz="2900" dirty="0" err="1" smtClean="0"/>
              <a:t>JPanel</a:t>
            </a:r>
            <a:endParaRPr lang="en-US" altLang="en-US" sz="2900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605313" y="1340768"/>
            <a:ext cx="7886700" cy="4351338"/>
          </a:xfrm>
        </p:spPr>
        <p:txBody>
          <a:bodyPr/>
          <a:lstStyle/>
          <a:p>
            <a:r>
              <a:rPr lang="en-US" altLang="en-US" dirty="0" smtClean="0"/>
              <a:t>You can use “new </a:t>
            </a:r>
            <a:r>
              <a:rPr lang="en-US" altLang="en-US" dirty="0" err="1" smtClean="0"/>
              <a:t>JPanel</a:t>
            </a:r>
            <a:r>
              <a:rPr lang="en-US" altLang="en-US" dirty="0" smtClean="0"/>
              <a:t>()” to create a panel </a:t>
            </a:r>
            <a:r>
              <a:rPr lang="en-NZ" altLang="en-US" dirty="0"/>
              <a:t>for grouping components into a container, which can then be added to another </a:t>
            </a:r>
            <a:r>
              <a:rPr lang="en-NZ" altLang="en-US" dirty="0" smtClean="0"/>
              <a:t>container</a:t>
            </a:r>
          </a:p>
          <a:p>
            <a:pPr lvl="1"/>
            <a:r>
              <a:rPr lang="en-US" altLang="en-US" dirty="0"/>
              <a:t>Use the add(Component) method to add a component to the panel. </a:t>
            </a:r>
          </a:p>
          <a:p>
            <a:pPr marL="274638" lvl="1" indent="0">
              <a:buNone/>
            </a:pPr>
            <a:endParaRPr lang="en-NZ" altLang="en-US" dirty="0" smtClean="0"/>
          </a:p>
          <a:p>
            <a:pPr marL="274638" lvl="1" indent="0">
              <a:buNone/>
            </a:pPr>
            <a:endParaRPr lang="en-NZ" altLang="en-US" dirty="0"/>
          </a:p>
          <a:p>
            <a:pPr marL="274638" lvl="1" indent="0">
              <a:buNone/>
            </a:pPr>
            <a:endParaRPr lang="en-NZ" altLang="en-US" dirty="0" smtClean="0"/>
          </a:p>
          <a:p>
            <a:r>
              <a:rPr lang="en-NZ" altLang="en-US" dirty="0"/>
              <a:t>It is also </a:t>
            </a:r>
            <a:r>
              <a:rPr lang="en-NZ" altLang="en-US" dirty="0" smtClean="0"/>
              <a:t>a dedicated </a:t>
            </a:r>
            <a:r>
              <a:rPr lang="en-NZ" altLang="en-US" dirty="0"/>
              <a:t>drawing area </a:t>
            </a:r>
            <a:endParaRPr lang="en-NZ" altLang="en-US" dirty="0" smtClean="0"/>
          </a:p>
          <a:p>
            <a:pPr lvl="1"/>
            <a:r>
              <a:rPr lang="en-NZ" altLang="en-US" dirty="0"/>
              <a:t>Override this method to specify how to draw. </a:t>
            </a:r>
          </a:p>
          <a:p>
            <a:pPr lvl="2"/>
            <a:r>
              <a:rPr lang="en-NZ" altLang="en-US" dirty="0"/>
              <a:t>Call the superclass version of </a:t>
            </a:r>
            <a:r>
              <a:rPr lang="en-NZ" altLang="en-US" b="1" dirty="0" err="1"/>
              <a:t>paintComponent</a:t>
            </a:r>
            <a:r>
              <a:rPr lang="en-NZ" altLang="en-US" dirty="0"/>
              <a:t> as the first statement in the body of the overridden method to ensure that the component displays correctly.</a:t>
            </a:r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696621" y="2708920"/>
            <a:ext cx="3096344" cy="552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new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p.add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("OK"));</a:t>
            </a:r>
          </a:p>
        </p:txBody>
      </p:sp>
    </p:spTree>
    <p:extLst>
      <p:ext uri="{BB962C8B-B14F-4D97-AF65-F5344CB8AC3E}">
        <p14:creationId xmlns:p14="http://schemas.microsoft.com/office/powerpoint/2010/main" val="28183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1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5.Using Layout Managers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idx="1"/>
          </p:nvPr>
        </p:nvSpPr>
        <p:spPr>
          <a:xfrm>
            <a:off x="152400" y="1219200"/>
            <a:ext cx="8763000" cy="2714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NZ" dirty="0"/>
              <a:t>Layout managers arrange GUI components in a container for presentation purposes</a:t>
            </a:r>
          </a:p>
          <a:p>
            <a:pPr lvl="1">
              <a:defRPr/>
            </a:pPr>
            <a:r>
              <a:rPr lang="en" dirty="0" smtClean="0"/>
              <a:t>Get a layout specification as input</a:t>
            </a:r>
          </a:p>
          <a:p>
            <a:pPr lvl="1">
              <a:defRPr/>
            </a:pPr>
            <a:r>
              <a:rPr lang="en" dirty="0" smtClean="0"/>
              <a:t>Recalculate the positions and sizes of the child widgets after each container resizing</a:t>
            </a:r>
          </a:p>
          <a:p>
            <a:pPr lvl="1">
              <a:defRPr/>
            </a:pPr>
            <a:r>
              <a:rPr lang="en" dirty="0" smtClean="0"/>
              <a:t>Support for resizing, different screens, possibly even different devices</a:t>
            </a:r>
            <a:endParaRPr lang="e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1434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68AAAD6-8086-4429-BEF2-0E389FDA4785}" type="slidenum">
              <a:rPr lang="en-NZ" altLang="en-US" sz="1200">
                <a:solidFill>
                  <a:schemeClr val="tx2"/>
                </a:solidFill>
              </a:rPr>
              <a:pPr eaLnBrk="1" hangingPunct="1"/>
              <a:t>16</a:t>
            </a:fld>
            <a:endParaRPr lang="en-NZ" altLang="en-US" sz="1200">
              <a:solidFill>
                <a:schemeClr val="tx2"/>
              </a:solidFill>
            </a:endParaRPr>
          </a:p>
        </p:txBody>
      </p:sp>
      <p:sp>
        <p:nvSpPr>
          <p:cNvPr id="14343" name="Shape 175"/>
          <p:cNvSpPr>
            <a:spLocks noChangeArrowheads="1"/>
          </p:cNvSpPr>
          <p:nvPr/>
        </p:nvSpPr>
        <p:spPr bwMode="auto">
          <a:xfrm>
            <a:off x="147800" y="4302384"/>
            <a:ext cx="2290763" cy="11620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ular Callout 1"/>
          <p:cNvSpPr/>
          <p:nvPr/>
        </p:nvSpPr>
        <p:spPr>
          <a:xfrm>
            <a:off x="569528" y="3929600"/>
            <a:ext cx="842690" cy="34198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dirty="0" smtClean="0"/>
              <a:t>Original</a:t>
            </a:r>
            <a:endParaRPr lang="en-NZ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677189" y="3573016"/>
            <a:ext cx="2411014" cy="2880444"/>
            <a:chOff x="2915816" y="3644900"/>
            <a:chExt cx="2669009" cy="3076575"/>
          </a:xfrm>
        </p:grpSpPr>
        <p:sp>
          <p:nvSpPr>
            <p:cNvPr id="171" name="Shape 171"/>
            <p:cNvSpPr txBox="1">
              <a:spLocks noChangeArrowheads="1"/>
            </p:cNvSpPr>
            <p:nvPr/>
          </p:nvSpPr>
          <p:spPr bwMode="auto">
            <a:xfrm>
              <a:off x="3335338" y="4932363"/>
              <a:ext cx="2249487" cy="677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buClr>
                  <a:srgbClr val="000000"/>
                </a:buClr>
                <a:buSzPct val="25000"/>
                <a:buFont typeface="Comic Sans MS" panose="030F0702030302020204" pitchFamily="66" charset="0"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Resizing without Layout Manager</a:t>
              </a:r>
            </a:p>
          </p:txBody>
        </p:sp>
        <p:sp>
          <p:nvSpPr>
            <p:cNvPr id="176" name="Shape 176"/>
            <p:cNvSpPr>
              <a:spLocks noChangeArrowheads="1"/>
            </p:cNvSpPr>
            <p:nvPr/>
          </p:nvSpPr>
          <p:spPr bwMode="auto">
            <a:xfrm>
              <a:off x="3514725" y="5556250"/>
              <a:ext cx="1489075" cy="1027113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7" name="Shape 177"/>
            <p:cNvSpPr>
              <a:spLocks noChangeArrowheads="1"/>
            </p:cNvSpPr>
            <p:nvPr/>
          </p:nvSpPr>
          <p:spPr bwMode="auto">
            <a:xfrm>
              <a:off x="3218655" y="3802063"/>
              <a:ext cx="2081213" cy="1112837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915816" y="3644900"/>
              <a:ext cx="2669009" cy="30765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59454" y="3573016"/>
            <a:ext cx="2592288" cy="2751137"/>
            <a:chOff x="6012160" y="3573016"/>
            <a:chExt cx="2903240" cy="3148459"/>
          </a:xfrm>
        </p:grpSpPr>
        <p:sp>
          <p:nvSpPr>
            <p:cNvPr id="172" name="Shape 172"/>
            <p:cNvSpPr txBox="1">
              <a:spLocks noChangeArrowheads="1"/>
            </p:cNvSpPr>
            <p:nvPr/>
          </p:nvSpPr>
          <p:spPr bwMode="auto">
            <a:xfrm>
              <a:off x="6513511" y="4909344"/>
              <a:ext cx="2401888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buClr>
                  <a:srgbClr val="000000"/>
                </a:buClr>
                <a:buSzPct val="25000"/>
                <a:buFont typeface="Comic Sans MS" panose="030F0702030302020204" pitchFamily="66" charset="0"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Resizing with</a:t>
              </a:r>
              <a:br>
                <a:rPr lang="en-US" altLang="en-US" sz="1800" dirty="0">
                  <a:solidFill>
                    <a:srgbClr val="000000"/>
                  </a:solidFill>
                </a:rPr>
              </a:br>
              <a:r>
                <a:rPr lang="en-US" altLang="en-US" sz="1800" dirty="0">
                  <a:solidFill>
                    <a:srgbClr val="000000"/>
                  </a:solidFill>
                </a:rPr>
                <a:t>Layout Manager</a:t>
              </a:r>
            </a:p>
          </p:txBody>
        </p:sp>
        <p:sp>
          <p:nvSpPr>
            <p:cNvPr id="178" name="Shape 178"/>
            <p:cNvSpPr>
              <a:spLocks noChangeArrowheads="1"/>
            </p:cNvSpPr>
            <p:nvPr/>
          </p:nvSpPr>
          <p:spPr bwMode="auto">
            <a:xfrm>
              <a:off x="6353175" y="3644900"/>
              <a:ext cx="2338388" cy="127000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9" name="Shape 179"/>
            <p:cNvSpPr>
              <a:spLocks noChangeArrowheads="1"/>
            </p:cNvSpPr>
            <p:nvPr/>
          </p:nvSpPr>
          <p:spPr bwMode="auto">
            <a:xfrm>
              <a:off x="6713294" y="5542338"/>
              <a:ext cx="1500188" cy="1027112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12160" y="3573016"/>
              <a:ext cx="2903240" cy="31484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21711723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197"/>
          <p:cNvSpPr>
            <a:spLocks noGrp="1"/>
          </p:cNvSpPr>
          <p:nvPr>
            <p:ph type="title"/>
          </p:nvPr>
        </p:nvSpPr>
        <p:spPr>
          <a:xfrm>
            <a:off x="509242" y="-114503"/>
            <a:ext cx="7886700" cy="1325563"/>
          </a:xfrm>
        </p:spPr>
        <p:txBody>
          <a:bodyPr/>
          <a:lstStyle/>
          <a:p>
            <a:r>
              <a:rPr lang="en-US" altLang="en-US" sz="2900" dirty="0"/>
              <a:t>5.Using Layout </a:t>
            </a:r>
            <a:r>
              <a:rPr lang="en-US" altLang="en-US" sz="2900" dirty="0" smtClean="0"/>
              <a:t>Managers</a:t>
            </a:r>
            <a:br>
              <a:rPr lang="en-US" altLang="en-US" sz="2900" dirty="0" smtClean="0"/>
            </a:br>
            <a:r>
              <a:rPr lang="en-US" altLang="en-US" sz="2900" dirty="0" smtClean="0"/>
              <a:t>Creating 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idx="1"/>
          </p:nvPr>
        </p:nvSpPr>
        <p:spPr>
          <a:xfrm>
            <a:off x="152400" y="1219200"/>
            <a:ext cx="8763000" cy="22811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NZ" dirty="0" smtClean="0"/>
              <a:t>It </a:t>
            </a:r>
            <a:r>
              <a:rPr lang="en-NZ" dirty="0"/>
              <a:t>implements the </a:t>
            </a:r>
            <a:r>
              <a:rPr lang="en-NZ" dirty="0" err="1"/>
              <a:t>LayoutManager</a:t>
            </a:r>
            <a:r>
              <a:rPr lang="en-NZ" dirty="0"/>
              <a:t> interface</a:t>
            </a:r>
          </a:p>
          <a:p>
            <a:pPr>
              <a:defRPr/>
            </a:pPr>
            <a:r>
              <a:rPr lang="en" dirty="0" smtClean="0"/>
              <a:t>Select the layout manager by setting the </a:t>
            </a:r>
            <a:r>
              <a:rPr lang="en" dirty="0" smtClean="0">
                <a:sym typeface="Courier New"/>
              </a:rPr>
              <a:t>layout</a:t>
            </a:r>
            <a:r>
              <a:rPr lang="en" dirty="0" smtClean="0"/>
              <a:t> property</a:t>
            </a:r>
          </a:p>
          <a:p>
            <a:pPr lvl="1">
              <a:defRPr/>
            </a:pPr>
            <a:endParaRPr lang="en" dirty="0" smtClean="0"/>
          </a:p>
          <a:p>
            <a:pPr lvl="1">
              <a:defRPr/>
            </a:pPr>
            <a:endParaRPr lang="en" dirty="0"/>
          </a:p>
          <a:p>
            <a:pPr>
              <a:defRPr/>
            </a:pPr>
            <a:r>
              <a:rPr lang="en-US" dirty="0" smtClean="0"/>
              <a:t>Specify layout with extra parameters when adding widgets to your GUI, e.g.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" dirty="0" smtClean="0"/>
          </a:p>
        </p:txBody>
      </p:sp>
      <p:sp>
        <p:nvSpPr>
          <p:cNvPr id="1639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7A57172-9F81-4443-B2F6-36A225669F14}" type="slidenum">
              <a:rPr lang="en-NZ" altLang="en-US" sz="1200">
                <a:solidFill>
                  <a:schemeClr val="tx2"/>
                </a:solidFill>
              </a:rPr>
              <a:pPr eaLnBrk="1" hangingPunct="1"/>
              <a:t>17</a:t>
            </a:fld>
            <a:endParaRPr lang="en-NZ" altLang="en-US" sz="1200">
              <a:solidFill>
                <a:schemeClr val="tx2"/>
              </a:solidFill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514772" y="2116693"/>
            <a:ext cx="4019128" cy="5222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Container pane = </a:t>
            </a:r>
            <a:r>
              <a:rPr lang="en-US" altLang="en-US" sz="1400" b="1" dirty="0" err="1" smtClean="0">
                <a:latin typeface="Courier New" panose="02070309020205020404" pitchFamily="49" charset="0"/>
              </a:rPr>
              <a:t>getContentPane</a:t>
            </a:r>
            <a:r>
              <a:rPr lang="en-US" altLang="en-US" sz="1400" b="1" dirty="0">
                <a:latin typeface="Courier New" panose="02070309020205020404" pitchFamily="49" charset="0"/>
              </a:rPr>
              <a:t>();</a:t>
            </a:r>
          </a:p>
          <a:p>
            <a:pPr algn="l" eaLnBrk="1" hangingPunct="1"/>
            <a:r>
              <a:rPr lang="en-US" altLang="en-US" sz="1400" b="1" dirty="0" err="1">
                <a:latin typeface="Courier New" panose="02070309020205020404" pitchFamily="49" charset="0"/>
              </a:rPr>
              <a:t>pane.setLayout</a:t>
            </a:r>
            <a:r>
              <a:rPr lang="en-US" altLang="en-US" sz="1400" b="1" dirty="0">
                <a:latin typeface="Courier New" panose="02070309020205020404" pitchFamily="49" charset="0"/>
              </a:rPr>
              <a:t>(new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FlowLayout</a:t>
            </a:r>
            <a:r>
              <a:rPr lang="en-US" altLang="en-US" sz="1400" b="1" dirty="0">
                <a:latin typeface="Courier New" panose="02070309020205020404" pitchFamily="49" charset="0"/>
              </a:rPr>
              <a:t>());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2501335" y="3334485"/>
            <a:ext cx="4875857" cy="3079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latin typeface="Courier New" panose="02070309020205020404" pitchFamily="49" charset="0"/>
              </a:rPr>
              <a:t>pane.add(button1, BorderLayout.PAGE_START);</a:t>
            </a: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142516" y="3999050"/>
            <a:ext cx="7335837" cy="2566988"/>
            <a:chOff x="252413" y="1771650"/>
            <a:chExt cx="7489825" cy="3386138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25438" y="2781300"/>
              <a:ext cx="2533650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NZ" altLang="en-US" sz="1000" dirty="0">
                  <a:latin typeface="Comic Sans MS" panose="030F0702030302020204" pitchFamily="66" charset="0"/>
                </a:rPr>
                <a:t>Container</a:t>
              </a:r>
            </a:p>
            <a:p>
              <a:pPr eaLnBrk="1" hangingPunct="1"/>
              <a:endParaRPr lang="en-NZ" altLang="en-US" sz="1000" dirty="0">
                <a:latin typeface="Comic Sans MS" panose="030F0702030302020204" pitchFamily="66" charset="0"/>
              </a:endParaRPr>
            </a:p>
            <a:p>
              <a:pPr eaLnBrk="1" hangingPunct="1"/>
              <a:endParaRPr lang="en-NZ" altLang="en-US" sz="1000" dirty="0">
                <a:latin typeface="Comic Sans MS" panose="030F0702030302020204" pitchFamily="66" charset="0"/>
              </a:endParaRPr>
            </a:p>
            <a:p>
              <a:pPr eaLnBrk="1" hangingPunct="1"/>
              <a:r>
                <a:rPr lang="en-NZ" altLang="en-US" sz="1000" dirty="0" err="1">
                  <a:latin typeface="Comic Sans MS" panose="030F0702030302020204" pitchFamily="66" charset="0"/>
                </a:rPr>
                <a:t>setLayout</a:t>
              </a:r>
              <a:r>
                <a:rPr lang="en-NZ" altLang="en-US" sz="1000" dirty="0">
                  <a:latin typeface="Comic Sans MS" panose="030F0702030302020204" pitchFamily="66" charset="0"/>
                </a:rPr>
                <a:t>( </a:t>
              </a:r>
              <a:r>
                <a:rPr lang="en-NZ" altLang="en-US" sz="1000" dirty="0" err="1">
                  <a:latin typeface="Comic Sans MS" panose="030F0702030302020204" pitchFamily="66" charset="0"/>
                </a:rPr>
                <a:t>mgr</a:t>
              </a:r>
              <a:r>
                <a:rPr lang="en-NZ" altLang="en-US" sz="1000" dirty="0">
                  <a:latin typeface="Comic Sans MS" panose="030F0702030302020204" pitchFamily="66" charset="0"/>
                </a:rPr>
                <a:t> : </a:t>
              </a:r>
              <a:r>
                <a:rPr lang="en-NZ" altLang="en-US" sz="1000" dirty="0" err="1">
                  <a:latin typeface="Comic Sans MS" panose="030F0702030302020204" pitchFamily="66" charset="0"/>
                </a:rPr>
                <a:t>LayoutManager</a:t>
              </a:r>
              <a:r>
                <a:rPr lang="en-NZ" altLang="en-US" sz="1000" dirty="0">
                  <a:latin typeface="Comic Sans MS" panose="030F0702030302020204" pitchFamily="66" charset="0"/>
                </a:rPr>
                <a:t> ) : void</a:t>
              </a:r>
            </a:p>
            <a:p>
              <a:pPr eaLnBrk="1" hangingPunct="1"/>
              <a:r>
                <a:rPr lang="en-NZ" altLang="en-US" sz="1000" dirty="0" err="1">
                  <a:latin typeface="Comic Sans MS" panose="030F0702030302020204" pitchFamily="66" charset="0"/>
                </a:rPr>
                <a:t>doLayout</a:t>
              </a:r>
              <a:r>
                <a:rPr lang="en-NZ" altLang="en-US" sz="1000" dirty="0">
                  <a:latin typeface="Comic Sans MS" panose="030F0702030302020204" pitchFamily="66" charset="0"/>
                </a:rPr>
                <a:t>( )</a:t>
              </a:r>
            </a:p>
            <a:p>
              <a:pPr eaLnBrk="1" hangingPunct="1"/>
              <a:r>
                <a:rPr lang="en-NZ" altLang="en-US" sz="1000" dirty="0">
                  <a:latin typeface="Comic Sans MS" panose="030F0702030302020204" pitchFamily="66" charset="0"/>
                </a:rPr>
                <a:t>add( c : Component ) : void</a:t>
              </a:r>
              <a:endParaRPr lang="en-GB" altLang="en-US" sz="1000" dirty="0">
                <a:latin typeface="Comic Sans MS" panose="030F0702030302020204" pitchFamily="66" charset="0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52413" y="2781300"/>
              <a:ext cx="2663825" cy="1079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52413" y="3068638"/>
              <a:ext cx="2663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52413" y="3213100"/>
              <a:ext cx="2663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" name="AutoShape 23"/>
            <p:cNvSpPr>
              <a:spLocks noChangeArrowheads="1"/>
            </p:cNvSpPr>
            <p:nvPr/>
          </p:nvSpPr>
          <p:spPr bwMode="auto">
            <a:xfrm>
              <a:off x="2916238" y="3429000"/>
              <a:ext cx="215900" cy="144463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3132138" y="3500438"/>
              <a:ext cx="646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1117600" y="1771650"/>
              <a:ext cx="8239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NZ" altLang="en-US" sz="1000">
                  <a:latin typeface="Comic Sans MS" panose="030F0702030302020204" pitchFamily="66" charset="0"/>
                </a:rPr>
                <a:t>Component</a:t>
              </a:r>
            </a:p>
            <a:p>
              <a:pPr eaLnBrk="1" hangingPunct="1"/>
              <a:endParaRPr lang="en-NZ" altLang="en-US" sz="1000">
                <a:latin typeface="Comic Sans MS" panose="030F0702030302020204" pitchFamily="66" charset="0"/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044575" y="1771650"/>
              <a:ext cx="1081088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044575" y="2058988"/>
              <a:ext cx="10810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044575" y="2203450"/>
              <a:ext cx="108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1" name="AutoShape 29"/>
            <p:cNvSpPr>
              <a:spLocks noChangeArrowheads="1"/>
            </p:cNvSpPr>
            <p:nvPr/>
          </p:nvSpPr>
          <p:spPr bwMode="auto">
            <a:xfrm>
              <a:off x="2917825" y="2925763"/>
              <a:ext cx="215900" cy="144462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3133725" y="2997200"/>
              <a:ext cx="214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3" name="AutoShape 13"/>
            <p:cNvSpPr>
              <a:spLocks noChangeArrowheads="1"/>
            </p:cNvSpPr>
            <p:nvPr/>
          </p:nvSpPr>
          <p:spPr bwMode="auto">
            <a:xfrm>
              <a:off x="1476375" y="2347913"/>
              <a:ext cx="142875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1547813" y="2563813"/>
              <a:ext cx="1587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 flipV="1">
              <a:off x="3348038" y="2276475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 flipH="1">
              <a:off x="2124075" y="2276475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7" name="Text Box 4"/>
            <p:cNvSpPr txBox="1">
              <a:spLocks noChangeArrowheads="1"/>
            </p:cNvSpPr>
            <p:nvPr/>
          </p:nvSpPr>
          <p:spPr bwMode="auto">
            <a:xfrm>
              <a:off x="3852863" y="2708275"/>
              <a:ext cx="3059112" cy="115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NZ" altLang="en-US" sz="1000" dirty="0">
                  <a:latin typeface="Comic Sans MS" panose="030F0702030302020204" pitchFamily="66" charset="0"/>
                </a:rPr>
                <a:t>&lt;&lt; interface &gt;&gt;</a:t>
              </a:r>
            </a:p>
            <a:p>
              <a:pPr eaLnBrk="1" hangingPunct="1"/>
              <a:r>
                <a:rPr lang="en-NZ" altLang="en-US" sz="1000" dirty="0" err="1">
                  <a:latin typeface="Comic Sans MS" panose="030F0702030302020204" pitchFamily="66" charset="0"/>
                </a:rPr>
                <a:t>LayoutManager</a:t>
              </a:r>
              <a:endParaRPr lang="en-NZ" altLang="en-US" sz="1000" dirty="0">
                <a:latin typeface="Comic Sans MS" panose="030F0702030302020204" pitchFamily="66" charset="0"/>
              </a:endParaRPr>
            </a:p>
            <a:p>
              <a:pPr eaLnBrk="1" hangingPunct="1"/>
              <a:endParaRPr lang="en-NZ" altLang="en-US" sz="1000" dirty="0">
                <a:latin typeface="Comic Sans MS" panose="030F0702030302020204" pitchFamily="66" charset="0"/>
              </a:endParaRPr>
            </a:p>
            <a:p>
              <a:pPr eaLnBrk="1" hangingPunct="1"/>
              <a:endParaRPr lang="en-NZ" altLang="en-US" sz="1000" dirty="0">
                <a:latin typeface="Comic Sans MS" panose="030F0702030302020204" pitchFamily="66" charset="0"/>
              </a:endParaRPr>
            </a:p>
            <a:p>
              <a:pPr eaLnBrk="1" hangingPunct="1"/>
              <a:r>
                <a:rPr lang="en-NZ" altLang="en-US" sz="1000" dirty="0" err="1">
                  <a:latin typeface="Comic Sans MS" panose="030F0702030302020204" pitchFamily="66" charset="0"/>
                </a:rPr>
                <a:t>layoutContainer</a:t>
              </a:r>
              <a:r>
                <a:rPr lang="en-NZ" altLang="en-US" sz="1000" dirty="0">
                  <a:latin typeface="Comic Sans MS" panose="030F0702030302020204" pitchFamily="66" charset="0"/>
                </a:rPr>
                <a:t>( c : Container )</a:t>
              </a:r>
            </a:p>
            <a:p>
              <a:pPr eaLnBrk="1" hangingPunct="1"/>
              <a:r>
                <a:rPr lang="en-NZ" altLang="en-US" sz="1000" dirty="0" err="1">
                  <a:latin typeface="Comic Sans MS" panose="030F0702030302020204" pitchFamily="66" charset="0"/>
                </a:rPr>
                <a:t>minimumLayoutSize</a:t>
              </a:r>
              <a:r>
                <a:rPr lang="en-NZ" altLang="en-US" sz="1000" dirty="0">
                  <a:latin typeface="Comic Sans MS" panose="030F0702030302020204" pitchFamily="66" charset="0"/>
                </a:rPr>
                <a:t>( c : Container ) : Dimension</a:t>
              </a:r>
            </a:p>
            <a:p>
              <a:pPr eaLnBrk="1" hangingPunct="1"/>
              <a:r>
                <a:rPr lang="en-NZ" altLang="en-US" sz="1000" dirty="0" err="1">
                  <a:latin typeface="Comic Sans MS" panose="030F0702030302020204" pitchFamily="66" charset="0"/>
                </a:rPr>
                <a:t>preferredLayoutSize</a:t>
              </a:r>
              <a:r>
                <a:rPr lang="en-NZ" altLang="en-US" sz="1000" dirty="0">
                  <a:latin typeface="Comic Sans MS" panose="030F0702030302020204" pitchFamily="66" charset="0"/>
                </a:rPr>
                <a:t>( c : Container ) : Dimension</a:t>
              </a: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3779838" y="2708275"/>
              <a:ext cx="3167062" cy="1223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3779838" y="3140075"/>
              <a:ext cx="3167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3779838" y="3355975"/>
              <a:ext cx="3167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31" name="AutoShape 13"/>
            <p:cNvSpPr>
              <a:spLocks noChangeArrowheads="1"/>
            </p:cNvSpPr>
            <p:nvPr/>
          </p:nvSpPr>
          <p:spPr bwMode="auto">
            <a:xfrm>
              <a:off x="5149850" y="3932238"/>
              <a:ext cx="142875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5221288" y="4148138"/>
              <a:ext cx="1587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2413000" y="4581525"/>
              <a:ext cx="990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NZ" altLang="en-US" sz="1000">
                  <a:latin typeface="Comic Sans MS" panose="030F0702030302020204" pitchFamily="66" charset="0"/>
                </a:rPr>
                <a:t>BorderLayout</a:t>
              </a:r>
            </a:p>
            <a:p>
              <a:pPr eaLnBrk="1" hangingPunct="1"/>
              <a:endParaRPr lang="en-NZ" altLang="en-US" sz="1000">
                <a:latin typeface="Comic Sans MS" panose="030F0702030302020204" pitchFamily="66" charset="0"/>
              </a:endParaRP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2339975" y="4581525"/>
              <a:ext cx="1081088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2339975" y="4868863"/>
              <a:ext cx="10810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2339975" y="5013325"/>
              <a:ext cx="108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3852863" y="4581525"/>
              <a:ext cx="8001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NZ" altLang="en-US" sz="1000">
                  <a:latin typeface="Comic Sans MS" panose="030F0702030302020204" pitchFamily="66" charset="0"/>
                </a:rPr>
                <a:t>BoxLayout</a:t>
              </a:r>
            </a:p>
            <a:p>
              <a:pPr eaLnBrk="1" hangingPunct="1"/>
              <a:endParaRPr lang="en-NZ" altLang="en-US" sz="1000">
                <a:latin typeface="Comic Sans MS" panose="030F0702030302020204" pitchFamily="66" charset="0"/>
              </a:endParaRP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3779838" y="4581525"/>
              <a:ext cx="1081087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3779838" y="4868863"/>
              <a:ext cx="108108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3779838" y="5013325"/>
              <a:ext cx="1081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5294313" y="4581525"/>
              <a:ext cx="8461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NZ" altLang="en-US" sz="1000">
                  <a:latin typeface="Comic Sans MS" panose="030F0702030302020204" pitchFamily="66" charset="0"/>
                </a:rPr>
                <a:t>FlowLayout</a:t>
              </a:r>
            </a:p>
            <a:p>
              <a:pPr eaLnBrk="1" hangingPunct="1"/>
              <a:endParaRPr lang="en-NZ" altLang="en-US" sz="1000">
                <a:latin typeface="Comic Sans MS" panose="030F0702030302020204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5221288" y="4581525"/>
              <a:ext cx="1081087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21288" y="4868863"/>
              <a:ext cx="108108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5221288" y="5013325"/>
              <a:ext cx="1081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6734175" y="4581525"/>
              <a:ext cx="8350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NZ" altLang="en-US" sz="1000">
                  <a:latin typeface="Comic Sans MS" panose="030F0702030302020204" pitchFamily="66" charset="0"/>
                </a:rPr>
                <a:t>GridLayout</a:t>
              </a:r>
            </a:p>
            <a:p>
              <a:pPr eaLnBrk="1" hangingPunct="1"/>
              <a:endParaRPr lang="en-NZ" altLang="en-US" sz="1000">
                <a:latin typeface="Comic Sans MS" panose="030F0702030302020204" pitchFamily="66" charset="0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6661150" y="4581525"/>
              <a:ext cx="1081088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661150" y="4868863"/>
              <a:ext cx="10810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6661150" y="5013325"/>
              <a:ext cx="108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>
              <a:off x="2916238" y="4365625"/>
              <a:ext cx="4176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50" name="Line 58"/>
            <p:cNvSpPr>
              <a:spLocks noChangeShapeType="1"/>
            </p:cNvSpPr>
            <p:nvPr/>
          </p:nvSpPr>
          <p:spPr bwMode="auto">
            <a:xfrm>
              <a:off x="2916238" y="4365625"/>
              <a:ext cx="1587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>
              <a:off x="4284663" y="4365625"/>
              <a:ext cx="1587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52" name="Line 60"/>
            <p:cNvSpPr>
              <a:spLocks noChangeShapeType="1"/>
            </p:cNvSpPr>
            <p:nvPr/>
          </p:nvSpPr>
          <p:spPr bwMode="auto">
            <a:xfrm>
              <a:off x="5724525" y="4365625"/>
              <a:ext cx="1588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53" name="Line 61"/>
            <p:cNvSpPr>
              <a:spLocks noChangeShapeType="1"/>
            </p:cNvSpPr>
            <p:nvPr/>
          </p:nvSpPr>
          <p:spPr bwMode="auto">
            <a:xfrm>
              <a:off x="7092950" y="4365625"/>
              <a:ext cx="1588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9600115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0" dirty="0"/>
              <a:t>5.Using Layout Managers </a:t>
            </a:r>
            <a:r>
              <a:rPr lang="en-US" altLang="en-US" sz="2900" dirty="0" smtClean="0"/>
              <a:t/>
            </a:r>
            <a:br>
              <a:rPr lang="en-US" altLang="en-US" sz="2900" dirty="0" smtClean="0"/>
            </a:br>
            <a:r>
              <a:rPr lang="en-NZ" altLang="en-US" sz="2900" dirty="0" err="1" smtClean="0"/>
              <a:t>BorderLayout</a:t>
            </a:r>
            <a:endParaRPr lang="en-NZ" altLang="en-US" sz="2900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95536" y="1826593"/>
            <a:ext cx="7886700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Places components in up to five areas: </a:t>
            </a:r>
            <a:br>
              <a:rPr lang="en-US" dirty="0" smtClean="0"/>
            </a:br>
            <a:r>
              <a:rPr lang="en-US" dirty="0" smtClean="0"/>
              <a:t>top, bottom, left, right, and center</a:t>
            </a:r>
          </a:p>
          <a:p>
            <a:pPr lvl="1">
              <a:defRPr/>
            </a:pPr>
            <a:r>
              <a:rPr lang="en-US" dirty="0" smtClean="0"/>
              <a:t>These areas are specified by the </a:t>
            </a:r>
            <a:r>
              <a:rPr lang="en-US" dirty="0" err="1" smtClean="0"/>
              <a:t>BorderLayout</a:t>
            </a:r>
            <a:r>
              <a:rPr lang="en-US" dirty="0" smtClean="0"/>
              <a:t> constants:</a:t>
            </a:r>
          </a:p>
          <a:p>
            <a:pPr lvl="2">
              <a:defRPr/>
            </a:pPr>
            <a:r>
              <a:rPr lang="en-US" dirty="0" smtClean="0"/>
              <a:t>PAGE_START</a:t>
            </a:r>
          </a:p>
          <a:p>
            <a:pPr lvl="2">
              <a:defRPr/>
            </a:pPr>
            <a:r>
              <a:rPr lang="en-US" dirty="0" smtClean="0"/>
              <a:t>PAGE_END</a:t>
            </a:r>
          </a:p>
          <a:p>
            <a:pPr lvl="2">
              <a:defRPr/>
            </a:pPr>
            <a:r>
              <a:rPr lang="en-US" dirty="0" smtClean="0"/>
              <a:t>LINE_START</a:t>
            </a:r>
          </a:p>
          <a:p>
            <a:pPr lvl="2">
              <a:defRPr/>
            </a:pPr>
            <a:r>
              <a:rPr lang="en-US" dirty="0" smtClean="0"/>
              <a:t>LINE_END</a:t>
            </a:r>
          </a:p>
          <a:p>
            <a:pPr lvl="2">
              <a:defRPr/>
            </a:pPr>
            <a:r>
              <a:rPr lang="en-US" dirty="0" smtClean="0"/>
              <a:t>CENTER</a:t>
            </a:r>
          </a:p>
          <a:p>
            <a:pPr>
              <a:defRPr/>
            </a:pPr>
            <a:r>
              <a:rPr lang="en-US" dirty="0" smtClean="0"/>
              <a:t>All extra space is placed in the center area</a:t>
            </a:r>
          </a:p>
          <a:p>
            <a:pPr>
              <a:defRPr/>
            </a:pPr>
            <a:r>
              <a:rPr lang="en-US" dirty="0" smtClean="0"/>
              <a:t>Fairly easy to use, but very limited</a:t>
            </a:r>
          </a:p>
          <a:p>
            <a:pPr>
              <a:defRPr/>
            </a:pPr>
            <a:r>
              <a:rPr lang="en-US" dirty="0" smtClean="0"/>
              <a:t>Note: alternate ways of writing: </a:t>
            </a:r>
          </a:p>
          <a:p>
            <a:pPr lvl="1">
              <a:defRPr/>
            </a:pPr>
            <a:r>
              <a:rPr lang="en-NZ" dirty="0" smtClean="0"/>
              <a:t>add(component, </a:t>
            </a:r>
            <a:r>
              <a:rPr lang="en-NZ" dirty="0" err="1" smtClean="0"/>
              <a:t>BorderLayout.CENTER</a:t>
            </a:r>
            <a:r>
              <a:rPr lang="en-NZ" dirty="0" smtClean="0"/>
              <a:t>) //preferred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add(</a:t>
            </a:r>
            <a:r>
              <a:rPr lang="en-US" dirty="0" err="1" smtClean="0"/>
              <a:t>BorderLayout.CENTER</a:t>
            </a:r>
            <a:r>
              <a:rPr lang="en-US" dirty="0" smtClean="0"/>
              <a:t>, component) //valid but old fashioned </a:t>
            </a:r>
            <a:r>
              <a:rPr lang="en-US" i="1" dirty="0" smtClean="0"/>
              <a:t>or</a:t>
            </a:r>
          </a:p>
          <a:p>
            <a:pPr lvl="1">
              <a:defRPr/>
            </a:pPr>
            <a:r>
              <a:rPr lang="en-US" dirty="0" smtClean="0"/>
              <a:t>add("Center", component) //valid but error prone </a:t>
            </a:r>
            <a:endParaRPr lang="en-NZ" dirty="0" smtClean="0"/>
          </a:p>
          <a:p>
            <a:pPr>
              <a:defRPr/>
            </a:pPr>
            <a:endParaRPr lang="en-NZ" dirty="0" smtClean="0"/>
          </a:p>
        </p:txBody>
      </p:sp>
      <p:sp>
        <p:nvSpPr>
          <p:cNvPr id="1741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7DFAC5-5C99-4D99-88BF-A43AA53C349E}" type="slidenum">
              <a:rPr lang="en-NZ" altLang="en-US" sz="1200">
                <a:solidFill>
                  <a:schemeClr val="tx2"/>
                </a:solidFill>
              </a:rPr>
              <a:pPr eaLnBrk="1" hangingPunct="1"/>
              <a:t>18</a:t>
            </a:fld>
            <a:endParaRPr lang="en-NZ" altLang="en-US" sz="1200">
              <a:solidFill>
                <a:schemeClr val="tx2"/>
              </a:solidFill>
            </a:endParaRPr>
          </a:p>
        </p:txBody>
      </p:sp>
      <p:sp>
        <p:nvSpPr>
          <p:cNvPr id="29701" name="TextBox 13"/>
          <p:cNvSpPr txBox="1">
            <a:spLocks noChangeArrowheads="1"/>
          </p:cNvSpPr>
          <p:nvPr/>
        </p:nvSpPr>
        <p:spPr bwMode="auto">
          <a:xfrm>
            <a:off x="5468017" y="2755767"/>
            <a:ext cx="3707904" cy="24929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defRPr/>
            </a:pPr>
            <a:r>
              <a:rPr lang="en-NZ" sz="1200" b="1" dirty="0" smtClean="0">
                <a:latin typeface="Courier New" pitchFamily="49" charset="0"/>
                <a:cs typeface="Courier New" pitchFamily="49" charset="0"/>
              </a:rPr>
              <a:t>Container </a:t>
            </a:r>
            <a:r>
              <a:rPr lang="en-NZ" sz="1200" b="1" dirty="0">
                <a:latin typeface="Courier New" pitchFamily="49" charset="0"/>
                <a:cs typeface="Courier New" pitchFamily="49" charset="0"/>
              </a:rPr>
              <a:t>pane = </a:t>
            </a:r>
            <a:r>
              <a:rPr lang="en-NZ" sz="1200" b="1" dirty="0" err="1">
                <a:latin typeface="Courier New" pitchFamily="49" charset="0"/>
                <a:cs typeface="Courier New" pitchFamily="49" charset="0"/>
              </a:rPr>
              <a:t>getContentPane</a:t>
            </a:r>
            <a:r>
              <a:rPr lang="en-NZ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eaLnBrk="1" hangingPunct="1">
              <a:defRPr/>
            </a:pPr>
            <a:r>
              <a:rPr lang="en-NZ" sz="1200" b="1" dirty="0" err="1" smtClean="0">
                <a:latin typeface="Courier New" pitchFamily="49" charset="0"/>
                <a:cs typeface="Courier New" pitchFamily="49" charset="0"/>
              </a:rPr>
              <a:t>pane.setLayout</a:t>
            </a:r>
            <a:r>
              <a:rPr lang="en-NZ" sz="12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NZ" sz="1200" b="1" dirty="0" err="1">
                <a:latin typeface="Courier New" pitchFamily="49" charset="0"/>
                <a:cs typeface="Courier New" pitchFamily="49" charset="0"/>
              </a:rPr>
              <a:t>BorderLayout</a:t>
            </a:r>
            <a:r>
              <a:rPr lang="en-NZ" sz="12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eaLnBrk="1" hangingPunct="1">
              <a:defRPr/>
            </a:pPr>
            <a:r>
              <a:rPr lang="en-NZ" sz="1200" b="1" dirty="0">
                <a:latin typeface="Courier New" pitchFamily="49" charset="0"/>
                <a:cs typeface="Courier New" pitchFamily="49" charset="0"/>
              </a:rPr>
              <a:t> 	</a:t>
            </a:r>
            <a:endParaRPr lang="en-NZ" sz="12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>
              <a:defRPr/>
            </a:pPr>
            <a:r>
              <a:rPr lang="en-NZ" sz="1200" b="1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NZ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200" b="1" dirty="0">
                <a:latin typeface="Courier New" pitchFamily="49" charset="0"/>
                <a:cs typeface="Courier New" pitchFamily="49" charset="0"/>
              </a:rPr>
              <a:t>button = new </a:t>
            </a:r>
            <a:r>
              <a:rPr lang="en-NZ" sz="1200" b="1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NZ" sz="1200" b="1" dirty="0">
                <a:latin typeface="Courier New" pitchFamily="49" charset="0"/>
                <a:cs typeface="Courier New" pitchFamily="49" charset="0"/>
              </a:rPr>
              <a:t>("Button 1 (PAGE_START)");</a:t>
            </a:r>
          </a:p>
          <a:p>
            <a:pPr algn="l" eaLnBrk="1" hangingPunct="1">
              <a:defRPr/>
            </a:pPr>
            <a:r>
              <a:rPr lang="en-NZ" sz="1200" b="1" dirty="0" err="1" smtClean="0"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NZ" sz="1200" b="1" dirty="0" smtClean="0">
                <a:latin typeface="Courier New" pitchFamily="49" charset="0"/>
                <a:cs typeface="Courier New" pitchFamily="49" charset="0"/>
              </a:rPr>
              <a:t>(button</a:t>
            </a:r>
            <a:r>
              <a:rPr lang="en-NZ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sz="1200" b="1" dirty="0" err="1">
                <a:latin typeface="Courier New" pitchFamily="49" charset="0"/>
                <a:cs typeface="Courier New" pitchFamily="49" charset="0"/>
              </a:rPr>
              <a:t>BorderLayout.PAGE_START</a:t>
            </a:r>
            <a:r>
              <a:rPr lang="en-NZ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>
              <a:defRPr/>
            </a:pPr>
            <a:endParaRPr lang="en-NZ" sz="12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("Button 3 (LINE_START)");</a:t>
            </a:r>
          </a:p>
          <a:p>
            <a:pPr algn="l" eaLnBrk="1" hangingPunct="1">
              <a:defRPr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(button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BorderLayout.LINE_START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3" name="Shape 210"/>
          <p:cNvSpPr>
            <a:spLocks noChangeArrowheads="1"/>
          </p:cNvSpPr>
          <p:nvPr/>
        </p:nvSpPr>
        <p:spPr bwMode="auto">
          <a:xfrm>
            <a:off x="5004048" y="362544"/>
            <a:ext cx="3999036" cy="213035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Text Box 35"/>
          <p:cNvSpPr txBox="1">
            <a:spLocks noChangeArrowheads="1"/>
          </p:cNvSpPr>
          <p:nvPr/>
        </p:nvSpPr>
        <p:spPr bwMode="auto">
          <a:xfrm>
            <a:off x="3059832" y="362545"/>
            <a:ext cx="1812163" cy="27699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NZ" altLang="en-US" sz="1200" dirty="0" smtClean="0"/>
              <a:t>BorderLayoutDemo.java</a:t>
            </a:r>
            <a:endParaRPr lang="en-NZ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59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-7119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5.Using Layout Managers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NZ" altLang="en-US" dirty="0" err="1" smtClean="0"/>
              <a:t>FlowLayout</a:t>
            </a:r>
            <a:endParaRPr lang="en-NZ" alt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34337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Place components in a row, sized at their preferred size. </a:t>
            </a:r>
          </a:p>
          <a:p>
            <a:pPr>
              <a:defRPr/>
            </a:pPr>
            <a:r>
              <a:rPr lang="en-NZ" dirty="0" smtClean="0"/>
              <a:t>Arranges widgets over several lines from </a:t>
            </a:r>
            <a:r>
              <a:rPr lang="en-NZ" b="1" dirty="0" smtClean="0"/>
              <a:t>left-to-right,</a:t>
            </a:r>
            <a:r>
              <a:rPr lang="en-NZ" dirty="0" smtClean="0"/>
              <a:t> with </a:t>
            </a:r>
            <a:r>
              <a:rPr lang="en-NZ" b="1" dirty="0" smtClean="0"/>
              <a:t>top-to-bottom</a:t>
            </a:r>
            <a:r>
              <a:rPr lang="en-NZ" dirty="0"/>
              <a:t> </a:t>
            </a:r>
            <a:r>
              <a:rPr lang="en-NZ" dirty="0" smtClean="0"/>
              <a:t>line breaks, just like text</a:t>
            </a:r>
          </a:p>
          <a:p>
            <a:pPr>
              <a:defRPr/>
            </a:pPr>
            <a:r>
              <a:rPr lang="en-NZ" dirty="0"/>
              <a:t>When the edge of the container is reached, components continue to display on the next line. </a:t>
            </a:r>
          </a:p>
          <a:p>
            <a:pPr>
              <a:defRPr/>
            </a:pPr>
            <a:r>
              <a:rPr lang="en-NZ" dirty="0" smtClean="0"/>
              <a:t>Default for </a:t>
            </a:r>
            <a:r>
              <a:rPr lang="en-NZ" dirty="0" err="1" smtClean="0"/>
              <a:t>JPanel</a:t>
            </a:r>
            <a:endParaRPr lang="en-NZ" dirty="0" smtClean="0"/>
          </a:p>
          <a:p>
            <a:pPr>
              <a:defRPr/>
            </a:pPr>
            <a:r>
              <a:rPr lang="en-NZ" dirty="0" smtClean="0"/>
              <a:t>Constructors:</a:t>
            </a:r>
          </a:p>
          <a:p>
            <a:pPr lvl="1">
              <a:defRPr/>
            </a:pPr>
            <a:r>
              <a:rPr lang="en-US" dirty="0" smtClean="0"/>
              <a:t>Default constructor:</a:t>
            </a:r>
          </a:p>
          <a:p>
            <a:pPr lvl="2">
              <a:defRPr/>
            </a:pPr>
            <a:r>
              <a:rPr lang="en-US" dirty="0" smtClean="0"/>
              <a:t>centered alignment and horizontal and vertical gaps – 5 pixels</a:t>
            </a:r>
          </a:p>
          <a:p>
            <a:pPr lvl="1">
              <a:defRPr/>
            </a:pPr>
            <a:r>
              <a:rPr lang="en-NZ" dirty="0" err="1" smtClean="0"/>
              <a:t>FlowLayout</a:t>
            </a:r>
            <a:r>
              <a:rPr lang="en-NZ" dirty="0" smtClean="0"/>
              <a:t>(</a:t>
            </a:r>
            <a:r>
              <a:rPr lang="en-NZ" dirty="0" err="1" smtClean="0"/>
              <a:t>int</a:t>
            </a:r>
            <a:r>
              <a:rPr lang="en-NZ" dirty="0" smtClean="0"/>
              <a:t> align) - indicated alignment </a:t>
            </a:r>
          </a:p>
          <a:p>
            <a:pPr lvl="2">
              <a:defRPr/>
            </a:pPr>
            <a:r>
              <a:rPr lang="en-NZ" dirty="0" err="1" smtClean="0"/>
              <a:t>FlowLayout.RIGHT</a:t>
            </a:r>
            <a:r>
              <a:rPr lang="en-NZ" dirty="0" smtClean="0"/>
              <a:t>, </a:t>
            </a:r>
            <a:r>
              <a:rPr lang="en-NZ" dirty="0" err="1" smtClean="0"/>
              <a:t>FlowLayout.LEFT</a:t>
            </a:r>
            <a:r>
              <a:rPr lang="en-NZ" dirty="0" smtClean="0"/>
              <a:t> </a:t>
            </a:r>
            <a:r>
              <a:rPr lang="en-NZ" dirty="0" err="1" smtClean="0"/>
              <a:t>etc</a:t>
            </a:r>
            <a:endParaRPr lang="en-NZ" dirty="0" smtClean="0"/>
          </a:p>
          <a:p>
            <a:pPr lvl="1">
              <a:defRPr/>
            </a:pPr>
            <a:endParaRPr lang="en-NZ" dirty="0" smtClean="0"/>
          </a:p>
          <a:p>
            <a:pPr>
              <a:defRPr/>
            </a:pPr>
            <a:endParaRPr lang="en-NZ" dirty="0" smtClean="0"/>
          </a:p>
        </p:txBody>
      </p:sp>
      <p:sp>
        <p:nvSpPr>
          <p:cNvPr id="1844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1A35E9C-E035-4B28-84CC-0207E0FAEB88}" type="slidenum">
              <a:rPr lang="en-NZ" altLang="en-US" sz="1200">
                <a:solidFill>
                  <a:schemeClr val="tx2"/>
                </a:solidFill>
              </a:rPr>
              <a:pPr eaLnBrk="1" hangingPunct="1"/>
              <a:t>19</a:t>
            </a:fld>
            <a:endParaRPr lang="en-NZ" altLang="en-US" sz="1200">
              <a:solidFill>
                <a:schemeClr val="tx2"/>
              </a:solidFill>
            </a:endParaRPr>
          </a:p>
        </p:txBody>
      </p:sp>
      <p:sp>
        <p:nvSpPr>
          <p:cNvPr id="29701" name="TextBox 13"/>
          <p:cNvSpPr txBox="1">
            <a:spLocks noChangeArrowheads="1"/>
          </p:cNvSpPr>
          <p:nvPr/>
        </p:nvSpPr>
        <p:spPr bwMode="auto">
          <a:xfrm>
            <a:off x="250825" y="4724400"/>
            <a:ext cx="4984750" cy="157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defRPr/>
            </a:pPr>
            <a:r>
              <a:rPr lang="en-NZ" sz="1200" b="1" dirty="0">
                <a:latin typeface="Courier New" pitchFamily="49" charset="0"/>
                <a:cs typeface="Courier New" pitchFamily="49" charset="0"/>
              </a:rPr>
              <a:t>Container p = </a:t>
            </a:r>
            <a:r>
              <a:rPr lang="en-NZ" sz="1200" b="1" dirty="0" err="1">
                <a:latin typeface="Courier New" pitchFamily="49" charset="0"/>
                <a:cs typeface="Courier New" pitchFamily="49" charset="0"/>
              </a:rPr>
              <a:t>getContentPane</a:t>
            </a:r>
            <a:r>
              <a:rPr lang="en-NZ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eaLnBrk="1" hangingPunct="1">
              <a:defRPr/>
            </a:pPr>
            <a:r>
              <a:rPr lang="en-NZ" sz="1200" b="1" dirty="0" err="1" smtClean="0">
                <a:latin typeface="Courier New" pitchFamily="49" charset="0"/>
                <a:cs typeface="Courier New" pitchFamily="49" charset="0"/>
              </a:rPr>
              <a:t>p.setLayout</a:t>
            </a:r>
            <a:r>
              <a:rPr lang="en-NZ" sz="12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NZ" sz="1200" b="1" dirty="0" err="1" smtClean="0">
                <a:latin typeface="Courier New" pitchFamily="49" charset="0"/>
                <a:cs typeface="Courier New" pitchFamily="49" charset="0"/>
              </a:rPr>
              <a:t>FlowLayout</a:t>
            </a:r>
            <a:r>
              <a:rPr lang="en-NZ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NZ" sz="1200" b="1" dirty="0" err="1" smtClean="0">
                <a:latin typeface="Courier New" pitchFamily="49" charset="0"/>
                <a:cs typeface="Courier New" pitchFamily="49" charset="0"/>
              </a:rPr>
              <a:t>FlowLayout.RIGHT</a:t>
            </a:r>
            <a:r>
              <a:rPr lang="en-NZ" sz="12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 eaLnBrk="1" hangingPunct="1">
              <a:defRPr/>
            </a:pPr>
            <a:endParaRPr lang="en-NZ" sz="12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>
              <a:defRPr/>
            </a:pPr>
            <a:r>
              <a:rPr lang="en-NZ" sz="1200" b="1" dirty="0" err="1" smtClean="0">
                <a:latin typeface="Courier New" pitchFamily="49" charset="0"/>
                <a:cs typeface="Courier New" pitchFamily="49" charset="0"/>
              </a:rPr>
              <a:t>p.add</a:t>
            </a:r>
            <a:r>
              <a:rPr lang="en-NZ" sz="12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NZ" sz="1200" b="1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NZ" sz="1200" b="1" dirty="0">
                <a:latin typeface="Courier New" pitchFamily="49" charset="0"/>
                <a:cs typeface="Courier New" pitchFamily="49" charset="0"/>
              </a:rPr>
              <a:t>("Button 1"));</a:t>
            </a:r>
          </a:p>
          <a:p>
            <a:pPr algn="l" eaLnBrk="1" hangingPunct="1">
              <a:defRPr/>
            </a:pPr>
            <a:r>
              <a:rPr lang="en-NZ" sz="1200" b="1" dirty="0" err="1" smtClean="0">
                <a:latin typeface="Courier New" pitchFamily="49" charset="0"/>
                <a:cs typeface="Courier New" pitchFamily="49" charset="0"/>
              </a:rPr>
              <a:t>p.add</a:t>
            </a:r>
            <a:r>
              <a:rPr lang="en-NZ" sz="12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NZ" sz="1200" b="1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NZ" sz="1200" b="1" dirty="0">
                <a:latin typeface="Courier New" pitchFamily="49" charset="0"/>
                <a:cs typeface="Courier New" pitchFamily="49" charset="0"/>
              </a:rPr>
              <a:t>("Button 2"));</a:t>
            </a:r>
          </a:p>
          <a:p>
            <a:pPr algn="l" eaLnBrk="1" hangingPunct="1">
              <a:defRPr/>
            </a:pPr>
            <a:r>
              <a:rPr lang="en-NZ" sz="1200" b="1" dirty="0" err="1" smtClean="0">
                <a:latin typeface="Courier New" pitchFamily="49" charset="0"/>
                <a:cs typeface="Courier New" pitchFamily="49" charset="0"/>
              </a:rPr>
              <a:t>p.add</a:t>
            </a:r>
            <a:r>
              <a:rPr lang="en-NZ" sz="12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NZ" sz="1200" b="1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NZ" sz="1200" b="1" dirty="0">
                <a:latin typeface="Courier New" pitchFamily="49" charset="0"/>
                <a:cs typeface="Courier New" pitchFamily="49" charset="0"/>
              </a:rPr>
              <a:t>("Button 3"));</a:t>
            </a:r>
          </a:p>
          <a:p>
            <a:pPr algn="l" eaLnBrk="1" hangingPunct="1">
              <a:defRPr/>
            </a:pPr>
            <a:r>
              <a:rPr lang="en-NZ" sz="1200" b="1" dirty="0" err="1" smtClean="0">
                <a:latin typeface="Courier New" pitchFamily="49" charset="0"/>
                <a:cs typeface="Courier New" pitchFamily="49" charset="0"/>
              </a:rPr>
              <a:t>p.add</a:t>
            </a:r>
            <a:r>
              <a:rPr lang="en-NZ" sz="12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NZ" sz="1200" b="1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NZ" sz="1200" b="1" dirty="0">
                <a:latin typeface="Courier New" pitchFamily="49" charset="0"/>
                <a:cs typeface="Courier New" pitchFamily="49" charset="0"/>
              </a:rPr>
              <a:t>("Long-Named Button 4"));</a:t>
            </a:r>
          </a:p>
          <a:p>
            <a:pPr algn="l" eaLnBrk="1" hangingPunct="1">
              <a:defRPr/>
            </a:pPr>
            <a:r>
              <a:rPr lang="en-NZ" sz="1200" b="1" dirty="0" err="1" smtClean="0">
                <a:latin typeface="Courier New" pitchFamily="49" charset="0"/>
                <a:cs typeface="Courier New" pitchFamily="49" charset="0"/>
              </a:rPr>
              <a:t>p.add</a:t>
            </a:r>
            <a:r>
              <a:rPr lang="en-NZ" sz="12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NZ" sz="1200" b="1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NZ" sz="1200" b="1" dirty="0">
                <a:latin typeface="Courier New" pitchFamily="49" charset="0"/>
                <a:cs typeface="Courier New" pitchFamily="49" charset="0"/>
              </a:rPr>
              <a:t>("5"));</a:t>
            </a:r>
            <a:endParaRPr lang="en-NZ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2615103"/>
            <a:ext cx="15557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4724400"/>
            <a:ext cx="1560512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35"/>
          <p:cNvSpPr txBox="1">
            <a:spLocks noChangeArrowheads="1"/>
          </p:cNvSpPr>
          <p:nvPr/>
        </p:nvSpPr>
        <p:spPr bwMode="auto">
          <a:xfrm>
            <a:off x="7261278" y="192941"/>
            <a:ext cx="1671098" cy="27699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NZ" altLang="en-US" sz="1200" dirty="0" smtClean="0"/>
              <a:t>FlowLayoutDemo.java</a:t>
            </a:r>
            <a:endParaRPr lang="en-NZ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53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Agenda</a:t>
            </a:r>
            <a:endParaRPr lang="en-GB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NZ" altLang="en-US" dirty="0" smtClean="0"/>
              <a:t>Agenda</a:t>
            </a:r>
          </a:p>
          <a:p>
            <a:pPr lvl="1" eaLnBrk="1" hangingPunct="1">
              <a:defRPr/>
            </a:pPr>
            <a:r>
              <a:rPr lang="en-NZ" altLang="en-US" dirty="0" smtClean="0"/>
              <a:t>Basic GUI Programming Concepts</a:t>
            </a:r>
            <a:endParaRPr lang="en-NZ" altLang="en-US" dirty="0"/>
          </a:p>
          <a:p>
            <a:pPr lvl="1" eaLnBrk="1" hangingPunct="1">
              <a:defRPr/>
            </a:pPr>
            <a:r>
              <a:rPr lang="fr-FR" altLang="en-US" dirty="0" smtClean="0"/>
              <a:t>Graphical User Interface (GUI) </a:t>
            </a:r>
          </a:p>
          <a:p>
            <a:pPr lvl="1" algn="just" eaLnBrk="1" hangingPunct="1">
              <a:defRPr/>
            </a:pPr>
            <a:r>
              <a:rPr lang="fr-FR" altLang="en-US" dirty="0"/>
              <a:t>Simple GUI-</a:t>
            </a:r>
            <a:r>
              <a:rPr lang="fr-FR" altLang="en-US" dirty="0" err="1"/>
              <a:t>based</a:t>
            </a:r>
            <a:r>
              <a:rPr lang="fr-FR" altLang="en-US" dirty="0"/>
              <a:t> Input/Output</a:t>
            </a:r>
          </a:p>
          <a:p>
            <a:pPr lvl="1" algn="just" eaLnBrk="1" hangingPunct="1">
              <a:defRPr/>
            </a:pPr>
            <a:r>
              <a:rPr lang="fr-FR" altLang="en-US" dirty="0" err="1" smtClean="0"/>
              <a:t>JFrame</a:t>
            </a:r>
            <a:r>
              <a:rPr lang="fr-FR" altLang="en-US" dirty="0" smtClean="0"/>
              <a:t>, </a:t>
            </a:r>
            <a:r>
              <a:rPr lang="fr-FR" altLang="en-US" dirty="0" err="1" smtClean="0"/>
              <a:t>JPanel</a:t>
            </a:r>
            <a:r>
              <a:rPr lang="fr-FR" altLang="en-US" dirty="0" smtClean="0"/>
              <a:t> &amp; </a:t>
            </a:r>
            <a:r>
              <a:rPr lang="fr-FR" altLang="en-US" dirty="0" err="1" smtClean="0"/>
              <a:t>JLabel</a:t>
            </a:r>
            <a:endParaRPr lang="fr-FR" altLang="en-US" dirty="0" smtClean="0"/>
          </a:p>
          <a:p>
            <a:pPr lvl="1" algn="just" eaLnBrk="1" hangingPunct="1">
              <a:defRPr/>
            </a:pPr>
            <a:r>
              <a:rPr lang="fr-FR" altLang="en-US" dirty="0" err="1"/>
              <a:t>Using</a:t>
            </a:r>
            <a:r>
              <a:rPr lang="fr-FR" altLang="en-US" dirty="0"/>
              <a:t> </a:t>
            </a:r>
            <a:r>
              <a:rPr lang="fr-FR" altLang="en-US" dirty="0" err="1"/>
              <a:t>Layout</a:t>
            </a:r>
            <a:r>
              <a:rPr lang="fr-FR" altLang="en-US" dirty="0"/>
              <a:t> </a:t>
            </a:r>
            <a:r>
              <a:rPr lang="fr-FR" altLang="en-US" dirty="0" smtClean="0"/>
              <a:t>Managers</a:t>
            </a:r>
          </a:p>
          <a:p>
            <a:pPr lvl="1" algn="just" eaLnBrk="1" hangingPunct="1">
              <a:defRPr/>
            </a:pPr>
            <a:r>
              <a:rPr lang="fr-FR" altLang="en-US" dirty="0" smtClean="0"/>
              <a:t>Custom Painting</a:t>
            </a:r>
          </a:p>
          <a:p>
            <a:pPr lvl="1" algn="just" eaLnBrk="1" hangingPunct="1">
              <a:defRPr/>
            </a:pPr>
            <a:r>
              <a:rPr lang="fr-FR" altLang="en-US" dirty="0" smtClean="0"/>
              <a:t>Graphics </a:t>
            </a:r>
          </a:p>
          <a:p>
            <a:pPr>
              <a:defRPr/>
            </a:pPr>
            <a:r>
              <a:rPr lang="en-US" altLang="zh-TW" dirty="0" smtClean="0"/>
              <a:t>Reading</a:t>
            </a:r>
          </a:p>
          <a:p>
            <a:pPr lvl="1"/>
            <a:r>
              <a:rPr lang="en-NZ" dirty="0"/>
              <a:t>Java how to program Late objects version (D &amp; D)</a:t>
            </a:r>
          </a:p>
          <a:p>
            <a:pPr lvl="2"/>
            <a:r>
              <a:rPr lang="en-NZ" dirty="0"/>
              <a:t>Chapter </a:t>
            </a:r>
            <a:r>
              <a:rPr lang="en-NZ" dirty="0" smtClean="0"/>
              <a:t>12</a:t>
            </a:r>
            <a:endParaRPr lang="en-NZ" altLang="zh-TW" dirty="0"/>
          </a:p>
          <a:p>
            <a:pPr lvl="1">
              <a:defRPr/>
            </a:pPr>
            <a:r>
              <a:rPr lang="en-NZ" altLang="zh-TW" dirty="0" smtClean="0"/>
              <a:t>The Java Tutorial: </a:t>
            </a:r>
          </a:p>
          <a:p>
            <a:pPr lvl="2">
              <a:defRPr/>
            </a:pPr>
            <a:r>
              <a:rPr lang="en-NZ" altLang="zh-TW" dirty="0" smtClean="0"/>
              <a:t>Getting started with Swing:</a:t>
            </a:r>
          </a:p>
          <a:p>
            <a:pPr lvl="3">
              <a:defRPr/>
            </a:pPr>
            <a:r>
              <a:rPr lang="en-NZ" altLang="zh-TW" dirty="0">
                <a:hlinkClick r:id="rId3"/>
              </a:rPr>
              <a:t>https://</a:t>
            </a:r>
            <a:r>
              <a:rPr lang="en-NZ" altLang="zh-TW" dirty="0" smtClean="0">
                <a:hlinkClick r:id="rId3"/>
              </a:rPr>
              <a:t>docs.oracle.com/javase/tutorial/uiswing/start/index.html</a:t>
            </a:r>
            <a:endParaRPr lang="en-NZ" altLang="zh-TW" dirty="0" smtClean="0"/>
          </a:p>
          <a:p>
            <a:pPr lvl="2">
              <a:defRPr/>
            </a:pPr>
            <a:r>
              <a:rPr lang="en-NZ" altLang="zh-TW" dirty="0"/>
              <a:t>Using Swing Components</a:t>
            </a:r>
          </a:p>
          <a:p>
            <a:pPr lvl="3">
              <a:defRPr/>
            </a:pPr>
            <a:r>
              <a:rPr lang="en-NZ" altLang="zh-TW" dirty="0">
                <a:hlinkClick r:id="rId4"/>
              </a:rPr>
              <a:t>https://</a:t>
            </a:r>
            <a:r>
              <a:rPr lang="en-NZ" altLang="zh-TW" dirty="0" smtClean="0">
                <a:hlinkClick r:id="rId4"/>
              </a:rPr>
              <a:t>docs.oracle.com/javase/tutorial/uiswing/components/index.html</a:t>
            </a:r>
            <a:endParaRPr lang="en-NZ" altLang="zh-TW" dirty="0" smtClean="0"/>
          </a:p>
          <a:p>
            <a:pPr lvl="2">
              <a:defRPr/>
            </a:pPr>
            <a:r>
              <a:rPr lang="fr-FR" altLang="en-US" dirty="0"/>
              <a:t>Custom painting</a:t>
            </a:r>
          </a:p>
          <a:p>
            <a:pPr lvl="3">
              <a:defRPr/>
            </a:pPr>
            <a:r>
              <a:rPr lang="fr-FR" altLang="en-US" dirty="0">
                <a:hlinkClick r:id="rId5"/>
              </a:rPr>
              <a:t>https://docs.oracle.com/javase/tutorial/uiswing/painting/step2.html</a:t>
            </a:r>
            <a:endParaRPr lang="fr-FR" altLang="en-US" dirty="0"/>
          </a:p>
          <a:p>
            <a:pPr marL="274638" lvl="1" indent="0" eaLnBrk="1" hangingPunct="1">
              <a:buFont typeface="Wingdings 3" panose="05040102010807070707" pitchFamily="18" charset="2"/>
              <a:buNone/>
              <a:defRPr/>
            </a:pPr>
            <a:endParaRPr lang="fr-FR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13332"/>
            <a:ext cx="7886700" cy="1325563"/>
          </a:xfrm>
        </p:spPr>
        <p:txBody>
          <a:bodyPr/>
          <a:lstStyle/>
          <a:p>
            <a:r>
              <a:rPr lang="en-NZ" dirty="0" smtClean="0"/>
              <a:t>6.Custom Painting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Create an area for custom painting/drawing inside a </a:t>
            </a:r>
            <a:r>
              <a:rPr lang="en-NZ" dirty="0" err="1" smtClean="0"/>
              <a:t>JPanel</a:t>
            </a:r>
            <a:endParaRPr lang="en-NZ" dirty="0" smtClean="0"/>
          </a:p>
          <a:p>
            <a:r>
              <a:rPr lang="en-NZ" dirty="0" smtClean="0"/>
              <a:t>Override the </a:t>
            </a:r>
            <a:r>
              <a:rPr lang="en-NZ" dirty="0" err="1" smtClean="0"/>
              <a:t>paintComponent</a:t>
            </a:r>
            <a:r>
              <a:rPr lang="en-NZ" dirty="0" smtClean="0"/>
              <a:t> method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r>
              <a:rPr lang="en-NZ" dirty="0"/>
              <a:t>Note: Call the superclass version of </a:t>
            </a:r>
            <a:r>
              <a:rPr lang="en-NZ" dirty="0" err="1"/>
              <a:t>paintComponent</a:t>
            </a:r>
            <a:r>
              <a:rPr lang="en-NZ" dirty="0"/>
              <a:t> as the first statement in the body of the overridden method to ensure that the component displays correctly.</a:t>
            </a:r>
          </a:p>
          <a:p>
            <a:r>
              <a:rPr lang="en-NZ" dirty="0" smtClean="0"/>
              <a:t>Note</a:t>
            </a:r>
            <a:r>
              <a:rPr lang="en-NZ" dirty="0"/>
              <a:t>: We don’t make a direct call to the </a:t>
            </a:r>
            <a:r>
              <a:rPr lang="en-NZ" dirty="0" err="1"/>
              <a:t>paintComponent</a:t>
            </a:r>
            <a:r>
              <a:rPr lang="en-NZ" dirty="0" smtClean="0"/>
              <a:t>() method </a:t>
            </a:r>
            <a:r>
              <a:rPr lang="en-NZ" dirty="0"/>
              <a:t>in our code. </a:t>
            </a:r>
            <a:r>
              <a:rPr lang="en-NZ" dirty="0" smtClean="0"/>
              <a:t> </a:t>
            </a:r>
          </a:p>
          <a:p>
            <a:pPr lvl="1"/>
            <a:r>
              <a:rPr lang="en-NZ" dirty="0" smtClean="0"/>
              <a:t>This </a:t>
            </a:r>
            <a:r>
              <a:rPr lang="en-NZ" dirty="0"/>
              <a:t>method is called </a:t>
            </a:r>
            <a:r>
              <a:rPr lang="en-NZ" b="1" dirty="0" smtClean="0"/>
              <a:t>automatically</a:t>
            </a:r>
            <a:r>
              <a:rPr lang="en-NZ" dirty="0" smtClean="0"/>
              <a:t> by </a:t>
            </a:r>
            <a:r>
              <a:rPr lang="en-NZ" dirty="0"/>
              <a:t>the Java runtime whenever the </a:t>
            </a:r>
            <a:r>
              <a:rPr lang="en-NZ" dirty="0" err="1"/>
              <a:t>JPanel</a:t>
            </a:r>
            <a:r>
              <a:rPr lang="en-NZ" dirty="0"/>
              <a:t> area needs </a:t>
            </a:r>
            <a:r>
              <a:rPr lang="en-NZ" dirty="0" smtClean="0"/>
              <a:t>to be </a:t>
            </a:r>
            <a:r>
              <a:rPr lang="en-NZ" dirty="0"/>
              <a:t>refreshed e.g</a:t>
            </a:r>
            <a:r>
              <a:rPr lang="en-NZ" dirty="0" smtClean="0"/>
              <a:t>.</a:t>
            </a:r>
          </a:p>
          <a:p>
            <a:pPr lvl="2"/>
            <a:r>
              <a:rPr lang="en-NZ" dirty="0"/>
              <a:t>when the </a:t>
            </a:r>
            <a:r>
              <a:rPr lang="en-NZ" dirty="0" err="1"/>
              <a:t>JFrame</a:t>
            </a:r>
            <a:r>
              <a:rPr lang="en-NZ" dirty="0"/>
              <a:t> is first created and displayed</a:t>
            </a:r>
            <a:r>
              <a:rPr lang="en-NZ" dirty="0" smtClean="0"/>
              <a:t>, </a:t>
            </a:r>
            <a:endParaRPr lang="en-NZ" dirty="0"/>
          </a:p>
          <a:p>
            <a:pPr lvl="2"/>
            <a:r>
              <a:rPr lang="en-NZ" dirty="0"/>
              <a:t>on some platforms the </a:t>
            </a:r>
            <a:r>
              <a:rPr lang="en-NZ" dirty="0" err="1"/>
              <a:t>JPanel</a:t>
            </a:r>
            <a:r>
              <a:rPr lang="en-NZ" dirty="0"/>
              <a:t> area is covered (the user </a:t>
            </a:r>
            <a:r>
              <a:rPr lang="en-NZ" dirty="0" smtClean="0"/>
              <a:t>moves to </a:t>
            </a:r>
            <a:r>
              <a:rPr lang="en-NZ" dirty="0"/>
              <a:t>another application) and comes back to the </a:t>
            </a:r>
            <a:r>
              <a:rPr lang="en-NZ" dirty="0" err="1"/>
              <a:t>JFrame</a:t>
            </a:r>
            <a:r>
              <a:rPr lang="en-NZ" dirty="0"/>
              <a:t>,</a:t>
            </a:r>
          </a:p>
          <a:p>
            <a:pPr lvl="2"/>
            <a:r>
              <a:rPr lang="en-NZ" dirty="0"/>
              <a:t>when the user makes a change to the </a:t>
            </a:r>
            <a:r>
              <a:rPr lang="en-NZ" dirty="0" err="1"/>
              <a:t>JFrame</a:t>
            </a:r>
            <a:r>
              <a:rPr lang="en-NZ" dirty="0"/>
              <a:t> size.</a:t>
            </a:r>
            <a:endParaRPr lang="en-NZ" dirty="0" smtClean="0"/>
          </a:p>
          <a:p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838200" y="2132856"/>
            <a:ext cx="4890028" cy="5470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(Graphics g</a:t>
            </a:r>
            <a:r>
              <a:rPr lang="en-NZ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altLang="en-US" sz="1477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super.paintComponent</a:t>
            </a:r>
            <a:r>
              <a:rPr lang="en-NZ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(g);</a:t>
            </a:r>
            <a:endParaRPr lang="en-NZ" altLang="en-US" sz="1477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6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6.Custom </a:t>
            </a:r>
            <a:r>
              <a:rPr lang="en-NZ" dirty="0" smtClean="0"/>
              <a:t>Painting</a:t>
            </a:r>
            <a:br>
              <a:rPr lang="en-NZ" dirty="0" smtClean="0"/>
            </a:br>
            <a:r>
              <a:rPr lang="en-NZ" dirty="0" smtClean="0"/>
              <a:t>Example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Note:</a:t>
            </a:r>
          </a:p>
          <a:p>
            <a:pPr lvl="1"/>
            <a:r>
              <a:rPr lang="en-NZ" dirty="0"/>
              <a:t>The Graphics object is supplied by the Java runtime </a:t>
            </a:r>
            <a:r>
              <a:rPr lang="en-NZ" dirty="0" smtClean="0"/>
              <a:t>to the </a:t>
            </a:r>
            <a:r>
              <a:rPr lang="en-NZ" dirty="0" err="1" smtClean="0"/>
              <a:t>paintComponent</a:t>
            </a:r>
            <a:r>
              <a:rPr lang="en-NZ" dirty="0"/>
              <a:t>() method whenever the </a:t>
            </a:r>
            <a:r>
              <a:rPr lang="en-NZ" dirty="0" err="1" smtClean="0"/>
              <a:t>JPanel</a:t>
            </a:r>
            <a:r>
              <a:rPr lang="en-NZ" dirty="0" smtClean="0"/>
              <a:t> object </a:t>
            </a:r>
            <a:r>
              <a:rPr lang="en-NZ" dirty="0"/>
              <a:t>needs to be displayed</a:t>
            </a:r>
            <a:r>
              <a:rPr lang="en-NZ" dirty="0" smtClean="0"/>
              <a:t>.</a:t>
            </a:r>
          </a:p>
          <a:p>
            <a:pPr lvl="1"/>
            <a:r>
              <a:rPr lang="en-NZ" dirty="0"/>
              <a:t>Inside the </a:t>
            </a:r>
            <a:r>
              <a:rPr lang="en-NZ" dirty="0" err="1"/>
              <a:t>paintComponent</a:t>
            </a:r>
            <a:r>
              <a:rPr lang="en-NZ" dirty="0"/>
              <a:t>() method the </a:t>
            </a:r>
            <a:r>
              <a:rPr lang="en-NZ" dirty="0" smtClean="0"/>
              <a:t>Graphics object </a:t>
            </a:r>
            <a:r>
              <a:rPr lang="en-NZ" dirty="0"/>
              <a:t>can be used to draw things</a:t>
            </a:r>
            <a:r>
              <a:rPr lang="en-NZ" dirty="0" smtClean="0"/>
              <a:t>.</a:t>
            </a:r>
          </a:p>
          <a:p>
            <a:pPr lvl="1"/>
            <a:r>
              <a:rPr lang="en-NZ" dirty="0" err="1"/>
              <a:t>super.paintComponent</a:t>
            </a:r>
            <a:r>
              <a:rPr lang="en-NZ" dirty="0"/>
              <a:t>() is always the </a:t>
            </a:r>
            <a:r>
              <a:rPr lang="en-NZ" dirty="0" smtClean="0"/>
              <a:t>first statement </a:t>
            </a:r>
            <a:r>
              <a:rPr lang="en-NZ" dirty="0"/>
              <a:t>of the </a:t>
            </a:r>
            <a:r>
              <a:rPr lang="en-NZ" dirty="0" err="1" smtClean="0"/>
              <a:t>paintComponent</a:t>
            </a:r>
            <a:r>
              <a:rPr lang="en-NZ" dirty="0"/>
              <a:t>() method</a:t>
            </a:r>
            <a:r>
              <a:rPr lang="en-NZ" dirty="0" smtClean="0"/>
              <a:t>. This </a:t>
            </a:r>
            <a:r>
              <a:rPr lang="en-NZ" dirty="0"/>
              <a:t>statement ensures that the </a:t>
            </a:r>
            <a:r>
              <a:rPr lang="en-NZ" dirty="0" err="1"/>
              <a:t>JPanel</a:t>
            </a:r>
            <a:r>
              <a:rPr lang="en-NZ" dirty="0"/>
              <a:t> area </a:t>
            </a:r>
            <a:r>
              <a:rPr lang="en-NZ" dirty="0" smtClean="0"/>
              <a:t>is cleared </a:t>
            </a:r>
            <a:r>
              <a:rPr lang="en-NZ" dirty="0"/>
              <a:t>before any painting is done.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55576" y="1863308"/>
            <a:ext cx="6345288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MyPanel extends JPanel </a:t>
            </a:r>
            <a:r>
              <a:rPr lang="nn-NO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nn-NO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paintComponent(Graphics g)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super.paintComponent(g);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g.drawString</a:t>
            </a: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("This is my custom Panel!",10,20);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867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8092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NZ" dirty="0"/>
              <a:t>6.Custom </a:t>
            </a:r>
            <a:r>
              <a:rPr lang="en-NZ" dirty="0" smtClean="0"/>
              <a:t>Painting</a:t>
            </a:r>
            <a:br>
              <a:rPr lang="en-NZ" dirty="0" smtClean="0"/>
            </a:br>
            <a:r>
              <a:rPr lang="en-NZ" altLang="en-US" dirty="0" smtClean="0"/>
              <a:t>Graphics &amp; Graphics2D</a:t>
            </a:r>
            <a:endParaRPr lang="en-US" altLang="en-US" dirty="0" smtClean="0"/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5132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Old graphics context: java.awt.Graphics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Used in Java 1.0 and 1.1, now obsolete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New graphics context: java.awt.Graphics2D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Part of Java 2D (in Java 1.2 and later)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Although paintComponent() takes a Graphics object, what you get is really a Graphics2D!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Basic methods for painting (Graphics and Graphics2D):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drawLine()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clearRect(), drawRect(), draw3DRect(), fillRect(), fill3DRect()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drawArc(), fillArc(), drawOval(), fillOval()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drawPolygon(), fillPolygon(), drawPolyLine()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drawString()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44039" name="Rectangle 9"/>
          <p:cNvSpPr>
            <a:spLocks noChangeArrowheads="1"/>
          </p:cNvSpPr>
          <p:nvPr/>
        </p:nvSpPr>
        <p:spPr bwMode="auto">
          <a:xfrm>
            <a:off x="2483768" y="5085184"/>
            <a:ext cx="5673228" cy="8302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public void paintComponent(final Graphics g) </a:t>
            </a:r>
            <a:r>
              <a:rPr lang="en-US" sz="1200" b="1" dirty="0" smtClean="0">
                <a:latin typeface="Courier New" pitchFamily="49" charset="0"/>
              </a:rPr>
              <a:t>{ ...</a:t>
            </a:r>
            <a:endParaRPr lang="en-U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final Graphics2D g2d = (Graphics2D) g; // Just cast it…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// Use g2d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285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79388" y="0"/>
            <a:ext cx="8640761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NZ" dirty="0"/>
              <a:t>6.Custom Painting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altLang="en-US" dirty="0" smtClean="0"/>
              <a:t>Java 2D</a:t>
            </a:r>
            <a:endParaRPr lang="en-US" altLang="en-US" dirty="0" smtClean="0"/>
          </a:p>
        </p:txBody>
      </p:sp>
      <p:sp>
        <p:nvSpPr>
          <p:cNvPr id="3789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79388" y="1196975"/>
            <a:ext cx="8640762" cy="5232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Support for arbitrary shapes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A single draw() method, a single fill()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Draws or fills anything implementing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smtClean="0"/>
              <a:t>Line2D, Rectangle2D, RoundRectangle2D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smtClean="0"/>
              <a:t>Arc2D, Ellipse2D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smtClean="0"/>
              <a:t>QuadCurve2D, CubicCurve2D</a:t>
            </a:r>
          </a:p>
          <a:p>
            <a:pPr lvl="2" eaLnBrk="1" hangingPunct="1">
              <a:lnSpc>
                <a:spcPct val="80000"/>
              </a:lnSpc>
            </a:pPr>
            <a:r>
              <a:rPr lang="en-NZ" altLang="en-US" sz="1600" dirty="0" smtClean="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Pen styles implement the Stroke interface (BasicStroke)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Different line widths, patterns, join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Use setStroke()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Fill patterns implement the Paint interface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Color: Solid fill, default color space sRGB (rgb + alpha)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smtClean="0"/>
              <a:t>Color.RED, Color.GREEN, Color.BLACK, ...</a:t>
            </a:r>
          </a:p>
          <a:p>
            <a:pPr lvl="2" eaLnBrk="1" hangingPunct="1">
              <a:lnSpc>
                <a:spcPct val="80000"/>
              </a:lnSpc>
            </a:pPr>
            <a:endParaRPr lang="en-NZ" altLang="en-US" sz="1600" dirty="0" smtClean="0"/>
          </a:p>
          <a:p>
            <a:pPr lvl="2"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smtClean="0"/>
              <a:t>TexturePaint: Tiles a picture (repeats as necessary)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smtClean="0"/>
              <a:t>GradientPaint: A gradient between two colors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Use setPaint() or the older setColor()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1231900" y="4797152"/>
            <a:ext cx="6254750" cy="27622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 dirty="0">
                <a:latin typeface="Courier New" panose="02070309020205020404" pitchFamily="49" charset="0"/>
              </a:rPr>
              <a:t>Color cyan2 = new Color(0, 255, 255); // Between 0 and 255</a:t>
            </a:r>
          </a:p>
        </p:txBody>
      </p:sp>
    </p:spTree>
    <p:extLst>
      <p:ext uri="{BB962C8B-B14F-4D97-AF65-F5344CB8AC3E}">
        <p14:creationId xmlns:p14="http://schemas.microsoft.com/office/powerpoint/2010/main" val="2528683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6.Custom Painting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Drawing Shapes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 order to draw in the </a:t>
            </a:r>
            <a:r>
              <a:rPr lang="en-NZ" dirty="0" err="1"/>
              <a:t>JPanel</a:t>
            </a:r>
            <a:r>
              <a:rPr lang="en-NZ" dirty="0"/>
              <a:t> area we use the </a:t>
            </a:r>
            <a:r>
              <a:rPr lang="en-NZ" dirty="0" smtClean="0"/>
              <a:t>Graphics object</a:t>
            </a:r>
            <a:r>
              <a:rPr lang="en-NZ" dirty="0"/>
              <a:t>. The Graphics object is supplied by the </a:t>
            </a:r>
            <a:r>
              <a:rPr lang="en-NZ" dirty="0" smtClean="0"/>
              <a:t>Java runtime </a:t>
            </a:r>
            <a:r>
              <a:rPr lang="en-NZ" dirty="0"/>
              <a:t>as a parameter to the </a:t>
            </a:r>
            <a:r>
              <a:rPr lang="en-NZ" dirty="0" err="1"/>
              <a:t>paintComponent</a:t>
            </a:r>
            <a:r>
              <a:rPr lang="en-NZ" dirty="0" smtClean="0"/>
              <a:t>() method</a:t>
            </a:r>
            <a:r>
              <a:rPr lang="en-NZ" dirty="0"/>
              <a:t>. The Graphics class contains many </a:t>
            </a:r>
            <a:r>
              <a:rPr lang="en-NZ" dirty="0" smtClean="0"/>
              <a:t>instance methods</a:t>
            </a:r>
            <a:r>
              <a:rPr lang="en-NZ" dirty="0"/>
              <a:t>: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39552" y="3068960"/>
            <a:ext cx="5040560" cy="2969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fr-FR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fr-FR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x1, </a:t>
            </a:r>
            <a:r>
              <a:rPr lang="fr-FR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y1, </a:t>
            </a:r>
            <a:r>
              <a:rPr lang="fr-FR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x2 , </a:t>
            </a:r>
            <a:r>
              <a:rPr lang="fr-FR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y2</a:t>
            </a:r>
            <a:r>
              <a:rPr lang="fr-FR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Z" altLang="en-US" sz="1477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39552" y="3474959"/>
            <a:ext cx="5256584" cy="2969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drawRect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555542" y="3880958"/>
            <a:ext cx="5256584" cy="2969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sz="1477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drawOval</a:t>
            </a:r>
            <a:r>
              <a:rPr lang="en-NZ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77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62438" y="4281160"/>
            <a:ext cx="5256584" cy="2969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sz="1477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fillRect</a:t>
            </a:r>
            <a:r>
              <a:rPr lang="en-NZ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77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78428" y="4687159"/>
            <a:ext cx="5256584" cy="2969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sz="1477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fillOval</a:t>
            </a:r>
            <a:r>
              <a:rPr lang="en-NZ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77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78428" y="5109050"/>
            <a:ext cx="5256584" cy="3025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drawString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text,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endParaRPr lang="en-NZ" altLang="en-US" sz="1477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62438" y="5876367"/>
            <a:ext cx="2641410" cy="3025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NZ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Z" altLang="en-US" sz="1477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580112" y="5876367"/>
            <a:ext cx="3098002" cy="2969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g.setColor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Color.YELLOW</a:t>
            </a:r>
            <a:r>
              <a:rPr lang="en-NZ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43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Draws the following </a:t>
            </a:r>
            <a:r>
              <a:rPr lang="en-NZ" dirty="0" err="1"/>
              <a:t>JPanel</a:t>
            </a:r>
            <a:r>
              <a:rPr lang="en-NZ" dirty="0"/>
              <a:t>. </a:t>
            </a:r>
            <a:r>
              <a:rPr lang="en-NZ" dirty="0" smtClean="0"/>
              <a:t> All </a:t>
            </a:r>
            <a:r>
              <a:rPr lang="en-NZ" dirty="0"/>
              <a:t>the shapes are drawn in black</a:t>
            </a:r>
            <a:r>
              <a:rPr lang="en-NZ" dirty="0" smtClean="0"/>
              <a:t>.</a:t>
            </a:r>
          </a:p>
          <a:p>
            <a:pPr lvl="1"/>
            <a:r>
              <a:rPr lang="en-NZ" dirty="0"/>
              <a:t>Inner circle has </a:t>
            </a:r>
            <a:r>
              <a:rPr lang="en-NZ" dirty="0" smtClean="0"/>
              <a:t>top, left position</a:t>
            </a:r>
            <a:r>
              <a:rPr lang="en-NZ" dirty="0"/>
              <a:t>: 20,10 and size: </a:t>
            </a:r>
            <a:r>
              <a:rPr lang="en-NZ" dirty="0" smtClean="0"/>
              <a:t>60</a:t>
            </a:r>
          </a:p>
          <a:p>
            <a:pPr lvl="1"/>
            <a:r>
              <a:rPr lang="en-NZ" dirty="0"/>
              <a:t>Outer circle is 8 </a:t>
            </a:r>
            <a:r>
              <a:rPr lang="en-NZ" dirty="0" smtClean="0"/>
              <a:t>pixels wider </a:t>
            </a:r>
            <a:r>
              <a:rPr lang="en-NZ" dirty="0"/>
              <a:t>than the inner </a:t>
            </a:r>
            <a:r>
              <a:rPr lang="en-NZ" dirty="0" smtClean="0"/>
              <a:t>circle</a:t>
            </a:r>
          </a:p>
          <a:p>
            <a:pPr lvl="1"/>
            <a:r>
              <a:rPr lang="en-NZ" dirty="0"/>
              <a:t>Filled square has top, </a:t>
            </a:r>
            <a:r>
              <a:rPr lang="en-NZ" dirty="0" smtClean="0"/>
              <a:t>left position</a:t>
            </a:r>
            <a:r>
              <a:rPr lang="en-NZ" dirty="0"/>
              <a:t>: 35,25 and size: </a:t>
            </a:r>
            <a:r>
              <a:rPr lang="en-NZ" dirty="0" smtClean="0"/>
              <a:t>30</a:t>
            </a:r>
          </a:p>
          <a:p>
            <a:pPr lvl="1"/>
            <a:r>
              <a:rPr lang="en-NZ" dirty="0"/>
              <a:t>Text is at position: 84,40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140968"/>
            <a:ext cx="3207967" cy="27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0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2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7886700" cy="4351338"/>
          </a:xfrm>
        </p:spPr>
        <p:txBody>
          <a:bodyPr/>
          <a:lstStyle/>
          <a:p>
            <a:r>
              <a:rPr lang="en-NZ" dirty="0" smtClean="0"/>
              <a:t>Draws the following </a:t>
            </a:r>
            <a:r>
              <a:rPr lang="en-NZ" dirty="0" err="1"/>
              <a:t>JPanel</a:t>
            </a:r>
            <a:r>
              <a:rPr lang="en-NZ" dirty="0"/>
              <a:t>. </a:t>
            </a:r>
            <a:r>
              <a:rPr lang="en-NZ" dirty="0" smtClean="0"/>
              <a:t> All </a:t>
            </a:r>
            <a:r>
              <a:rPr lang="en-NZ" dirty="0"/>
              <a:t>the shapes are drawn in black.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07" y="2276872"/>
            <a:ext cx="3684100" cy="3894908"/>
          </a:xfrm>
          <a:prstGeom prst="rect">
            <a:avLst/>
          </a:prstGeom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97438" y="1974548"/>
            <a:ext cx="4824660" cy="17973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fr-FR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en-US" sz="1477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fr-FR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(Graphics g)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fr-FR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en-US" sz="1477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super.paintComponent</a:t>
            </a:r>
            <a:r>
              <a:rPr lang="fr-FR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fr-FR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fr-FR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en-US" sz="1477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drawLogo</a:t>
            </a:r>
            <a:r>
              <a:rPr lang="fr-FR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fr-FR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30, 10);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fr-FR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en-US" sz="1477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drawLogo</a:t>
            </a:r>
            <a:r>
              <a:rPr lang="fr-FR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fr-FR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80, 30, 20);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fr-FR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en-US" sz="1477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drawLogo</a:t>
            </a:r>
            <a:r>
              <a:rPr lang="fr-FR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fr-FR" altLang="en-US" sz="147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60, 100, 30);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fr-FR" altLang="en-US" sz="1477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NZ" altLang="en-US" sz="1477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0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dirty="0" smtClean="0"/>
              <a:t>1.Basic </a:t>
            </a:r>
            <a:r>
              <a:rPr lang="fr-FR" altLang="en-US" dirty="0"/>
              <a:t>GUI </a:t>
            </a:r>
            <a:r>
              <a:rPr lang="fr-FR" altLang="en-US" dirty="0" err="1"/>
              <a:t>Programming</a:t>
            </a:r>
            <a:r>
              <a:rPr lang="fr-FR" altLang="en-US" dirty="0"/>
              <a:t> Concepts</a:t>
            </a:r>
            <a:endParaRPr lang="en-NZ" altLang="en-US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altLang="en-US" dirty="0"/>
              <a:t>A graphical user interface (GUI) presents a user-friendly mechanism for interacting with an application. </a:t>
            </a:r>
          </a:p>
          <a:p>
            <a:pPr lvl="1" eaLnBrk="1" hangingPunct="1"/>
            <a:r>
              <a:rPr lang="en-NZ" altLang="en-US" dirty="0"/>
              <a:t>Pronounced “GOO-</a:t>
            </a:r>
            <a:r>
              <a:rPr lang="en-NZ" altLang="en-US" dirty="0" err="1"/>
              <a:t>ee</a:t>
            </a:r>
            <a:r>
              <a:rPr lang="en-NZ" altLang="en-US" dirty="0"/>
              <a:t>”</a:t>
            </a:r>
          </a:p>
          <a:p>
            <a:pPr lvl="1" eaLnBrk="1" hangingPunct="1"/>
            <a:r>
              <a:rPr lang="en-NZ" altLang="en-US" dirty="0"/>
              <a:t>Gives an application a distinctive “look-and-feel.” </a:t>
            </a:r>
          </a:p>
          <a:p>
            <a:pPr eaLnBrk="1" hangingPunct="1"/>
            <a:r>
              <a:rPr lang="en-US" altLang="en-US" dirty="0" smtClean="0"/>
              <a:t>Conventional programming: </a:t>
            </a:r>
          </a:p>
          <a:p>
            <a:pPr lvl="1" eaLnBrk="1" hangingPunct="1"/>
            <a:r>
              <a:rPr lang="en-US" altLang="en-US" dirty="0" smtClean="0"/>
              <a:t>sequence of operations is determined </a:t>
            </a:r>
            <a:br>
              <a:rPr lang="en-US" altLang="en-US" dirty="0" smtClean="0"/>
            </a:br>
            <a:r>
              <a:rPr lang="en-US" altLang="en-US" dirty="0" smtClean="0"/>
              <a:t>by the program</a:t>
            </a:r>
          </a:p>
          <a:p>
            <a:pPr lvl="1" eaLnBrk="1" hangingPunct="1"/>
            <a:r>
              <a:rPr lang="en-US" altLang="en-US" dirty="0" smtClean="0"/>
              <a:t>what you want to happen, happens when you want it</a:t>
            </a:r>
          </a:p>
          <a:p>
            <a:pPr eaLnBrk="1" hangingPunct="1"/>
            <a:r>
              <a:rPr lang="en-US" altLang="en-US" dirty="0" smtClean="0"/>
              <a:t>Event-driven programming:</a:t>
            </a:r>
          </a:p>
          <a:p>
            <a:pPr lvl="1" eaLnBrk="1" hangingPunct="1"/>
            <a:r>
              <a:rPr lang="en-US" altLang="en-US" dirty="0" smtClean="0"/>
              <a:t>sequence of operations is determined </a:t>
            </a:r>
            <a:br>
              <a:rPr lang="en-US" altLang="en-US" dirty="0" smtClean="0"/>
            </a:br>
            <a:r>
              <a:rPr lang="en-US" altLang="en-US" dirty="0" smtClean="0"/>
              <a:t>by the user’s interaction with the application’s interface</a:t>
            </a:r>
          </a:p>
          <a:p>
            <a:pPr lvl="1" eaLnBrk="1" hangingPunct="1"/>
            <a:r>
              <a:rPr lang="en-US" altLang="en-US" dirty="0" smtClean="0"/>
              <a:t>anything that can happen, happens at any time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pSp>
        <p:nvGrpSpPr>
          <p:cNvPr id="34820" name="Group 1"/>
          <p:cNvGrpSpPr>
            <a:grpSpLocks/>
          </p:cNvGrpSpPr>
          <p:nvPr/>
        </p:nvGrpSpPr>
        <p:grpSpPr bwMode="auto">
          <a:xfrm>
            <a:off x="6549088" y="4724175"/>
            <a:ext cx="2667868" cy="1814737"/>
            <a:chOff x="5449471" y="2340971"/>
            <a:chExt cx="2916788" cy="2607860"/>
          </a:xfrm>
        </p:grpSpPr>
        <p:sp>
          <p:nvSpPr>
            <p:cNvPr id="34830" name="Rectangle 11"/>
            <p:cNvSpPr>
              <a:spLocks noChangeArrowheads="1"/>
            </p:cNvSpPr>
            <p:nvPr/>
          </p:nvSpPr>
          <p:spPr bwMode="auto">
            <a:xfrm>
              <a:off x="6164727" y="2340971"/>
              <a:ext cx="1150036" cy="39806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34831" name="Rectangle 12"/>
            <p:cNvSpPr>
              <a:spLocks noChangeArrowheads="1"/>
            </p:cNvSpPr>
            <p:nvPr/>
          </p:nvSpPr>
          <p:spPr bwMode="auto">
            <a:xfrm>
              <a:off x="6339299" y="3433171"/>
              <a:ext cx="892408" cy="39806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ahoma" panose="020B0604030504040204" pitchFamily="34" charset="0"/>
                </a:rPr>
                <a:t>Widgets</a:t>
              </a:r>
            </a:p>
          </p:txBody>
        </p:sp>
        <p:sp>
          <p:nvSpPr>
            <p:cNvPr id="34832" name="Rectangle 13"/>
            <p:cNvSpPr>
              <a:spLocks noChangeArrowheads="1"/>
            </p:cNvSpPr>
            <p:nvPr/>
          </p:nvSpPr>
          <p:spPr bwMode="auto">
            <a:xfrm>
              <a:off x="6309628" y="4550771"/>
              <a:ext cx="944984" cy="39806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ahoma" panose="020B0604030504040204" pitchFamily="34" charset="0"/>
                </a:rPr>
                <a:t>The User</a:t>
              </a:r>
            </a:p>
          </p:txBody>
        </p:sp>
        <p:sp>
          <p:nvSpPr>
            <p:cNvPr id="34833" name="Line 14"/>
            <p:cNvSpPr>
              <a:spLocks noChangeShapeType="1"/>
            </p:cNvSpPr>
            <p:nvPr/>
          </p:nvSpPr>
          <p:spPr bwMode="auto">
            <a:xfrm>
              <a:off x="6324600" y="2794000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NZ" sz="1200"/>
            </a:p>
          </p:txBody>
        </p:sp>
        <p:sp>
          <p:nvSpPr>
            <p:cNvPr id="34834" name="Text Box 15"/>
            <p:cNvSpPr txBox="1">
              <a:spLocks noChangeArrowheads="1"/>
            </p:cNvSpPr>
            <p:nvPr/>
          </p:nvSpPr>
          <p:spPr bwMode="auto">
            <a:xfrm>
              <a:off x="5588375" y="2882900"/>
              <a:ext cx="629523" cy="398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ahoma" panose="020B0604030504040204" pitchFamily="34" charset="0"/>
                </a:rPr>
                <a:t>draw</a:t>
              </a:r>
            </a:p>
          </p:txBody>
        </p:sp>
        <p:sp>
          <p:nvSpPr>
            <p:cNvPr id="34835" name="Line 16"/>
            <p:cNvSpPr>
              <a:spLocks noChangeShapeType="1"/>
            </p:cNvSpPr>
            <p:nvPr/>
          </p:nvSpPr>
          <p:spPr bwMode="auto">
            <a:xfrm>
              <a:off x="6464300" y="3873500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NZ" sz="1200"/>
            </a:p>
          </p:txBody>
        </p:sp>
        <p:sp>
          <p:nvSpPr>
            <p:cNvPr id="34836" name="Text Box 17"/>
            <p:cNvSpPr txBox="1">
              <a:spLocks noChangeArrowheads="1"/>
            </p:cNvSpPr>
            <p:nvPr/>
          </p:nvSpPr>
          <p:spPr bwMode="auto">
            <a:xfrm>
              <a:off x="5449471" y="3962400"/>
              <a:ext cx="764470" cy="398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ahoma" panose="020B0604030504040204" pitchFamily="34" charset="0"/>
                </a:rPr>
                <a:t>output</a:t>
              </a:r>
            </a:p>
          </p:txBody>
        </p:sp>
        <p:sp>
          <p:nvSpPr>
            <p:cNvPr id="34837" name="Line 18"/>
            <p:cNvSpPr>
              <a:spLocks noChangeShapeType="1"/>
            </p:cNvSpPr>
            <p:nvPr/>
          </p:nvSpPr>
          <p:spPr bwMode="auto">
            <a:xfrm flipV="1">
              <a:off x="7213600" y="3898900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NZ" sz="1200"/>
            </a:p>
          </p:txBody>
        </p:sp>
        <p:sp>
          <p:nvSpPr>
            <p:cNvPr id="34838" name="Text Box 19"/>
            <p:cNvSpPr txBox="1">
              <a:spLocks noChangeArrowheads="1"/>
            </p:cNvSpPr>
            <p:nvPr/>
          </p:nvSpPr>
          <p:spPr bwMode="auto">
            <a:xfrm>
              <a:off x="7289311" y="3962400"/>
              <a:ext cx="641791" cy="398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ahoma" panose="020B0604030504040204" pitchFamily="34" charset="0"/>
                </a:rPr>
                <a:t>input</a:t>
              </a:r>
            </a:p>
          </p:txBody>
        </p:sp>
        <p:sp>
          <p:nvSpPr>
            <p:cNvPr id="34839" name="Line 20"/>
            <p:cNvSpPr>
              <a:spLocks noChangeShapeType="1"/>
            </p:cNvSpPr>
            <p:nvPr/>
          </p:nvSpPr>
          <p:spPr bwMode="auto">
            <a:xfrm flipV="1">
              <a:off x="7327900" y="2781300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NZ" sz="1200"/>
            </a:p>
          </p:txBody>
        </p:sp>
        <p:sp>
          <p:nvSpPr>
            <p:cNvPr id="34840" name="Text Box 21"/>
            <p:cNvSpPr txBox="1">
              <a:spLocks noChangeArrowheads="1"/>
            </p:cNvSpPr>
            <p:nvPr/>
          </p:nvSpPr>
          <p:spPr bwMode="auto">
            <a:xfrm>
              <a:off x="7389728" y="2844799"/>
              <a:ext cx="976531" cy="398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ahoma" panose="020B0604030504040204" pitchFamily="34" charset="0"/>
                </a:rPr>
                <a:t>callbacks</a:t>
              </a:r>
            </a:p>
          </p:txBody>
        </p:sp>
      </p:grpSp>
      <p:sp>
        <p:nvSpPr>
          <p:cNvPr id="34821" name="Text Box 27"/>
          <p:cNvSpPr txBox="1">
            <a:spLocks noChangeArrowheads="1"/>
          </p:cNvSpPr>
          <p:nvPr/>
        </p:nvSpPr>
        <p:spPr bwMode="auto">
          <a:xfrm>
            <a:off x="7085518" y="4164265"/>
            <a:ext cx="12874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Tahoma" panose="020B0604030504040204" pitchFamily="34" charset="0"/>
              </a:rPr>
              <a:t>GUI-based</a:t>
            </a:r>
          </a:p>
        </p:txBody>
      </p:sp>
      <p:grpSp>
        <p:nvGrpSpPr>
          <p:cNvPr id="34822" name="Group 24"/>
          <p:cNvGrpSpPr>
            <a:grpSpLocks/>
          </p:cNvGrpSpPr>
          <p:nvPr/>
        </p:nvGrpSpPr>
        <p:grpSpPr bwMode="auto">
          <a:xfrm>
            <a:off x="7609407" y="1764225"/>
            <a:ext cx="1379662" cy="1404011"/>
            <a:chOff x="1770527" y="2819400"/>
            <a:chExt cx="1536827" cy="1714500"/>
          </a:xfrm>
        </p:grpSpPr>
        <p:sp>
          <p:nvSpPr>
            <p:cNvPr id="34825" name="Rectangle 6"/>
            <p:cNvSpPr>
              <a:spLocks noChangeArrowheads="1"/>
            </p:cNvSpPr>
            <p:nvPr/>
          </p:nvSpPr>
          <p:spPr bwMode="auto">
            <a:xfrm>
              <a:off x="1770527" y="3513872"/>
              <a:ext cx="1171718" cy="33825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34826" name="Line 22"/>
            <p:cNvSpPr>
              <a:spLocks noChangeShapeType="1"/>
            </p:cNvSpPr>
            <p:nvPr/>
          </p:nvSpPr>
          <p:spPr bwMode="auto">
            <a:xfrm flipV="1">
              <a:off x="2438400" y="2819400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NZ" sz="1200"/>
            </a:p>
          </p:txBody>
        </p:sp>
        <p:sp>
          <p:nvSpPr>
            <p:cNvPr id="34827" name="Text Box 23"/>
            <p:cNvSpPr txBox="1">
              <a:spLocks noChangeArrowheads="1"/>
            </p:cNvSpPr>
            <p:nvPr/>
          </p:nvSpPr>
          <p:spPr bwMode="auto">
            <a:xfrm>
              <a:off x="2528471" y="2908301"/>
              <a:ext cx="778883" cy="338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>
                  <a:latin typeface="Tahoma" panose="020B0604030504040204" pitchFamily="34" charset="0"/>
                </a:rPr>
                <a:t>output</a:t>
              </a:r>
            </a:p>
          </p:txBody>
        </p:sp>
        <p:sp>
          <p:nvSpPr>
            <p:cNvPr id="34828" name="Line 24"/>
            <p:cNvSpPr>
              <a:spLocks noChangeShapeType="1"/>
            </p:cNvSpPr>
            <p:nvPr/>
          </p:nvSpPr>
          <p:spPr bwMode="auto">
            <a:xfrm flipV="1">
              <a:off x="2451100" y="3924300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NZ" sz="1200"/>
            </a:p>
          </p:txBody>
        </p:sp>
        <p:sp>
          <p:nvSpPr>
            <p:cNvPr id="34829" name="Text Box 25"/>
            <p:cNvSpPr txBox="1">
              <a:spLocks noChangeArrowheads="1"/>
            </p:cNvSpPr>
            <p:nvPr/>
          </p:nvSpPr>
          <p:spPr bwMode="auto">
            <a:xfrm>
              <a:off x="2564911" y="4013200"/>
              <a:ext cx="653891" cy="338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ahoma" panose="020B0604030504040204" pitchFamily="34" charset="0"/>
                </a:rPr>
                <a:t>input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altLang="en-US" sz="2900" dirty="0"/>
              <a:t>1.Basic GUI </a:t>
            </a:r>
            <a:r>
              <a:rPr lang="fr-FR" altLang="en-US" sz="2900" dirty="0" err="1"/>
              <a:t>Programming</a:t>
            </a:r>
            <a:r>
              <a:rPr lang="fr-FR" altLang="en-US" sz="2900" dirty="0"/>
              <a:t> </a:t>
            </a:r>
            <a:r>
              <a:rPr lang="fr-FR" altLang="en-US" sz="2900" dirty="0" smtClean="0"/>
              <a:t>Concepts</a:t>
            </a:r>
            <a:br>
              <a:rPr lang="fr-FR" altLang="en-US" sz="2900" dirty="0" smtClean="0"/>
            </a:br>
            <a:r>
              <a:rPr lang="en-NZ" sz="2900" dirty="0" smtClean="0"/>
              <a:t>History of </a:t>
            </a:r>
            <a:r>
              <a:rPr lang="en-NZ" sz="2900" dirty="0"/>
              <a:t>Graphical User </a:t>
            </a:r>
            <a:r>
              <a:rPr lang="en-NZ" sz="2900" dirty="0" smtClean="0"/>
              <a:t>Interfaces (GUIs)</a:t>
            </a:r>
            <a:endParaRPr lang="en-NZ" sz="29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301750"/>
            <a:ext cx="7145338" cy="2444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NZ" dirty="0" smtClean="0"/>
              <a:t>In </a:t>
            </a:r>
            <a:r>
              <a:rPr lang="en-NZ" dirty="0"/>
              <a:t>the beginning was the </a:t>
            </a:r>
            <a:r>
              <a:rPr lang="en-NZ" b="1" u="sng" dirty="0"/>
              <a:t>Command Line </a:t>
            </a:r>
            <a:r>
              <a:rPr lang="en-NZ" b="1" u="sng" dirty="0" smtClean="0"/>
              <a:t>Interface </a:t>
            </a:r>
            <a:r>
              <a:rPr lang="en-NZ" dirty="0" smtClean="0"/>
              <a:t>(CLI)</a:t>
            </a:r>
            <a:endParaRPr lang="en-NZ" dirty="0"/>
          </a:p>
          <a:p>
            <a:pPr>
              <a:defRPr/>
            </a:pPr>
            <a:r>
              <a:rPr lang="en-NZ" dirty="0" smtClean="0"/>
              <a:t>The </a:t>
            </a:r>
            <a:r>
              <a:rPr lang="en-NZ" dirty="0"/>
              <a:t>first GUI was developed at Xerox PARC in </a:t>
            </a:r>
            <a:r>
              <a:rPr lang="en-NZ" dirty="0" smtClean="0"/>
              <a:t>the early 70s.</a:t>
            </a:r>
          </a:p>
          <a:p>
            <a:pPr lvl="1">
              <a:defRPr/>
            </a:pPr>
            <a:r>
              <a:rPr lang="en-NZ" dirty="0" smtClean="0"/>
              <a:t>Desktop metaphor, mouse &amp; keyboard, windows, menus, buttons, …</a:t>
            </a:r>
          </a:p>
          <a:p>
            <a:pPr lvl="1">
              <a:defRPr/>
            </a:pPr>
            <a:r>
              <a:rPr lang="en-NZ" dirty="0" smtClean="0"/>
              <a:t>Xerox Alto (1973-), Star (1981-).  </a:t>
            </a:r>
          </a:p>
          <a:p>
            <a:pPr lvl="1">
              <a:defRPr/>
            </a:pPr>
            <a:r>
              <a:rPr lang="en-NZ" dirty="0" smtClean="0"/>
              <a:t>Not a commercial success, but is the basis for all subsequent GUIs.</a:t>
            </a:r>
          </a:p>
          <a:p>
            <a:pPr>
              <a:defRPr/>
            </a:pPr>
            <a:r>
              <a:rPr lang="en-NZ" dirty="0" smtClean="0"/>
              <a:t>First commercially-successful GUI on personal computers: </a:t>
            </a:r>
          </a:p>
          <a:p>
            <a:pPr lvl="1">
              <a:defRPr/>
            </a:pPr>
            <a:r>
              <a:rPr lang="en-NZ" dirty="0" smtClean="0"/>
              <a:t>Apple Macintosh (1984-).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2560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88" y="1504950"/>
            <a:ext cx="1693862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80288" y="2635250"/>
            <a:ext cx="1463675" cy="603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662" dirty="0"/>
              <a:t>1960s mouse</a:t>
            </a:r>
          </a:p>
          <a:p>
            <a:pPr>
              <a:defRPr/>
            </a:pPr>
            <a:r>
              <a:rPr lang="en-NZ" sz="1662" dirty="0"/>
              <a:t>(Engelbart)</a:t>
            </a:r>
          </a:p>
        </p:txBody>
      </p:sp>
      <p:pic>
        <p:nvPicPr>
          <p:cNvPr id="2560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3697288"/>
            <a:ext cx="350678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131763" y="3616325"/>
            <a:ext cx="5321300" cy="2514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NZ" sz="2400" dirty="0"/>
              <a:t>The X Window System (version 11, released 1987) ran on many platforms including Unix workstations, PCs, Macs.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NZ" sz="2123" dirty="0"/>
              <a:t>“… an architecture-independent system for remote graphical user interfaces and input device capabilities.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NZ" sz="2123" dirty="0"/>
              <a:t>“Each person using a networked terminal has the ability to interact with the display with any type of user input device.”  [</a:t>
            </a:r>
            <a:r>
              <a:rPr lang="en-NZ" sz="2123" dirty="0">
                <a:hlinkClick r:id="rId5"/>
              </a:rPr>
              <a:t>Wikipedia</a:t>
            </a:r>
            <a:r>
              <a:rPr lang="en-NZ" sz="2123" dirty="0"/>
              <a:t>]</a:t>
            </a:r>
          </a:p>
          <a:p>
            <a:pPr fontAlgn="auto">
              <a:spcAft>
                <a:spcPts val="0"/>
              </a:spcAft>
              <a:defRPr/>
            </a:pPr>
            <a:r>
              <a:rPr lang="en-NZ" sz="2400" dirty="0"/>
              <a:t>Windows 3.0 (1990-)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NZ" sz="2123" dirty="0"/>
              <a:t>This was Microsoft’s first successful GUI-based 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z="2900" dirty="0" smtClean="0"/>
              <a:t>2.Graphical </a:t>
            </a:r>
            <a:r>
              <a:rPr lang="fr-FR" altLang="en-US" sz="2900" dirty="0"/>
              <a:t>User Interface (GUI) </a:t>
            </a:r>
            <a:br>
              <a:rPr lang="fr-FR" altLang="en-US" sz="2900" dirty="0"/>
            </a:br>
            <a:r>
              <a:rPr lang="en-US" altLang="en-US" sz="2900" dirty="0" smtClean="0"/>
              <a:t>Implementing GUIs in Java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altLang="en-US" dirty="0"/>
              <a:t>The Java Foundation Classes (JFC) are a set of packages encompassing the following APIs:</a:t>
            </a:r>
          </a:p>
          <a:p>
            <a:pPr lvl="1" eaLnBrk="1" hangingPunct="1"/>
            <a:r>
              <a:rPr lang="en-US" altLang="en-US" dirty="0" smtClean="0"/>
              <a:t>AWT – Abstract Windows Toolkit (</a:t>
            </a:r>
            <a:r>
              <a:rPr lang="en-US" altLang="en-US" dirty="0" err="1" smtClean="0"/>
              <a:t>java.awt</a:t>
            </a:r>
            <a:r>
              <a:rPr lang="en-US" altLang="en-US" dirty="0" smtClean="0"/>
              <a:t> package)</a:t>
            </a:r>
          </a:p>
          <a:p>
            <a:pPr lvl="2" eaLnBrk="1" hangingPunct="1"/>
            <a:r>
              <a:rPr lang="en-US" altLang="en-US" dirty="0" smtClean="0"/>
              <a:t>The older version of the components</a:t>
            </a:r>
          </a:p>
          <a:p>
            <a:pPr lvl="2" eaLnBrk="1" hangingPunct="1"/>
            <a:r>
              <a:rPr lang="en-US" altLang="en-US" dirty="0" smtClean="0"/>
              <a:t>Rely on “peer architecture”…drawing done by the OS platform on which the application/applet is running</a:t>
            </a:r>
          </a:p>
          <a:p>
            <a:pPr lvl="2" eaLnBrk="1" hangingPunct="1"/>
            <a:r>
              <a:rPr lang="en-US" altLang="en-US" dirty="0" smtClean="0"/>
              <a:t>Considered to be “heavy-weight” components using native GUI system elements</a:t>
            </a:r>
          </a:p>
          <a:p>
            <a:pPr lvl="1" eaLnBrk="1" hangingPunct="1"/>
            <a:r>
              <a:rPr lang="en-US" altLang="en-US" dirty="0" smtClean="0"/>
              <a:t>Swing (Java 2, JDK 1.2+)  (</a:t>
            </a:r>
            <a:r>
              <a:rPr lang="en-US" altLang="en-US" dirty="0" err="1" smtClean="0"/>
              <a:t>javax.swing</a:t>
            </a:r>
            <a:r>
              <a:rPr lang="en-US" altLang="en-US" dirty="0" smtClean="0"/>
              <a:t> package)</a:t>
            </a:r>
          </a:p>
          <a:p>
            <a:pPr lvl="2" eaLnBrk="1" hangingPunct="1"/>
            <a:r>
              <a:rPr lang="en-US" altLang="en-US" dirty="0" smtClean="0"/>
              <a:t>Newer version of the components</a:t>
            </a:r>
          </a:p>
          <a:p>
            <a:pPr lvl="2" eaLnBrk="1" hangingPunct="1"/>
            <a:r>
              <a:rPr lang="en-US" altLang="en-US" dirty="0" smtClean="0"/>
              <a:t>No “peer architecture”…components draw themselves</a:t>
            </a:r>
          </a:p>
          <a:p>
            <a:pPr lvl="2" eaLnBrk="1" hangingPunct="1"/>
            <a:r>
              <a:rPr lang="en-US" altLang="en-US" dirty="0" smtClean="0"/>
              <a:t>Most are considered to be “lightweight” that do not rely on the native GUI or 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z="2900" dirty="0"/>
              <a:t>2.Graphical User Interface (GUI) </a:t>
            </a:r>
            <a:r>
              <a:rPr lang="fr-FR" altLang="en-US" sz="2900" dirty="0" smtClean="0"/>
              <a:t/>
            </a:r>
            <a:br>
              <a:rPr lang="fr-FR" altLang="en-US" sz="2900" dirty="0" smtClean="0"/>
            </a:br>
            <a:r>
              <a:rPr lang="en-NZ" sz="2900" dirty="0" smtClean="0"/>
              <a:t>AWT &amp; SWING</a:t>
            </a:r>
            <a:endParaRPr lang="en-NZ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Abstract </a:t>
            </a:r>
            <a:r>
              <a:rPr lang="en-US" altLang="en-US" dirty="0" smtClean="0"/>
              <a:t>Windows Toolkit</a:t>
            </a:r>
          </a:p>
          <a:p>
            <a:pPr lvl="1"/>
            <a:r>
              <a:rPr lang="en-NZ" dirty="0"/>
              <a:t>Provides basic UI components:</a:t>
            </a:r>
          </a:p>
          <a:p>
            <a:pPr lvl="2"/>
            <a:r>
              <a:rPr lang="en-NZ" dirty="0"/>
              <a:t>Buttons, lists, menus, </a:t>
            </a:r>
            <a:r>
              <a:rPr lang="en-NZ" dirty="0" err="1"/>
              <a:t>textfields</a:t>
            </a:r>
            <a:r>
              <a:rPr lang="en-NZ" dirty="0"/>
              <a:t>, </a:t>
            </a:r>
            <a:r>
              <a:rPr lang="en-NZ" dirty="0" err="1"/>
              <a:t>etc</a:t>
            </a:r>
            <a:endParaRPr lang="en-NZ" dirty="0"/>
          </a:p>
          <a:p>
            <a:pPr lvl="1"/>
            <a:r>
              <a:rPr lang="en-NZ" dirty="0"/>
              <a:t>Event handling </a:t>
            </a:r>
            <a:r>
              <a:rPr lang="en-NZ" dirty="0" smtClean="0"/>
              <a:t>mechanism</a:t>
            </a:r>
          </a:p>
          <a:p>
            <a:pPr lvl="1"/>
            <a:r>
              <a:rPr lang="en-NZ" dirty="0" smtClean="0"/>
              <a:t>Organize components using layout managers</a:t>
            </a:r>
          </a:p>
          <a:p>
            <a:r>
              <a:rPr lang="en-NZ" dirty="0" smtClean="0"/>
              <a:t>SWING</a:t>
            </a:r>
          </a:p>
          <a:p>
            <a:pPr lvl="1"/>
            <a:r>
              <a:rPr lang="en-NZ" dirty="0" smtClean="0"/>
              <a:t>A </a:t>
            </a:r>
            <a:r>
              <a:rPr lang="en-NZ" dirty="0"/>
              <a:t>newer library written from the ground up that allows much more powerful graphics and GUI construction</a:t>
            </a:r>
          </a:p>
          <a:p>
            <a:pPr lvl="1"/>
            <a:r>
              <a:rPr lang="en-NZ" dirty="0"/>
              <a:t>Swing component names begin with ``J'':</a:t>
            </a:r>
          </a:p>
          <a:p>
            <a:pPr lvl="2"/>
            <a:r>
              <a:rPr lang="en-NZ" dirty="0"/>
              <a:t>Component (AWT) vs. </a:t>
            </a:r>
            <a:r>
              <a:rPr lang="en-NZ" dirty="0" err="1"/>
              <a:t>JComponent</a:t>
            </a:r>
            <a:r>
              <a:rPr lang="en-NZ" dirty="0"/>
              <a:t> (Swing)</a:t>
            </a:r>
          </a:p>
          <a:p>
            <a:pPr lvl="1"/>
            <a:r>
              <a:rPr lang="en-NZ" dirty="0" smtClean="0"/>
              <a:t>Always </a:t>
            </a:r>
            <a:r>
              <a:rPr lang="en-NZ" dirty="0"/>
              <a:t>use Swing components; however, since Swing is built on top of AWT, you will need to know some AWT methods</a:t>
            </a:r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60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z="2900" dirty="0"/>
              <a:t>2.Graphical User Interface (GUI) </a:t>
            </a:r>
            <a:r>
              <a:rPr lang="fr-FR" altLang="en-US" sz="2900" dirty="0" smtClean="0"/>
              <a:t/>
            </a:r>
            <a:br>
              <a:rPr lang="fr-FR" altLang="en-US" sz="2900" dirty="0" smtClean="0"/>
            </a:br>
            <a:r>
              <a:rPr lang="en-US" altLang="en-US" sz="2900" dirty="0" smtClean="0"/>
              <a:t>GUI elements</a:t>
            </a:r>
            <a:endParaRPr lang="en-US" altLang="en-US" sz="2900" dirty="0"/>
          </a:p>
        </p:txBody>
      </p:sp>
      <p:sp>
        <p:nvSpPr>
          <p:cNvPr id="3635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 smtClean="0"/>
              <a:t>windows</a:t>
            </a:r>
            <a:r>
              <a:rPr lang="en-US" altLang="en-US" sz="2800" dirty="0" smtClean="0"/>
              <a:t>: actual first-class citizens of desktop; also called top-level containers</a:t>
            </a:r>
            <a:br>
              <a:rPr lang="en-US" altLang="en-US" sz="2800" dirty="0" smtClean="0"/>
            </a:br>
            <a:r>
              <a:rPr lang="en-US" altLang="en-US" sz="2800" i="1" dirty="0" smtClean="0"/>
              <a:t>examples: frame, dialog box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 smtClean="0"/>
              <a:t>components</a:t>
            </a:r>
            <a:r>
              <a:rPr lang="en-US" altLang="en-US" sz="2800" dirty="0" smtClean="0"/>
              <a:t>: GUI widgets</a:t>
            </a:r>
            <a:br>
              <a:rPr lang="en-US" altLang="en-US" sz="2800" dirty="0" smtClean="0"/>
            </a:br>
            <a:r>
              <a:rPr lang="en-US" altLang="en-US" sz="2800" i="1" dirty="0" smtClean="0"/>
              <a:t>examples: button, text box, label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 smtClean="0"/>
              <a:t>containers</a:t>
            </a:r>
            <a:r>
              <a:rPr lang="en-US" altLang="en-US" sz="2800" dirty="0" smtClean="0"/>
              <a:t>: logical grouping for components</a:t>
            </a:r>
            <a:br>
              <a:rPr lang="en-US" altLang="en-US" sz="2800" dirty="0" smtClean="0"/>
            </a:br>
            <a:r>
              <a:rPr lang="en-US" altLang="en-US" sz="2800" i="1" dirty="0" smtClean="0"/>
              <a:t>example: panel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363524" name="Picture 4" descr="C:\Document\335\7CelsiusConver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76800"/>
            <a:ext cx="8305800" cy="14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z="2900" dirty="0"/>
              <a:t>2.Graphical User Interface (GUI)</a:t>
            </a:r>
            <a:br>
              <a:rPr lang="fr-FR" altLang="en-US" sz="2900" dirty="0"/>
            </a:br>
            <a:r>
              <a:rPr lang="en-US" altLang="en-US" sz="2900" dirty="0" smtClean="0"/>
              <a:t>Swing </a:t>
            </a:r>
            <a:r>
              <a:rPr lang="en-US" altLang="en-US" sz="2900" dirty="0"/>
              <a:t>component hierarchy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java.lang.Object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+--</a:t>
            </a:r>
            <a:r>
              <a:rPr lang="en-US" altLang="en-US" sz="2000" i="1" dirty="0" err="1">
                <a:latin typeface="Courier New" panose="02070309020205020404" pitchFamily="49" charset="0"/>
              </a:rPr>
              <a:t>java.awt.Component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+--</a:t>
            </a:r>
            <a:r>
              <a:rPr lang="en-US" altLang="en-US" sz="2000" dirty="0" err="1">
                <a:latin typeface="Courier New" panose="02070309020205020404" pitchFamily="49" charset="0"/>
              </a:rPr>
              <a:t>java.awt.Container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|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+--</a:t>
            </a:r>
            <a:r>
              <a:rPr lang="en-US" altLang="en-US" sz="2000" i="1" dirty="0" err="1">
                <a:latin typeface="Courier New" panose="02070309020205020404" pitchFamily="49" charset="0"/>
              </a:rPr>
              <a:t>javax.swing.JComponent</a:t>
            </a:r>
            <a:endParaRPr lang="en-US" altLang="en-US" sz="2000" i="1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|     +--</a:t>
            </a:r>
            <a:r>
              <a:rPr lang="en-US" altLang="en-US" sz="2000" dirty="0" err="1">
                <a:latin typeface="Courier New" panose="02070309020205020404" pitchFamily="49" charset="0"/>
              </a:rPr>
              <a:t>javax.swing.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JButton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|     +--</a:t>
            </a:r>
            <a:r>
              <a:rPr lang="en-US" altLang="en-US" sz="2000" dirty="0" err="1">
                <a:latin typeface="Courier New" panose="02070309020205020404" pitchFamily="49" charset="0"/>
              </a:rPr>
              <a:t>javax.swing.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JLabel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|     +--</a:t>
            </a:r>
            <a:r>
              <a:rPr lang="en-US" altLang="en-US" sz="2000" dirty="0" err="1">
                <a:latin typeface="Courier New" panose="02070309020205020404" pitchFamily="49" charset="0"/>
              </a:rPr>
              <a:t>javax.swing.JMenuBar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|     +--</a:t>
            </a:r>
            <a:r>
              <a:rPr lang="en-US" altLang="en-US" sz="2000" dirty="0" err="1">
                <a:latin typeface="Courier New" panose="02070309020205020404" pitchFamily="49" charset="0"/>
              </a:rPr>
              <a:t>javax.swing.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JOptionPane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|     +--</a:t>
            </a:r>
            <a:r>
              <a:rPr lang="en-US" altLang="en-US" sz="2000" dirty="0" err="1">
                <a:latin typeface="Courier New" panose="02070309020205020404" pitchFamily="49" charset="0"/>
              </a:rPr>
              <a:t>javax.swing.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JPanel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|     +--</a:t>
            </a:r>
            <a:r>
              <a:rPr lang="en-US" altLang="en-US" sz="2000" dirty="0" err="1">
                <a:latin typeface="Courier New" panose="02070309020205020404" pitchFamily="49" charset="0"/>
              </a:rPr>
              <a:t>javax.swing.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JTextArea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|     +--</a:t>
            </a:r>
            <a:r>
              <a:rPr lang="en-US" altLang="en-US" sz="2000" dirty="0" err="1">
                <a:latin typeface="Courier New" panose="02070309020205020404" pitchFamily="49" charset="0"/>
              </a:rPr>
              <a:t>javax.swing.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JTextField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|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+--</a:t>
            </a:r>
            <a:r>
              <a:rPr lang="en-US" altLang="en-US" sz="2000" dirty="0" err="1">
                <a:latin typeface="Courier New" panose="02070309020205020404" pitchFamily="49" charset="0"/>
              </a:rPr>
              <a:t>java.awt.Window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      +--</a:t>
            </a:r>
            <a:r>
              <a:rPr lang="en-US" altLang="en-US" sz="2000" dirty="0" err="1">
                <a:latin typeface="Courier New" panose="02070309020205020404" pitchFamily="49" charset="0"/>
              </a:rPr>
              <a:t>java.awt.Frame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            +--</a:t>
            </a:r>
            <a:r>
              <a:rPr lang="en-US" altLang="en-US" sz="2000" dirty="0" err="1">
                <a:latin typeface="Courier New" panose="02070309020205020404" pitchFamily="49" charset="0"/>
              </a:rPr>
              <a:t>javax.swing.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JFrame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635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95536" y="3729567"/>
            <a:ext cx="7344816" cy="1239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num1 = JOptionPane.showInputDialog("Enter first integer");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 = JOptionPane.showInputDialog("Enter second integer");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Integer.parseInt(num1) + Integer.parseInt(num2);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JOptionPane.showMessageDialog(null</a:t>
            </a: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"The sum is " + sum,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nn-NO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n-NO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of Two Integers", JOptionPane.PLAIN_MESSAGE);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-112059"/>
            <a:ext cx="7886700" cy="1325563"/>
          </a:xfrm>
        </p:spPr>
        <p:txBody>
          <a:bodyPr/>
          <a:lstStyle/>
          <a:p>
            <a:r>
              <a:rPr lang="en-NZ" sz="2900" dirty="0" smtClean="0"/>
              <a:t>3.Simple </a:t>
            </a:r>
            <a:r>
              <a:rPr lang="en-NZ" sz="2900" dirty="0"/>
              <a:t>GUI-based </a:t>
            </a:r>
            <a:r>
              <a:rPr lang="en-NZ" sz="2900" dirty="0" err="1" smtClean="0"/>
              <a:t>Input/Output</a:t>
            </a:r>
            <a:r>
              <a:rPr lang="en-NZ" sz="2900" dirty="0"/>
              <a:t/>
            </a:r>
            <a:br>
              <a:rPr lang="en-NZ" sz="2900" dirty="0"/>
            </a:br>
            <a:r>
              <a:rPr lang="en-NZ" sz="2900" dirty="0"/>
              <a:t>Using </a:t>
            </a:r>
            <a:r>
              <a:rPr lang="en-NZ" sz="2900" dirty="0" err="1"/>
              <a:t>JOptionPane</a:t>
            </a:r>
            <a:r>
              <a:rPr lang="en-NZ" sz="29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199"/>
            <a:ext cx="8763000" cy="3082611"/>
          </a:xfrm>
        </p:spPr>
        <p:txBody>
          <a:bodyPr>
            <a:normAutofit/>
          </a:bodyPr>
          <a:lstStyle/>
          <a:p>
            <a:r>
              <a:rPr lang="en-NZ" dirty="0"/>
              <a:t>Most applications use windows or dialog boxes (also called dialogs) to interact with the user. </a:t>
            </a:r>
          </a:p>
          <a:p>
            <a:pPr lvl="1"/>
            <a:r>
              <a:rPr lang="en-NZ" dirty="0" err="1"/>
              <a:t>JOptionPane</a:t>
            </a:r>
            <a:r>
              <a:rPr lang="en-NZ" dirty="0"/>
              <a:t> (package </a:t>
            </a:r>
            <a:r>
              <a:rPr lang="en-NZ" dirty="0" err="1"/>
              <a:t>javax.swing</a:t>
            </a:r>
            <a:r>
              <a:rPr lang="en-NZ" dirty="0"/>
              <a:t>) provides prebuilt dialog boxes for input and output (</a:t>
            </a:r>
            <a:r>
              <a:rPr lang="en-NZ" dirty="0" smtClean="0"/>
              <a:t>note: the </a:t>
            </a:r>
            <a:r>
              <a:rPr lang="en-NZ" dirty="0"/>
              <a:t>user cannot interact with the rest of the application while dialog is displayed</a:t>
            </a:r>
            <a:r>
              <a:rPr lang="en-NZ" dirty="0" smtClean="0"/>
              <a:t>.)</a:t>
            </a:r>
            <a:endParaRPr lang="en-NZ" dirty="0"/>
          </a:p>
          <a:p>
            <a:pPr lvl="1"/>
            <a:r>
              <a:rPr lang="en-NZ" dirty="0" smtClean="0"/>
              <a:t>Displayed </a:t>
            </a:r>
            <a:r>
              <a:rPr lang="en-NZ" dirty="0"/>
              <a:t>via static </a:t>
            </a:r>
            <a:r>
              <a:rPr lang="en-NZ" dirty="0" err="1"/>
              <a:t>JOptionPane</a:t>
            </a:r>
            <a:r>
              <a:rPr lang="en-NZ" dirty="0"/>
              <a:t> methods. </a:t>
            </a:r>
            <a:endParaRPr lang="en-NZ" dirty="0" smtClean="0"/>
          </a:p>
          <a:p>
            <a:r>
              <a:rPr lang="en-NZ" dirty="0"/>
              <a:t>For example, we </a:t>
            </a:r>
            <a:r>
              <a:rPr lang="en-NZ" dirty="0" smtClean="0"/>
              <a:t>use </a:t>
            </a:r>
            <a:r>
              <a:rPr lang="en-NZ" dirty="0"/>
              <a:t>two input dialogs to obtain integers from the user and a message dialog to display the sum of the integers the user enters. 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E783-C5FB-4E5C-BFCB-4171480A0196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70" y="5325895"/>
            <a:ext cx="2416014" cy="1054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1" y="5484365"/>
            <a:ext cx="2416014" cy="1054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719843"/>
            <a:ext cx="2187791" cy="100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7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16513</TotalTime>
  <Words>2304</Words>
  <Application>Microsoft Office PowerPoint</Application>
  <PresentationFormat>Overhead</PresentationFormat>
  <Paragraphs>403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Comic Sans MS</vt:lpstr>
      <vt:lpstr>Courier New</vt:lpstr>
      <vt:lpstr>新細明體</vt:lpstr>
      <vt:lpstr>Tahoma</vt:lpstr>
      <vt:lpstr>Times New Roman</vt:lpstr>
      <vt:lpstr>Wingdings</vt:lpstr>
      <vt:lpstr>Wingdings 3</vt:lpstr>
      <vt:lpstr>Office Theme</vt:lpstr>
      <vt:lpstr>BASIC GRAPHICAL USER INTERFACE</vt:lpstr>
      <vt:lpstr>Agenda</vt:lpstr>
      <vt:lpstr>1.Basic GUI Programming Concepts</vt:lpstr>
      <vt:lpstr>1.Basic GUI Programming Concepts History of Graphical User Interfaces (GUIs)</vt:lpstr>
      <vt:lpstr>2.Graphical User Interface (GUI)  Implementing GUIs in Java</vt:lpstr>
      <vt:lpstr>2.Graphical User Interface (GUI)  AWT &amp; SWING</vt:lpstr>
      <vt:lpstr>2.Graphical User Interface (GUI)  GUI elements</vt:lpstr>
      <vt:lpstr>2.Graphical User Interface (GUI) Swing component hierarchy</vt:lpstr>
      <vt:lpstr>3.Simple GUI-based Input/Output Using JOptionPane </vt:lpstr>
      <vt:lpstr>3.Simple GUI-based Input/Output showInputDialog</vt:lpstr>
      <vt:lpstr>3.Simple GUI-based Input/Output  JDialog Boxes</vt:lpstr>
      <vt:lpstr>3.Simple GUI-based Input/Output  JColorChooser</vt:lpstr>
      <vt:lpstr>4.JFrame, JPanel &amp; JLabel JFrame - is a Window, a Container</vt:lpstr>
      <vt:lpstr>4.JFrame, JPanel &amp; JLabel JFrame</vt:lpstr>
      <vt:lpstr>4.JFrame, JPanel &amp; JLabel  JPanel</vt:lpstr>
      <vt:lpstr>5.Using Layout Managers</vt:lpstr>
      <vt:lpstr>5.Using Layout Managers Creating </vt:lpstr>
      <vt:lpstr>5.Using Layout Managers  BorderLayout</vt:lpstr>
      <vt:lpstr>5.Using Layout Managers  FlowLayout</vt:lpstr>
      <vt:lpstr>6.Custom Painting</vt:lpstr>
      <vt:lpstr>6.Custom Painting Example </vt:lpstr>
      <vt:lpstr>6.Custom Painting Graphics &amp; Graphics2D</vt:lpstr>
      <vt:lpstr>6.Custom Painting  Java 2D</vt:lpstr>
      <vt:lpstr>6.Custom Painting  Drawing Shapes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Ian Warren</dc:creator>
  <cp:lastModifiedBy>user</cp:lastModifiedBy>
  <cp:revision>1417</cp:revision>
  <cp:lastPrinted>2015-05-08T03:41:43Z</cp:lastPrinted>
  <dcterms:created xsi:type="dcterms:W3CDTF">1997-11-03T20:26:12Z</dcterms:created>
  <dcterms:modified xsi:type="dcterms:W3CDTF">2020-08-10T09:05:48Z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I.Warren@scm.brad.ac.uk</vt:lpwstr>
  </property>
  <property fmtid="{D5CDD505-2E9C-101B-9397-08002B2CF9AE}" pid="8" name="HomePage">
    <vt:lpwstr>http://www.comp.brad.ac.uk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Z:\html</vt:lpwstr>
  </property>
</Properties>
</file>