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8" r:id="rId3"/>
    <p:sldId id="364" r:id="rId4"/>
    <p:sldId id="457" r:id="rId5"/>
    <p:sldId id="437" r:id="rId6"/>
    <p:sldId id="438" r:id="rId7"/>
    <p:sldId id="439" r:id="rId8"/>
    <p:sldId id="458" r:id="rId9"/>
    <p:sldId id="459" r:id="rId10"/>
    <p:sldId id="460" r:id="rId11"/>
    <p:sldId id="461" r:id="rId12"/>
    <p:sldId id="462" r:id="rId13"/>
    <p:sldId id="463" r:id="rId14"/>
    <p:sldId id="444" r:id="rId15"/>
    <p:sldId id="346" r:id="rId16"/>
    <p:sldId id="436" r:id="rId17"/>
    <p:sldId id="446" r:id="rId18"/>
    <p:sldId id="445" r:id="rId19"/>
    <p:sldId id="367" r:id="rId20"/>
    <p:sldId id="348" r:id="rId21"/>
    <p:sldId id="442" r:id="rId22"/>
    <p:sldId id="441" r:id="rId23"/>
    <p:sldId id="464" r:id="rId24"/>
    <p:sldId id="443" r:id="rId25"/>
    <p:sldId id="448" r:id="rId26"/>
    <p:sldId id="414" r:id="rId27"/>
    <p:sldId id="412" r:id="rId28"/>
    <p:sldId id="413" r:id="rId29"/>
    <p:sldId id="415" r:id="rId30"/>
    <p:sldId id="411" r:id="rId31"/>
    <p:sldId id="456" r:id="rId32"/>
    <p:sldId id="465" r:id="rId33"/>
    <p:sldId id="466" r:id="rId34"/>
  </p:sldIdLst>
  <p:sldSz cx="9906000" cy="6858000" type="A4"/>
  <p:notesSz cx="6797675" cy="9926638"/>
  <p:defaultTextStyle>
    <a:defPPr>
      <a:defRPr lang="en-NZ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1" autoAdjust="0"/>
    <p:restoredTop sz="86647" autoAdjust="0"/>
  </p:normalViewPr>
  <p:slideViewPr>
    <p:cSldViewPr>
      <p:cViewPr varScale="1">
        <p:scale>
          <a:sx n="64" d="100"/>
          <a:sy n="64" d="100"/>
        </p:scale>
        <p:origin x="1554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1598"/>
    </p:cViewPr>
  </p:sorterViewPr>
  <p:notesViewPr>
    <p:cSldViewPr>
      <p:cViewPr varScale="1">
        <p:scale>
          <a:sx n="48" d="100"/>
          <a:sy n="48" d="100"/>
        </p:scale>
        <p:origin x="26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l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5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r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l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5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r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fld id="{0C741521-4A33-40CB-A3C8-9F255B07B84F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85228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l" defTabSz="922035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5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r" defTabSz="922035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5463"/>
            <a:ext cx="4985772" cy="446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text styles</a:t>
            </a:r>
          </a:p>
          <a:p>
            <a:pPr lvl="1"/>
            <a:r>
              <a:rPr lang="en-NZ" smtClean="0"/>
              <a:t>Second level</a:t>
            </a:r>
          </a:p>
          <a:p>
            <a:pPr lvl="2"/>
            <a:r>
              <a:rPr lang="en-NZ" smtClean="0"/>
              <a:t>Third level</a:t>
            </a:r>
          </a:p>
          <a:p>
            <a:pPr lvl="3"/>
            <a:r>
              <a:rPr lang="en-NZ" smtClean="0"/>
              <a:t>Fourth level</a:t>
            </a:r>
          </a:p>
          <a:p>
            <a:pPr lvl="4"/>
            <a:r>
              <a:rPr lang="en-NZ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l" defTabSz="922035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5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r" defTabSz="922035">
              <a:defRPr sz="1300">
                <a:latin typeface="Times New Roman" pitchFamily="18" charset="0"/>
              </a:defRPr>
            </a:lvl1pPr>
          </a:lstStyle>
          <a:p>
            <a:fld id="{015F5D31-D609-4875-A03F-8218D830ED8B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7959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2A0A1-3295-4191-8003-405EB50D1542}" type="slidenum">
              <a:rPr lang="en-NZ"/>
              <a:pPr/>
              <a:t>1</a:t>
            </a:fld>
            <a:endParaRPr lang="en-NZ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4538"/>
            <a:ext cx="5381625" cy="3725862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56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Integer.toString</a:t>
            </a:r>
            <a:r>
              <a:rPr lang="en-US" dirty="0" smtClean="0">
                <a:solidFill>
                  <a:srgbClr val="FF0000"/>
                </a:solidFill>
              </a:rPr>
              <a:t>(value)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String.valueOf</a:t>
            </a:r>
            <a:r>
              <a:rPr lang="en-US" dirty="0" smtClean="0">
                <a:solidFill>
                  <a:srgbClr val="FF0000"/>
                </a:solidFill>
              </a:rPr>
              <a:t>(value)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33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7854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7336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fld id="{55D35F51-4E22-4046-8718-3155B9E5AB38}" type="slidenum">
              <a:rPr lang="en-US" sz="1200" b="0">
                <a:latin typeface="Arial" charset="0"/>
              </a:rPr>
              <a:pPr/>
              <a:t>3</a:t>
            </a:fld>
            <a:endParaRPr lang="en-US" sz="1200" b="0" dirty="0">
              <a:latin typeface="Arial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MS Pゴシック" charset="0"/>
              <a:cs typeface="MS P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03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4896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4174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78289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1066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1025525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25525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25525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25525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25525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2552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2552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2552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2552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C8169A-4BFD-48DF-B569-5C2256229626}" type="slidenum">
              <a:rPr lang="en-US" altLang="en-US" sz="1300" b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300" b="0" dirty="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0705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32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2414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Lecture02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1CEC-180C-48BD-BC42-5E2F6BF56289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986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Lecture02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E966-B2DA-4E69-8B67-6107F8F82A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8147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Lecture02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75D5-549F-47C6-9B66-D5D10977011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432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Lecture02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8830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Lecture02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45F2-9057-4CE4-96BB-25774CECCA1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0149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Lecture02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3FC3-8E9D-4E7A-B408-86DA62033C65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4136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Lecture02</a:t>
            </a:r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2DE6-9BD8-4B82-A187-796DAF58579B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275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Lecture02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6CDF-CC11-4CD0-9F56-4BFA992A39B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0775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Lecture02</a:t>
            </a:r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20B8-80F2-4BF1-92C4-015A56B0D5D5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1101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Lecture02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A4-8DFB-4C82-A896-9F664FE2178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470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Lecture02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2B2A-4F34-4E85-BD8E-2A1F3F19299D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9921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Lecture02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B5CE-884F-4AAD-BA76-283F9C884A0D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660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JAVA BASICS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dirty="0" smtClean="0">
              <a:ea typeface="新細明體" pitchFamily="18" charset="-120"/>
            </a:endParaRPr>
          </a:p>
        </p:txBody>
      </p:sp>
      <p:sp>
        <p:nvSpPr>
          <p:cNvPr id="2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5052442"/>
            <a:ext cx="7520632" cy="392782"/>
          </a:xfrm>
        </p:spPr>
        <p:txBody>
          <a:bodyPr>
            <a:noAutofit/>
          </a:bodyPr>
          <a:lstStyle/>
          <a:p>
            <a:r>
              <a:rPr lang="en-US" sz="1800" dirty="0" smtClean="0"/>
              <a:t>Java Basics</a:t>
            </a:r>
            <a:endParaRPr lang="en-NZ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39762" y="66065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/>
              <a:t>2.Console </a:t>
            </a:r>
            <a:r>
              <a:rPr lang="en-NZ" dirty="0" smtClean="0"/>
              <a:t>Output</a:t>
            </a:r>
            <a:br>
              <a:rPr lang="en-NZ" dirty="0" smtClean="0"/>
            </a:br>
            <a:r>
              <a:rPr lang="en-NZ" dirty="0" smtClean="0"/>
              <a:t>%</a:t>
            </a:r>
            <a:r>
              <a:rPr lang="en-NZ" dirty="0"/>
              <a:t>s</a:t>
            </a:r>
            <a:endParaRPr lang="en-US" dirty="0" smtClean="0"/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3073896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The width of the String and the justification can be specified:</a:t>
            </a:r>
          </a:p>
          <a:p>
            <a:pPr>
              <a:defRPr/>
            </a:pPr>
            <a:r>
              <a:rPr lang="en-NZ" dirty="0" smtClean="0"/>
              <a:t>Flags:</a:t>
            </a:r>
          </a:p>
          <a:p>
            <a:pPr lvl="1">
              <a:defRPr/>
            </a:pPr>
            <a:r>
              <a:rPr lang="en-US" dirty="0" smtClean="0"/>
              <a:t>'-' Result is left-aligned in the field. *</a:t>
            </a:r>
          </a:p>
          <a:p>
            <a:pPr>
              <a:defRPr/>
            </a:pPr>
            <a:r>
              <a:rPr lang="en-NZ" dirty="0" smtClean="0"/>
              <a:t>Width</a:t>
            </a:r>
          </a:p>
          <a:p>
            <a:pPr lvl="1">
              <a:defRPr/>
            </a:pPr>
            <a:r>
              <a:rPr lang="en-US" dirty="0" smtClean="0"/>
              <a:t>the minimum number of characters </a:t>
            </a:r>
          </a:p>
          <a:p>
            <a:pPr lvl="1">
              <a:defRPr/>
            </a:pPr>
            <a:r>
              <a:rPr lang="en-US" dirty="0" smtClean="0"/>
              <a:t>left-padded with spaces if value &lt; minimum length</a:t>
            </a:r>
          </a:p>
          <a:p>
            <a:pPr lvl="1">
              <a:defRPr/>
            </a:pPr>
            <a:r>
              <a:rPr lang="en-US" dirty="0" smtClean="0"/>
              <a:t>will not be truncated if the converted value exceeds the minimum length</a:t>
            </a:r>
          </a:p>
          <a:p>
            <a:pPr>
              <a:defRPr/>
            </a:pPr>
            <a:r>
              <a:rPr lang="en-NZ" dirty="0" smtClean="0"/>
              <a:t>Precision</a:t>
            </a:r>
          </a:p>
          <a:p>
            <a:pPr lvl="1">
              <a:defRPr/>
            </a:pPr>
            <a:r>
              <a:rPr lang="en-US" dirty="0" smtClean="0"/>
              <a:t>the maximum number of characters. If the string is too long, it will be truncated.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10</a:t>
            </a:fld>
            <a:endParaRPr lang="en-NZ" dirty="0"/>
          </a:p>
        </p:txBody>
      </p:sp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4953000" y="2000251"/>
            <a:ext cx="4286250" cy="4794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String words = new String("hello");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System.out.println("123456789012345");</a:t>
            </a:r>
          </a:p>
        </p:txBody>
      </p:sp>
      <p:sp>
        <p:nvSpPr>
          <p:cNvPr id="37896" name="TextBox 5"/>
          <p:cNvSpPr txBox="1">
            <a:spLocks noChangeArrowheads="1"/>
          </p:cNvSpPr>
          <p:nvPr/>
        </p:nvSpPr>
        <p:spPr bwMode="auto">
          <a:xfrm>
            <a:off x="4032251" y="1606735"/>
            <a:ext cx="470693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ea typeface="Tahoma" pitchFamily="34" charset="0"/>
                <a:cs typeface="Tahoma" pitchFamily="34" charset="0"/>
              </a:rPr>
              <a:t>* This flag is meaningless if no mandatory field width is specified. </a:t>
            </a:r>
          </a:p>
        </p:txBody>
      </p:sp>
      <p:sp>
        <p:nvSpPr>
          <p:cNvPr id="37898" name="Text Box 4"/>
          <p:cNvSpPr txBox="1">
            <a:spLocks noChangeArrowheads="1"/>
          </p:cNvSpPr>
          <p:nvPr/>
        </p:nvSpPr>
        <p:spPr bwMode="auto">
          <a:xfrm>
            <a:off x="595314" y="4071939"/>
            <a:ext cx="4357687" cy="921791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System.out.printf("%s...%n", words);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System.out.printf</a:t>
            </a:r>
            <a:r>
              <a:rPr lang="en-US" b="1" dirty="0" smtClean="0">
                <a:latin typeface="Courier New" pitchFamily="49" charset="0"/>
              </a:rPr>
              <a:t>("%</a:t>
            </a:r>
            <a:r>
              <a:rPr lang="en-US" b="1" dirty="0">
                <a:latin typeface="Courier New" pitchFamily="49" charset="0"/>
              </a:rPr>
              <a:t>10s...%n", words);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System.out.printf("%-10s...%n", words);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System.out.printf("%4s.....%n", words);</a:t>
            </a:r>
          </a:p>
        </p:txBody>
      </p:sp>
      <p:sp>
        <p:nvSpPr>
          <p:cNvPr id="37899" name="Text Box 4"/>
          <p:cNvSpPr txBox="1">
            <a:spLocks noChangeArrowheads="1"/>
          </p:cNvSpPr>
          <p:nvPr/>
        </p:nvSpPr>
        <p:spPr bwMode="auto">
          <a:xfrm>
            <a:off x="5310188" y="4071939"/>
            <a:ext cx="3429000" cy="490904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...("%10.4s.....%n", words);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...("%-</a:t>
            </a:r>
            <a:r>
              <a:rPr lang="en-US" b="1" dirty="0">
                <a:latin typeface="Courier New" pitchFamily="49" charset="0"/>
              </a:rPr>
              <a:t>10.4s.....%n", words);</a:t>
            </a:r>
          </a:p>
        </p:txBody>
      </p:sp>
      <p:sp>
        <p:nvSpPr>
          <p:cNvPr id="37900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23877" y="5072064"/>
            <a:ext cx="7597476" cy="1309687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latin typeface="+mn-lt"/>
              </a:rPr>
              <a:t>“%10s” - </a:t>
            </a:r>
            <a:r>
              <a:rPr lang="en-US" dirty="0" smtClean="0">
                <a:latin typeface="+mn-lt"/>
              </a:rPr>
              <a:t> up  </a:t>
            </a:r>
            <a:r>
              <a:rPr lang="en-US" dirty="0">
                <a:latin typeface="+mn-lt"/>
              </a:rPr>
              <a:t>to 10 right-justified chars, pad fewer than 10 chars on the left with blank spaces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latin typeface="+mn-lt"/>
              </a:rPr>
              <a:t>“%-10s” - </a:t>
            </a:r>
            <a:r>
              <a:rPr lang="en-US" dirty="0" smtClean="0">
                <a:latin typeface="+mn-lt"/>
              </a:rPr>
              <a:t>up  </a:t>
            </a:r>
            <a:r>
              <a:rPr lang="en-US" dirty="0">
                <a:latin typeface="+mn-lt"/>
              </a:rPr>
              <a:t>to 10 left-justified chars, pad fewer than 10 chars on the right with blank spaces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NZ" dirty="0">
                <a:latin typeface="+mn-lt"/>
              </a:rPr>
              <a:t>“%4s” – no change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NZ" dirty="0">
                <a:latin typeface="+mn-lt"/>
              </a:rPr>
              <a:t>“%10.4s” - </a:t>
            </a:r>
            <a:r>
              <a:rPr lang="en-US" dirty="0">
                <a:latin typeface="+mn-lt"/>
              </a:rPr>
              <a:t>10 right-justified chars, but with 4 chars only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NZ" dirty="0" smtClean="0">
                <a:latin typeface="+mn-lt"/>
              </a:rPr>
              <a:t>“%-10.4s</a:t>
            </a:r>
            <a:r>
              <a:rPr lang="en-NZ" dirty="0">
                <a:latin typeface="+mn-lt"/>
              </a:rPr>
              <a:t>” - </a:t>
            </a:r>
            <a:r>
              <a:rPr lang="en-US" dirty="0">
                <a:latin typeface="+mn-lt"/>
              </a:rPr>
              <a:t>10 left-justified chars, but with 4 chars only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dirty="0">
              <a:latin typeface="+mn-lt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588502" y="4583940"/>
            <a:ext cx="2301371" cy="18158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123456789012345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hello.....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     hello.....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hello     .....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hello.....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      hell.....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hell      .....</a:t>
            </a:r>
          </a:p>
        </p:txBody>
      </p:sp>
    </p:spTree>
    <p:extLst>
      <p:ext uri="{BB962C8B-B14F-4D97-AF65-F5344CB8AC3E}">
        <p14:creationId xmlns:p14="http://schemas.microsoft.com/office/powerpoint/2010/main" val="12494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523876" y="-100567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/>
              <a:t>2.Console </a:t>
            </a:r>
            <a:r>
              <a:rPr lang="en-NZ" dirty="0" smtClean="0"/>
              <a:t>Output</a:t>
            </a:r>
            <a:br>
              <a:rPr lang="en-NZ" dirty="0" smtClean="0"/>
            </a:br>
            <a:r>
              <a:rPr lang="en-NZ" dirty="0" smtClean="0"/>
              <a:t>%</a:t>
            </a:r>
            <a:r>
              <a:rPr lang="en-NZ" dirty="0"/>
              <a:t>d </a:t>
            </a:r>
            <a:endParaRPr lang="en-US" dirty="0" smtClean="0"/>
          </a:p>
        </p:txBody>
      </p:sp>
      <p:sp>
        <p:nvSpPr>
          <p:cNvPr id="2867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27305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It is the specifier for an int value.</a:t>
            </a:r>
          </a:p>
          <a:p>
            <a:pPr>
              <a:defRPr/>
            </a:pPr>
            <a:r>
              <a:rPr lang="en-NZ" dirty="0" smtClean="0"/>
              <a:t>Flag</a:t>
            </a:r>
          </a:p>
          <a:p>
            <a:pPr lvl="1">
              <a:defRPr/>
            </a:pPr>
            <a:r>
              <a:rPr lang="en-US" dirty="0" smtClean="0"/>
              <a:t>'-' Result is left-aligned in the field. </a:t>
            </a:r>
          </a:p>
          <a:p>
            <a:pPr lvl="1">
              <a:defRPr/>
            </a:pPr>
            <a:r>
              <a:rPr lang="en-US" dirty="0" smtClean="0"/>
              <a:t>+' Non-negative values begin with a plus character ('+'). </a:t>
            </a:r>
          </a:p>
          <a:p>
            <a:pPr>
              <a:defRPr/>
            </a:pPr>
            <a:r>
              <a:rPr lang="en-NZ" dirty="0" smtClean="0"/>
              <a:t>Width</a:t>
            </a:r>
          </a:p>
          <a:p>
            <a:pPr lvl="1">
              <a:defRPr/>
            </a:pPr>
            <a:r>
              <a:rPr lang="en-US" dirty="0" smtClean="0"/>
              <a:t>the minimum number of digits</a:t>
            </a:r>
          </a:p>
          <a:p>
            <a:pPr lvl="1">
              <a:defRPr/>
            </a:pPr>
            <a:r>
              <a:rPr lang="en-US" dirty="0" smtClean="0"/>
              <a:t>left-padded with spaces if value &lt; minimum length</a:t>
            </a:r>
          </a:p>
          <a:p>
            <a:pPr lvl="1">
              <a:defRPr/>
            </a:pPr>
            <a:r>
              <a:rPr lang="en-US" dirty="0" smtClean="0"/>
              <a:t>will not be truncated if the converted value exceeds the minimum length</a:t>
            </a:r>
          </a:p>
          <a:p>
            <a:pPr>
              <a:buNone/>
              <a:defRPr/>
            </a:pPr>
            <a:r>
              <a:rPr lang="en-US" dirty="0" smtClean="0"/>
              <a:t>The converted value will be prepended with zeros if necessary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11</a:t>
            </a:fld>
            <a:endParaRPr lang="en-NZ" dirty="0"/>
          </a:p>
        </p:txBody>
      </p:sp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5169355" y="1124744"/>
            <a:ext cx="1857375" cy="4794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int num1 = 345;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int num2 = -6;</a:t>
            </a:r>
          </a:p>
        </p:txBody>
      </p:sp>
      <p:sp>
        <p:nvSpPr>
          <p:cNvPr id="38921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23876" y="5357814"/>
            <a:ext cx="8856663" cy="1023937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latin typeface="+mn-lt"/>
              </a:rPr>
              <a:t>“%10d” – Display up  to 10 right-justified digits, pad fewer than 10 chars on the left with blank spaces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latin typeface="+mn-lt"/>
              </a:rPr>
              <a:t>“%-10d” - Display up  to 10 left-justified digits, pad fewer than 10 chars on the right with blank spaces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latin typeface="+mn-lt"/>
              </a:rPr>
              <a:t>“%+10d” - Display up  to 10 right-justified digits, pad fewer than 10 chars on the left with blank spaces and begin with “+” for non-negative values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dirty="0">
              <a:latin typeface="+mn-lt"/>
            </a:endParaRPr>
          </a:p>
        </p:txBody>
      </p:sp>
      <p:sp>
        <p:nvSpPr>
          <p:cNvPr id="38922" name="Text Box 4"/>
          <p:cNvSpPr txBox="1">
            <a:spLocks noChangeArrowheads="1"/>
          </p:cNvSpPr>
          <p:nvPr/>
        </p:nvSpPr>
        <p:spPr bwMode="auto">
          <a:xfrm>
            <a:off x="156922" y="3789011"/>
            <a:ext cx="6072188" cy="11271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System.out.println("123456789012345678901234567890");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System.out.printf("%d...%d...%n", num1, num2);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System.out.printf("%10d...%7d...%n", num1, num2);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System.out.printf("%-10d...%-7d...%n", num1, num2);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pt-BR" b="1" dirty="0">
                <a:latin typeface="Courier New" pitchFamily="49" charset="0"/>
              </a:rPr>
              <a:t>System.out.printf("%+10d...%+7d...%n", num1, num2);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237288" y="3767797"/>
            <a:ext cx="3605329" cy="11695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123456789012345678901234567890</a:t>
            </a:r>
          </a:p>
          <a:p>
            <a:pPr algn="l" eaLnBrk="1" hangingPunct="1"/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345...-6...</a:t>
            </a:r>
          </a:p>
          <a:p>
            <a:pPr algn="l" eaLnBrk="1" hangingPunct="1"/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345...     -6...</a:t>
            </a:r>
          </a:p>
          <a:p>
            <a:pPr algn="l" eaLnBrk="1" hangingPunct="1"/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345       ...-6     ...</a:t>
            </a:r>
          </a:p>
          <a:p>
            <a:pPr algn="l" eaLnBrk="1" hangingPunct="1"/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+345...     -6...</a:t>
            </a:r>
          </a:p>
        </p:txBody>
      </p:sp>
    </p:spTree>
    <p:extLst>
      <p:ext uri="{BB962C8B-B14F-4D97-AF65-F5344CB8AC3E}">
        <p14:creationId xmlns:p14="http://schemas.microsoft.com/office/powerpoint/2010/main" val="273475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523876" y="-106363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/>
              <a:t>2.Console </a:t>
            </a:r>
            <a:r>
              <a:rPr lang="en-NZ" dirty="0" smtClean="0"/>
              <a:t>Output</a:t>
            </a:r>
            <a:br>
              <a:rPr lang="en-NZ" dirty="0" smtClean="0"/>
            </a:br>
            <a:r>
              <a:rPr lang="en-NZ" dirty="0" smtClean="0"/>
              <a:t>%</a:t>
            </a:r>
            <a:r>
              <a:rPr lang="en-NZ" dirty="0"/>
              <a:t>f </a:t>
            </a:r>
            <a:endParaRPr lang="en-US" dirty="0" smtClean="0"/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372196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It is the specifier for a double value. The width, the number of decimal places and the justification of the output can be specified.</a:t>
            </a:r>
          </a:p>
          <a:p>
            <a:pPr>
              <a:defRPr/>
            </a:pPr>
            <a:r>
              <a:rPr lang="en-NZ" dirty="0" smtClean="0"/>
              <a:t>Flag</a:t>
            </a:r>
          </a:p>
          <a:p>
            <a:pPr lvl="1">
              <a:defRPr/>
            </a:pPr>
            <a:r>
              <a:rPr lang="en-US" dirty="0" smtClean="0"/>
              <a:t>'-' Result is left-aligned in the field. </a:t>
            </a:r>
          </a:p>
          <a:p>
            <a:pPr lvl="1">
              <a:defRPr/>
            </a:pPr>
            <a:r>
              <a:rPr lang="en-US" dirty="0" smtClean="0"/>
              <a:t>+' Non-negative values begin with a plus character ('+'). </a:t>
            </a:r>
          </a:p>
          <a:p>
            <a:pPr>
              <a:defRPr/>
            </a:pPr>
            <a:r>
              <a:rPr lang="en-NZ" dirty="0" smtClean="0"/>
              <a:t>Width</a:t>
            </a:r>
          </a:p>
          <a:p>
            <a:pPr lvl="1">
              <a:defRPr/>
            </a:pPr>
            <a:r>
              <a:rPr lang="en-US" dirty="0" smtClean="0"/>
              <a:t>the minimum number of digits</a:t>
            </a:r>
          </a:p>
          <a:p>
            <a:pPr lvl="1">
              <a:defRPr/>
            </a:pPr>
            <a:r>
              <a:rPr lang="en-US" dirty="0" smtClean="0"/>
              <a:t>left-padded with spaces if value &lt; minimum length</a:t>
            </a:r>
          </a:p>
          <a:p>
            <a:pPr lvl="1">
              <a:defRPr/>
            </a:pPr>
            <a:r>
              <a:rPr lang="en-US" dirty="0" smtClean="0"/>
              <a:t>will not be truncated if the converted value exceeds the minimum length</a:t>
            </a:r>
          </a:p>
          <a:p>
            <a:pPr>
              <a:defRPr/>
            </a:pPr>
            <a:r>
              <a:rPr lang="en-NZ" dirty="0" smtClean="0"/>
              <a:t>Precision</a:t>
            </a:r>
          </a:p>
          <a:p>
            <a:pPr lvl="1">
              <a:defRPr/>
            </a:pPr>
            <a:r>
              <a:rPr lang="en-US" dirty="0" smtClean="0"/>
              <a:t>number of fractional digits after the decimal point. The converted value will be rounded if necessary.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12</a:t>
            </a:fld>
            <a:endParaRPr lang="en-NZ" dirty="0"/>
          </a:p>
        </p:txBody>
      </p:sp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2144688" y="4547469"/>
            <a:ext cx="6429375" cy="11271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System.out.printf("%f...%f...%n", numd1, numd2);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System.out.printf("%15f...%11f...%n", numd1, numd2);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System.out.printf("%.2f...%.3f...%n", numd1, numd2);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System.out.printf("%-15f...%-11f...%n", numd1, numd2);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System.out.printf("%-15.1f...%-11.2f...%n", numd1, numd2);</a:t>
            </a:r>
          </a:p>
        </p:txBody>
      </p:sp>
      <p:sp>
        <p:nvSpPr>
          <p:cNvPr id="39945" name="Text Box 4"/>
          <p:cNvSpPr txBox="1">
            <a:spLocks noChangeArrowheads="1"/>
          </p:cNvSpPr>
          <p:nvPr/>
        </p:nvSpPr>
        <p:spPr bwMode="auto">
          <a:xfrm>
            <a:off x="6215077" y="668506"/>
            <a:ext cx="3143250" cy="490904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fr-FR" b="1" dirty="0">
                <a:latin typeface="Courier New" pitchFamily="49" charset="0"/>
              </a:rPr>
              <a:t>double numd1 = 345.48;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fr-FR" b="1" dirty="0">
                <a:latin typeface="Courier New" pitchFamily="49" charset="0"/>
              </a:rPr>
              <a:t>double numd2 = -0.12345678;</a:t>
            </a:r>
          </a:p>
        </p:txBody>
      </p:sp>
      <p:sp>
        <p:nvSpPr>
          <p:cNvPr id="39946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23876" y="5786438"/>
            <a:ext cx="8856663" cy="595312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latin typeface="+mn-lt"/>
              </a:rPr>
              <a:t>“%-15.1f” Display up  to 15 left-justified characters, pad fewer than 15 characters on the right with blank spaces (i.e., field width is 15) and display exactly 1 digit after the decimal point (.1)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025471" y="1695189"/>
            <a:ext cx="3816424" cy="13849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123456789012345678901234567890</a:t>
            </a:r>
          </a:p>
          <a:p>
            <a:pPr algn="l" eaLnBrk="1" hangingPunct="1"/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345.480000...-0.123457...</a:t>
            </a:r>
          </a:p>
          <a:p>
            <a:pPr algn="l" eaLnBrk="1" hangingPunct="1"/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345.480000...  -0.123457...</a:t>
            </a:r>
          </a:p>
          <a:p>
            <a:pPr algn="l" eaLnBrk="1" hangingPunct="1"/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345.48...-0.123...</a:t>
            </a:r>
          </a:p>
          <a:p>
            <a:pPr algn="l" eaLnBrk="1" hangingPunct="1"/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345.480000     ...-0.123457  ...</a:t>
            </a:r>
          </a:p>
          <a:p>
            <a:pPr algn="l" eaLnBrk="1" hangingPunct="1"/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345.5          ...-0.12      ...</a:t>
            </a:r>
          </a:p>
        </p:txBody>
      </p:sp>
    </p:spTree>
    <p:extLst>
      <p:ext uri="{BB962C8B-B14F-4D97-AF65-F5344CB8AC3E}">
        <p14:creationId xmlns:p14="http://schemas.microsoft.com/office/powerpoint/2010/main" val="246067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sz="2400" dirty="0">
                <a:solidFill>
                  <a:srgbClr val="660066"/>
                </a:solidFill>
              </a:rPr>
              <a:t/>
            </a:r>
            <a:br>
              <a:rPr lang="en-NZ" sz="2400" dirty="0">
                <a:solidFill>
                  <a:srgbClr val="660066"/>
                </a:solidFill>
              </a:rPr>
            </a:br>
            <a:r>
              <a:rPr lang="en-NZ" dirty="0" smtClean="0"/>
              <a:t>Exercise 1</a:t>
            </a:r>
            <a:endParaRPr lang="en-US" dirty="0" smtClean="0"/>
          </a:p>
        </p:txBody>
      </p:sp>
      <p:sp>
        <p:nvSpPr>
          <p:cNvPr id="40966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NZ" sz="2800" dirty="0"/>
              <a:t>What is the output of the following code fragment?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13</a:t>
            </a:fld>
            <a:endParaRPr lang="en-NZ" dirty="0"/>
          </a:p>
        </p:txBody>
      </p:sp>
      <p:sp>
        <p:nvSpPr>
          <p:cNvPr id="40967" name="Text Box 4"/>
          <p:cNvSpPr txBox="1">
            <a:spLocks noChangeArrowheads="1"/>
          </p:cNvSpPr>
          <p:nvPr/>
        </p:nvSpPr>
        <p:spPr bwMode="auto">
          <a:xfrm>
            <a:off x="1038225" y="2492896"/>
            <a:ext cx="7072313" cy="1027974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fr-FR" sz="1600" b="1" dirty="0">
                <a:latin typeface="Courier New" pitchFamily="49" charset="0"/>
              </a:rPr>
              <a:t>System.out.println("123456789012345678901234567890");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fr-FR" sz="1600" b="1" dirty="0">
                <a:latin typeface="Courier New" pitchFamily="49" charset="0"/>
              </a:rPr>
              <a:t>double x = 27.5, y = 33.75;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fr-FR" sz="1600" b="1" dirty="0">
                <a:latin typeface="Courier New" pitchFamily="49" charset="0"/>
              </a:rPr>
              <a:t>System.out.printf("x=%15f y=%8f%n", x, y);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fr-FR" sz="1600" b="1" dirty="0">
                <a:latin typeface="Courier New" pitchFamily="49" charset="0"/>
              </a:rPr>
              <a:t>System.out.printf("x=%15.4f y=%8.4f%n", x, y);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3.</a:t>
            </a:r>
            <a:r>
              <a:rPr lang="en-NZ" altLang="en-US" dirty="0" smtClean="0"/>
              <a:t> </a:t>
            </a:r>
            <a:r>
              <a:rPr lang="en-NZ" altLang="en-US" dirty="0"/>
              <a:t>Variables and Literals</a:t>
            </a:r>
            <a:br>
              <a:rPr lang="en-NZ" altLang="en-US" dirty="0"/>
            </a:br>
            <a:r>
              <a:rPr lang="en-NZ" dirty="0" smtClean="0"/>
              <a:t>Variables &amp; Literals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A </a:t>
            </a:r>
            <a:r>
              <a:rPr lang="en-US" altLang="en-US" b="1" dirty="0">
                <a:cs typeface="Times New Roman" panose="02020603050405020304" pitchFamily="18" charset="0"/>
              </a:rPr>
              <a:t>variable</a:t>
            </a:r>
            <a:r>
              <a:rPr lang="en-US" altLang="en-US" dirty="0">
                <a:cs typeface="Times New Roman" panose="02020603050405020304" pitchFamily="18" charset="0"/>
              </a:rPr>
              <a:t> is a named storage location in the computer’s memory.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A </a:t>
            </a:r>
            <a:r>
              <a:rPr lang="en-US" altLang="en-US" b="1" dirty="0">
                <a:cs typeface="Times New Roman" panose="02020603050405020304" pitchFamily="18" charset="0"/>
              </a:rPr>
              <a:t>literal</a:t>
            </a:r>
            <a:r>
              <a:rPr lang="en-US" altLang="en-US" dirty="0">
                <a:cs typeface="Times New Roman" panose="02020603050405020304" pitchFamily="18" charset="0"/>
              </a:rPr>
              <a:t> is a value that is written into the code of a program.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Programmers determine the number and type of  variables a program will need.</a:t>
            </a:r>
          </a:p>
          <a:p>
            <a:endParaRPr lang="en-NZ" dirty="0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14</a:t>
            </a:fld>
            <a:endParaRPr lang="en-NZ" dirty="0"/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541383" y="3311550"/>
            <a:ext cx="2851496" cy="52322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This line is called</a:t>
            </a:r>
          </a:p>
          <a:p>
            <a:r>
              <a:rPr lang="en-US" altLang="en-US" dirty="0"/>
              <a:t>a </a:t>
            </a:r>
            <a:r>
              <a:rPr lang="en-US" altLang="en-US" i="1" dirty="0"/>
              <a:t>variable declaration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164195" y="4489706"/>
            <a:ext cx="3743462" cy="52322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The following line is known</a:t>
            </a:r>
          </a:p>
          <a:p>
            <a:r>
              <a:rPr lang="en-US" altLang="en-US" dirty="0"/>
              <a:t> as an assignment  statement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554216" y="5566340"/>
            <a:ext cx="4330700" cy="681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System.out.print("The value is ");</a:t>
            </a:r>
            <a:endParaRPr lang="en-US" altLang="en-US" sz="16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System.out.println(value);</a:t>
            </a:r>
            <a:endParaRPr lang="en-US" altLang="en-US" sz="1800" dirty="0"/>
          </a:p>
        </p:txBody>
      </p: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3907657" y="4856970"/>
            <a:ext cx="5464175" cy="633412"/>
            <a:chOff x="1584" y="2769"/>
            <a:chExt cx="3442" cy="399"/>
          </a:xfrm>
        </p:grpSpPr>
        <p:cxnSp>
          <p:nvCxnSpPr>
            <p:cNvPr id="10" name="AutoShape 32"/>
            <p:cNvCxnSpPr>
              <a:cxnSpLocks noChangeShapeType="1"/>
              <a:stCxn id="11" idx="1"/>
            </p:cNvCxnSpPr>
            <p:nvPr/>
          </p:nvCxnSpPr>
          <p:spPr bwMode="auto">
            <a:xfrm rot="10800000" flipV="1">
              <a:off x="2064" y="2866"/>
              <a:ext cx="625" cy="20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2689" y="2769"/>
              <a:ext cx="2337" cy="1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This is a string </a:t>
              </a:r>
              <a:r>
                <a:rPr lang="en-US" altLang="en-US" i="1" dirty="0"/>
                <a:t>literal</a:t>
              </a:r>
              <a:r>
                <a:rPr lang="en-US" altLang="en-US" dirty="0"/>
                <a:t>. It will be printed </a:t>
              </a:r>
              <a:r>
                <a:rPr lang="en-US" altLang="en-US" dirty="0">
                  <a:solidFill>
                    <a:schemeClr val="accent2"/>
                  </a:solidFill>
                </a:rPr>
                <a:t>as is</a:t>
              </a:r>
              <a:r>
                <a:rPr lang="en-US" altLang="en-US" dirty="0"/>
                <a:t>.</a:t>
              </a:r>
            </a:p>
          </p:txBody>
        </p:sp>
        <p:sp>
          <p:nvSpPr>
            <p:cNvPr id="12" name="AutoShape 34"/>
            <p:cNvSpPr>
              <a:spLocks/>
            </p:cNvSpPr>
            <p:nvPr/>
          </p:nvSpPr>
          <p:spPr bwMode="auto">
            <a:xfrm rot="5400000">
              <a:off x="2016" y="2640"/>
              <a:ext cx="96" cy="96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 dirty="0"/>
            </a:p>
          </p:txBody>
        </p:sp>
      </p:grp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4206163" y="5629703"/>
            <a:ext cx="4900613" cy="755650"/>
            <a:chOff x="1680" y="3220"/>
            <a:chExt cx="3087" cy="476"/>
          </a:xfrm>
        </p:grpSpPr>
        <p:sp>
          <p:nvSpPr>
            <p:cNvPr id="14" name="AutoShape 35"/>
            <p:cNvSpPr>
              <a:spLocks/>
            </p:cNvSpPr>
            <p:nvPr/>
          </p:nvSpPr>
          <p:spPr bwMode="auto">
            <a:xfrm rot="16200000" flipV="1">
              <a:off x="1776" y="3456"/>
              <a:ext cx="144" cy="336"/>
            </a:xfrm>
            <a:prstGeom prst="leftBrace">
              <a:avLst>
                <a:gd name="adj1" fmla="val 19444"/>
                <a:gd name="adj2" fmla="val 482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15" name="Text Box 36"/>
            <p:cNvSpPr txBox="1">
              <a:spLocks noChangeArrowheads="1"/>
            </p:cNvSpPr>
            <p:nvPr/>
          </p:nvSpPr>
          <p:spPr bwMode="auto">
            <a:xfrm>
              <a:off x="3468" y="3220"/>
              <a:ext cx="1299" cy="465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The integer 5 will</a:t>
              </a:r>
            </a:p>
            <a:p>
              <a:r>
                <a:rPr lang="en-US" altLang="en-US" dirty="0"/>
                <a:t>be printed out here.</a:t>
              </a:r>
            </a:p>
            <a:p>
              <a:r>
                <a:rPr lang="en-US" altLang="en-US" dirty="0">
                  <a:solidFill>
                    <a:schemeClr val="accent2"/>
                  </a:solidFill>
                </a:rPr>
                <a:t>Notice no quote marks?</a:t>
              </a:r>
            </a:p>
          </p:txBody>
        </p:sp>
        <p:cxnSp>
          <p:nvCxnSpPr>
            <p:cNvPr id="16" name="AutoShape 37"/>
            <p:cNvCxnSpPr>
              <a:cxnSpLocks noChangeShapeType="1"/>
              <a:stCxn id="15" idx="1"/>
              <a:endCxn id="14" idx="1"/>
            </p:cNvCxnSpPr>
            <p:nvPr/>
          </p:nvCxnSpPr>
          <p:spPr bwMode="auto">
            <a:xfrm rot="10800000" flipV="1">
              <a:off x="1854" y="3453"/>
              <a:ext cx="1614" cy="243"/>
            </a:xfrm>
            <a:prstGeom prst="bentConnector4">
              <a:avLst>
                <a:gd name="adj1" fmla="val 47956"/>
                <a:gd name="adj2" fmla="val 19856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Group 28"/>
          <p:cNvGrpSpPr>
            <a:grpSpLocks/>
          </p:cNvGrpSpPr>
          <p:nvPr/>
        </p:nvGrpSpPr>
        <p:grpSpPr bwMode="auto">
          <a:xfrm>
            <a:off x="5022108" y="2902439"/>
            <a:ext cx="1936831" cy="1730936"/>
            <a:chOff x="1584" y="1584"/>
            <a:chExt cx="1872" cy="100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2208" y="1632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2208" y="1872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208" y="2112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2208" y="2352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1584" y="1584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0x000</a:t>
              </a: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1584" y="1824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0x001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1584" y="2064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0x002</a:t>
              </a:r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1584" y="2304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0x003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736" y="18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5</a:t>
              </a:r>
            </a:p>
          </p:txBody>
        </p:sp>
      </p:grpSp>
      <p:sp>
        <p:nvSpPr>
          <p:cNvPr id="27" name="Text Box 38"/>
          <p:cNvSpPr txBox="1">
            <a:spLocks noChangeArrowheads="1"/>
          </p:cNvSpPr>
          <p:nvPr/>
        </p:nvSpPr>
        <p:spPr bwMode="auto">
          <a:xfrm>
            <a:off x="7900198" y="3033236"/>
            <a:ext cx="1109406" cy="7386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The value 5</a:t>
            </a:r>
          </a:p>
          <a:p>
            <a:r>
              <a:rPr lang="en-US" altLang="en-US" dirty="0"/>
              <a:t>is stored in</a:t>
            </a:r>
          </a:p>
          <a:p>
            <a:r>
              <a:rPr lang="en-US" altLang="en-US" dirty="0"/>
              <a:t>memory.</a:t>
            </a:r>
          </a:p>
        </p:txBody>
      </p:sp>
      <p:sp>
        <p:nvSpPr>
          <p:cNvPr id="28" name="AutoShape 50"/>
          <p:cNvSpPr>
            <a:spLocks noChangeArrowheads="1"/>
          </p:cNvSpPr>
          <p:nvPr/>
        </p:nvSpPr>
        <p:spPr bwMode="auto">
          <a:xfrm>
            <a:off x="6785747" y="3412028"/>
            <a:ext cx="1143000" cy="228600"/>
          </a:xfrm>
          <a:prstGeom prst="leftArrow">
            <a:avLst>
              <a:gd name="adj1" fmla="val 50000"/>
              <a:gd name="adj2" fmla="val 1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 dirty="0"/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681038" y="3911982"/>
            <a:ext cx="22860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541383" y="5093153"/>
            <a:ext cx="1916455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= 5;</a:t>
            </a:r>
            <a:endParaRPr lang="en-GB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7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3.</a:t>
            </a:r>
            <a:r>
              <a:rPr lang="en-NZ" altLang="en-US" dirty="0" smtClean="0"/>
              <a:t> </a:t>
            </a:r>
            <a:r>
              <a:rPr lang="en-NZ" altLang="en-US" dirty="0"/>
              <a:t>Variables and Literals </a:t>
            </a:r>
            <a:r>
              <a:rPr lang="en-NZ" altLang="en-US" dirty="0" smtClean="0"/>
              <a:t/>
            </a:r>
            <a:br>
              <a:rPr lang="en-NZ" altLang="en-US" dirty="0" smtClean="0"/>
            </a:br>
            <a:r>
              <a:rPr lang="en-US" altLang="en-US" dirty="0" smtClean="0"/>
              <a:t>Declare </a:t>
            </a:r>
            <a:r>
              <a:rPr lang="en-US" altLang="en-US" dirty="0"/>
              <a:t>and initialise a variable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Java is a statically typed language. </a:t>
            </a:r>
            <a:endParaRPr lang="en-NZ" dirty="0" smtClean="0"/>
          </a:p>
          <a:p>
            <a:pPr lvl="1"/>
            <a:r>
              <a:rPr lang="en-NZ" dirty="0"/>
              <a:t>Variables must be declared before they can be used.</a:t>
            </a:r>
          </a:p>
          <a:p>
            <a:pPr lvl="1"/>
            <a:r>
              <a:rPr lang="en-NZ" dirty="0"/>
              <a:t>Once declared, they can then receive a value (initialization);  however the value must be compatible with the variable’s declared type</a:t>
            </a:r>
            <a:r>
              <a:rPr lang="en-NZ" dirty="0" smtClean="0"/>
              <a:t>.</a:t>
            </a:r>
          </a:p>
          <a:p>
            <a:pPr lvl="2"/>
            <a:r>
              <a:rPr lang="en-NZ" dirty="0" smtClean="0"/>
              <a:t>Use an assignment </a:t>
            </a:r>
            <a:r>
              <a:rPr lang="en-NZ" dirty="0"/>
              <a:t>statement </a:t>
            </a:r>
            <a:r>
              <a:rPr lang="en-NZ" dirty="0" smtClean="0"/>
              <a:t>to initialize the value</a:t>
            </a:r>
          </a:p>
          <a:p>
            <a:pPr lvl="3"/>
            <a:r>
              <a:rPr lang="en-NZ" dirty="0" smtClean="0"/>
              <a:t>Left operand: must </a:t>
            </a:r>
            <a:r>
              <a:rPr lang="en-NZ" dirty="0"/>
              <a:t>be a variable </a:t>
            </a:r>
            <a:r>
              <a:rPr lang="en-NZ" dirty="0" smtClean="0"/>
              <a:t>name; right operand: </a:t>
            </a:r>
            <a:r>
              <a:rPr lang="en-NZ" dirty="0"/>
              <a:t>a literal or expression</a:t>
            </a:r>
          </a:p>
          <a:p>
            <a:pPr lvl="1"/>
            <a:r>
              <a:rPr lang="en-NZ" dirty="0" smtClean="0"/>
              <a:t>Trying </a:t>
            </a:r>
            <a:r>
              <a:rPr lang="en-NZ" dirty="0"/>
              <a:t>to use uninitialized variables will generate a Syntax Error when the code is compiled.</a:t>
            </a:r>
          </a:p>
          <a:p>
            <a:pPr lvl="1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15</a:t>
            </a:fld>
            <a:endParaRPr lang="en-NZ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65673" y="5082121"/>
            <a:ext cx="1689100" cy="8302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Right">
              <a:rot lat="0" lon="300000" rev="0"/>
            </a:camera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dirty="0"/>
              <a:t>X</a:t>
            </a:r>
            <a:endParaRPr lang="en-GB" altLang="en-US" sz="18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371339" y="4167687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800" dirty="0" smtClean="0">
                <a:solidFill>
                  <a:srgbClr val="C00000"/>
                </a:solidFill>
              </a:rPr>
              <a:t>23</a:t>
            </a:r>
            <a:endParaRPr lang="en-GB" altLang="en-US" sz="1800" dirty="0">
              <a:solidFill>
                <a:srgbClr val="C00000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3548832" y="4412733"/>
            <a:ext cx="900112" cy="6302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33965" y="4546056"/>
            <a:ext cx="22860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 = </a:t>
            </a:r>
            <a:r>
              <a:rPr lang="en-GB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39674" y="5202288"/>
            <a:ext cx="1512168" cy="7848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x;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23;</a:t>
            </a:r>
            <a:endParaRPr lang="en-GB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850787" y="4569918"/>
            <a:ext cx="1512168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3.5;</a:t>
            </a:r>
            <a:endParaRPr lang="en-GB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18" y="4585252"/>
            <a:ext cx="660273" cy="660273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448944" y="5122672"/>
            <a:ext cx="4799929" cy="1170607"/>
            <a:chOff x="4691654" y="2461850"/>
            <a:chExt cx="4799929" cy="1170607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5893463" y="2662449"/>
              <a:ext cx="991995" cy="421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691654" y="2461850"/>
              <a:ext cx="4799929" cy="1170607"/>
              <a:chOff x="4913531" y="1610321"/>
              <a:chExt cx="4562476" cy="1524000"/>
            </a:xfrm>
          </p:grpSpPr>
          <p:pic>
            <p:nvPicPr>
              <p:cNvPr id="22" name="Picture 21" descr="MCBS00091_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66270" y="1610321"/>
                <a:ext cx="1709737" cy="15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Freeform 4"/>
              <p:cNvSpPr>
                <a:spLocks/>
              </p:cNvSpPr>
              <p:nvPr/>
            </p:nvSpPr>
            <p:spPr bwMode="auto">
              <a:xfrm>
                <a:off x="6145432" y="1970683"/>
                <a:ext cx="1819275" cy="833438"/>
              </a:xfrm>
              <a:custGeom>
                <a:avLst/>
                <a:gdLst>
                  <a:gd name="T0" fmla="*/ 0 w 2865"/>
                  <a:gd name="T1" fmla="*/ 2147483647 h 1313"/>
                  <a:gd name="T2" fmla="*/ 2147483647 w 2865"/>
                  <a:gd name="T3" fmla="*/ 2147483647 h 1313"/>
                  <a:gd name="T4" fmla="*/ 2147483647 w 2865"/>
                  <a:gd name="T5" fmla="*/ 2147483647 h 1313"/>
                  <a:gd name="T6" fmla="*/ 2147483647 w 2865"/>
                  <a:gd name="T7" fmla="*/ 2147483647 h 1313"/>
                  <a:gd name="T8" fmla="*/ 2147483647 w 2865"/>
                  <a:gd name="T9" fmla="*/ 2147483647 h 1313"/>
                  <a:gd name="T10" fmla="*/ 2147483647 w 2865"/>
                  <a:gd name="T11" fmla="*/ 0 h 13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65"/>
                  <a:gd name="T19" fmla="*/ 0 h 1313"/>
                  <a:gd name="T20" fmla="*/ 2865 w 2865"/>
                  <a:gd name="T21" fmla="*/ 1313 h 13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65" h="1313">
                    <a:moveTo>
                      <a:pt x="0" y="720"/>
                    </a:moveTo>
                    <a:cubicBezTo>
                      <a:pt x="145" y="933"/>
                      <a:pt x="290" y="1147"/>
                      <a:pt x="465" y="1230"/>
                    </a:cubicBezTo>
                    <a:cubicBezTo>
                      <a:pt x="640" y="1313"/>
                      <a:pt x="842" y="1312"/>
                      <a:pt x="1050" y="1215"/>
                    </a:cubicBezTo>
                    <a:cubicBezTo>
                      <a:pt x="1258" y="1118"/>
                      <a:pt x="1498" y="818"/>
                      <a:pt x="1710" y="645"/>
                    </a:cubicBezTo>
                    <a:cubicBezTo>
                      <a:pt x="1922" y="472"/>
                      <a:pt x="2132" y="288"/>
                      <a:pt x="2325" y="180"/>
                    </a:cubicBezTo>
                    <a:cubicBezTo>
                      <a:pt x="2518" y="72"/>
                      <a:pt x="2691" y="36"/>
                      <a:pt x="2865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 dirty="0"/>
              </a:p>
            </p:txBody>
          </p:sp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6262856" y="1908771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latin typeface="Monaco" pitchFamily="49" charset="0"/>
                  </a:rPr>
                  <a:t>23</a:t>
                </a:r>
                <a:endParaRPr lang="en-US" altLang="en-US" sz="2800" dirty="0"/>
              </a:p>
            </p:txBody>
          </p:sp>
          <p:sp>
            <p:nvSpPr>
              <p:cNvPr id="25" name="Text Box 9"/>
              <p:cNvSpPr txBox="1">
                <a:spLocks noChangeArrowheads="1"/>
              </p:cNvSpPr>
              <p:nvPr/>
            </p:nvSpPr>
            <p:spPr bwMode="auto">
              <a:xfrm>
                <a:off x="4913531" y="1838922"/>
                <a:ext cx="12192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latin typeface="Monaco" pitchFamily="49" charset="0"/>
                  </a:rPr>
                  <a:t>number</a:t>
                </a:r>
                <a:endParaRPr lang="en-US" altLang="en-US" sz="2800" dirty="0"/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5303277" y="2732684"/>
                <a:ext cx="259077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dirty="0">
                    <a:latin typeface="Monaco" pitchFamily="49" charset="0"/>
                  </a:rPr>
                  <a:t>System.out.println(number);</a:t>
                </a:r>
              </a:p>
            </p:txBody>
          </p:sp>
        </p:grp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8248526" y="2599599"/>
              <a:ext cx="4127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51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3.</a:t>
            </a:r>
            <a:r>
              <a:rPr lang="en-NZ" altLang="en-US" dirty="0" smtClean="0"/>
              <a:t> </a:t>
            </a:r>
            <a:r>
              <a:rPr lang="en-NZ" altLang="en-US" dirty="0"/>
              <a:t>Variables and Literals </a:t>
            </a:r>
            <a:r>
              <a:rPr lang="en-NZ" altLang="en-US" dirty="0" smtClean="0"/>
              <a:t/>
            </a:r>
            <a:br>
              <a:rPr lang="en-NZ" altLang="en-US" dirty="0" smtClean="0"/>
            </a:br>
            <a:r>
              <a:rPr lang="en-US" altLang="en-US" dirty="0" smtClean="0"/>
              <a:t>Identifiers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NZ" altLang="en-US" dirty="0"/>
              <a:t>Identifiers are programmer-defined names for:</a:t>
            </a:r>
          </a:p>
          <a:p>
            <a:pPr lvl="1">
              <a:lnSpc>
                <a:spcPct val="90000"/>
              </a:lnSpc>
            </a:pPr>
            <a:r>
              <a:rPr lang="en-NZ" altLang="en-US" dirty="0"/>
              <a:t>classes</a:t>
            </a:r>
          </a:p>
          <a:p>
            <a:pPr lvl="1">
              <a:lnSpc>
                <a:spcPct val="90000"/>
              </a:lnSpc>
            </a:pPr>
            <a:r>
              <a:rPr lang="en-NZ" altLang="en-US" dirty="0"/>
              <a:t>variables</a:t>
            </a:r>
          </a:p>
          <a:p>
            <a:pPr lvl="1">
              <a:lnSpc>
                <a:spcPct val="90000"/>
              </a:lnSpc>
            </a:pPr>
            <a:r>
              <a:rPr lang="en-NZ" altLang="en-US" dirty="0"/>
              <a:t>methods</a:t>
            </a:r>
          </a:p>
          <a:p>
            <a:pPr>
              <a:lnSpc>
                <a:spcPct val="90000"/>
              </a:lnSpc>
            </a:pPr>
            <a:r>
              <a:rPr lang="en-NZ" altLang="en-US" dirty="0"/>
              <a:t>Identifiers may not be any of the Java reserved keywords.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Identifiers </a:t>
            </a:r>
            <a:r>
              <a:rPr lang="en-US" altLang="en-US" dirty="0"/>
              <a:t>must follow certain rules: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 identifier may only contain: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letters a–z or A–Z,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 digits 0–9,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underscores (_), or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 dollar sign ($)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first character may not be a digit.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Identifiers are case sensitive.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itemsOrdered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/>
              <a:t>is not the same as </a:t>
            </a:r>
            <a:r>
              <a:rPr lang="en-US" altLang="en-US" dirty="0">
                <a:latin typeface="Courier New" panose="02070309020205020404" pitchFamily="49" charset="0"/>
              </a:rPr>
              <a:t>itemsordered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Identifiers cannot include spaces.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16</a:t>
            </a:fld>
            <a:endParaRPr lang="en-NZ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785320" y="3940296"/>
            <a:ext cx="6120680" cy="2862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GB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percentagePassing101,  percentagePassing105;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779795" y="4437112"/>
            <a:ext cx="6120680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isTheLectureOverYet;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8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3.</a:t>
            </a:r>
            <a:r>
              <a:rPr lang="en-NZ" altLang="en-US" dirty="0" smtClean="0"/>
              <a:t> </a:t>
            </a:r>
            <a:r>
              <a:rPr lang="en-NZ" altLang="en-US" dirty="0"/>
              <a:t>Variables and Literals </a:t>
            </a:r>
            <a:r>
              <a:rPr lang="en-NZ" altLang="en-US" dirty="0" smtClean="0"/>
              <a:t/>
            </a:r>
            <a:br>
              <a:rPr lang="en-NZ" altLang="en-US" dirty="0" smtClean="0"/>
            </a:br>
            <a:r>
              <a:rPr lang="en-US" altLang="en-US" dirty="0" smtClean="0"/>
              <a:t>Variable </a:t>
            </a:r>
            <a:r>
              <a:rPr lang="en-US" altLang="en-US" dirty="0"/>
              <a:t>Names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altLang="en-US" sz="2800" dirty="0"/>
              <a:t>Variable names should be descriptive.</a:t>
            </a:r>
          </a:p>
          <a:p>
            <a:r>
              <a:rPr lang="en-NZ" altLang="en-US" sz="2800" dirty="0"/>
              <a:t>Descriptive names allow the code to be more readable; therefore, the code is more maintainable.</a:t>
            </a:r>
          </a:p>
          <a:p>
            <a:endParaRPr lang="en-NZ" altLang="en-US" sz="2800" dirty="0"/>
          </a:p>
          <a:p>
            <a:r>
              <a:rPr lang="en-NZ" altLang="en-US" sz="2800" dirty="0"/>
              <a:t>Java programs should be self-documenting.</a:t>
            </a:r>
          </a:p>
          <a:p>
            <a:r>
              <a:rPr lang="en-NZ" altLang="en-US" sz="2800" dirty="0"/>
              <a:t>Variable names should begin with a lower case letter and then switch to title case there after:</a:t>
            </a:r>
          </a:p>
          <a:p>
            <a:endParaRPr lang="en-NZ" altLang="en-US" sz="2800" dirty="0"/>
          </a:p>
          <a:p>
            <a:r>
              <a:rPr lang="en-NZ" altLang="en-US" sz="2800" dirty="0"/>
              <a:t>Class names should be all title case.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More </a:t>
            </a:r>
            <a:r>
              <a:rPr lang="en-US" altLang="en-US" sz="2800" dirty="0"/>
              <a:t>Java naming conventions can be found </a:t>
            </a:r>
            <a:r>
              <a:rPr lang="en-US" altLang="en-US" sz="2800" dirty="0" smtClean="0"/>
              <a:t>at oracle site</a:t>
            </a:r>
            <a:endParaRPr lang="en-US" altLang="en-US" sz="2800" dirty="0"/>
          </a:p>
          <a:p>
            <a:pPr lvl="1">
              <a:buFontTx/>
              <a:buNone/>
            </a:pPr>
            <a:endParaRPr lang="en-US" alt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17</a:t>
            </a:fld>
            <a:endParaRPr lang="en-NZ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159311" y="2823219"/>
            <a:ext cx="4429496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fr-FR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salesTaxRate = 0.0725;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034857" y="5073745"/>
            <a:ext cx="4429496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BigLittle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034857" y="4192222"/>
            <a:ext cx="2339202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fr-FR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caTaxRate;</a:t>
            </a:r>
            <a:endParaRPr lang="fr-FR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4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3.</a:t>
            </a:r>
            <a:r>
              <a:rPr lang="en-NZ" altLang="en-US" dirty="0" smtClean="0"/>
              <a:t> </a:t>
            </a:r>
            <a:r>
              <a:rPr lang="en-NZ" altLang="en-US" dirty="0"/>
              <a:t>Variables and Literals </a:t>
            </a:r>
            <a:r>
              <a:rPr lang="en-NZ" altLang="en-US" dirty="0" smtClean="0"/>
              <a:t/>
            </a:r>
            <a:br>
              <a:rPr lang="en-NZ" altLang="en-US" dirty="0" smtClean="0"/>
            </a:br>
            <a:r>
              <a:rPr lang="en-NZ" dirty="0" smtClean="0"/>
              <a:t>Java Reserved keywords</a:t>
            </a:r>
            <a:endParaRPr lang="en-N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18</a:t>
            </a:fld>
            <a:endParaRPr lang="en-NZ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90600" y="1573213"/>
            <a:ext cx="1239838" cy="444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dirty="0">
                <a:latin typeface="Arial" panose="020B0604020202020204" pitchFamily="34" charset="0"/>
              </a:rPr>
              <a:t>abstract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assert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boolean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break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byte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case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catch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char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class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const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continue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default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do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819400" y="1573213"/>
            <a:ext cx="1612900" cy="444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dirty="0">
                <a:latin typeface="Arial" panose="020B0604020202020204" pitchFamily="34" charset="0"/>
              </a:rPr>
              <a:t>double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else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enum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extends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false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for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final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finally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float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goto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if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implements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import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724400" y="1573213"/>
            <a:ext cx="1457325" cy="444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dirty="0">
                <a:latin typeface="Arial" panose="020B0604020202020204" pitchFamily="34" charset="0"/>
              </a:rPr>
              <a:t>instanceof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int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interface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long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native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new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null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package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private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protected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public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return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short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477000" y="1543050"/>
            <a:ext cx="183038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dirty="0">
                <a:latin typeface="Arial" panose="020B0604020202020204" pitchFamily="34" charset="0"/>
              </a:rPr>
              <a:t>static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strictfp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super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switch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synchronized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this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throw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throws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transient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true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try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void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volatile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while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087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</a:t>
            </a:r>
            <a:r>
              <a:rPr lang="en-NZ" altLang="en-US" dirty="0"/>
              <a:t> Variables and Literals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Creating Constants – final</a:t>
            </a:r>
          </a:p>
        </p:txBody>
      </p:sp>
      <p:sp>
        <p:nvSpPr>
          <p:cNvPr id="23555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altLang="en-US" dirty="0"/>
              <a:t>Constants are identifiers that can hold only a single </a:t>
            </a:r>
            <a:r>
              <a:rPr lang="en-NZ" altLang="en-US" dirty="0" smtClean="0"/>
              <a:t>value. But the value it stores cannot change once it is initialised.</a:t>
            </a:r>
          </a:p>
          <a:p>
            <a:endParaRPr lang="en-NZ" altLang="en-US" dirty="0" smtClean="0"/>
          </a:p>
          <a:p>
            <a:endParaRPr lang="en-NZ" altLang="en-US" dirty="0" smtClean="0"/>
          </a:p>
          <a:p>
            <a:r>
              <a:rPr lang="en-NZ" altLang="en-US" dirty="0" smtClean="0"/>
              <a:t>Rules:</a:t>
            </a:r>
          </a:p>
          <a:p>
            <a:pPr lvl="1"/>
            <a:r>
              <a:rPr lang="en-NZ" altLang="en-US" dirty="0" smtClean="0"/>
              <a:t>Constants </a:t>
            </a:r>
            <a:r>
              <a:rPr lang="en-NZ" altLang="en-US" dirty="0"/>
              <a:t>are declared using the keyword final.</a:t>
            </a:r>
          </a:p>
          <a:p>
            <a:pPr lvl="1"/>
            <a:r>
              <a:rPr lang="en-NZ" altLang="en-US" dirty="0"/>
              <a:t>Constants need not be initialized when declared; however, they must be initialized before they are used or a compiler error will be generated</a:t>
            </a:r>
            <a:r>
              <a:rPr lang="en-NZ" altLang="en-US" dirty="0" smtClean="0"/>
              <a:t>.</a:t>
            </a:r>
          </a:p>
          <a:p>
            <a:pPr lvl="1"/>
            <a:r>
              <a:rPr lang="en-NZ" altLang="en-US" dirty="0"/>
              <a:t>Once initialized with a value, constants cannot be changed programmatically</a:t>
            </a:r>
            <a:r>
              <a:rPr lang="en-NZ" altLang="en-US" dirty="0" smtClean="0"/>
              <a:t>.</a:t>
            </a:r>
          </a:p>
          <a:p>
            <a:pPr lvl="1"/>
            <a:endParaRPr lang="en-NZ" altLang="en-US" dirty="0" smtClean="0"/>
          </a:p>
          <a:p>
            <a:pPr lvl="1"/>
            <a:endParaRPr lang="en-NZ" altLang="en-US" dirty="0"/>
          </a:p>
          <a:p>
            <a:r>
              <a:rPr lang="en-NZ" altLang="en-US" dirty="0" smtClean="0"/>
              <a:t>Use the following style guidelines for naming symbolic constants:</a:t>
            </a:r>
          </a:p>
          <a:p>
            <a:pPr lvl="1"/>
            <a:r>
              <a:rPr lang="en-NZ" altLang="en-US" dirty="0" smtClean="0"/>
              <a:t>use all upper case letters</a:t>
            </a:r>
          </a:p>
          <a:p>
            <a:pPr lvl="1"/>
            <a:r>
              <a:rPr lang="en-NZ" altLang="en-US" dirty="0" smtClean="0"/>
              <a:t>separate multiple words with an underscore</a:t>
            </a:r>
          </a:p>
          <a:p>
            <a:pPr lvl="1"/>
            <a:endParaRPr lang="en-NZ" altLang="en-US" dirty="0" smtClean="0"/>
          </a:p>
          <a:p>
            <a:pPr lvl="1"/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19</a:t>
            </a:fld>
            <a:endParaRPr lang="en-NZ" dirty="0"/>
          </a:p>
        </p:txBody>
      </p:sp>
      <p:sp>
        <p:nvSpPr>
          <p:cNvPr id="532484" name="Text Box 4"/>
          <p:cNvSpPr txBox="1">
            <a:spLocks noChangeArrowheads="1"/>
          </p:cNvSpPr>
          <p:nvPr/>
        </p:nvSpPr>
        <p:spPr bwMode="auto">
          <a:xfrm>
            <a:off x="937141" y="2427311"/>
            <a:ext cx="4522583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int DAYS_IN_YEAR = 365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lang="en-US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GST_RATE = 0.125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901309" y="2780536"/>
            <a:ext cx="2736304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DAYS_IN_YEAR 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30;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13" y="2016041"/>
            <a:ext cx="822539" cy="822539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07836" y="4568443"/>
            <a:ext cx="4837039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DAYS_IN_YEAR);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69461" y="4552568"/>
            <a:ext cx="5309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NZ" sz="1800" dirty="0" smtClean="0"/>
              <a:t>365</a:t>
            </a: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3985760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4" grpId="0" animBg="1"/>
      <p:bldP spid="1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Topics:</a:t>
            </a:r>
          </a:p>
          <a:p>
            <a:pPr lvl="1"/>
            <a:r>
              <a:rPr lang="en-NZ" dirty="0" smtClean="0"/>
              <a:t>Comments</a:t>
            </a:r>
          </a:p>
          <a:p>
            <a:pPr lvl="1"/>
            <a:r>
              <a:rPr lang="en-NZ" altLang="en-US" dirty="0" smtClean="0"/>
              <a:t>Console Output</a:t>
            </a:r>
          </a:p>
          <a:p>
            <a:pPr lvl="1"/>
            <a:r>
              <a:rPr lang="en-NZ" altLang="en-US" dirty="0" smtClean="0"/>
              <a:t>Variables </a:t>
            </a:r>
            <a:r>
              <a:rPr lang="en-NZ" altLang="en-US" dirty="0"/>
              <a:t>and Literals</a:t>
            </a:r>
          </a:p>
          <a:p>
            <a:pPr lvl="1"/>
            <a:r>
              <a:rPr lang="en-NZ" altLang="en-US" dirty="0"/>
              <a:t>Primitive Data </a:t>
            </a:r>
            <a:r>
              <a:rPr lang="en-NZ" altLang="en-US" dirty="0" smtClean="0"/>
              <a:t>Types</a:t>
            </a:r>
          </a:p>
          <a:p>
            <a:pPr lvl="1"/>
            <a:r>
              <a:rPr lang="en-US" altLang="en-US" dirty="0" smtClean="0"/>
              <a:t>Type Conversions</a:t>
            </a:r>
          </a:p>
          <a:p>
            <a:r>
              <a:rPr lang="en-US" dirty="0" smtClean="0"/>
              <a:t>Reading:</a:t>
            </a:r>
          </a:p>
          <a:p>
            <a:pPr lvl="1"/>
            <a:r>
              <a:rPr lang="en-NZ" dirty="0"/>
              <a:t>Java how to program Late objects version (D &amp; D)</a:t>
            </a:r>
          </a:p>
          <a:p>
            <a:pPr lvl="2"/>
            <a:r>
              <a:rPr lang="en-NZ" dirty="0"/>
              <a:t>Chapter </a:t>
            </a:r>
            <a:r>
              <a:rPr lang="en-NZ" dirty="0" smtClean="0"/>
              <a:t>2</a:t>
            </a:r>
            <a:endParaRPr lang="en-NZ" dirty="0"/>
          </a:p>
          <a:p>
            <a:pPr lvl="1"/>
            <a:r>
              <a:rPr lang="en-NZ" dirty="0" smtClean="0"/>
              <a:t>The Java Tutorials</a:t>
            </a:r>
          </a:p>
          <a:p>
            <a:pPr lvl="2"/>
            <a:r>
              <a:rPr lang="en-NZ" dirty="0" smtClean="0"/>
              <a:t>Lesson</a:t>
            </a:r>
            <a:r>
              <a:rPr lang="en-NZ" dirty="0"/>
              <a:t>: Language </a:t>
            </a:r>
            <a:r>
              <a:rPr lang="en-NZ" dirty="0" smtClean="0"/>
              <a:t>Basics: Variables</a:t>
            </a:r>
          </a:p>
          <a:p>
            <a:pPr lvl="3"/>
            <a:r>
              <a:rPr lang="en-NZ" dirty="0"/>
              <a:t>https://</a:t>
            </a:r>
            <a:r>
              <a:rPr lang="en-NZ" dirty="0" smtClean="0"/>
              <a:t>docs.oracle.com/javase/tutorial/java/nutsandbolts/index.html</a:t>
            </a:r>
          </a:p>
          <a:p>
            <a:pPr lvl="1"/>
            <a:r>
              <a:rPr lang="en-NZ" dirty="0" smtClean="0"/>
              <a:t>Welcome </a:t>
            </a:r>
            <a:r>
              <a:rPr lang="en-NZ" dirty="0"/>
              <a:t>to Java for Python Programmers</a:t>
            </a:r>
          </a:p>
          <a:p>
            <a:pPr lvl="2"/>
            <a:r>
              <a:rPr lang="en-NZ" dirty="0"/>
              <a:t>http://interactivepython.org/courselib/static/java4python/index.html</a:t>
            </a:r>
            <a:endParaRPr lang="en-NZ" dirty="0" smtClean="0"/>
          </a:p>
          <a:p>
            <a:pPr lvl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</a:t>
            </a:fld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4.Primitive </a:t>
            </a:r>
            <a:r>
              <a:rPr lang="en-NZ" dirty="0"/>
              <a:t>Data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Python:</a:t>
            </a:r>
          </a:p>
          <a:p>
            <a:pPr lvl="1"/>
            <a:r>
              <a:rPr lang="en-NZ" dirty="0"/>
              <a:t>Integers are objects, floating point numbers are objects, lists are objects, </a:t>
            </a:r>
            <a:r>
              <a:rPr lang="en-NZ" dirty="0" smtClean="0"/>
              <a:t>everything</a:t>
            </a:r>
          </a:p>
          <a:p>
            <a:r>
              <a:rPr lang="en-NZ" dirty="0" smtClean="0"/>
              <a:t>Java:</a:t>
            </a:r>
          </a:p>
          <a:p>
            <a:pPr lvl="1"/>
            <a:r>
              <a:rPr lang="en-NZ" dirty="0" smtClean="0"/>
              <a:t>Most </a:t>
            </a:r>
            <a:r>
              <a:rPr lang="en-NZ" dirty="0"/>
              <a:t>basic data types like integers and floating point numbers are not objects. </a:t>
            </a:r>
            <a:r>
              <a:rPr lang="en-NZ" dirty="0" smtClean="0"/>
              <a:t>They are called primitive </a:t>
            </a:r>
            <a:r>
              <a:rPr lang="en-NZ" dirty="0"/>
              <a:t>data </a:t>
            </a:r>
            <a:r>
              <a:rPr lang="en-NZ" dirty="0" smtClean="0"/>
              <a:t>types. Operations </a:t>
            </a:r>
            <a:r>
              <a:rPr lang="en-NZ" dirty="0"/>
              <a:t>on the primitives are </a:t>
            </a:r>
            <a:r>
              <a:rPr lang="en-NZ" dirty="0" smtClean="0"/>
              <a:t>fast</a:t>
            </a:r>
          </a:p>
          <a:p>
            <a:pPr lvl="1"/>
            <a:r>
              <a:rPr lang="en-NZ" dirty="0"/>
              <a:t>There are eight primitive types </a:t>
            </a:r>
            <a:r>
              <a:rPr lang="en-NZ" dirty="0" smtClean="0"/>
              <a:t>: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2"/>
            <a:r>
              <a:rPr lang="en-NZ" dirty="0"/>
              <a:t>Integers (whole numbers):</a:t>
            </a:r>
          </a:p>
          <a:p>
            <a:pPr lvl="2"/>
            <a:r>
              <a:rPr lang="en-NZ" dirty="0" smtClean="0"/>
              <a:t>Floating-point </a:t>
            </a:r>
            <a:r>
              <a:rPr lang="en-NZ" dirty="0"/>
              <a:t>numbers (decimal numbers):</a:t>
            </a:r>
          </a:p>
          <a:p>
            <a:pPr lvl="2"/>
            <a:r>
              <a:rPr lang="en-NZ" dirty="0" smtClean="0"/>
              <a:t>Characters </a:t>
            </a:r>
            <a:r>
              <a:rPr lang="en-NZ" dirty="0"/>
              <a:t>(symbol in character set (text)):</a:t>
            </a:r>
          </a:p>
          <a:p>
            <a:pPr lvl="2"/>
            <a:r>
              <a:rPr lang="en-NZ" dirty="0" smtClean="0"/>
              <a:t>boolean </a:t>
            </a:r>
            <a:r>
              <a:rPr lang="en-NZ" dirty="0"/>
              <a:t>(true or false values):</a:t>
            </a:r>
          </a:p>
          <a:p>
            <a:pPr lvl="1"/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20</a:t>
            </a:fld>
            <a:endParaRPr lang="en-NZ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81000" y="4437112"/>
            <a:ext cx="91440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byte,</a:t>
            </a:r>
            <a:r>
              <a:rPr lang="en-GB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short,</a:t>
            </a:r>
            <a:r>
              <a:rPr lang="en-GB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,long,</a:t>
            </a:r>
            <a:r>
              <a:rPr lang="en-GB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float,</a:t>
            </a:r>
            <a:r>
              <a:rPr lang="en-GB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double,</a:t>
            </a:r>
            <a:r>
              <a:rPr lang="en-GB" altLang="en-US" sz="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char, boolean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6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2872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 smtClean="0"/>
              <a:t>4.Primitive </a:t>
            </a:r>
            <a:r>
              <a:rPr lang="en-NZ" dirty="0"/>
              <a:t>Data </a:t>
            </a:r>
            <a:r>
              <a:rPr lang="en-NZ" dirty="0" smtClean="0"/>
              <a:t>Types</a:t>
            </a:r>
            <a:br>
              <a:rPr lang="en-NZ" dirty="0" smtClean="0"/>
            </a:br>
            <a:r>
              <a:rPr lang="en-NZ" dirty="0" smtClean="0"/>
              <a:t>Numeric Data Types</a:t>
            </a:r>
            <a:endParaRPr lang="en-NZ" dirty="0"/>
          </a:p>
        </p:txBody>
      </p:sp>
      <p:graphicFrame>
        <p:nvGraphicFramePr>
          <p:cNvPr id="6" name="Group 7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548684"/>
              </p:ext>
            </p:extLst>
          </p:nvPr>
        </p:nvGraphicFramePr>
        <p:xfrm>
          <a:off x="800100" y="1196752"/>
          <a:ext cx="8305800" cy="4699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5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Integers in the range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-128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to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+127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Integers in the range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-32,768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to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+32,767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Integers in the range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-2,147,483,648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to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+2,147,483,647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Integers in the range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-9,223,372,036,854,775,808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to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+9,223,372,036,854,775,807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Floating-point numbers in the range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±3.410-38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to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±3.41038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with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7 digits of 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Floating-point numbers in the range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±1.710-308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to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±1.710308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with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15 digits of 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087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2" y="263797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 smtClean="0"/>
              <a:t>4.Primitive </a:t>
            </a:r>
            <a:r>
              <a:rPr lang="en-NZ" dirty="0"/>
              <a:t>Data Types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Numeric Data Types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2834" y="1602716"/>
            <a:ext cx="8543925" cy="4351338"/>
          </a:xfrm>
        </p:spPr>
        <p:txBody>
          <a:bodyPr>
            <a:normAutofit/>
          </a:bodyPr>
          <a:lstStyle/>
          <a:p>
            <a:r>
              <a:rPr lang="en-NZ" dirty="0" smtClean="0"/>
              <a:t>Integer Data Types:</a:t>
            </a:r>
          </a:p>
          <a:p>
            <a:pPr lvl="1"/>
            <a:r>
              <a:rPr lang="en-NZ" dirty="0" smtClean="0"/>
              <a:t>byte</a:t>
            </a:r>
            <a:r>
              <a:rPr lang="en-NZ" dirty="0"/>
              <a:t>, short, int, and long are all integer data types.</a:t>
            </a:r>
          </a:p>
          <a:p>
            <a:pPr lvl="1"/>
            <a:r>
              <a:rPr lang="en-NZ" dirty="0" smtClean="0"/>
              <a:t>Integer </a:t>
            </a:r>
            <a:r>
              <a:rPr lang="en-NZ" dirty="0"/>
              <a:t>data types cannot hold numbers that have a decimal point in them.</a:t>
            </a:r>
          </a:p>
          <a:p>
            <a:pPr lvl="1"/>
            <a:r>
              <a:rPr lang="en-NZ" dirty="0" smtClean="0"/>
              <a:t>Integers </a:t>
            </a:r>
            <a:r>
              <a:rPr lang="en-NZ" dirty="0"/>
              <a:t>embedded into Java source code are called </a:t>
            </a:r>
            <a:r>
              <a:rPr lang="en-NZ" i="1" dirty="0"/>
              <a:t>integer </a:t>
            </a:r>
            <a:r>
              <a:rPr lang="en-NZ" i="1" dirty="0" smtClean="0"/>
              <a:t>literals</a:t>
            </a:r>
          </a:p>
          <a:p>
            <a:pPr lvl="1"/>
            <a:endParaRPr lang="en-NZ" i="1" dirty="0" smtClean="0"/>
          </a:p>
          <a:p>
            <a:r>
              <a:rPr lang="en-NZ" dirty="0"/>
              <a:t>Floating Point Data </a:t>
            </a:r>
            <a:r>
              <a:rPr lang="en-NZ" dirty="0" smtClean="0"/>
              <a:t>Types</a:t>
            </a:r>
          </a:p>
          <a:p>
            <a:pPr lvl="1"/>
            <a:r>
              <a:rPr lang="en-NZ" dirty="0"/>
              <a:t>Data types that allow fractional values are called floating-point numbers.</a:t>
            </a:r>
          </a:p>
          <a:p>
            <a:pPr lvl="1"/>
            <a:r>
              <a:rPr lang="en-NZ" dirty="0" smtClean="0"/>
              <a:t>In </a:t>
            </a:r>
            <a:r>
              <a:rPr lang="en-NZ" dirty="0"/>
              <a:t>Java there are two data types that can represent floating-point numbers.</a:t>
            </a:r>
          </a:p>
          <a:p>
            <a:pPr lvl="2"/>
            <a:r>
              <a:rPr lang="en-NZ" dirty="0" smtClean="0"/>
              <a:t>float - </a:t>
            </a:r>
            <a:r>
              <a:rPr lang="en-NZ" dirty="0"/>
              <a:t>also called single precision (7 decimal points).</a:t>
            </a:r>
          </a:p>
          <a:p>
            <a:pPr lvl="2"/>
            <a:r>
              <a:rPr lang="en-NZ" dirty="0"/>
              <a:t>double - also called double precision (15 decimal points</a:t>
            </a:r>
            <a:r>
              <a:rPr lang="en-NZ" dirty="0" smtClean="0"/>
              <a:t>).</a:t>
            </a:r>
          </a:p>
          <a:p>
            <a:pPr lvl="1"/>
            <a:r>
              <a:rPr lang="en-NZ" dirty="0" smtClean="0"/>
              <a:t>floating </a:t>
            </a:r>
            <a:r>
              <a:rPr lang="en-NZ" dirty="0"/>
              <a:t>point numbers are embedded into Java source code they are called floating point literals</a:t>
            </a:r>
            <a:r>
              <a:rPr lang="en-NZ" dirty="0" smtClean="0"/>
              <a:t>. </a:t>
            </a:r>
          </a:p>
          <a:p>
            <a:pPr lvl="1"/>
            <a:r>
              <a:rPr lang="en-NZ" dirty="0"/>
              <a:t>Note: The default type for floating point literals is double.</a:t>
            </a:r>
          </a:p>
          <a:p>
            <a:pPr lvl="1"/>
            <a:endParaRPr lang="en-NZ" i="1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22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582134" y="2852936"/>
            <a:ext cx="659182" cy="3485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727007" y="4487565"/>
            <a:ext cx="772465" cy="3416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12.7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457056" y="3027214"/>
            <a:ext cx="3312368" cy="655140"/>
          </a:xfrm>
          <a:prstGeom prst="wedgeRectCallout">
            <a:avLst>
              <a:gd name="adj1" fmla="val -57037"/>
              <a:gd name="adj2" fmla="val -390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</a:pPr>
            <a:r>
              <a:rPr lang="en-US" altLang="en-US" dirty="0"/>
              <a:t>Do not use commas, decimal points, or leading zeros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724305" y="4487565"/>
            <a:ext cx="772465" cy="3485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47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73763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 smtClean="0"/>
              <a:t>4.Primitive Data Types 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Floating Point Literals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5971" y="1325339"/>
            <a:ext cx="8543925" cy="4351338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Note: The </a:t>
            </a:r>
            <a:r>
              <a:rPr lang="en-NZ" dirty="0"/>
              <a:t>default type for floating point literals is double</a:t>
            </a:r>
            <a:r>
              <a:rPr lang="en-NZ" dirty="0" smtClean="0"/>
              <a:t>.</a:t>
            </a:r>
            <a:endParaRPr lang="en-NZ" dirty="0"/>
          </a:p>
          <a:p>
            <a:pPr lvl="1"/>
            <a:r>
              <a:rPr lang="en-NZ" i="1" dirty="0"/>
              <a:t>i.e. A double value is not compatible with a float variable because of its size and precision</a:t>
            </a:r>
            <a:r>
              <a:rPr lang="en-NZ" i="1" dirty="0" smtClean="0"/>
              <a:t>.</a:t>
            </a:r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r>
              <a:rPr lang="en-NZ" dirty="0"/>
              <a:t>Literals cannot contain embedded currency symbols or commas</a:t>
            </a:r>
            <a:r>
              <a:rPr lang="en-NZ" dirty="0" smtClean="0"/>
              <a:t>.</a:t>
            </a:r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Floating-point </a:t>
            </a:r>
            <a:r>
              <a:rPr lang="en-NZ" dirty="0"/>
              <a:t>literals can be represented in scientific notation.</a:t>
            </a:r>
          </a:p>
          <a:p>
            <a:pPr lvl="1"/>
            <a:r>
              <a:rPr lang="en-NZ" dirty="0"/>
              <a:t>47,281.97 is equal to 4.728197 × 10</a:t>
            </a:r>
            <a:r>
              <a:rPr lang="en-NZ" baseline="30000" dirty="0"/>
              <a:t>4</a:t>
            </a:r>
          </a:p>
          <a:p>
            <a:pPr lvl="1"/>
            <a:r>
              <a:rPr lang="en-NZ" dirty="0"/>
              <a:t>Java uses E notation to represent values in scientific notation.</a:t>
            </a:r>
          </a:p>
          <a:p>
            <a:pPr lvl="1"/>
            <a:r>
              <a:rPr lang="en-NZ" dirty="0"/>
              <a:t>4.728197 × 10</a:t>
            </a:r>
            <a:r>
              <a:rPr lang="en-NZ" baseline="30000" dirty="0"/>
              <a:t>4</a:t>
            </a:r>
            <a:r>
              <a:rPr lang="en-NZ" dirty="0"/>
              <a:t> is expressed as 4.728197E4.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23</a:t>
            </a:fld>
            <a:endParaRPr lang="en-NZ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79288" y="3612987"/>
            <a:ext cx="5688632" cy="5909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grossPay = $1,257.00; // ERROR!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grossPay = 1257.00;   // Correct.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716241" y="5285645"/>
            <a:ext cx="3043763" cy="8556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distance, mass;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1.495979E11;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1.989E30;</a:t>
            </a:r>
          </a:p>
        </p:txBody>
      </p:sp>
    </p:spTree>
    <p:extLst>
      <p:ext uri="{BB962C8B-B14F-4D97-AF65-F5344CB8AC3E}">
        <p14:creationId xmlns:p14="http://schemas.microsoft.com/office/powerpoint/2010/main" val="391770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4.Primitive </a:t>
            </a:r>
            <a:r>
              <a:rPr lang="en-NZ" dirty="0"/>
              <a:t>Data </a:t>
            </a:r>
            <a:r>
              <a:rPr lang="en-NZ" dirty="0" smtClean="0"/>
              <a:t>Types</a:t>
            </a:r>
            <a:br>
              <a:rPr lang="en-NZ" dirty="0" smtClean="0"/>
            </a:br>
            <a:r>
              <a:rPr lang="en-NZ" dirty="0" smtClean="0"/>
              <a:t>boolean &amp; char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boolean Data </a:t>
            </a:r>
            <a:r>
              <a:rPr lang="en-NZ" dirty="0" smtClean="0"/>
              <a:t>Type</a:t>
            </a:r>
          </a:p>
          <a:p>
            <a:pPr lvl="1"/>
            <a:r>
              <a:rPr lang="en-NZ" dirty="0"/>
              <a:t>The Java boolean data type can have two possible values.</a:t>
            </a:r>
          </a:p>
          <a:p>
            <a:pPr lvl="2"/>
            <a:r>
              <a:rPr lang="en-NZ" dirty="0"/>
              <a:t>true</a:t>
            </a:r>
          </a:p>
          <a:p>
            <a:pPr lvl="2"/>
            <a:r>
              <a:rPr lang="en-NZ" dirty="0"/>
              <a:t>false</a:t>
            </a:r>
          </a:p>
          <a:p>
            <a:r>
              <a:rPr lang="en-NZ" dirty="0"/>
              <a:t>The char Data </a:t>
            </a:r>
            <a:r>
              <a:rPr lang="en-NZ" dirty="0" smtClean="0"/>
              <a:t>Type</a:t>
            </a:r>
          </a:p>
          <a:p>
            <a:pPr lvl="1"/>
            <a:r>
              <a:rPr lang="en-NZ" dirty="0"/>
              <a:t>The Java </a:t>
            </a:r>
            <a:r>
              <a:rPr lang="en-NZ" i="1" dirty="0"/>
              <a:t>char</a:t>
            </a:r>
            <a:r>
              <a:rPr lang="en-NZ" dirty="0"/>
              <a:t> data type provides access to single characters.</a:t>
            </a:r>
          </a:p>
          <a:p>
            <a:pPr lvl="2"/>
            <a:r>
              <a:rPr lang="en-NZ" dirty="0"/>
              <a:t>char literals are enclosed in single quote marks</a:t>
            </a:r>
            <a:r>
              <a:rPr lang="en-NZ" dirty="0" smtClean="0"/>
              <a:t>. </a:t>
            </a:r>
          </a:p>
          <a:p>
            <a:pPr lvl="2"/>
            <a:r>
              <a:rPr lang="en-NZ" dirty="0" smtClean="0"/>
              <a:t>Don’t </a:t>
            </a:r>
            <a:r>
              <a:rPr lang="en-NZ" dirty="0"/>
              <a:t>confuse char literals with string literals.</a:t>
            </a:r>
          </a:p>
          <a:p>
            <a:pPr lvl="3"/>
            <a:r>
              <a:rPr lang="en-NZ" dirty="0"/>
              <a:t>char literals are enclosed in single quotes.</a:t>
            </a:r>
          </a:p>
          <a:p>
            <a:pPr lvl="3"/>
            <a:r>
              <a:rPr lang="en-NZ" dirty="0"/>
              <a:t>String literals are enclosed in double quotes.</a:t>
            </a:r>
          </a:p>
          <a:p>
            <a:pPr lvl="1"/>
            <a:endParaRPr lang="en-NZ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24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249144" y="3771900"/>
            <a:ext cx="3035446" cy="3485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'a', 'Z', '\n'</a:t>
            </a:r>
            <a:endParaRPr lang="en-GB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731421" y="5157192"/>
            <a:ext cx="1229691" cy="3485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endParaRPr lang="en-GB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7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4.Primitive </a:t>
            </a:r>
            <a:r>
              <a:rPr lang="en-NZ" dirty="0"/>
              <a:t>Data Types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/>
              <a:t>The String Class</a:t>
            </a:r>
            <a:endParaRPr lang="en-US" altLang="en-US" b="1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Java has </a:t>
            </a:r>
            <a:r>
              <a:rPr lang="en-US" altLang="en-US" sz="2800" b="1" u="sng" dirty="0"/>
              <a:t>no primitive data type </a:t>
            </a:r>
            <a:r>
              <a:rPr lang="en-US" altLang="en-US" sz="2800" dirty="0"/>
              <a:t>that holds a series of characters.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</a:rPr>
              <a:t>String</a:t>
            </a:r>
            <a:r>
              <a:rPr lang="en-US" altLang="en-US" sz="2800" dirty="0"/>
              <a:t> class from the Java standard library is used for this purpose.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In order to be useful, the a variable must be created to reference a </a:t>
            </a:r>
            <a:r>
              <a:rPr lang="en-US" altLang="en-US" sz="2800" dirty="0">
                <a:latin typeface="Courier New" panose="02070309020205020404" pitchFamily="49" charset="0"/>
              </a:rPr>
              <a:t>String</a:t>
            </a:r>
            <a:r>
              <a:rPr lang="en-US" altLang="en-US" sz="2800" dirty="0"/>
              <a:t> object.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 smtClean="0"/>
              <a:t>Notice </a:t>
            </a:r>
            <a:r>
              <a:rPr lang="en-US" altLang="en-US" sz="2500" dirty="0"/>
              <a:t>the </a:t>
            </a:r>
            <a:r>
              <a:rPr lang="en-US" altLang="en-US" sz="2500" dirty="0">
                <a:latin typeface="Courier New" panose="02070309020205020404" pitchFamily="49" charset="0"/>
              </a:rPr>
              <a:t>S</a:t>
            </a:r>
            <a:r>
              <a:rPr lang="en-US" altLang="en-US" sz="2500" dirty="0"/>
              <a:t> in </a:t>
            </a:r>
            <a:r>
              <a:rPr lang="en-US" altLang="en-US" sz="2500" dirty="0">
                <a:latin typeface="Courier New" panose="02070309020205020404" pitchFamily="49" charset="0"/>
              </a:rPr>
              <a:t>String</a:t>
            </a:r>
            <a:r>
              <a:rPr lang="en-US" altLang="en-US" sz="2500" dirty="0"/>
              <a:t> is upper case.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 smtClean="0"/>
              <a:t>Note: By </a:t>
            </a:r>
            <a:r>
              <a:rPr lang="en-US" altLang="en-US" sz="2500" dirty="0"/>
              <a:t>convention, class names should always begin with an upper case character.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25</a:t>
            </a:fld>
            <a:endParaRPr lang="en-NZ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953000" y="3212976"/>
            <a:ext cx="3480536" cy="320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number;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64968" y="5518824"/>
            <a:ext cx="4821058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greeting = </a:t>
            </a:r>
            <a:r>
              <a:rPr lang="en-GB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r>
              <a:rPr lang="en-GB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</a:p>
          <a:p>
            <a:pPr algn="l" eaLnBrk="1" hangingPunct="1"/>
            <a:r>
              <a:rPr lang="en-GB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c = 'H';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04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5.Type Conversion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Java supports two types of castings – </a:t>
            </a:r>
            <a:r>
              <a:rPr lang="en-NZ" i="1" dirty="0">
                <a:solidFill>
                  <a:srgbClr val="FF0000"/>
                </a:solidFill>
              </a:rPr>
              <a:t>primitive</a:t>
            </a:r>
            <a:r>
              <a:rPr lang="en-NZ" dirty="0">
                <a:solidFill>
                  <a:srgbClr val="FF0000"/>
                </a:solidFill>
              </a:rPr>
              <a:t> </a:t>
            </a:r>
            <a:r>
              <a:rPr lang="en-NZ" dirty="0"/>
              <a:t>data type casting and </a:t>
            </a:r>
            <a:r>
              <a:rPr lang="en-NZ" i="1" dirty="0">
                <a:solidFill>
                  <a:srgbClr val="FF0000"/>
                </a:solidFill>
              </a:rPr>
              <a:t>reference</a:t>
            </a:r>
            <a:r>
              <a:rPr lang="en-NZ" dirty="0"/>
              <a:t> type casting. </a:t>
            </a:r>
            <a:endParaRPr lang="en-NZ" dirty="0" smtClean="0"/>
          </a:p>
          <a:p>
            <a:pPr lvl="1"/>
            <a:r>
              <a:rPr lang="en-NZ" dirty="0" smtClean="0"/>
              <a:t>Reference </a:t>
            </a:r>
            <a:r>
              <a:rPr lang="en-NZ" dirty="0"/>
              <a:t>type casting is nothing but assigning one Java object to another object. It comes with very strict rules and is explained clearly in Object Casting. </a:t>
            </a:r>
          </a:p>
          <a:p>
            <a:r>
              <a:rPr lang="en-NZ" dirty="0"/>
              <a:t>Java data type casting comes with 3 </a:t>
            </a:r>
            <a:r>
              <a:rPr lang="en-NZ" dirty="0" smtClean="0"/>
              <a:t>flavours.</a:t>
            </a:r>
            <a:endParaRPr lang="en-NZ" dirty="0"/>
          </a:p>
          <a:p>
            <a:pPr lvl="1"/>
            <a:r>
              <a:rPr lang="en-NZ" dirty="0" smtClean="0"/>
              <a:t>Implicit </a:t>
            </a:r>
            <a:r>
              <a:rPr lang="en-NZ" dirty="0"/>
              <a:t>casting</a:t>
            </a:r>
          </a:p>
          <a:p>
            <a:pPr lvl="1"/>
            <a:r>
              <a:rPr lang="en-NZ" dirty="0"/>
              <a:t>Explicit casting</a:t>
            </a:r>
          </a:p>
          <a:p>
            <a:pPr lvl="1"/>
            <a:r>
              <a:rPr lang="en-NZ" dirty="0"/>
              <a:t>Boolean casting.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15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NZ" dirty="0" smtClean="0"/>
              <a:t>5.Type Conversion</a:t>
            </a: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>Implicit Casting</a:t>
            </a:r>
          </a:p>
        </p:txBody>
      </p:sp>
      <p:sp>
        <p:nvSpPr>
          <p:cNvPr id="2765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Implicit casting (widening conversion)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NZ" sz="2000" dirty="0"/>
              <a:t>A data type of lower size (occupying less memory) is assigned to a data type of higher size. </a:t>
            </a:r>
            <a:endParaRPr lang="en-NZ" sz="2000" dirty="0" smtClean="0"/>
          </a:p>
          <a:p>
            <a:pPr lvl="2">
              <a:lnSpc>
                <a:spcPct val="80000"/>
              </a:lnSpc>
            </a:pPr>
            <a:r>
              <a:rPr lang="en-NZ" sz="1700" dirty="0" smtClean="0"/>
              <a:t>This </a:t>
            </a:r>
            <a:r>
              <a:rPr lang="en-NZ" sz="1700" dirty="0"/>
              <a:t>is done implicitly by the JVM. The lower size is widened to higher size. This is also named as automatic type conversion</a:t>
            </a:r>
            <a:r>
              <a:rPr lang="en-NZ" sz="1700" dirty="0" smtClean="0"/>
              <a:t>.</a:t>
            </a:r>
          </a:p>
          <a:p>
            <a:pPr lvl="1">
              <a:lnSpc>
                <a:spcPct val="80000"/>
              </a:lnSpc>
            </a:pPr>
            <a:endParaRPr lang="en-NZ" sz="2000" dirty="0" smtClean="0"/>
          </a:p>
          <a:p>
            <a:pPr lvl="1">
              <a:lnSpc>
                <a:spcPct val="80000"/>
              </a:lnSpc>
            </a:pPr>
            <a:endParaRPr lang="en-NZ" sz="2000" dirty="0" smtClean="0"/>
          </a:p>
          <a:p>
            <a:pPr lvl="1">
              <a:lnSpc>
                <a:spcPct val="80000"/>
              </a:lnSpc>
            </a:pPr>
            <a:endParaRPr lang="en-NZ" sz="20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Wider </a:t>
            </a:r>
            <a:r>
              <a:rPr lang="en-US" sz="2000" dirty="0"/>
              <a:t>assignment 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Wider </a:t>
            </a:r>
            <a:r>
              <a:rPr lang="en-US" sz="2000" dirty="0"/>
              <a:t>Casting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Casting a value to a wider value is always permitted but never required. However, explicitly casting can make your code more readable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27</a:t>
            </a:fld>
            <a:endParaRPr lang="en-NZ" dirty="0"/>
          </a:p>
        </p:txBody>
      </p:sp>
      <p:sp>
        <p:nvSpPr>
          <p:cNvPr id="27656" name="Text Box 25"/>
          <p:cNvSpPr txBox="1">
            <a:spLocks noChangeArrowheads="1"/>
          </p:cNvSpPr>
          <p:nvPr/>
        </p:nvSpPr>
        <p:spPr bwMode="auto">
          <a:xfrm>
            <a:off x="1928664" y="3202732"/>
            <a:ext cx="1579278" cy="646331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NZ" sz="1200" b="1" dirty="0">
                <a:latin typeface="Courier New" pitchFamily="49" charset="0"/>
              </a:rPr>
              <a:t>double d = 4.9;</a:t>
            </a:r>
          </a:p>
          <a:p>
            <a:pPr algn="l" eaLnBrk="1" hangingPunct="1"/>
            <a:r>
              <a:rPr lang="en-NZ" sz="1200" b="1" dirty="0">
                <a:latin typeface="Courier New" pitchFamily="49" charset="0"/>
              </a:rPr>
              <a:t>int i = 10;</a:t>
            </a:r>
          </a:p>
          <a:p>
            <a:pPr algn="l" eaLnBrk="1" hangingPunct="1"/>
            <a:r>
              <a:rPr lang="en-NZ" sz="1200" b="1" dirty="0">
                <a:latin typeface="Courier New" pitchFamily="49" charset="0"/>
              </a:rPr>
              <a:t>double d1, d2;</a:t>
            </a:r>
          </a:p>
        </p:txBody>
      </p:sp>
      <p:sp>
        <p:nvSpPr>
          <p:cNvPr id="27657" name="Text Box 26"/>
          <p:cNvSpPr txBox="1">
            <a:spLocks noChangeArrowheads="1"/>
          </p:cNvSpPr>
          <p:nvPr/>
        </p:nvSpPr>
        <p:spPr bwMode="auto">
          <a:xfrm>
            <a:off x="4160912" y="3366235"/>
            <a:ext cx="1012825" cy="27463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NZ" sz="1200" b="1" dirty="0">
                <a:latin typeface="Courier New" pitchFamily="49" charset="0"/>
              </a:rPr>
              <a:t>d1 = i;  </a:t>
            </a:r>
          </a:p>
        </p:txBody>
      </p:sp>
      <p:sp>
        <p:nvSpPr>
          <p:cNvPr id="27658" name="Text Box 27"/>
          <p:cNvSpPr txBox="1">
            <a:spLocks noChangeArrowheads="1"/>
          </p:cNvSpPr>
          <p:nvPr/>
        </p:nvSpPr>
        <p:spPr bwMode="auto">
          <a:xfrm>
            <a:off x="1136576" y="5445224"/>
            <a:ext cx="1989431" cy="27463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NZ" sz="1200" b="1" dirty="0">
                <a:latin typeface="Courier New" pitchFamily="49" charset="0"/>
              </a:rPr>
              <a:t>d2 = (double) i;</a:t>
            </a:r>
          </a:p>
        </p:txBody>
      </p:sp>
      <p:grpSp>
        <p:nvGrpSpPr>
          <p:cNvPr id="27660" name="Group 29"/>
          <p:cNvGrpSpPr>
            <a:grpSpLocks/>
          </p:cNvGrpSpPr>
          <p:nvPr/>
        </p:nvGrpSpPr>
        <p:grpSpPr bwMode="auto">
          <a:xfrm>
            <a:off x="5241032" y="219869"/>
            <a:ext cx="4325049" cy="1204396"/>
            <a:chOff x="2835" y="572"/>
            <a:chExt cx="2722" cy="862"/>
          </a:xfrm>
        </p:grpSpPr>
        <p:pic>
          <p:nvPicPr>
            <p:cNvPr id="27668" name="Picture 30" descr="assignm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709"/>
              <a:ext cx="2677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9" name="AutoShape 31"/>
            <p:cNvSpPr>
              <a:spLocks noChangeArrowheads="1"/>
            </p:cNvSpPr>
            <p:nvPr/>
          </p:nvSpPr>
          <p:spPr bwMode="auto">
            <a:xfrm>
              <a:off x="4876" y="572"/>
              <a:ext cx="681" cy="181"/>
            </a:xfrm>
            <a:prstGeom prst="wedgeRectCallout">
              <a:avLst>
                <a:gd name="adj1" fmla="val -12259"/>
                <a:gd name="adj2" fmla="val 119060"/>
              </a:avLst>
            </a:prstGeom>
            <a:solidFill>
              <a:schemeClr val="bg1"/>
            </a:solidFill>
            <a:ln w="127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dirty="0"/>
                <a:t>Wider type</a:t>
              </a:r>
            </a:p>
          </p:txBody>
        </p:sp>
        <p:sp>
          <p:nvSpPr>
            <p:cNvPr id="27670" name="Freeform 32"/>
            <p:cNvSpPr>
              <a:spLocks/>
            </p:cNvSpPr>
            <p:nvPr/>
          </p:nvSpPr>
          <p:spPr bwMode="auto">
            <a:xfrm>
              <a:off x="4059" y="799"/>
              <a:ext cx="1225" cy="227"/>
            </a:xfrm>
            <a:custGeom>
              <a:avLst/>
              <a:gdLst>
                <a:gd name="T0" fmla="*/ 0 w 816"/>
                <a:gd name="T1" fmla="*/ 19 h 324"/>
                <a:gd name="T2" fmla="*/ 9365 w 816"/>
                <a:gd name="T3" fmla="*/ 1 h 324"/>
                <a:gd name="T4" fmla="*/ 21053 w 816"/>
                <a:gd name="T5" fmla="*/ 16 h 324"/>
                <a:gd name="T6" fmla="*/ 0 60000 65536"/>
                <a:gd name="T7" fmla="*/ 0 60000 65536"/>
                <a:gd name="T8" fmla="*/ 0 60000 65536"/>
                <a:gd name="T9" fmla="*/ 0 w 816"/>
                <a:gd name="T10" fmla="*/ 0 h 324"/>
                <a:gd name="T11" fmla="*/ 816 w 816"/>
                <a:gd name="T12" fmla="*/ 324 h 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24">
                  <a:moveTo>
                    <a:pt x="0" y="324"/>
                  </a:moveTo>
                  <a:cubicBezTo>
                    <a:pt x="113" y="169"/>
                    <a:pt x="227" y="14"/>
                    <a:pt x="363" y="7"/>
                  </a:cubicBezTo>
                  <a:cubicBezTo>
                    <a:pt x="499" y="0"/>
                    <a:pt x="657" y="139"/>
                    <a:pt x="816" y="279"/>
                  </a:cubicBezTo>
                </a:path>
              </a:pathLst>
            </a:cu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NZ" dirty="0"/>
            </a:p>
          </p:txBody>
        </p:sp>
        <p:sp>
          <p:nvSpPr>
            <p:cNvPr id="27671" name="Freeform 33"/>
            <p:cNvSpPr>
              <a:spLocks/>
            </p:cNvSpPr>
            <p:nvPr/>
          </p:nvSpPr>
          <p:spPr bwMode="auto">
            <a:xfrm flipH="1" flipV="1">
              <a:off x="4014" y="1253"/>
              <a:ext cx="1179" cy="181"/>
            </a:xfrm>
            <a:custGeom>
              <a:avLst/>
              <a:gdLst>
                <a:gd name="T0" fmla="*/ 0 w 816"/>
                <a:gd name="T1" fmla="*/ 3 h 324"/>
                <a:gd name="T2" fmla="*/ 6889 w 816"/>
                <a:gd name="T3" fmla="*/ 1 h 324"/>
                <a:gd name="T4" fmla="*/ 15499 w 816"/>
                <a:gd name="T5" fmla="*/ 2 h 324"/>
                <a:gd name="T6" fmla="*/ 0 60000 65536"/>
                <a:gd name="T7" fmla="*/ 0 60000 65536"/>
                <a:gd name="T8" fmla="*/ 0 60000 65536"/>
                <a:gd name="T9" fmla="*/ 0 w 816"/>
                <a:gd name="T10" fmla="*/ 0 h 324"/>
                <a:gd name="T11" fmla="*/ 816 w 816"/>
                <a:gd name="T12" fmla="*/ 324 h 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24">
                  <a:moveTo>
                    <a:pt x="0" y="324"/>
                  </a:moveTo>
                  <a:cubicBezTo>
                    <a:pt x="113" y="169"/>
                    <a:pt x="227" y="14"/>
                    <a:pt x="363" y="7"/>
                  </a:cubicBezTo>
                  <a:cubicBezTo>
                    <a:pt x="499" y="0"/>
                    <a:pt x="657" y="139"/>
                    <a:pt x="816" y="279"/>
                  </a:cubicBezTo>
                </a:path>
              </a:pathLst>
            </a:cu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NZ" dirty="0"/>
            </a:p>
          </p:txBody>
        </p:sp>
      </p:grpSp>
      <p:sp>
        <p:nvSpPr>
          <p:cNvPr id="27661" name="AutoShape 35"/>
          <p:cNvSpPr>
            <a:spLocks noChangeArrowheads="1"/>
          </p:cNvSpPr>
          <p:nvPr/>
        </p:nvSpPr>
        <p:spPr bwMode="auto">
          <a:xfrm>
            <a:off x="5385048" y="3366235"/>
            <a:ext cx="2087563" cy="431800"/>
          </a:xfrm>
          <a:prstGeom prst="wedgeRectCallout">
            <a:avLst>
              <a:gd name="adj1" fmla="val -55398"/>
              <a:gd name="adj2" fmla="val -29412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 dirty="0"/>
              <a:t>Assignment conversion </a:t>
            </a:r>
          </a:p>
          <a:p>
            <a:r>
              <a:rPr lang="en-US" sz="1200" b="1" dirty="0"/>
              <a:t>d1 = 10.0</a:t>
            </a:r>
          </a:p>
        </p:txBody>
      </p:sp>
      <p:sp>
        <p:nvSpPr>
          <p:cNvPr id="27662" name="AutoShape 36"/>
          <p:cNvSpPr>
            <a:spLocks noChangeArrowheads="1"/>
          </p:cNvSpPr>
          <p:nvPr/>
        </p:nvSpPr>
        <p:spPr bwMode="auto">
          <a:xfrm>
            <a:off x="3581545" y="5445224"/>
            <a:ext cx="2520974" cy="576262"/>
          </a:xfrm>
          <a:prstGeom prst="wedgeRectCallout">
            <a:avLst>
              <a:gd name="adj1" fmla="val -62210"/>
              <a:gd name="adj2" fmla="val -25742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 dirty="0"/>
              <a:t>Casting </a:t>
            </a:r>
            <a:r>
              <a:rPr lang="en-US" sz="1200" b="1" dirty="0" smtClean="0"/>
              <a:t>conversion (</a:t>
            </a:r>
            <a:r>
              <a:rPr lang="en-US" sz="1200" b="1" dirty="0"/>
              <a:t>optional)</a:t>
            </a:r>
          </a:p>
          <a:p>
            <a:r>
              <a:rPr lang="en-US" sz="1200" b="1" dirty="0"/>
              <a:t>d2 = 10.0</a:t>
            </a:r>
          </a:p>
        </p:txBody>
      </p:sp>
    </p:spTree>
    <p:extLst>
      <p:ext uri="{BB962C8B-B14F-4D97-AF65-F5344CB8AC3E}">
        <p14:creationId xmlns:p14="http://schemas.microsoft.com/office/powerpoint/2010/main" val="10709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NZ" dirty="0" smtClean="0"/>
              <a:t>5.Type Conversion</a:t>
            </a: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>Explicit </a:t>
            </a:r>
            <a:r>
              <a:rPr lang="en-NZ" dirty="0"/>
              <a:t>Casting</a:t>
            </a:r>
            <a:endParaRPr lang="en-NZ" dirty="0" smtClean="0"/>
          </a:p>
        </p:txBody>
      </p:sp>
      <p:sp>
        <p:nvSpPr>
          <p:cNvPr id="2765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6456" y="1839695"/>
            <a:ext cx="8543925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Explicit casting (narrowing conversion</a:t>
            </a:r>
            <a:r>
              <a:rPr lang="en-US" sz="24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NZ" sz="2100" dirty="0"/>
              <a:t>A data type of higher size (occupying more memory) cannot be assigned to a data type of lower size. </a:t>
            </a:r>
            <a:endParaRPr lang="en-NZ" sz="2100" dirty="0" smtClean="0"/>
          </a:p>
          <a:p>
            <a:pPr lvl="2">
              <a:lnSpc>
                <a:spcPct val="80000"/>
              </a:lnSpc>
            </a:pPr>
            <a:r>
              <a:rPr lang="en-NZ" sz="1800" dirty="0" smtClean="0"/>
              <a:t>This </a:t>
            </a:r>
            <a:r>
              <a:rPr lang="en-NZ" sz="1800" dirty="0"/>
              <a:t>is not done implicitly by the JVM and requires </a:t>
            </a:r>
            <a:r>
              <a:rPr lang="en-NZ" sz="1800" dirty="0">
                <a:solidFill>
                  <a:srgbClr val="FF0000"/>
                </a:solidFill>
              </a:rPr>
              <a:t>explicit casting</a:t>
            </a:r>
            <a:r>
              <a:rPr lang="en-NZ" sz="1800" dirty="0"/>
              <a:t>; </a:t>
            </a:r>
            <a:endParaRPr lang="en-NZ" sz="1800" dirty="0" smtClean="0"/>
          </a:p>
          <a:p>
            <a:pPr lvl="2">
              <a:lnSpc>
                <a:spcPct val="80000"/>
              </a:lnSpc>
            </a:pPr>
            <a:r>
              <a:rPr lang="en-NZ" sz="1800" dirty="0" smtClean="0"/>
              <a:t>A </a:t>
            </a:r>
            <a:r>
              <a:rPr lang="en-NZ" sz="1800" dirty="0"/>
              <a:t>casting operation to be performed by the programmer. </a:t>
            </a:r>
            <a:endParaRPr lang="en-NZ" sz="1800" dirty="0" smtClean="0"/>
          </a:p>
          <a:p>
            <a:pPr lvl="2">
              <a:lnSpc>
                <a:spcPct val="80000"/>
              </a:lnSpc>
            </a:pPr>
            <a:r>
              <a:rPr lang="en-NZ" sz="1800" dirty="0" smtClean="0"/>
              <a:t>The </a:t>
            </a:r>
            <a:r>
              <a:rPr lang="en-NZ" sz="1800" dirty="0"/>
              <a:t>higher size is narrowed to lower size</a:t>
            </a:r>
            <a:r>
              <a:rPr lang="en-NZ" sz="1800" dirty="0" smtClean="0"/>
              <a:t>.</a:t>
            </a:r>
          </a:p>
          <a:p>
            <a:pPr lvl="2">
              <a:lnSpc>
                <a:spcPct val="80000"/>
              </a:lnSpc>
            </a:pPr>
            <a:endParaRPr lang="en-NZ" sz="1800" dirty="0" smtClean="0"/>
          </a:p>
          <a:p>
            <a:pPr lvl="2">
              <a:lnSpc>
                <a:spcPct val="80000"/>
              </a:lnSpc>
            </a:pPr>
            <a:endParaRPr lang="en-NZ" sz="1800" dirty="0"/>
          </a:p>
          <a:p>
            <a:pPr lvl="2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Narrow </a:t>
            </a:r>
            <a:r>
              <a:rPr lang="en-US" sz="2000" dirty="0"/>
              <a:t>assignment – Compile-time error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Narrow </a:t>
            </a:r>
            <a:r>
              <a:rPr lang="en-US" sz="2000" dirty="0"/>
              <a:t>Casting – Loss of information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You must use an explicit cast to convert a value in a large type to a smaller type, or else converting that value might result in a </a:t>
            </a:r>
            <a:r>
              <a:rPr lang="en-US" sz="1800" b="1" u="sng" dirty="0"/>
              <a:t>loss of precision</a:t>
            </a:r>
            <a:r>
              <a:rPr lang="en-US" sz="1800" dirty="0"/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28</a:t>
            </a:fld>
            <a:endParaRPr lang="en-NZ" dirty="0"/>
          </a:p>
        </p:txBody>
      </p:sp>
      <p:pic>
        <p:nvPicPr>
          <p:cNvPr id="27655" name="Picture 37" descr="cap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889" y="2693734"/>
            <a:ext cx="2073828" cy="179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60" name="Group 29"/>
          <p:cNvGrpSpPr>
            <a:grpSpLocks/>
          </p:cNvGrpSpPr>
          <p:nvPr/>
        </p:nvGrpSpPr>
        <p:grpSpPr bwMode="auto">
          <a:xfrm>
            <a:off x="4953000" y="152400"/>
            <a:ext cx="4741802" cy="1406364"/>
            <a:chOff x="2835" y="572"/>
            <a:chExt cx="2722" cy="1131"/>
          </a:xfrm>
        </p:grpSpPr>
        <p:pic>
          <p:nvPicPr>
            <p:cNvPr id="27668" name="Picture 30" descr="assign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709"/>
              <a:ext cx="2677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9" name="AutoShape 31"/>
            <p:cNvSpPr>
              <a:spLocks noChangeArrowheads="1"/>
            </p:cNvSpPr>
            <p:nvPr/>
          </p:nvSpPr>
          <p:spPr bwMode="auto">
            <a:xfrm>
              <a:off x="4876" y="572"/>
              <a:ext cx="681" cy="181"/>
            </a:xfrm>
            <a:prstGeom prst="wedgeRectCallout">
              <a:avLst>
                <a:gd name="adj1" fmla="val -12259"/>
                <a:gd name="adj2" fmla="val 119060"/>
              </a:avLst>
            </a:prstGeom>
            <a:solidFill>
              <a:schemeClr val="bg1"/>
            </a:solidFill>
            <a:ln w="127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dirty="0"/>
                <a:t>Wider type</a:t>
              </a:r>
            </a:p>
          </p:txBody>
        </p:sp>
        <p:sp>
          <p:nvSpPr>
            <p:cNvPr id="27670" name="Freeform 32"/>
            <p:cNvSpPr>
              <a:spLocks/>
            </p:cNvSpPr>
            <p:nvPr/>
          </p:nvSpPr>
          <p:spPr bwMode="auto">
            <a:xfrm>
              <a:off x="4059" y="799"/>
              <a:ext cx="1225" cy="227"/>
            </a:xfrm>
            <a:custGeom>
              <a:avLst/>
              <a:gdLst>
                <a:gd name="T0" fmla="*/ 0 w 816"/>
                <a:gd name="T1" fmla="*/ 19 h 324"/>
                <a:gd name="T2" fmla="*/ 9365 w 816"/>
                <a:gd name="T3" fmla="*/ 1 h 324"/>
                <a:gd name="T4" fmla="*/ 21053 w 816"/>
                <a:gd name="T5" fmla="*/ 16 h 324"/>
                <a:gd name="T6" fmla="*/ 0 60000 65536"/>
                <a:gd name="T7" fmla="*/ 0 60000 65536"/>
                <a:gd name="T8" fmla="*/ 0 60000 65536"/>
                <a:gd name="T9" fmla="*/ 0 w 816"/>
                <a:gd name="T10" fmla="*/ 0 h 324"/>
                <a:gd name="T11" fmla="*/ 816 w 816"/>
                <a:gd name="T12" fmla="*/ 324 h 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24">
                  <a:moveTo>
                    <a:pt x="0" y="324"/>
                  </a:moveTo>
                  <a:cubicBezTo>
                    <a:pt x="113" y="169"/>
                    <a:pt x="227" y="14"/>
                    <a:pt x="363" y="7"/>
                  </a:cubicBezTo>
                  <a:cubicBezTo>
                    <a:pt x="499" y="0"/>
                    <a:pt x="657" y="139"/>
                    <a:pt x="816" y="279"/>
                  </a:cubicBezTo>
                </a:path>
              </a:pathLst>
            </a:cu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NZ" dirty="0"/>
            </a:p>
          </p:txBody>
        </p:sp>
        <p:sp>
          <p:nvSpPr>
            <p:cNvPr id="27671" name="Freeform 33"/>
            <p:cNvSpPr>
              <a:spLocks/>
            </p:cNvSpPr>
            <p:nvPr/>
          </p:nvSpPr>
          <p:spPr bwMode="auto">
            <a:xfrm flipH="1" flipV="1">
              <a:off x="4014" y="1253"/>
              <a:ext cx="1179" cy="181"/>
            </a:xfrm>
            <a:custGeom>
              <a:avLst/>
              <a:gdLst>
                <a:gd name="T0" fmla="*/ 0 w 816"/>
                <a:gd name="T1" fmla="*/ 3 h 324"/>
                <a:gd name="T2" fmla="*/ 6889 w 816"/>
                <a:gd name="T3" fmla="*/ 1 h 324"/>
                <a:gd name="T4" fmla="*/ 15499 w 816"/>
                <a:gd name="T5" fmla="*/ 2 h 324"/>
                <a:gd name="T6" fmla="*/ 0 60000 65536"/>
                <a:gd name="T7" fmla="*/ 0 60000 65536"/>
                <a:gd name="T8" fmla="*/ 0 60000 65536"/>
                <a:gd name="T9" fmla="*/ 0 w 816"/>
                <a:gd name="T10" fmla="*/ 0 h 324"/>
                <a:gd name="T11" fmla="*/ 816 w 816"/>
                <a:gd name="T12" fmla="*/ 324 h 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24">
                  <a:moveTo>
                    <a:pt x="0" y="324"/>
                  </a:moveTo>
                  <a:cubicBezTo>
                    <a:pt x="113" y="169"/>
                    <a:pt x="227" y="14"/>
                    <a:pt x="363" y="7"/>
                  </a:cubicBezTo>
                  <a:cubicBezTo>
                    <a:pt x="499" y="0"/>
                    <a:pt x="657" y="139"/>
                    <a:pt x="816" y="279"/>
                  </a:cubicBezTo>
                </a:path>
              </a:pathLst>
            </a:cu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NZ" dirty="0"/>
            </a:p>
          </p:txBody>
        </p:sp>
        <p:sp>
          <p:nvSpPr>
            <p:cNvPr id="27672" name="AutoShape 34"/>
            <p:cNvSpPr>
              <a:spLocks noChangeArrowheads="1"/>
            </p:cNvSpPr>
            <p:nvPr/>
          </p:nvSpPr>
          <p:spPr bwMode="auto">
            <a:xfrm>
              <a:off x="4830" y="1389"/>
              <a:ext cx="706" cy="314"/>
            </a:xfrm>
            <a:prstGeom prst="wedgeRectCallout">
              <a:avLst>
                <a:gd name="adj1" fmla="val -51185"/>
                <a:gd name="adj2" fmla="val -81616"/>
              </a:avLst>
            </a:prstGeom>
            <a:solidFill>
              <a:schemeClr val="bg1"/>
            </a:solidFill>
            <a:ln w="127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dirty="0"/>
                <a:t>Casting needed</a:t>
              </a:r>
            </a:p>
          </p:txBody>
        </p:sp>
      </p:grpSp>
      <p:sp>
        <p:nvSpPr>
          <p:cNvPr id="27663" name="Text Box 38"/>
          <p:cNvSpPr txBox="1">
            <a:spLocks noChangeArrowheads="1"/>
          </p:cNvSpPr>
          <p:nvPr/>
        </p:nvSpPr>
        <p:spPr bwMode="auto">
          <a:xfrm>
            <a:off x="799641" y="3628532"/>
            <a:ext cx="1579278" cy="646331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NZ" sz="1200" b="1" dirty="0">
                <a:latin typeface="Courier New" pitchFamily="49" charset="0"/>
              </a:rPr>
              <a:t>double d = 4.9;</a:t>
            </a:r>
          </a:p>
          <a:p>
            <a:pPr algn="l" eaLnBrk="1" hangingPunct="1"/>
            <a:r>
              <a:rPr lang="en-NZ" sz="1200" b="1" dirty="0">
                <a:latin typeface="Courier New" pitchFamily="49" charset="0"/>
              </a:rPr>
              <a:t>int i = 10;</a:t>
            </a:r>
          </a:p>
          <a:p>
            <a:pPr algn="l" eaLnBrk="1" hangingPunct="1"/>
            <a:r>
              <a:rPr lang="en-NZ" sz="1200" b="1" dirty="0">
                <a:latin typeface="Courier New" pitchFamily="49" charset="0"/>
              </a:rPr>
              <a:t>int i1, i2;</a:t>
            </a:r>
          </a:p>
        </p:txBody>
      </p:sp>
      <p:sp>
        <p:nvSpPr>
          <p:cNvPr id="27664" name="Text Box 39"/>
          <p:cNvSpPr txBox="1">
            <a:spLocks noChangeArrowheads="1"/>
          </p:cNvSpPr>
          <p:nvPr/>
        </p:nvSpPr>
        <p:spPr bwMode="auto">
          <a:xfrm>
            <a:off x="2938771" y="3814378"/>
            <a:ext cx="1196975" cy="27463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NZ" sz="1200" b="1" dirty="0">
                <a:latin typeface="Courier New" pitchFamily="49" charset="0"/>
              </a:rPr>
              <a:t>//i1 = d;  </a:t>
            </a:r>
          </a:p>
        </p:txBody>
      </p:sp>
      <p:sp>
        <p:nvSpPr>
          <p:cNvPr id="27665" name="Text Box 40"/>
          <p:cNvSpPr txBox="1">
            <a:spLocks noChangeArrowheads="1"/>
          </p:cNvSpPr>
          <p:nvPr/>
        </p:nvSpPr>
        <p:spPr bwMode="auto">
          <a:xfrm>
            <a:off x="1104900" y="5916395"/>
            <a:ext cx="1381125" cy="27463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NZ" sz="1200" b="1" dirty="0">
                <a:latin typeface="Courier New" pitchFamily="49" charset="0"/>
              </a:rPr>
              <a:t>i2 = (int) d;</a:t>
            </a:r>
          </a:p>
        </p:txBody>
      </p:sp>
      <p:sp>
        <p:nvSpPr>
          <p:cNvPr id="27666" name="AutoShape 41"/>
          <p:cNvSpPr>
            <a:spLocks noChangeArrowheads="1"/>
          </p:cNvSpPr>
          <p:nvPr/>
        </p:nvSpPr>
        <p:spPr bwMode="auto">
          <a:xfrm>
            <a:off x="4437824" y="3628532"/>
            <a:ext cx="2087563" cy="431800"/>
          </a:xfrm>
          <a:prstGeom prst="wedgeRectCallout">
            <a:avLst>
              <a:gd name="adj1" fmla="val -57222"/>
              <a:gd name="adj2" fmla="val 30884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 dirty="0"/>
              <a:t>Assignment conversion </a:t>
            </a:r>
          </a:p>
          <a:p>
            <a:r>
              <a:rPr lang="en-US" sz="1200" b="1" dirty="0"/>
              <a:t>Compile-time error</a:t>
            </a:r>
          </a:p>
        </p:txBody>
      </p:sp>
      <p:sp>
        <p:nvSpPr>
          <p:cNvPr id="27667" name="AutoShape 42"/>
          <p:cNvSpPr>
            <a:spLocks noChangeArrowheads="1"/>
          </p:cNvSpPr>
          <p:nvPr/>
        </p:nvSpPr>
        <p:spPr bwMode="auto">
          <a:xfrm>
            <a:off x="2648744" y="5819115"/>
            <a:ext cx="5040313" cy="431800"/>
          </a:xfrm>
          <a:prstGeom prst="wedgeRectCallout">
            <a:avLst>
              <a:gd name="adj1" fmla="val -51829"/>
              <a:gd name="adj2" fmla="val 16912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 dirty="0"/>
              <a:t>Narrow Casting: i2=4</a:t>
            </a:r>
          </a:p>
          <a:p>
            <a:r>
              <a:rPr lang="en-US" sz="1200" b="1" dirty="0"/>
              <a:t>NOTE: Everything beyond the decimal point will be truncated</a:t>
            </a:r>
          </a:p>
        </p:txBody>
      </p:sp>
    </p:spTree>
    <p:extLst>
      <p:ext uri="{BB962C8B-B14F-4D97-AF65-F5344CB8AC3E}">
        <p14:creationId xmlns:p14="http://schemas.microsoft.com/office/powerpoint/2010/main" val="9389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5.Type Conversion</a:t>
            </a: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>Boolean Casting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Boolean </a:t>
            </a:r>
            <a:r>
              <a:rPr lang="en-NZ" dirty="0" smtClean="0"/>
              <a:t>casting</a:t>
            </a:r>
          </a:p>
          <a:p>
            <a:pPr lvl="1"/>
            <a:r>
              <a:rPr lang="en-NZ" dirty="0"/>
              <a:t>A boolean value cannot be assigned to any other data type. </a:t>
            </a:r>
            <a:endParaRPr lang="en-NZ" dirty="0" smtClean="0"/>
          </a:p>
          <a:p>
            <a:pPr lvl="2"/>
            <a:r>
              <a:rPr lang="en-NZ" dirty="0" smtClean="0"/>
              <a:t>Except </a:t>
            </a:r>
            <a:r>
              <a:rPr lang="en-NZ" dirty="0"/>
              <a:t>boolean, all the remaining 7 data types can be assigned to one another either implicitly or explicitly; but boolean cannot. </a:t>
            </a:r>
            <a:endParaRPr lang="en-NZ" dirty="0" smtClean="0"/>
          </a:p>
          <a:p>
            <a:pPr lvl="2"/>
            <a:r>
              <a:rPr lang="en-NZ" dirty="0" smtClean="0"/>
              <a:t>i.e. boolean </a:t>
            </a:r>
            <a:r>
              <a:rPr lang="en-NZ" dirty="0"/>
              <a:t>is incompatible for conversion.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29</a:t>
            </a:fld>
            <a:endParaRPr lang="en-NZ" dirty="0"/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1640632" y="3317107"/>
            <a:ext cx="1765227" cy="46166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NZ" sz="1200" b="1" dirty="0" smtClean="0">
                <a:latin typeface="Courier New" pitchFamily="49" charset="0"/>
              </a:rPr>
              <a:t>boolean </a:t>
            </a:r>
            <a:r>
              <a:rPr lang="en-NZ" sz="1200" b="1" dirty="0">
                <a:latin typeface="Courier New" pitchFamily="49" charset="0"/>
              </a:rPr>
              <a:t>x = true;</a:t>
            </a:r>
          </a:p>
          <a:p>
            <a:pPr algn="l" eaLnBrk="1" hangingPunct="1"/>
            <a:r>
              <a:rPr lang="en-NZ" sz="1200" b="1" dirty="0" smtClean="0">
                <a:latin typeface="Courier New" pitchFamily="49" charset="0"/>
              </a:rPr>
              <a:t>int </a:t>
            </a:r>
            <a:r>
              <a:rPr lang="en-NZ" sz="1200" b="1" dirty="0">
                <a:latin typeface="Courier New" pitchFamily="49" charset="0"/>
              </a:rPr>
              <a:t>y = x;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7858" y="4077072"/>
            <a:ext cx="594714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NZ" sz="1800" dirty="0"/>
              <a:t>error: incompatible types: boolean cannot be converted to int</a:t>
            </a:r>
          </a:p>
          <a:p>
            <a:r>
              <a:rPr lang="en-NZ" sz="1800" dirty="0"/>
              <a:t>		 int y = x;</a:t>
            </a:r>
          </a:p>
          <a:p>
            <a:r>
              <a:rPr lang="en-NZ" sz="1800" dirty="0"/>
              <a:t>		         ^</a:t>
            </a:r>
          </a:p>
          <a:p>
            <a:r>
              <a:rPr lang="en-NZ" sz="1800" dirty="0"/>
              <a:t>1 error</a:t>
            </a:r>
          </a:p>
        </p:txBody>
      </p:sp>
    </p:spTree>
    <p:extLst>
      <p:ext uri="{BB962C8B-B14F-4D97-AF65-F5344CB8AC3E}">
        <p14:creationId xmlns:p14="http://schemas.microsoft.com/office/powerpoint/2010/main" val="29123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Comments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Comments:</a:t>
            </a:r>
          </a:p>
          <a:p>
            <a:pPr lvl="1"/>
            <a:r>
              <a:rPr lang="en-NZ" dirty="0" smtClean="0"/>
              <a:t>Ignored </a:t>
            </a:r>
            <a:r>
              <a:rPr lang="en-NZ" dirty="0"/>
              <a:t>by the compiler</a:t>
            </a:r>
          </a:p>
          <a:p>
            <a:pPr lvl="1"/>
            <a:r>
              <a:rPr lang="en-GB" sz="2000" dirty="0">
                <a:solidFill>
                  <a:srgbClr val="000053"/>
                </a:solidFill>
                <a:latin typeface="Helvetica" charset="0"/>
              </a:rPr>
              <a:t>Aimed at people who read the code</a:t>
            </a:r>
          </a:p>
          <a:p>
            <a:r>
              <a:rPr lang="en-NZ" dirty="0"/>
              <a:t>Inline comments</a:t>
            </a:r>
          </a:p>
          <a:p>
            <a:pPr lvl="1"/>
            <a:r>
              <a:rPr lang="en-NZ" dirty="0"/>
              <a:t>All text until end of line is ignored  e.g.</a:t>
            </a:r>
          </a:p>
          <a:p>
            <a:r>
              <a:rPr lang="en-NZ" dirty="0" smtClean="0"/>
              <a:t>Multi-line </a:t>
            </a:r>
            <a:r>
              <a:rPr lang="en-NZ" dirty="0"/>
              <a:t>comments</a:t>
            </a:r>
          </a:p>
          <a:p>
            <a:pPr lvl="1"/>
            <a:r>
              <a:rPr lang="en-NZ" dirty="0"/>
              <a:t>All text between start and end of comment is ignored e.g</a:t>
            </a:r>
            <a:r>
              <a:rPr lang="en-NZ" dirty="0" smtClean="0"/>
              <a:t>.</a:t>
            </a:r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Javadoc </a:t>
            </a:r>
            <a:r>
              <a:rPr lang="en-NZ" dirty="0"/>
              <a:t>comments </a:t>
            </a:r>
            <a:endParaRPr lang="en-NZ" dirty="0" smtClean="0"/>
          </a:p>
          <a:p>
            <a:pPr lvl="1"/>
            <a:r>
              <a:rPr lang="en-NZ" dirty="0"/>
              <a:t>Delimited by /** and */. </a:t>
            </a:r>
            <a:endParaRPr lang="en-NZ" dirty="0" smtClean="0"/>
          </a:p>
          <a:p>
            <a:pPr lvl="1"/>
            <a:r>
              <a:rPr lang="en-NZ" dirty="0"/>
              <a:t>Enable you to embed program documentation directly in your programs. </a:t>
            </a:r>
          </a:p>
          <a:p>
            <a:pPr lvl="1"/>
            <a:r>
              <a:rPr lang="en-NZ" dirty="0"/>
              <a:t>The </a:t>
            </a:r>
            <a:r>
              <a:rPr lang="en-NZ" b="1" dirty="0"/>
              <a:t>javadoc</a:t>
            </a:r>
            <a:r>
              <a:rPr lang="en-NZ" dirty="0"/>
              <a:t> utility program </a:t>
            </a:r>
            <a:r>
              <a:rPr lang="en-NZ" dirty="0" smtClean="0"/>
              <a:t>reads </a:t>
            </a:r>
            <a:r>
              <a:rPr lang="en-NZ" dirty="0"/>
              <a:t>Javadoc comments and uses them to prepare program documentation in HTML format. 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endParaRPr lang="en-NZ" dirty="0"/>
          </a:p>
          <a:p>
            <a:pPr lvl="1"/>
            <a:endParaRPr lang="en-NZ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</a:t>
            </a:fld>
            <a:endParaRPr lang="en-NZ" dirty="0"/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6934200" y="3505200"/>
            <a:ext cx="44337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0"/>
              <a:buNone/>
            </a:pPr>
            <a:endParaRPr lang="en-GB" sz="2800" u="sng" dirty="0">
              <a:solidFill>
                <a:schemeClr val="hlink"/>
              </a:solidFill>
              <a:latin typeface="Helvetica" charset="0"/>
            </a:endParaRPr>
          </a:p>
          <a:p>
            <a:pPr marL="193675" lvl="1" indent="-3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</a:pPr>
            <a:endParaRPr lang="en-GB" sz="2800" dirty="0">
              <a:solidFill>
                <a:schemeClr val="hlink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193675" lvl="1" indent="-3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</a:pPr>
            <a:endParaRPr lang="en-GB" sz="2800" dirty="0">
              <a:solidFill>
                <a:schemeClr val="hlink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193675" lvl="1" indent="-3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</a:pPr>
            <a:r>
              <a:rPr lang="en-GB" sz="2800" dirty="0" smtClean="0">
                <a:solidFill>
                  <a:schemeClr val="hlink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</a:t>
            </a:r>
            <a:endParaRPr lang="en-GB" sz="2800" dirty="0">
              <a:solidFill>
                <a:schemeClr val="hlink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088458" y="2076856"/>
            <a:ext cx="4022080" cy="338554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600" b="1" dirty="0">
                <a:latin typeface="Courier New" panose="02070309020205020404" pitchFamily="49" charset="0"/>
              </a:rPr>
              <a:t>//comment goes here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921125" y="4001294"/>
            <a:ext cx="4022080" cy="5847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600" b="1" dirty="0">
                <a:latin typeface="Courier New" panose="02070309020205020404" pitchFamily="49" charset="0"/>
              </a:rPr>
              <a:t>/* comment goes</a:t>
            </a:r>
          </a:p>
          <a:p>
            <a:pPr algn="l" eaLnBrk="1" hangingPunct="1"/>
            <a:r>
              <a:rPr lang="en-NZ" altLang="en-US" sz="1600" b="1" dirty="0">
                <a:latin typeface="Courier New" panose="02070309020205020404" pitchFamily="49" charset="0"/>
              </a:rPr>
              <a:t>    in this space, </a:t>
            </a:r>
            <a:r>
              <a:rPr lang="en-NZ" altLang="en-US" sz="1600" b="1" dirty="0" smtClean="0">
                <a:latin typeface="Courier New" panose="02070309020205020404" pitchFamily="49" charset="0"/>
              </a:rPr>
              <a:t>here </a:t>
            </a:r>
            <a:r>
              <a:rPr lang="en-NZ" altLang="en-US" sz="1600" b="1" dirty="0">
                <a:latin typeface="Courier New" panose="02070309020205020404" pitchFamily="49" charset="0"/>
              </a:rPr>
              <a:t>*/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088458" y="6075948"/>
            <a:ext cx="4022080" cy="338554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600" b="1" dirty="0">
                <a:latin typeface="Courier New" panose="02070309020205020404" pitchFamily="49" charset="0"/>
              </a:rPr>
              <a:t>/** documentation */</a:t>
            </a:r>
          </a:p>
        </p:txBody>
      </p:sp>
    </p:spTree>
    <p:extLst>
      <p:ext uri="{BB962C8B-B14F-4D97-AF65-F5344CB8AC3E}">
        <p14:creationId xmlns:p14="http://schemas.microsoft.com/office/powerpoint/2010/main" val="41178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5.Type Conversion</a:t>
            </a:r>
            <a:br>
              <a:rPr lang="en-NZ" dirty="0" smtClean="0"/>
            </a:br>
            <a:r>
              <a:rPr lang="en-NZ" dirty="0" smtClean="0"/>
              <a:t>Example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char &lt;&gt; int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r>
              <a:rPr lang="en-NZ" dirty="0"/>
              <a:t>char &lt;&gt; </a:t>
            </a:r>
            <a:r>
              <a:rPr lang="en-NZ" dirty="0" smtClean="0"/>
              <a:t>double</a:t>
            </a:r>
            <a:endParaRPr lang="en-NZ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30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587845" y="2247855"/>
            <a:ext cx="3480536" cy="19451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ch1 = 'A';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ch1;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System.out.println(y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d2 = 66;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ch2 = (char) d2;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System.out.println(ch2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AutoShape 31"/>
          <p:cNvSpPr>
            <a:spLocks noChangeArrowheads="1"/>
          </p:cNvSpPr>
          <p:nvPr/>
        </p:nvSpPr>
        <p:spPr bwMode="auto">
          <a:xfrm>
            <a:off x="8484024" y="219869"/>
            <a:ext cx="1082057" cy="252895"/>
          </a:xfrm>
          <a:prstGeom prst="wedgeRectCallout">
            <a:avLst>
              <a:gd name="adj1" fmla="val -12259"/>
              <a:gd name="adj2" fmla="val 119060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 dirty="0"/>
              <a:t>Wider type</a:t>
            </a: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241032" y="219869"/>
            <a:ext cx="4325049" cy="1204396"/>
            <a:chOff x="2835" y="572"/>
            <a:chExt cx="2722" cy="862"/>
          </a:xfrm>
        </p:grpSpPr>
        <p:pic>
          <p:nvPicPr>
            <p:cNvPr id="9" name="Picture 30" descr="assignm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709"/>
              <a:ext cx="2677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AutoShape 31"/>
            <p:cNvSpPr>
              <a:spLocks noChangeArrowheads="1"/>
            </p:cNvSpPr>
            <p:nvPr/>
          </p:nvSpPr>
          <p:spPr bwMode="auto">
            <a:xfrm>
              <a:off x="4876" y="572"/>
              <a:ext cx="681" cy="181"/>
            </a:xfrm>
            <a:prstGeom prst="wedgeRectCallout">
              <a:avLst>
                <a:gd name="adj1" fmla="val -12259"/>
                <a:gd name="adj2" fmla="val 119060"/>
              </a:avLst>
            </a:prstGeom>
            <a:solidFill>
              <a:schemeClr val="bg1"/>
            </a:solidFill>
            <a:ln w="127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dirty="0"/>
                <a:t>Wider type</a:t>
              </a:r>
            </a:p>
          </p:txBody>
        </p:sp>
        <p:sp>
          <p:nvSpPr>
            <p:cNvPr id="11" name="Freeform 32"/>
            <p:cNvSpPr>
              <a:spLocks/>
            </p:cNvSpPr>
            <p:nvPr/>
          </p:nvSpPr>
          <p:spPr bwMode="auto">
            <a:xfrm>
              <a:off x="4059" y="799"/>
              <a:ext cx="1225" cy="227"/>
            </a:xfrm>
            <a:custGeom>
              <a:avLst/>
              <a:gdLst>
                <a:gd name="T0" fmla="*/ 0 w 816"/>
                <a:gd name="T1" fmla="*/ 19 h 324"/>
                <a:gd name="T2" fmla="*/ 9365 w 816"/>
                <a:gd name="T3" fmla="*/ 1 h 324"/>
                <a:gd name="T4" fmla="*/ 21053 w 816"/>
                <a:gd name="T5" fmla="*/ 16 h 324"/>
                <a:gd name="T6" fmla="*/ 0 60000 65536"/>
                <a:gd name="T7" fmla="*/ 0 60000 65536"/>
                <a:gd name="T8" fmla="*/ 0 60000 65536"/>
                <a:gd name="T9" fmla="*/ 0 w 816"/>
                <a:gd name="T10" fmla="*/ 0 h 324"/>
                <a:gd name="T11" fmla="*/ 816 w 816"/>
                <a:gd name="T12" fmla="*/ 324 h 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24">
                  <a:moveTo>
                    <a:pt x="0" y="324"/>
                  </a:moveTo>
                  <a:cubicBezTo>
                    <a:pt x="113" y="169"/>
                    <a:pt x="227" y="14"/>
                    <a:pt x="363" y="7"/>
                  </a:cubicBezTo>
                  <a:cubicBezTo>
                    <a:pt x="499" y="0"/>
                    <a:pt x="657" y="139"/>
                    <a:pt x="816" y="279"/>
                  </a:cubicBezTo>
                </a:path>
              </a:pathLst>
            </a:cu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NZ" dirty="0"/>
            </a:p>
          </p:txBody>
        </p:sp>
        <p:sp>
          <p:nvSpPr>
            <p:cNvPr id="12" name="Freeform 33"/>
            <p:cNvSpPr>
              <a:spLocks/>
            </p:cNvSpPr>
            <p:nvPr/>
          </p:nvSpPr>
          <p:spPr bwMode="auto">
            <a:xfrm flipH="1" flipV="1">
              <a:off x="4014" y="1253"/>
              <a:ext cx="1179" cy="181"/>
            </a:xfrm>
            <a:custGeom>
              <a:avLst/>
              <a:gdLst>
                <a:gd name="T0" fmla="*/ 0 w 816"/>
                <a:gd name="T1" fmla="*/ 3 h 324"/>
                <a:gd name="T2" fmla="*/ 6889 w 816"/>
                <a:gd name="T3" fmla="*/ 1 h 324"/>
                <a:gd name="T4" fmla="*/ 15499 w 816"/>
                <a:gd name="T5" fmla="*/ 2 h 324"/>
                <a:gd name="T6" fmla="*/ 0 60000 65536"/>
                <a:gd name="T7" fmla="*/ 0 60000 65536"/>
                <a:gd name="T8" fmla="*/ 0 60000 65536"/>
                <a:gd name="T9" fmla="*/ 0 w 816"/>
                <a:gd name="T10" fmla="*/ 0 h 324"/>
                <a:gd name="T11" fmla="*/ 816 w 816"/>
                <a:gd name="T12" fmla="*/ 324 h 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24">
                  <a:moveTo>
                    <a:pt x="0" y="324"/>
                  </a:moveTo>
                  <a:cubicBezTo>
                    <a:pt x="113" y="169"/>
                    <a:pt x="227" y="14"/>
                    <a:pt x="363" y="7"/>
                  </a:cubicBezTo>
                  <a:cubicBezTo>
                    <a:pt x="499" y="0"/>
                    <a:pt x="657" y="139"/>
                    <a:pt x="816" y="279"/>
                  </a:cubicBezTo>
                </a:path>
              </a:pathLst>
            </a:cu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NZ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244140" y="2708920"/>
            <a:ext cx="41549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NZ" sz="1800" dirty="0"/>
              <a:t>65</a:t>
            </a:r>
          </a:p>
          <a:p>
            <a:r>
              <a:rPr lang="en-NZ" sz="1800" dirty="0"/>
              <a:t>B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63604" y="4615233"/>
            <a:ext cx="3896034" cy="8556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ch3 = 'a';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ch3;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System.out.println(z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60036" y="5491877"/>
            <a:ext cx="5822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NZ" sz="1800" dirty="0" smtClean="0"/>
              <a:t>97.0</a:t>
            </a:r>
            <a:endParaRPr lang="en-NZ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179" y="2461520"/>
            <a:ext cx="4414210" cy="27588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91823" y="1568642"/>
            <a:ext cx="15179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 smtClean="0"/>
              <a:t>TypeCasting.java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601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8077200" y="2132856"/>
            <a:ext cx="836240" cy="7215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5.Type Conversion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Converting Strings to numbers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String to int:  use the static Integer.parseInt() method from the Integer class:</a:t>
            </a:r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r>
              <a:rPr lang="en-NZ" dirty="0"/>
              <a:t>String to double: use the static Double.parseDouble() method from the Double class:</a:t>
            </a:r>
          </a:p>
          <a:p>
            <a:endParaRPr lang="en-N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31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63604" y="2687173"/>
            <a:ext cx="563386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input = "12";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num1 = 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Integer.parseInt(input);                                            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763604" y="4615233"/>
            <a:ext cx="6205620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guess = "3.1415";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num2 = 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Double.parseDouble(guess);                                                        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8280400" y="23145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dirty="0"/>
              <a:t>12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7316788" y="2295207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dirty="0"/>
              <a:t>num1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7967113" y="4818184"/>
            <a:ext cx="1111761" cy="7636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7970877" y="5020937"/>
            <a:ext cx="11079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dirty="0" smtClean="0"/>
              <a:t>3.1415</a:t>
            </a:r>
            <a:endParaRPr lang="en-US" altLang="en-US" dirty="0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7173363" y="500157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dirty="0" smtClean="0"/>
              <a:t>num2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164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/>
      <p:bldP spid="16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 2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Q1: The </a:t>
            </a:r>
            <a:r>
              <a:rPr lang="en-NZ" dirty="0"/>
              <a:t>value of the expression 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(int) 27.6 </a:t>
            </a:r>
            <a:r>
              <a:rPr lang="en-NZ" dirty="0"/>
              <a:t>evaluates to: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NZ" dirty="0"/>
              <a:t>28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NZ" dirty="0"/>
              <a:t>27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NZ" dirty="0"/>
              <a:t>26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NZ" dirty="0"/>
              <a:t>Error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NZ" dirty="0"/>
              <a:t>6</a:t>
            </a:r>
          </a:p>
          <a:p>
            <a:r>
              <a:rPr lang="en-NZ" dirty="0" smtClean="0"/>
              <a:t>Q2: </a:t>
            </a:r>
            <a:r>
              <a:rPr lang="en-NZ" dirty="0"/>
              <a:t>What is the output of the following code fragment?</a:t>
            </a:r>
          </a:p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Q3: </a:t>
            </a:r>
            <a:r>
              <a:rPr lang="en-NZ" dirty="0"/>
              <a:t>What is the output of the following code fragment?</a:t>
            </a:r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32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302480" y="4149080"/>
            <a:ext cx="4621444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phrase = "123";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 = Integer.parseInt(phrase);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System.out.println(c*2);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295659" y="5586032"/>
            <a:ext cx="4621444" cy="5909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phrase = "123";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System.out.println(phrase*2);</a:t>
            </a:r>
          </a:p>
        </p:txBody>
      </p:sp>
    </p:spTree>
    <p:extLst>
      <p:ext uri="{BB962C8B-B14F-4D97-AF65-F5344CB8AC3E}">
        <p14:creationId xmlns:p14="http://schemas.microsoft.com/office/powerpoint/2010/main" val="238117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 3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Complete the following code fragment:</a:t>
            </a:r>
          </a:p>
          <a:p>
            <a:endParaRPr lang="en-NZ" dirty="0"/>
          </a:p>
          <a:p>
            <a:pPr lvl="1"/>
            <a:r>
              <a:rPr lang="en-NZ" dirty="0" smtClean="0"/>
              <a:t>Convert from int to String</a:t>
            </a:r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r>
              <a:rPr lang="en-NZ" dirty="0" smtClean="0"/>
              <a:t>Convert from String to 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33</a:t>
            </a:fld>
            <a:endParaRPr lang="en-NZ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081869" y="3008648"/>
            <a:ext cx="4621444" cy="5909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value = 12;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myString = ...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072680" y="4445073"/>
            <a:ext cx="4621444" cy="5909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myValue = "123“;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 = ...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0685" y="5215392"/>
            <a:ext cx="66798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Integer.toString</a:t>
            </a:r>
            <a:r>
              <a:rPr lang="en-US" sz="3600" dirty="0">
                <a:solidFill>
                  <a:srgbClr val="FF0000"/>
                </a:solidFill>
              </a:rPr>
              <a:t>(value)</a:t>
            </a:r>
          </a:p>
          <a:p>
            <a:r>
              <a:rPr lang="en-US" sz="3600" dirty="0" err="1">
                <a:solidFill>
                  <a:srgbClr val="FF0000"/>
                </a:solidFill>
              </a:rPr>
              <a:t>String.valueOf</a:t>
            </a:r>
            <a:r>
              <a:rPr lang="en-US" sz="3600" dirty="0">
                <a:solidFill>
                  <a:srgbClr val="FF0000"/>
                </a:solidFill>
              </a:rPr>
              <a:t>(value)</a:t>
            </a:r>
          </a:p>
        </p:txBody>
      </p:sp>
    </p:spTree>
    <p:extLst>
      <p:ext uri="{BB962C8B-B14F-4D97-AF65-F5344CB8AC3E}">
        <p14:creationId xmlns:p14="http://schemas.microsoft.com/office/powerpoint/2010/main" val="221076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smtClean="0"/>
              <a:t>Comments</a:t>
            </a:r>
            <a:br>
              <a:rPr lang="en-US" dirty="0" smtClean="0"/>
            </a:br>
            <a:r>
              <a:rPr lang="en-US" dirty="0" smtClean="0"/>
              <a:t>Javadoc &amp; API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Classes are grouped into </a:t>
            </a:r>
            <a:r>
              <a:rPr lang="en-NZ" dirty="0" smtClean="0"/>
              <a:t>packages </a:t>
            </a:r>
          </a:p>
          <a:p>
            <a:pPr lvl="1"/>
            <a:r>
              <a:rPr lang="en-NZ" dirty="0" smtClean="0"/>
              <a:t>named </a:t>
            </a:r>
            <a:r>
              <a:rPr lang="en-NZ" dirty="0"/>
              <a:t>groups of related </a:t>
            </a:r>
            <a:r>
              <a:rPr lang="en-NZ" dirty="0" smtClean="0"/>
              <a:t>classes</a:t>
            </a:r>
          </a:p>
          <a:p>
            <a:pPr lvl="2"/>
            <a:r>
              <a:rPr lang="en-NZ" dirty="0"/>
              <a:t> It includes all Java packages, classes, and interfaces</a:t>
            </a:r>
            <a:r>
              <a:rPr lang="en-NZ" dirty="0" smtClean="0"/>
              <a:t>, along </a:t>
            </a:r>
            <a:r>
              <a:rPr lang="en-NZ" dirty="0"/>
              <a:t>with their methods, fields, and constructors.</a:t>
            </a:r>
            <a:endParaRPr lang="en-NZ" dirty="0" smtClean="0"/>
          </a:p>
          <a:p>
            <a:pPr lvl="1"/>
            <a:r>
              <a:rPr lang="en-NZ" dirty="0" smtClean="0"/>
              <a:t>and </a:t>
            </a:r>
            <a:r>
              <a:rPr lang="en-NZ" dirty="0"/>
              <a:t>are collectively referred to as the Java class library, or the Java Application Programming Interface (Java API). </a:t>
            </a:r>
            <a:endParaRPr lang="en-NZ" dirty="0" smtClean="0"/>
          </a:p>
          <a:p>
            <a:pPr lvl="2"/>
            <a:r>
              <a:rPr lang="en-NZ" dirty="0"/>
              <a:t>A complete listing of all classes </a:t>
            </a:r>
            <a:r>
              <a:rPr lang="en-NZ" dirty="0" smtClean="0"/>
              <a:t>in Java </a:t>
            </a:r>
            <a:r>
              <a:rPr lang="en-NZ" dirty="0"/>
              <a:t>API can be found at Oracle’s website: http://docs.oracle.com/javase/7/docs/api/</a:t>
            </a:r>
          </a:p>
          <a:p>
            <a:pPr lvl="1"/>
            <a:r>
              <a:rPr lang="en-NZ" dirty="0"/>
              <a:t>You use </a:t>
            </a:r>
            <a:r>
              <a:rPr lang="en-NZ" b="1" i="1" dirty="0"/>
              <a:t>import</a:t>
            </a:r>
            <a:r>
              <a:rPr lang="en-NZ" dirty="0"/>
              <a:t> declarations to identify the predefined classes used in a Java program. </a:t>
            </a:r>
            <a:endParaRPr lang="en-NZ" dirty="0" smtClean="0"/>
          </a:p>
          <a:p>
            <a:pPr lvl="2"/>
            <a:r>
              <a:rPr lang="en-NZ" dirty="0" smtClean="0"/>
              <a:t>For example:</a:t>
            </a:r>
          </a:p>
          <a:p>
            <a:pPr lvl="3"/>
            <a:r>
              <a:rPr lang="en-NZ" dirty="0" smtClean="0"/>
              <a:t>java.util.Scanner;</a:t>
            </a:r>
          </a:p>
          <a:p>
            <a:pPr lvl="4"/>
            <a:r>
              <a:rPr lang="en-NZ" dirty="0" smtClean="0"/>
              <a:t>allows a program </a:t>
            </a:r>
            <a:r>
              <a:rPr lang="en-NZ" dirty="0"/>
              <a:t>to accept input from the </a:t>
            </a:r>
            <a:r>
              <a:rPr lang="en-NZ" dirty="0" smtClean="0"/>
              <a:t>keyboard</a:t>
            </a:r>
          </a:p>
          <a:p>
            <a:pPr lvl="3"/>
            <a:r>
              <a:rPr lang="en-NZ" dirty="0" smtClean="0"/>
              <a:t>java.lang </a:t>
            </a:r>
          </a:p>
          <a:p>
            <a:pPr lvl="4"/>
            <a:r>
              <a:rPr lang="en-NZ" dirty="0"/>
              <a:t>fundamental to the design of </a:t>
            </a:r>
            <a:r>
              <a:rPr lang="en-NZ" dirty="0" smtClean="0"/>
              <a:t>Java language</a:t>
            </a:r>
            <a:r>
              <a:rPr lang="en-NZ" dirty="0"/>
              <a:t>. </a:t>
            </a:r>
            <a:r>
              <a:rPr lang="en-NZ" dirty="0" smtClean="0"/>
              <a:t> i.e. is </a:t>
            </a:r>
            <a:r>
              <a:rPr lang="en-NZ" dirty="0"/>
              <a:t>automatically imported in a Java program and</a:t>
            </a:r>
          </a:p>
          <a:p>
            <a:pPr lvl="4"/>
            <a:r>
              <a:rPr lang="en-NZ" dirty="0"/>
              <a:t>does not need an explicit import statement.</a:t>
            </a:r>
          </a:p>
          <a:p>
            <a:endParaRPr lang="en-NZ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4</a:t>
            </a:fld>
            <a:endParaRPr lang="en-NZ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6856" y="4162352"/>
            <a:ext cx="4022080" cy="338554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600" b="1" dirty="0">
                <a:latin typeface="Courier New" panose="02070309020205020404" pitchFamily="49" charset="0"/>
              </a:rPr>
              <a:t>import java.util.Scanner;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346788" y="4635842"/>
            <a:ext cx="2664296" cy="338554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600" b="1" dirty="0">
                <a:latin typeface="Courier New" panose="02070309020205020404" pitchFamily="49" charset="0"/>
              </a:rPr>
              <a:t>import java.util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.*;</a:t>
            </a:r>
            <a:endParaRPr lang="en-US" altLang="en-US" sz="16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3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2. Console Output</a:t>
            </a:r>
            <a:br>
              <a:rPr lang="en-NZ" dirty="0" smtClean="0"/>
            </a:br>
            <a:r>
              <a:rPr lang="en-NZ" dirty="0" smtClean="0"/>
              <a:t>Printing to Console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Java sends information to the standard output device by using a Java </a:t>
            </a:r>
            <a:r>
              <a:rPr lang="en-NZ" i="1" dirty="0"/>
              <a:t>class</a:t>
            </a:r>
            <a:r>
              <a:rPr lang="en-NZ" dirty="0"/>
              <a:t> </a:t>
            </a:r>
            <a:r>
              <a:rPr lang="en-NZ" dirty="0" smtClean="0"/>
              <a:t>stored </a:t>
            </a:r>
            <a:r>
              <a:rPr lang="en-NZ" dirty="0"/>
              <a:t>in the standard Java </a:t>
            </a:r>
            <a:r>
              <a:rPr lang="en-NZ" dirty="0" smtClean="0"/>
              <a:t>library</a:t>
            </a:r>
          </a:p>
          <a:p>
            <a:pPr lvl="1"/>
            <a:r>
              <a:rPr lang="en-NZ" dirty="0"/>
              <a:t>Java classes in the standard Java library are accessed using the Java Applications Programming Interface (API</a:t>
            </a:r>
            <a:r>
              <a:rPr lang="en-NZ" dirty="0" smtClean="0"/>
              <a:t>).</a:t>
            </a:r>
          </a:p>
          <a:p>
            <a:pPr lvl="1"/>
            <a:r>
              <a:rPr lang="en-NZ" dirty="0" smtClean="0"/>
              <a:t>Example:</a:t>
            </a:r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2"/>
            <a:r>
              <a:rPr lang="en-NZ" dirty="0"/>
              <a:t>This line uses the </a:t>
            </a:r>
            <a:r>
              <a:rPr lang="en-NZ" b="1" dirty="0"/>
              <a:t>System</a:t>
            </a:r>
            <a:r>
              <a:rPr lang="en-NZ" dirty="0"/>
              <a:t> class from the standard Java library.</a:t>
            </a:r>
          </a:p>
          <a:p>
            <a:pPr lvl="2"/>
            <a:r>
              <a:rPr lang="en-NZ" dirty="0"/>
              <a:t>The </a:t>
            </a:r>
            <a:r>
              <a:rPr lang="en-NZ" b="1" dirty="0"/>
              <a:t>System</a:t>
            </a:r>
            <a:r>
              <a:rPr lang="en-NZ" dirty="0"/>
              <a:t> class contains methods and objects that perform system level tasks. </a:t>
            </a:r>
          </a:p>
          <a:p>
            <a:pPr lvl="2"/>
            <a:r>
              <a:rPr lang="en-NZ" dirty="0"/>
              <a:t>The </a:t>
            </a:r>
            <a:r>
              <a:rPr lang="en-NZ" b="1" dirty="0"/>
              <a:t>out</a:t>
            </a:r>
            <a:r>
              <a:rPr lang="en-NZ" dirty="0"/>
              <a:t> object, a member of the System class, contains the methods print and println.</a:t>
            </a:r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5</a:t>
            </a:fld>
            <a:endParaRPr lang="en-NZ" dirty="0"/>
          </a:p>
        </p:txBody>
      </p:sp>
      <p:pic>
        <p:nvPicPr>
          <p:cNvPr id="6" name="Picture 5" descr="Figure 2-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99206" y="403904"/>
            <a:ext cx="4393814" cy="92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60712" y="3212976"/>
            <a:ext cx="7103672" cy="132343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600" b="1" dirty="0">
                <a:latin typeface="Courier New" panose="02070309020205020404" pitchFamily="49" charset="0"/>
              </a:rPr>
              <a:t>public class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Simple {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600" b="1" dirty="0">
                <a:latin typeface="Courier New" panose="02070309020205020404" pitchFamily="49" charset="0"/>
              </a:rPr>
              <a:t>  public static void main(String[] args) {</a:t>
            </a:r>
          </a:p>
          <a:p>
            <a:pPr algn="l" eaLnBrk="1" hangingPunct="1"/>
            <a:r>
              <a:rPr lang="en-US" altLang="en-US" sz="1600" b="1" dirty="0">
                <a:latin typeface="Courier New" panose="02070309020205020404" pitchFamily="49" charset="0"/>
              </a:rPr>
              <a:t>     System.out.println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("Programming is great fun!");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600" b="1" dirty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2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2.Console Output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NZ" dirty="0" smtClean="0"/>
              <a:t>println VS print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print and println methods actually perform the task of sending characters to the output device.</a:t>
            </a:r>
          </a:p>
          <a:p>
            <a:r>
              <a:rPr lang="en-NZ" dirty="0"/>
              <a:t>The println method places a newline character at the end of whatever is being printed out</a:t>
            </a:r>
            <a:r>
              <a:rPr lang="en-NZ" dirty="0" smtClean="0"/>
              <a:t>.</a:t>
            </a:r>
          </a:p>
          <a:p>
            <a:endParaRPr lang="en-NZ" dirty="0"/>
          </a:p>
          <a:p>
            <a:endParaRPr lang="en-NZ" dirty="0" smtClean="0"/>
          </a:p>
          <a:p>
            <a:r>
              <a:rPr lang="en-NZ" dirty="0"/>
              <a:t>The print statement works very similarly to the println statement.</a:t>
            </a:r>
          </a:p>
          <a:p>
            <a:pPr lvl="1"/>
            <a:r>
              <a:rPr lang="en-NZ" dirty="0"/>
              <a:t>However, the print statement does not put a newline character at the end of the output.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6</a:t>
            </a:fld>
            <a:endParaRPr lang="en-NZ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28664" y="3382515"/>
            <a:ext cx="7103672" cy="5847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600" b="1" dirty="0">
                <a:latin typeface="Courier New" panose="02070309020205020404" pitchFamily="49" charset="0"/>
              </a:rPr>
              <a:t>System.out.println("This is being printed out");</a:t>
            </a:r>
          </a:p>
          <a:p>
            <a:pPr algn="l" eaLnBrk="1" hangingPunct="1"/>
            <a:r>
              <a:rPr lang="en-NZ" altLang="en-US" sz="1600" b="1" dirty="0">
                <a:latin typeface="Courier New" panose="02070309020205020404" pitchFamily="49" charset="0"/>
              </a:rPr>
              <a:t>System.out.println("on two separate lines.");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5463" y="5035500"/>
            <a:ext cx="7103672" cy="83099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600" b="1" dirty="0">
                <a:latin typeface="Courier New" panose="02070309020205020404" pitchFamily="49" charset="0"/>
              </a:rPr>
              <a:t>System.out.print("These lines will be");</a:t>
            </a:r>
          </a:p>
          <a:p>
            <a:pPr algn="l" eaLnBrk="1" hangingPunct="1"/>
            <a:r>
              <a:rPr lang="en-NZ" altLang="en-US" sz="1600" b="1" dirty="0">
                <a:latin typeface="Courier New" panose="02070309020205020404" pitchFamily="49" charset="0"/>
              </a:rPr>
              <a:t>System.out.print("printed on");</a:t>
            </a:r>
          </a:p>
          <a:p>
            <a:pPr algn="l" eaLnBrk="1" hangingPunct="1"/>
            <a:r>
              <a:rPr lang="en-NZ" altLang="en-US" sz="1600" b="1" dirty="0">
                <a:latin typeface="Courier New" panose="02070309020205020404" pitchFamily="49" charset="0"/>
              </a:rPr>
              <a:t>System.out.println("the same line.");</a:t>
            </a:r>
          </a:p>
        </p:txBody>
      </p:sp>
      <p:sp>
        <p:nvSpPr>
          <p:cNvPr id="8" name="Rectangle 7"/>
          <p:cNvSpPr/>
          <p:nvPr/>
        </p:nvSpPr>
        <p:spPr>
          <a:xfrm>
            <a:off x="3997206" y="6239962"/>
            <a:ext cx="417915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NZ" sz="1800" dirty="0"/>
              <a:t>These lines will beprinted onthe same line.</a:t>
            </a:r>
          </a:p>
        </p:txBody>
      </p:sp>
    </p:spTree>
    <p:extLst>
      <p:ext uri="{BB962C8B-B14F-4D97-AF65-F5344CB8AC3E}">
        <p14:creationId xmlns:p14="http://schemas.microsoft.com/office/powerpoint/2010/main" val="284194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2.Console Output </a:t>
            </a:r>
            <a:br>
              <a:rPr lang="en-US" altLang="en-US" dirty="0"/>
            </a:br>
            <a:r>
              <a:rPr lang="en-US" altLang="en-US" dirty="0"/>
              <a:t>Java Escape Sequences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There are some special characters that can be put into the output</a:t>
            </a:r>
            <a:r>
              <a:rPr lang="en-NZ" dirty="0" smtClean="0"/>
              <a:t>.</a:t>
            </a:r>
          </a:p>
          <a:p>
            <a:pPr lvl="1"/>
            <a:r>
              <a:rPr lang="en-NZ" dirty="0"/>
              <a:t>they are treated by the compiler as a single character</a:t>
            </a:r>
            <a:r>
              <a:rPr lang="en-NZ" dirty="0" smtClean="0"/>
              <a:t>.	</a:t>
            </a:r>
          </a:p>
          <a:p>
            <a:endParaRPr lang="en-NZ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7</a:t>
            </a:fld>
            <a:endParaRPr lang="en-NZ" dirty="0"/>
          </a:p>
        </p:txBody>
      </p:sp>
      <p:graphicFrame>
        <p:nvGraphicFramePr>
          <p:cNvPr id="6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2166433"/>
              </p:ext>
            </p:extLst>
          </p:nvPr>
        </p:nvGraphicFramePr>
        <p:xfrm>
          <a:off x="165100" y="2324656"/>
          <a:ext cx="9493250" cy="3466546"/>
        </p:xfrm>
        <a:graphic>
          <a:graphicData uri="http://schemas.openxmlformats.org/drawingml/2006/table">
            <a:tbl>
              <a:tblPr/>
              <a:tblGrid>
                <a:gridCol w="74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6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\n</a:t>
                      </a:r>
                    </a:p>
                  </a:txBody>
                  <a:tcPr marL="104653" marR="1046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newline</a:t>
                      </a:r>
                    </a:p>
                  </a:txBody>
                  <a:tcPr marL="104653" marR="1046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Advances the cursor to the next line for subsequent printing</a:t>
                      </a:r>
                    </a:p>
                  </a:txBody>
                  <a:tcPr marL="104653" marR="1046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\t</a:t>
                      </a:r>
                    </a:p>
                  </a:txBody>
                  <a:tcPr marL="104653" marR="1046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tab</a:t>
                      </a:r>
                    </a:p>
                  </a:txBody>
                  <a:tcPr marL="104653" marR="1046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Causes the cursor to skip over to the next tab stop</a:t>
                      </a:r>
                    </a:p>
                  </a:txBody>
                  <a:tcPr marL="104653" marR="1046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6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\b</a:t>
                      </a:r>
                    </a:p>
                  </a:txBody>
                  <a:tcPr marL="104653" marR="1046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backspace</a:t>
                      </a:r>
                    </a:p>
                  </a:txBody>
                  <a:tcPr marL="104653" marR="1046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Causes the cursor to back up, or move left, one position</a:t>
                      </a:r>
                    </a:p>
                  </a:txBody>
                  <a:tcPr marL="104653" marR="1046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\r</a:t>
                      </a:r>
                    </a:p>
                  </a:txBody>
                  <a:tcPr marL="104653" marR="1046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carriage return</a:t>
                      </a:r>
                    </a:p>
                  </a:txBody>
                  <a:tcPr marL="104653" marR="1046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Causes the cursor to go to the beginning of the current line, not the next line</a:t>
                      </a:r>
                    </a:p>
                  </a:txBody>
                  <a:tcPr marL="104653" marR="1046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6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\\</a:t>
                      </a:r>
                    </a:p>
                  </a:txBody>
                  <a:tcPr marL="104653" marR="1046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backslash</a:t>
                      </a:r>
                    </a:p>
                  </a:txBody>
                  <a:tcPr marL="104653" marR="1046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Causes a backslash to be printed</a:t>
                      </a:r>
                    </a:p>
                  </a:txBody>
                  <a:tcPr marL="104653" marR="1046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\’</a:t>
                      </a:r>
                    </a:p>
                  </a:txBody>
                  <a:tcPr marL="104653" marR="1046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 quote</a:t>
                      </a:r>
                    </a:p>
                  </a:txBody>
                  <a:tcPr marL="104653" marR="1046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Causes a single quotation mark to be printed</a:t>
                      </a:r>
                    </a:p>
                  </a:txBody>
                  <a:tcPr marL="104653" marR="1046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6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\”</a:t>
                      </a:r>
                    </a:p>
                  </a:txBody>
                  <a:tcPr marL="104653" marR="1046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double quote</a:t>
                      </a:r>
                    </a:p>
                  </a:txBody>
                  <a:tcPr marL="104653" marR="1046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Causes a double quotation mark to be printed</a:t>
                      </a:r>
                    </a:p>
                  </a:txBody>
                  <a:tcPr marL="104653" marR="1046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26314" y="5820764"/>
            <a:ext cx="5382870" cy="338554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600" b="1" dirty="0">
                <a:latin typeface="Courier New" panose="02070309020205020404" pitchFamily="49" charset="0"/>
              </a:rPr>
              <a:t>System.out.println("Hello, \"World\"!");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24127" y="6099647"/>
            <a:ext cx="161037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NZ" sz="1800" dirty="0"/>
              <a:t>Hello, "World"!</a:t>
            </a:r>
          </a:p>
        </p:txBody>
      </p:sp>
    </p:spTree>
    <p:extLst>
      <p:ext uri="{BB962C8B-B14F-4D97-AF65-F5344CB8AC3E}">
        <p14:creationId xmlns:p14="http://schemas.microsoft.com/office/powerpoint/2010/main" val="25475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2.Console Output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Printf for Java Format String </a:t>
            </a:r>
          </a:p>
        </p:txBody>
      </p:sp>
      <p:sp>
        <p:nvSpPr>
          <p:cNvPr id="2560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printf allows the programmer to specify textual representations of data using two parameters: </a:t>
            </a:r>
          </a:p>
          <a:p>
            <a:pPr lvl="1">
              <a:defRPr/>
            </a:pPr>
            <a:r>
              <a:rPr lang="en-US" dirty="0" smtClean="0"/>
              <a:t>a format string (template)</a:t>
            </a:r>
          </a:p>
          <a:p>
            <a:pPr lvl="1">
              <a:defRPr/>
            </a:pPr>
            <a:r>
              <a:rPr lang="en-US" dirty="0" smtClean="0"/>
              <a:t>an argument list</a:t>
            </a:r>
          </a:p>
          <a:p>
            <a:pPr>
              <a:defRPr/>
            </a:pPr>
            <a:r>
              <a:rPr lang="en-NZ" dirty="0" smtClean="0"/>
              <a:t>Syntax: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To display values you embed formats into the printf string. </a:t>
            </a:r>
          </a:p>
          <a:p>
            <a:pPr lvl="2">
              <a:defRPr/>
            </a:pPr>
            <a:r>
              <a:rPr lang="en-US" dirty="0" smtClean="0"/>
              <a:t>A format starts with “%” and conversion characters. </a:t>
            </a:r>
          </a:p>
          <a:p>
            <a:pPr lvl="2">
              <a:defRPr/>
            </a:pPr>
            <a:r>
              <a:rPr lang="en-US" dirty="0" smtClean="0"/>
              <a:t>After the string, you list the variables, constants or values that you want mapped to the formats in the format string.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8</a:t>
            </a:fld>
            <a:endParaRPr lang="en-NZ" dirty="0"/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2780088" y="3099234"/>
            <a:ext cx="6643687" cy="3095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b="1" dirty="0">
                <a:latin typeface="Courier New" pitchFamily="49" charset="0"/>
              </a:rPr>
              <a:t>System.out.printf(format_string [, one or more values]);</a:t>
            </a:r>
          </a:p>
        </p:txBody>
      </p:sp>
      <p:graphicFrame>
        <p:nvGraphicFramePr>
          <p:cNvPr id="7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550110"/>
              </p:ext>
            </p:extLst>
          </p:nvPr>
        </p:nvGraphicFramePr>
        <p:xfrm>
          <a:off x="4953000" y="4678680"/>
          <a:ext cx="4669588" cy="1645920"/>
        </p:xfrm>
        <a:graphic>
          <a:graphicData uri="http://schemas.openxmlformats.org/drawingml/2006/table">
            <a:tbl>
              <a:tblPr/>
              <a:tblGrid>
                <a:gridCol w="2025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Conversion 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Decimal 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Floating point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new line character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2.Console </a:t>
            </a:r>
            <a:r>
              <a:rPr lang="en-NZ" dirty="0" smtClean="0"/>
              <a:t>Output</a:t>
            </a:r>
            <a:br>
              <a:rPr lang="en-NZ" dirty="0" smtClean="0"/>
            </a:br>
            <a:r>
              <a:rPr lang="en-NZ" dirty="0" smtClean="0"/>
              <a:t>Format String</a:t>
            </a:r>
            <a:endParaRPr lang="en-US" dirty="0" smtClean="0"/>
          </a:p>
        </p:txBody>
      </p:sp>
      <p:sp>
        <p:nvSpPr>
          <p:cNvPr id="3687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NZ" dirty="0" smtClean="0"/>
              <a:t>It contains:</a:t>
            </a:r>
          </a:p>
          <a:p>
            <a:pPr lvl="1" eaLnBrk="1" hangingPunct="1"/>
            <a:r>
              <a:rPr lang="en-US" dirty="0" smtClean="0"/>
              <a:t>the number of digits beyond the decimal point (for real numbers), </a:t>
            </a:r>
          </a:p>
          <a:p>
            <a:pPr lvl="1" eaLnBrk="1" hangingPunct="1"/>
            <a:r>
              <a:rPr lang="en-US" dirty="0" smtClean="0"/>
              <a:t>the left- or right-alignment of text within a field, </a:t>
            </a:r>
          </a:p>
          <a:p>
            <a:pPr lvl="1" eaLnBrk="1" hangingPunct="1"/>
            <a:r>
              <a:rPr lang="en-US" dirty="0" smtClean="0"/>
              <a:t>whether to pad short numbers with spaces or zeros, etc. </a:t>
            </a:r>
          </a:p>
          <a:p>
            <a:pPr eaLnBrk="1" hangingPunct="1"/>
            <a:r>
              <a:rPr lang="en-NZ" dirty="0" smtClean="0"/>
              <a:t>General Syntax:</a:t>
            </a:r>
          </a:p>
          <a:p>
            <a:pPr lvl="1" eaLnBrk="1" hangingPunct="1"/>
            <a:r>
              <a:rPr lang="en-US" dirty="0" smtClean="0"/>
              <a:t>%[</a:t>
            </a:r>
            <a:r>
              <a:rPr lang="en-US" i="1" dirty="0" smtClean="0"/>
              <a:t>flags</a:t>
            </a:r>
            <a:r>
              <a:rPr lang="en-US" dirty="0" smtClean="0"/>
              <a:t>][</a:t>
            </a:r>
            <a:r>
              <a:rPr lang="en-US" i="1" dirty="0" smtClean="0"/>
              <a:t>width</a:t>
            </a:r>
            <a:r>
              <a:rPr lang="en-US" dirty="0" smtClean="0"/>
              <a:t>][.</a:t>
            </a:r>
            <a:r>
              <a:rPr lang="en-US" i="1" dirty="0" smtClean="0"/>
              <a:t>precision</a:t>
            </a:r>
            <a:r>
              <a:rPr lang="en-US" dirty="0" smtClean="0"/>
              <a:t>][</a:t>
            </a:r>
            <a:r>
              <a:rPr lang="en-US" i="1" dirty="0" smtClean="0"/>
              <a:t>argsize</a:t>
            </a:r>
            <a:r>
              <a:rPr lang="en-US" dirty="0" smtClean="0"/>
              <a:t>]</a:t>
            </a:r>
            <a:r>
              <a:rPr lang="en-US" i="1" dirty="0" smtClean="0"/>
              <a:t>typechar</a:t>
            </a:r>
          </a:p>
          <a:p>
            <a:pPr lvl="2" eaLnBrk="1" hangingPunct="1"/>
            <a:r>
              <a:rPr lang="en-NZ" i="1" dirty="0" smtClean="0"/>
              <a:t>Flags: +, -, </a:t>
            </a:r>
          </a:p>
          <a:p>
            <a:pPr eaLnBrk="1" hangingPunct="1"/>
            <a:r>
              <a:rPr lang="en-NZ" dirty="0" smtClean="0"/>
              <a:t>Examples:</a:t>
            </a:r>
          </a:p>
          <a:p>
            <a:pPr eaLnBrk="1" hangingPunct="1"/>
            <a:endParaRPr lang="en-NZ" i="1" dirty="0" smtClean="0"/>
          </a:p>
          <a:p>
            <a:pPr lvl="2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Lecture02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9</a:t>
            </a:fld>
            <a:endParaRPr lang="en-NZ" dirty="0"/>
          </a:p>
        </p:txBody>
      </p:sp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595313" y="4929189"/>
            <a:ext cx="3929062" cy="95567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 algn="l"/>
            <a:r>
              <a:rPr lang="en-US" b="1" dirty="0">
                <a:latin typeface="Courier New" pitchFamily="49" charset="0"/>
              </a:rPr>
              <a:t>double price = 19.8;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System.out.print("$");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System.out.printf("%6.2f", price);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System.out.println(" each");</a:t>
            </a:r>
          </a:p>
        </p:txBody>
      </p:sp>
      <p:sp>
        <p:nvSpPr>
          <p:cNvPr id="36872" name="Rectangle 6"/>
          <p:cNvSpPr>
            <a:spLocks noChangeArrowheads="1"/>
          </p:cNvSpPr>
          <p:nvPr/>
        </p:nvSpPr>
        <p:spPr bwMode="auto">
          <a:xfrm>
            <a:off x="4738688" y="4859260"/>
            <a:ext cx="4956114" cy="117173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en-US" b="1" dirty="0">
                <a:latin typeface="Courier New" pitchFamily="49" charset="0"/>
              </a:rPr>
              <a:t>double value = 12.123;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System.out.printf("Start%8.2fEnd", value);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System.out.println();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System.out.printf("Start%-8.2fEnd", value);</a:t>
            </a:r>
          </a:p>
          <a:p>
            <a:pPr algn="l"/>
            <a:r>
              <a:rPr lang="en-US" b="1" dirty="0">
                <a:latin typeface="Courier New" pitchFamily="49" charset="0"/>
              </a:rPr>
              <a:t>System.out.println();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964270" y="4489453"/>
            <a:ext cx="170273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$ 19.80 each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041232" y="4073955"/>
            <a:ext cx="2458782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Start   12.12End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Start12.12   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11419" y="339923"/>
            <a:ext cx="15833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 smtClean="0"/>
              <a:t>FormatString.java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481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3452</Words>
  <Application>Microsoft Office PowerPoint</Application>
  <PresentationFormat>A4 Paper (210x297 mm)</PresentationFormat>
  <Paragraphs>692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ＭＳ Ｐゴシック</vt:lpstr>
      <vt:lpstr>Arial</vt:lpstr>
      <vt:lpstr>Calibri</vt:lpstr>
      <vt:lpstr>Calibri Light</vt:lpstr>
      <vt:lpstr>Courier New</vt:lpstr>
      <vt:lpstr>Helvetica</vt:lpstr>
      <vt:lpstr>Monaco</vt:lpstr>
      <vt:lpstr>MS Pゴシック</vt:lpstr>
      <vt:lpstr>新細明體</vt:lpstr>
      <vt:lpstr>Tahoma</vt:lpstr>
      <vt:lpstr>Times New Roman</vt:lpstr>
      <vt:lpstr>Wingdings</vt:lpstr>
      <vt:lpstr>Office Theme</vt:lpstr>
      <vt:lpstr>JAVA BASICS </vt:lpstr>
      <vt:lpstr>Today’s Agenda</vt:lpstr>
      <vt:lpstr>1. Comments</vt:lpstr>
      <vt:lpstr>1. Comments Javadoc &amp; API</vt:lpstr>
      <vt:lpstr>2. Console Output Printing to Console</vt:lpstr>
      <vt:lpstr>2.Console Output  println VS print</vt:lpstr>
      <vt:lpstr>2.Console Output  Java Escape Sequences</vt:lpstr>
      <vt:lpstr>2.Console Output  Printf for Java Format String </vt:lpstr>
      <vt:lpstr>2.Console Output Format String</vt:lpstr>
      <vt:lpstr>2.Console Output %s</vt:lpstr>
      <vt:lpstr>2.Console Output %d </vt:lpstr>
      <vt:lpstr>2.Console Output %f </vt:lpstr>
      <vt:lpstr> Exercise 1</vt:lpstr>
      <vt:lpstr>3. Variables and Literals Variables &amp; Literals</vt:lpstr>
      <vt:lpstr>3. Variables and Literals  Declare and initialise a variable</vt:lpstr>
      <vt:lpstr>3. Variables and Literals  Identifiers</vt:lpstr>
      <vt:lpstr>3. Variables and Literals  Variable Names</vt:lpstr>
      <vt:lpstr>3. Variables and Literals  Java Reserved keywords</vt:lpstr>
      <vt:lpstr>3. Variables and Literals Creating Constants – final</vt:lpstr>
      <vt:lpstr>4.Primitive Data Types</vt:lpstr>
      <vt:lpstr>4.Primitive Data Types Numeric Data Types</vt:lpstr>
      <vt:lpstr>4.Primitive Data Types  Numeric Data Types</vt:lpstr>
      <vt:lpstr>4.Primitive Data Types  Floating Point Literals</vt:lpstr>
      <vt:lpstr>4.Primitive Data Types boolean &amp; char</vt:lpstr>
      <vt:lpstr>4.Primitive Data Types  The String Class</vt:lpstr>
      <vt:lpstr>5.Type Conversion</vt:lpstr>
      <vt:lpstr>5.Type Conversion Implicit Casting</vt:lpstr>
      <vt:lpstr>5.Type Conversion Explicit Casting</vt:lpstr>
      <vt:lpstr>5.Type Conversion Boolean Casting</vt:lpstr>
      <vt:lpstr>5.Type Conversion Example</vt:lpstr>
      <vt:lpstr>5.Type Conversion Converting Strings to numbers</vt:lpstr>
      <vt:lpstr>Exercise 2</vt:lpstr>
      <vt:lpstr>Exercise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2017-07-27T10:27:57Z</dcterms:created>
  <dcterms:modified xsi:type="dcterms:W3CDTF">2020-06-15T21:51:23Z</dcterms:modified>
</cp:coreProperties>
</file>