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455" r:id="rId4"/>
    <p:sldId id="457" r:id="rId5"/>
    <p:sldId id="459" r:id="rId6"/>
    <p:sldId id="456" r:id="rId7"/>
    <p:sldId id="462" r:id="rId8"/>
    <p:sldId id="422" r:id="rId9"/>
    <p:sldId id="377" r:id="rId10"/>
    <p:sldId id="464" r:id="rId11"/>
    <p:sldId id="378" r:id="rId12"/>
    <p:sldId id="453" r:id="rId13"/>
    <p:sldId id="454" r:id="rId14"/>
    <p:sldId id="449" r:id="rId15"/>
    <p:sldId id="427" r:id="rId16"/>
    <p:sldId id="451" r:id="rId17"/>
    <p:sldId id="450" r:id="rId18"/>
    <p:sldId id="425" r:id="rId19"/>
    <p:sldId id="472" r:id="rId20"/>
    <p:sldId id="426" r:id="rId21"/>
    <p:sldId id="467" r:id="rId22"/>
    <p:sldId id="468" r:id="rId23"/>
    <p:sldId id="452" r:id="rId24"/>
    <p:sldId id="469" r:id="rId25"/>
    <p:sldId id="470" r:id="rId26"/>
    <p:sldId id="473" r:id="rId27"/>
    <p:sldId id="475" r:id="rId28"/>
  </p:sldIdLst>
  <p:sldSz cx="9906000" cy="6858000" type="A4"/>
  <p:notesSz cx="6797675" cy="9926638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86647" autoAdjust="0"/>
  </p:normalViewPr>
  <p:slideViewPr>
    <p:cSldViewPr>
      <p:cViewPr varScale="1">
        <p:scale>
          <a:sx n="64" d="100"/>
          <a:sy n="64" d="100"/>
        </p:scale>
        <p:origin x="1554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10"/>
    </p:cViewPr>
  </p:sorterViewPr>
  <p:notesViewPr>
    <p:cSldViewPr>
      <p:cViewPr varScale="1">
        <p:scale>
          <a:sx n="48" d="100"/>
          <a:sy n="48" d="100"/>
        </p:scale>
        <p:origin x="2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63"/>
            <a:ext cx="4985772" cy="446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81625" cy="3725862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63F82B4-7F5F-4471-B802-C80E4F200D0B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5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6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A734011-C734-4AA7-9EAE-B114FA8377D3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7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946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BAB245-9092-4447-88CB-F73C3B472D15}" type="slidenum">
              <a:rPr lang="en-US" altLang="en-US" sz="1200">
                <a:ea typeface="MS Pゴシック" pitchFamily="-92" charset="-128"/>
              </a:rPr>
              <a:pPr eaLnBrk="1" hangingPunct="1"/>
              <a:t>22</a:t>
            </a:fld>
            <a:endParaRPr lang="en-US" altLang="en-US" sz="1200" dirty="0">
              <a:ea typeface="MS Pゴシック" pitchFamily="-92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385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A734011-C734-4AA7-9EAE-B114FA8377D3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61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101479-3687-4B90-A612-B0BF523715EA}" type="slidenum">
              <a:rPr lang="en-US" altLang="en-US" sz="1200">
                <a:ea typeface="MS Pゴシック" pitchFamily="-92" charset="-128"/>
              </a:rPr>
              <a:pPr eaLnBrk="1" hangingPunct="1"/>
              <a:t>24</a:t>
            </a:fld>
            <a:endParaRPr lang="en-US" altLang="en-US" sz="1200" dirty="0">
              <a:ea typeface="MS Pゴシック" pitchFamily="-92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MS Pゴシック" pitchFamily="-9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492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0869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218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3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6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32A2A76-9BBC-4801-B3F3-58D05A011006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6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913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160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438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266A5AF-0791-47B2-949E-17DAE81862C7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aco" pitchFamily="49" charset="0"/>
                <a:ea typeface="MS Pゴシック" pitchFamily="-92" charset="-128"/>
              </a:defRPr>
            </a:lvl9pPr>
          </a:lstStyle>
          <a:p>
            <a:fld id="{1EE6F41D-C957-426B-A495-4E9D1F6F94F5}" type="slidenum">
              <a:rPr lang="en-US" altLang="en-US" sz="1300" b="0">
                <a:latin typeface="Arial" panose="020B0604020202020204" pitchFamily="34" charset="0"/>
              </a:rPr>
              <a:pPr/>
              <a:t>17</a:t>
            </a:fld>
            <a:endParaRPr lang="en-US" altLang="en-US" sz="1300" b="0" dirty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21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393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16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60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50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561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404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48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270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54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45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Lecture03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23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EXPRESSIONS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520632" cy="392782"/>
          </a:xfrm>
        </p:spPr>
        <p:txBody>
          <a:bodyPr>
            <a:noAutofit/>
          </a:bodyPr>
          <a:lstStyle/>
          <a:p>
            <a:r>
              <a:rPr lang="en-US" sz="1800" dirty="0" smtClean="0"/>
              <a:t>Expressions</a:t>
            </a:r>
            <a:endParaRPr lang="en-N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 Arithmetic Expressions</a:t>
            </a:r>
            <a:br>
              <a:rPr lang="en-US" altLang="en-US" dirty="0" smtClean="0"/>
            </a:br>
            <a:r>
              <a:rPr lang="en-NZ" dirty="0"/>
              <a:t>Mixing Types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038" y="1466398"/>
            <a:ext cx="8543925" cy="4351338"/>
          </a:xfrm>
        </p:spPr>
        <p:txBody>
          <a:bodyPr>
            <a:normAutofit/>
          </a:bodyPr>
          <a:lstStyle/>
          <a:p>
            <a:r>
              <a:rPr lang="en-NZ" dirty="0"/>
              <a:t>When a Java operator is applied to operands </a:t>
            </a:r>
            <a:r>
              <a:rPr lang="en-NZ" dirty="0" smtClean="0"/>
              <a:t>of different </a:t>
            </a:r>
            <a:r>
              <a:rPr lang="en-NZ" dirty="0"/>
              <a:t>types, Java does a </a:t>
            </a:r>
            <a:r>
              <a:rPr lang="en-NZ" b="1" dirty="0">
                <a:solidFill>
                  <a:srgbClr val="C00000"/>
                </a:solidFill>
              </a:rPr>
              <a:t>widening </a:t>
            </a:r>
            <a:r>
              <a:rPr lang="en-NZ" b="1" dirty="0" smtClean="0">
                <a:solidFill>
                  <a:srgbClr val="C00000"/>
                </a:solidFill>
              </a:rPr>
              <a:t>conversion </a:t>
            </a:r>
            <a:r>
              <a:rPr lang="en-NZ" dirty="0" smtClean="0"/>
              <a:t>automatically</a:t>
            </a:r>
            <a:r>
              <a:rPr lang="en-NZ" dirty="0"/>
              <a:t>, known as a promotion. </a:t>
            </a:r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/>
              <a:t>Conversions are done on one operator at a time </a:t>
            </a:r>
            <a:r>
              <a:rPr lang="en-NZ" dirty="0" smtClean="0"/>
              <a:t>in the </a:t>
            </a:r>
            <a:r>
              <a:rPr lang="en-NZ" dirty="0"/>
              <a:t>order the operators are evaluated. </a:t>
            </a:r>
            <a:endParaRPr lang="en-NZ" dirty="0" smtClean="0"/>
          </a:p>
          <a:p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28444"/>
              </p:ext>
            </p:extLst>
          </p:nvPr>
        </p:nvGraphicFramePr>
        <p:xfrm>
          <a:off x="2403617" y="2204864"/>
          <a:ext cx="7200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alt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 * 2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alt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evaluates to 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 / 2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alt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evaluates to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x = 2;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alt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assigns 2.0 to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04528" y="5060032"/>
            <a:ext cx="338437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Symbol" panose="05050102010706020507" pitchFamily="18" charset="2"/>
              <a:buNone/>
            </a:pPr>
            <a:r>
              <a:rPr lang="en-NZ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/ 2 * 3.0 + 8 / 3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4528" y="5517232"/>
            <a:ext cx="338437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Symbol" panose="05050102010706020507" pitchFamily="18" charset="2"/>
              <a:buNone/>
            </a:pPr>
            <a:r>
              <a:rPr lang="en-NZ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 * 4 / 5 + 6 / 4.0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06688" y="4837135"/>
            <a:ext cx="105036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dirty="0" smtClean="0">
                <a:solidFill>
                  <a:schemeClr val="tx1"/>
                </a:solidFill>
              </a:rPr>
              <a:t>5.0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406688" y="5646083"/>
            <a:ext cx="105036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dirty="0" smtClean="0">
                <a:solidFill>
                  <a:schemeClr val="tx1"/>
                </a:solidFill>
              </a:rPr>
              <a:t>3.1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25208" y="4837135"/>
            <a:ext cx="105036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dirty="0" smtClean="0">
                <a:solidFill>
                  <a:schemeClr val="tx1"/>
                </a:solidFill>
              </a:rPr>
              <a:t>7.16666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591655"/>
            <a:ext cx="847389" cy="8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3.Arithmetic Expressions</a:t>
            </a:r>
            <a:br>
              <a:rPr lang="en-US" altLang="en-US" dirty="0" smtClean="0"/>
            </a:br>
            <a:r>
              <a:rPr lang="en-NZ" dirty="0"/>
              <a:t>The </a:t>
            </a:r>
            <a:r>
              <a:rPr lang="en-NZ" dirty="0" smtClean="0"/>
              <a:t>Unary Operators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Example: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46787"/>
              </p:ext>
            </p:extLst>
          </p:nvPr>
        </p:nvGraphicFramePr>
        <p:xfrm>
          <a:off x="495300" y="1741830"/>
          <a:ext cx="8915400" cy="1886334"/>
        </p:xfrm>
        <a:graphic>
          <a:graphicData uri="http://schemas.openxmlformats.org/drawingml/2006/table">
            <a:tbl>
              <a:tblPr/>
              <a:tblGrid>
                <a:gridCol w="143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Unary plus operator; indicates positive value (numbers are positive without this, however)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Unary minus operator; negates an 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Increment operator; increments a value by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Decrement operator; decrements a value by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Logical complement operator; inverts the value of a 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257297" y="4301480"/>
            <a:ext cx="3168352" cy="1945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System.out.println(a);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 = 4;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b--;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System.out.println(b);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209270" y="4949552"/>
            <a:ext cx="91235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2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3.Arithmetic Expressions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NZ" dirty="0"/>
              <a:t>Post-increment Vs </a:t>
            </a:r>
            <a:r>
              <a:rPr lang="en-NZ" dirty="0" smtClean="0"/>
              <a:t>Pre-increment 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Post Increment : </a:t>
            </a:r>
            <a:r>
              <a:rPr lang="en-NZ" dirty="0" smtClean="0"/>
              <a:t>i++</a:t>
            </a:r>
          </a:p>
          <a:p>
            <a:pPr lvl="1"/>
            <a:r>
              <a:rPr lang="en-NZ" dirty="0" smtClean="0"/>
              <a:t>Increment </a:t>
            </a:r>
            <a:r>
              <a:rPr lang="en-NZ" dirty="0"/>
              <a:t>Value of Variable After Assigning</a:t>
            </a:r>
          </a:p>
          <a:p>
            <a:r>
              <a:rPr lang="en-NZ" dirty="0"/>
              <a:t>Pre Increment : </a:t>
            </a:r>
            <a:r>
              <a:rPr lang="en-NZ" dirty="0" smtClean="0"/>
              <a:t>++i</a:t>
            </a:r>
          </a:p>
          <a:p>
            <a:pPr lvl="1"/>
            <a:r>
              <a:rPr lang="en-NZ" dirty="0" smtClean="0"/>
              <a:t>First </a:t>
            </a:r>
            <a:r>
              <a:rPr lang="en-NZ" dirty="0"/>
              <a:t>Increment Value and then Assign Value</a:t>
            </a:r>
            <a:r>
              <a:rPr lang="en-NZ" dirty="0" smtClean="0"/>
              <a:t>.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r>
              <a:rPr lang="en-NZ" dirty="0" smtClean="0"/>
              <a:t>Post-decrement: i--, Pre-decrement: --i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16496" y="3140968"/>
            <a:ext cx="3168352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j = -1;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i++;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System.out.println(j);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844221" y="3245854"/>
            <a:ext cx="91235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89856" y="4354740"/>
            <a:ext cx="3168352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0,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System.out.println(q);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44221" y="4666083"/>
            <a:ext cx="91235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the output of the following program?</a:t>
            </a:r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55189" y="1825625"/>
            <a:ext cx="6268199" cy="24806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L03Ex01{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num1=100, num2=1, num3;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num3 </a:t>
            </a: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num2++ + ++num1;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</a:t>
            </a: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num1=" + num1);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</a:t>
            </a: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num2=" + num2);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</a:t>
            </a: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num3=" + num3</a:t>
            </a: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pt-B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89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3.Arithmetic Expressions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NZ" dirty="0"/>
              <a:t>The </a:t>
            </a:r>
            <a:r>
              <a:rPr lang="en-NZ" dirty="0" smtClean="0"/>
              <a:t>Assignment Operators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Example: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0155"/>
              </p:ext>
            </p:extLst>
          </p:nvPr>
        </p:nvGraphicFramePr>
        <p:xfrm>
          <a:off x="598092" y="1702251"/>
          <a:ext cx="9350314" cy="1886334"/>
        </p:xfrm>
        <a:graphic>
          <a:graphicData uri="http://schemas.openxmlformats.org/drawingml/2006/table">
            <a:tbl>
              <a:tblPr/>
              <a:tblGrid>
                <a:gridCol w="109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6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 smtClean="0"/>
                        <a:t>+=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Add AND assignment operator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+= A is equivalent to C = C + A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 smtClean="0"/>
                        <a:t>-=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Subtract AND assignment operator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-= A is equivalent to C = C - A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 smtClean="0"/>
                        <a:t>*=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 AND assignment operator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 *= A is equivalent to C = C * A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 smtClean="0"/>
                        <a:t>/=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 AND assignment operator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/= A is equivalent to C = C / A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 smtClean="0"/>
                        <a:t>%=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 AND assignment operator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NZ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%= A is equivalent to C = C % A</a:t>
                      </a:r>
                      <a:endParaRPr lang="en-NZ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104897" y="4149080"/>
            <a:ext cx="3168352" cy="1945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2;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System.out.println(x);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/= 2;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System.out.println(y);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56870" y="4797152"/>
            <a:ext cx="91235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3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75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3.Arithmetic Expressions</a:t>
            </a:r>
            <a:br>
              <a:rPr lang="en-US" altLang="en-US" dirty="0" smtClean="0"/>
            </a:br>
            <a:r>
              <a:rPr lang="en-US" altLang="en-US" dirty="0" smtClean="0"/>
              <a:t>Multiple </a:t>
            </a:r>
            <a:r>
              <a:rPr lang="en-US" altLang="en-US" dirty="0"/>
              <a:t>assignments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assignments</a:t>
            </a:r>
          </a:p>
          <a:p>
            <a:pPr lvl="1" eaLnBrk="1" hangingPunct="1"/>
            <a:r>
              <a:rPr lang="en-US" altLang="en-US" dirty="0" smtClean="0"/>
              <a:t>Embed </a:t>
            </a:r>
            <a:r>
              <a:rPr lang="en-US" altLang="en-US" b="1" dirty="0" smtClean="0"/>
              <a:t>assignment expressions </a:t>
            </a:r>
            <a:r>
              <a:rPr lang="en-US" altLang="en-US" dirty="0" smtClean="0"/>
              <a:t>within </a:t>
            </a:r>
            <a:r>
              <a:rPr lang="en-US" altLang="en-US" b="1" dirty="0" smtClean="0"/>
              <a:t>assignment expressions</a:t>
            </a:r>
          </a:p>
          <a:p>
            <a:pPr lvl="2" eaLnBrk="1" hangingPunct="1"/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anose="02070309020205020404" pitchFamily="49" charset="0"/>
              </a:rPr>
              <a:t>s = 5 + (t = 4)</a:t>
            </a:r>
          </a:p>
          <a:p>
            <a:pPr lvl="2" eaLnBrk="1" hangingPunct="1"/>
            <a:r>
              <a:rPr lang="en-US" altLang="en-US" dirty="0" smtClean="0"/>
              <a:t>Evaluates to </a:t>
            </a:r>
            <a:r>
              <a:rPr lang="en-US" altLang="en-US" dirty="0" smtClean="0">
                <a:latin typeface="Courier New" panose="02070309020205020404" pitchFamily="49" charset="0"/>
              </a:rPr>
              <a:t>9 </a:t>
            </a:r>
            <a:r>
              <a:rPr lang="en-US" altLang="en-US" dirty="0" smtClean="0"/>
              <a:t>while</a:t>
            </a:r>
            <a:r>
              <a:rPr lang="en-US" altLang="en-US" dirty="0" smtClean="0">
                <a:latin typeface="Courier New" panose="02070309020205020404" pitchFamily="49" charset="0"/>
              </a:rPr>
              <a:t> t</a:t>
            </a:r>
            <a:r>
              <a:rPr lang="en-US" altLang="en-US" dirty="0" smtClean="0"/>
              <a:t> is assigned </a:t>
            </a:r>
            <a:r>
              <a:rPr lang="en-US" altLang="en-US" dirty="0" smtClean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17069" y="3438063"/>
            <a:ext cx="3168352" cy="11264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t = 2;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5 + (t = 4);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System.out.println(s);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System.out.println(t);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860023" y="3645024"/>
            <a:ext cx="91235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9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09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3.Arithmetic Expressions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The + operator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+ operator can be used in two ways.</a:t>
            </a:r>
          </a:p>
          <a:p>
            <a:pPr lvl="1"/>
            <a:r>
              <a:rPr lang="en-NZ" dirty="0"/>
              <a:t>as a concatenation operator</a:t>
            </a:r>
          </a:p>
          <a:p>
            <a:pPr lvl="1"/>
            <a:r>
              <a:rPr lang="en-NZ" dirty="0"/>
              <a:t>as an addition operator</a:t>
            </a:r>
          </a:p>
          <a:p>
            <a:r>
              <a:rPr lang="en-NZ" dirty="0"/>
              <a:t>If either side of the + operator is a string, the result will be a string.</a:t>
            </a:r>
          </a:p>
          <a:p>
            <a:r>
              <a:rPr lang="en-NZ" dirty="0"/>
              <a:t>Example:</a:t>
            </a:r>
          </a:p>
          <a:p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88504" y="3645024"/>
            <a:ext cx="6264696" cy="14034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value 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System.out.println("Hello " + "World");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value is: " + 5);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value is: " + value);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value is: " + '\n' + 5);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137184" y="3861048"/>
            <a:ext cx="2304256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Hello World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The value is: 5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The value is: 5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The value is: 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5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3.Arithmetic Expressions</a:t>
            </a:r>
            <a:br>
              <a:rPr lang="en-US" altLang="en-US" dirty="0" smtClean="0"/>
            </a:br>
            <a:r>
              <a:rPr lang="en-US" altLang="en-US" dirty="0" smtClean="0"/>
              <a:t>Order of precedence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z="2400" dirty="0">
                <a:solidFill>
                  <a:srgbClr val="000053"/>
                </a:solidFill>
                <a:latin typeface="Helvetica" panose="020B0604020202020204" pitchFamily="34" charset="0"/>
              </a:rPr>
              <a:t>The evaluation of expressions follows these two rules</a:t>
            </a:r>
            <a:r>
              <a:rPr lang="en-NZ" altLang="en-US" sz="2400" dirty="0" smtClean="0">
                <a:solidFill>
                  <a:srgbClr val="000053"/>
                </a:solidFill>
                <a:latin typeface="Helvetica" panose="020B0604020202020204" pitchFamily="34" charset="0"/>
              </a:rPr>
              <a:t>:</a:t>
            </a:r>
          </a:p>
          <a:p>
            <a:pPr lvl="1"/>
            <a:r>
              <a:rPr lang="en-NZ" altLang="en-US" sz="2100" dirty="0">
                <a:solidFill>
                  <a:srgbClr val="000053"/>
                </a:solidFill>
                <a:latin typeface="Helvetica" panose="020B0604020202020204" pitchFamily="34" charset="0"/>
              </a:rPr>
              <a:t>highest precedence operators are always </a:t>
            </a:r>
            <a:r>
              <a:rPr lang="en-NZ" altLang="en-US" sz="2100" dirty="0" smtClean="0">
                <a:solidFill>
                  <a:srgbClr val="000053"/>
                </a:solidFill>
                <a:latin typeface="Helvetica" panose="020B0604020202020204" pitchFamily="34" charset="0"/>
              </a:rPr>
              <a:t>evaluated </a:t>
            </a:r>
            <a:r>
              <a:rPr lang="en-NZ" altLang="en-US" sz="2100" dirty="0">
                <a:solidFill>
                  <a:srgbClr val="000053"/>
                </a:solidFill>
                <a:latin typeface="Helvetica" panose="020B0604020202020204" pitchFamily="34" charset="0"/>
              </a:rPr>
              <a:t>first</a:t>
            </a:r>
          </a:p>
          <a:p>
            <a:pPr lvl="1"/>
            <a:r>
              <a:rPr lang="en-NZ" altLang="en-US" sz="2100" dirty="0">
                <a:solidFill>
                  <a:srgbClr val="000053"/>
                </a:solidFill>
                <a:latin typeface="Helvetica" panose="020B0604020202020204" pitchFamily="34" charset="0"/>
              </a:rPr>
              <a:t>if operators have the same precedence, then </a:t>
            </a:r>
            <a:r>
              <a:rPr lang="en-NZ" altLang="en-US" sz="2100" dirty="0" smtClean="0">
                <a:solidFill>
                  <a:srgbClr val="000053"/>
                </a:solidFill>
                <a:latin typeface="Helvetica" panose="020B0604020202020204" pitchFamily="34" charset="0"/>
              </a:rPr>
              <a:t>evaluation </a:t>
            </a:r>
            <a:r>
              <a:rPr lang="en-NZ" altLang="en-US" sz="2100" dirty="0">
                <a:solidFill>
                  <a:srgbClr val="000053"/>
                </a:solidFill>
                <a:latin typeface="Helvetica" panose="020B0604020202020204" pitchFamily="34" charset="0"/>
              </a:rPr>
              <a:t>is from left to right</a:t>
            </a:r>
          </a:p>
          <a:p>
            <a:pPr lvl="1"/>
            <a:endParaRPr lang="en-NZ" altLang="en-US" sz="2100" dirty="0" smtClean="0">
              <a:solidFill>
                <a:srgbClr val="000053"/>
              </a:solidFill>
              <a:latin typeface="Helvetica" panose="020B0604020202020204" pitchFamily="34" charset="0"/>
            </a:endParaRP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  <p:pic>
        <p:nvPicPr>
          <p:cNvPr id="922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225" y="3343486"/>
            <a:ext cx="4501322" cy="266429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297" y="3343486"/>
            <a:ext cx="47982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4.Relational Expressions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662359" y="1718704"/>
            <a:ext cx="8543925" cy="4351338"/>
          </a:xfrm>
        </p:spPr>
        <p:txBody>
          <a:bodyPr/>
          <a:lstStyle/>
          <a:p>
            <a:r>
              <a:rPr lang="en-US" altLang="en-US" dirty="0" smtClean="0"/>
              <a:t>Relational expressions</a:t>
            </a:r>
          </a:p>
          <a:p>
            <a:pPr lvl="1"/>
            <a:r>
              <a:rPr lang="en-US" altLang="en-US" dirty="0" smtClean="0"/>
              <a:t>Combine variables and constants with relational, or comparison, and equality operators and parentheses</a:t>
            </a:r>
          </a:p>
          <a:p>
            <a:pPr lvl="2"/>
            <a:r>
              <a:rPr lang="en-US" altLang="en-US" dirty="0" smtClean="0"/>
              <a:t>Relational or comparison operators: &lt;, &lt;=, &gt;=. &gt;</a:t>
            </a:r>
          </a:p>
          <a:p>
            <a:pPr lvl="2"/>
            <a:r>
              <a:rPr lang="en-US" altLang="en-US" dirty="0" smtClean="0"/>
              <a:t>Equality operators: ==, !=</a:t>
            </a:r>
          </a:p>
          <a:p>
            <a:pPr lvl="1"/>
            <a:r>
              <a:rPr lang="en-US" altLang="en-US" dirty="0" smtClean="0"/>
              <a:t>Evaluate to true or false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NZ" dirty="0" smtClean="0"/>
              <a:t>Note: Common programming Error</a:t>
            </a:r>
          </a:p>
          <a:p>
            <a:pPr lvl="2"/>
            <a:r>
              <a:rPr lang="en-NZ" dirty="0" smtClean="0"/>
              <a:t>Confusing the equality operator ‘==‘ with the assignment operator ‘=‘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038222" y="3561736"/>
            <a:ext cx="4248472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value = 5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System.out.println(value &gt; 5);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038222" y="5260424"/>
            <a:ext cx="3456384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value 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System.out.println(a=5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System.out.println(a==5);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9024" y="3789040"/>
            <a:ext cx="59022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 smtClean="0"/>
              <a:t>false</a:t>
            </a:r>
            <a:endParaRPr lang="en-NZ" sz="1800" dirty="0"/>
          </a:p>
        </p:txBody>
      </p:sp>
      <p:sp>
        <p:nvSpPr>
          <p:cNvPr id="9" name="Rectangle 8"/>
          <p:cNvSpPr/>
          <p:nvPr/>
        </p:nvSpPr>
        <p:spPr>
          <a:xfrm>
            <a:off x="4622222" y="5475867"/>
            <a:ext cx="57900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 smtClean="0"/>
              <a:t>5</a:t>
            </a:r>
          </a:p>
          <a:p>
            <a:r>
              <a:rPr lang="en-NZ" sz="1800" dirty="0" smtClean="0"/>
              <a:t>true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135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-67635"/>
            <a:ext cx="8543925" cy="1325563"/>
          </a:xfrm>
        </p:spPr>
        <p:txBody>
          <a:bodyPr/>
          <a:lstStyle/>
          <a:p>
            <a:r>
              <a:rPr lang="en-NZ" dirty="0" smtClean="0"/>
              <a:t>Exercise 2 &amp; 3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037" y="1338669"/>
            <a:ext cx="8543925" cy="4351338"/>
          </a:xfrm>
        </p:spPr>
        <p:txBody>
          <a:bodyPr/>
          <a:lstStyle/>
          <a:p>
            <a:r>
              <a:rPr lang="en-NZ" dirty="0"/>
              <a:t>What is the output of the following program?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89933" y="4292701"/>
            <a:ext cx="7344816" cy="13973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 = 50;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 = 53;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("1. " + (val1 != val2));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("2. " + (val1 &gt;= val2 - 3));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("3. " + (67 % 2 == 1));  </a:t>
            </a:r>
            <a:endParaRPr lang="en-NZ" alt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65722" y="1772816"/>
            <a:ext cx="7344816" cy="22098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a, b;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c;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System.out.println(7 + 1 + "4 * 2" + 3 + 1);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System.out.println("5" + (7 + 1) + 3 * 2 + 1);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a / 3 + 1;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= a / b;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System.out.println(a + ", " + b + ", " + c);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73666" y="0"/>
            <a:ext cx="8543925" cy="1325563"/>
          </a:xfrm>
        </p:spPr>
        <p:txBody>
          <a:bodyPr/>
          <a:lstStyle/>
          <a:p>
            <a:r>
              <a:rPr lang="en-US" dirty="0" smtClean="0"/>
              <a:t>Today’s Agenda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73665" y="1052736"/>
            <a:ext cx="854392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NZ" dirty="0"/>
              <a:t>Prompting the User for </a:t>
            </a:r>
            <a:r>
              <a:rPr lang="en-NZ" dirty="0" smtClean="0"/>
              <a:t>Input</a:t>
            </a:r>
          </a:p>
          <a:p>
            <a:pPr lvl="1"/>
            <a:r>
              <a:rPr lang="en-NZ" dirty="0" smtClean="0"/>
              <a:t>Expressions</a:t>
            </a:r>
          </a:p>
          <a:p>
            <a:pPr lvl="1"/>
            <a:r>
              <a:rPr lang="en-NZ" dirty="0" smtClean="0"/>
              <a:t>Arithmetic </a:t>
            </a:r>
            <a:r>
              <a:rPr lang="en-NZ" dirty="0"/>
              <a:t>Expressions</a:t>
            </a:r>
          </a:p>
          <a:p>
            <a:pPr lvl="1"/>
            <a:r>
              <a:rPr lang="en-NZ" dirty="0"/>
              <a:t>Relational Expressions</a:t>
            </a:r>
          </a:p>
          <a:p>
            <a:pPr lvl="1"/>
            <a:r>
              <a:rPr lang="en-NZ" dirty="0"/>
              <a:t>Logical Expressions</a:t>
            </a:r>
          </a:p>
          <a:p>
            <a:r>
              <a:rPr lang="en-US" dirty="0" smtClean="0"/>
              <a:t>Reading: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2 &amp; Chapter 3</a:t>
            </a:r>
            <a:endParaRPr lang="en-NZ" dirty="0"/>
          </a:p>
          <a:p>
            <a:pPr lvl="1"/>
            <a:r>
              <a:rPr lang="en-NZ" dirty="0" smtClean="0"/>
              <a:t>The Java Tutorials</a:t>
            </a:r>
          </a:p>
          <a:p>
            <a:pPr lvl="2"/>
            <a:r>
              <a:rPr lang="en-NZ" dirty="0" smtClean="0"/>
              <a:t>Lesson</a:t>
            </a:r>
            <a:r>
              <a:rPr lang="en-NZ" dirty="0"/>
              <a:t>: Language </a:t>
            </a:r>
            <a:r>
              <a:rPr lang="en-NZ" dirty="0" smtClean="0"/>
              <a:t>Basics: Operators</a:t>
            </a:r>
            <a:r>
              <a:rPr lang="en-NZ" dirty="0"/>
              <a:t>, Expressions, Statements, and Blocks</a:t>
            </a:r>
            <a:endParaRPr lang="en-NZ" dirty="0" smtClean="0"/>
          </a:p>
          <a:p>
            <a:pPr lvl="3"/>
            <a:r>
              <a:rPr lang="en-NZ" dirty="0"/>
              <a:t>https://</a:t>
            </a:r>
            <a:r>
              <a:rPr lang="en-NZ" dirty="0" smtClean="0"/>
              <a:t>docs.oracle.com/javase/tutorial/java/nutsandbolts/index.html</a:t>
            </a:r>
          </a:p>
          <a:p>
            <a:pPr lvl="1"/>
            <a:r>
              <a:rPr lang="en-NZ" dirty="0" smtClean="0"/>
              <a:t>Welcome </a:t>
            </a:r>
            <a:r>
              <a:rPr lang="en-NZ" dirty="0"/>
              <a:t>to Java for Python Programmers</a:t>
            </a:r>
          </a:p>
          <a:p>
            <a:pPr lvl="2"/>
            <a:r>
              <a:rPr lang="en-NZ" dirty="0"/>
              <a:t>http://interactivepython.org/courselib/static/java4python/index.html</a:t>
            </a:r>
            <a:endParaRPr lang="en-NZ" dirty="0" smtClean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5.Logical Expressions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Logical expressions</a:t>
            </a:r>
          </a:p>
          <a:p>
            <a:pPr lvl="1"/>
            <a:r>
              <a:rPr lang="en-US" altLang="en-US" dirty="0" smtClean="0"/>
              <a:t>Combine variables and constants of arithmetic types, relational expressions with logical operators</a:t>
            </a:r>
          </a:p>
          <a:p>
            <a:pPr lvl="2"/>
            <a:r>
              <a:rPr lang="en-US" altLang="en-US" dirty="0" smtClean="0"/>
              <a:t>Logical And: &amp;&amp;</a:t>
            </a:r>
          </a:p>
          <a:p>
            <a:pPr lvl="2"/>
            <a:r>
              <a:rPr lang="en-US" altLang="en-US" dirty="0" smtClean="0"/>
              <a:t>Logical Or: ||</a:t>
            </a:r>
          </a:p>
          <a:p>
            <a:pPr lvl="2"/>
            <a:r>
              <a:rPr lang="en-US" altLang="en-US" dirty="0" smtClean="0"/>
              <a:t>Logical unary NOT: !</a:t>
            </a:r>
          </a:p>
          <a:p>
            <a:pPr lvl="1"/>
            <a:r>
              <a:rPr lang="en-US" altLang="en-US" dirty="0" smtClean="0"/>
              <a:t>Evaluate to true or false</a:t>
            </a:r>
          </a:p>
          <a:p>
            <a:pPr lvl="1"/>
            <a:r>
              <a:rPr lang="en-US" altLang="en-US" dirty="0" smtClean="0"/>
              <a:t>Note: </a:t>
            </a:r>
            <a:r>
              <a:rPr lang="en-NZ" altLang="en-US" dirty="0" smtClean="0"/>
              <a:t>Comparison operators can be chained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953000" y="5517232"/>
            <a:ext cx="3600400" cy="5909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&gt;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&amp;&amp; value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&gt;=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||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==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371820" y="4758027"/>
            <a:ext cx="2445973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value &lt; 100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437112"/>
            <a:ext cx="847389" cy="8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5.Logical Expressions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altLang="zh-CN" dirty="0" smtClean="0"/>
              <a:t>Order of precedence</a:t>
            </a:r>
          </a:p>
        </p:txBody>
      </p:sp>
      <p:sp>
        <p:nvSpPr>
          <p:cNvPr id="19459" name="Rectangle 35"/>
          <p:cNvSpPr>
            <a:spLocks noGrp="1" noChangeArrowheads="1"/>
          </p:cNvSpPr>
          <p:nvPr>
            <p:ph idx="1"/>
          </p:nvPr>
        </p:nvSpPr>
        <p:spPr>
          <a:xfrm>
            <a:off x="681038" y="1620817"/>
            <a:ext cx="8543925" cy="4351338"/>
          </a:xfrm>
        </p:spPr>
        <p:txBody>
          <a:bodyPr/>
          <a:lstStyle/>
          <a:p>
            <a:r>
              <a:rPr lang="en-NZ" altLang="zh-CN" dirty="0" smtClean="0"/>
              <a:t>Logical operators in the order of precedence</a:t>
            </a:r>
          </a:p>
          <a:p>
            <a:endParaRPr lang="en-NZ" altLang="zh-CN" dirty="0" smtClean="0"/>
          </a:p>
          <a:p>
            <a:endParaRPr lang="en-NZ" altLang="zh-CN" dirty="0" smtClean="0"/>
          </a:p>
          <a:p>
            <a:endParaRPr lang="en-NZ" altLang="zh-CN" dirty="0" smtClean="0"/>
          </a:p>
          <a:p>
            <a:endParaRPr lang="en-NZ" altLang="zh-CN" dirty="0" smtClean="0"/>
          </a:p>
          <a:p>
            <a:r>
              <a:rPr lang="en-NZ" altLang="zh-CN" dirty="0" smtClean="0"/>
              <a:t>Example: expression a &amp;&amp; !b || c would be evaluated as (a &amp;&amp; (!b)) || c</a:t>
            </a:r>
          </a:p>
          <a:p>
            <a:r>
              <a:rPr lang="en-NZ" altLang="zh-CN" dirty="0" smtClean="0"/>
              <a:t>Parentheses can be used to change the order of evaluation</a:t>
            </a:r>
          </a:p>
          <a:p>
            <a:pPr lvl="1"/>
            <a:r>
              <a:rPr lang="en-NZ" altLang="zh-CN" dirty="0" smtClean="0"/>
              <a:t>Example: a &amp;&amp; (!b || c)</a:t>
            </a:r>
            <a:endParaRPr lang="zh-CN" alt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343151" y="1898651"/>
            <a:ext cx="1800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b="1" dirty="0"/>
              <a:t>Operator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613026" y="2317751"/>
            <a:ext cx="1260475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b="1" dirty="0">
                <a:latin typeface="Courier New" panose="02070309020205020404" pitchFamily="49" charset="0"/>
              </a:rPr>
              <a:t>!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613026" y="2738439"/>
            <a:ext cx="1260475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b="1" dirty="0">
                <a:latin typeface="Courier New" panose="02070309020205020404" pitchFamily="49" charset="0"/>
              </a:rPr>
              <a:t>&amp;&amp;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613026" y="3159126"/>
            <a:ext cx="1260475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b="1" dirty="0">
                <a:latin typeface="Courier New" panose="02070309020205020404" pitchFamily="49" charset="0"/>
              </a:rPr>
              <a:t>||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3981451" y="1898651"/>
            <a:ext cx="1241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b="1" dirty="0"/>
              <a:t>Meaning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3962401" y="2317751"/>
            <a:ext cx="1260475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dirty="0"/>
              <a:t>Not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962401" y="2738439"/>
            <a:ext cx="1260475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dirty="0"/>
              <a:t>And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3962401" y="3159126"/>
            <a:ext cx="1260475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dirty="0"/>
              <a:t>Or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313363" y="2309814"/>
            <a:ext cx="260985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dirty="0"/>
              <a:t>! ( a == b)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5313363" y="2730501"/>
            <a:ext cx="260985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dirty="0"/>
              <a:t>(a == b) &amp;&amp; (c ==d)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5313363" y="3151189"/>
            <a:ext cx="260985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dirty="0"/>
              <a:t>(a == b) || (c ==d)</a:t>
            </a:r>
          </a:p>
        </p:txBody>
      </p:sp>
      <p:sp>
        <p:nvSpPr>
          <p:cNvPr id="19472" name="Text Box 11"/>
          <p:cNvSpPr txBox="1">
            <a:spLocks noChangeArrowheads="1"/>
          </p:cNvSpPr>
          <p:nvPr/>
        </p:nvSpPr>
        <p:spPr bwMode="auto">
          <a:xfrm>
            <a:off x="6032501" y="1898651"/>
            <a:ext cx="12430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NZ" altLang="zh-CN" b="1" dirty="0"/>
              <a:t>Example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312864" y="2259013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312863" y="3119438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45750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87624" y="-8538"/>
            <a:ext cx="8543925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5.Logical Expressions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More Examples</a:t>
            </a:r>
            <a:endParaRPr lang="en-AU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1855912" y="1554634"/>
            <a:ext cx="548640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value &gt; 10 </a:t>
            </a:r>
            <a:r>
              <a:rPr lang="en-US" altLang="en-US" sz="2800" b="1" dirty="0">
                <a:latin typeface="Monaco" charset="0"/>
                <a:ea typeface="MS Pゴシック" pitchFamily="-92" charset="-128"/>
              </a:rPr>
              <a:t>&amp;&amp;</a:t>
            </a: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 value &lt; 100</a:t>
            </a: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60512" y="1173633"/>
            <a:ext cx="6934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is the value greater than 10 and less than 100</a:t>
            </a:r>
          </a:p>
        </p:txBody>
      </p:sp>
      <p:sp>
        <p:nvSpPr>
          <p:cNvPr id="652298" name="Text Box 10"/>
          <p:cNvSpPr txBox="1">
            <a:spLocks noChangeArrowheads="1"/>
          </p:cNvSpPr>
          <p:nvPr/>
        </p:nvSpPr>
        <p:spPr bwMode="auto">
          <a:xfrm>
            <a:off x="1855912" y="2697634"/>
            <a:ext cx="548640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value &gt; 10 </a:t>
            </a:r>
            <a:r>
              <a:rPr lang="en-US" altLang="en-US" sz="2800" b="1" dirty="0">
                <a:latin typeface="Monaco" charset="0"/>
                <a:ea typeface="MS Pゴシック" pitchFamily="-92" charset="-128"/>
              </a:rPr>
              <a:t>||</a:t>
            </a: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 value == 1</a:t>
            </a:r>
          </a:p>
        </p:txBody>
      </p:sp>
      <p:sp>
        <p:nvSpPr>
          <p:cNvPr id="652299" name="Text Box 11"/>
          <p:cNvSpPr txBox="1">
            <a:spLocks noChangeArrowheads="1"/>
          </p:cNvSpPr>
          <p:nvPr/>
        </p:nvSpPr>
        <p:spPr bwMode="auto">
          <a:xfrm>
            <a:off x="560512" y="2316633"/>
            <a:ext cx="6934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is the value greater than 10 or is the value equal to 1</a:t>
            </a:r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>
            <a:off x="1855912" y="5183659"/>
            <a:ext cx="548640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value &lt;= 10 </a:t>
            </a:r>
            <a:r>
              <a:rPr lang="en-US" altLang="en-US" sz="2800" b="1" dirty="0">
                <a:latin typeface="Monaco" charset="0"/>
                <a:ea typeface="MS Pゴシック" pitchFamily="-92" charset="-128"/>
              </a:rPr>
              <a:t>&amp;&amp;</a:t>
            </a: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 value != 1 </a:t>
            </a:r>
          </a:p>
        </p:txBody>
      </p:sp>
      <p:sp>
        <p:nvSpPr>
          <p:cNvPr id="652301" name="Text Box 13"/>
          <p:cNvSpPr txBox="1">
            <a:spLocks noChangeArrowheads="1"/>
          </p:cNvSpPr>
          <p:nvPr/>
        </p:nvSpPr>
        <p:spPr bwMode="auto">
          <a:xfrm>
            <a:off x="560512" y="4650258"/>
            <a:ext cx="6934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is the value not greater 10 and not equal to 1</a:t>
            </a:r>
          </a:p>
        </p:txBody>
      </p:sp>
      <p:sp>
        <p:nvSpPr>
          <p:cNvPr id="652302" name="Text Box 14"/>
          <p:cNvSpPr txBox="1">
            <a:spLocks noChangeArrowheads="1"/>
          </p:cNvSpPr>
          <p:nvPr/>
        </p:nvSpPr>
        <p:spPr bwMode="auto">
          <a:xfrm>
            <a:off x="1855912" y="5869459"/>
            <a:ext cx="548640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latin typeface="Monaco" charset="0"/>
                <a:ea typeface="MS Pゴシック" pitchFamily="-92" charset="-128"/>
              </a:rPr>
              <a:t>!</a:t>
            </a: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(value &gt; 10 || value == 1)</a:t>
            </a:r>
          </a:p>
        </p:txBody>
      </p: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560512" y="5640858"/>
            <a:ext cx="6934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or</a:t>
            </a:r>
          </a:p>
        </p:txBody>
      </p:sp>
      <p:sp>
        <p:nvSpPr>
          <p:cNvPr id="652304" name="Text Box 16"/>
          <p:cNvSpPr txBox="1">
            <a:spLocks noChangeArrowheads="1"/>
          </p:cNvSpPr>
          <p:nvPr/>
        </p:nvSpPr>
        <p:spPr bwMode="auto">
          <a:xfrm>
            <a:off x="560512" y="5031258"/>
            <a:ext cx="6934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either</a:t>
            </a:r>
          </a:p>
        </p:txBody>
      </p:sp>
      <p:sp>
        <p:nvSpPr>
          <p:cNvPr id="652305" name="Text Box 17"/>
          <p:cNvSpPr txBox="1">
            <a:spLocks noChangeArrowheads="1"/>
          </p:cNvSpPr>
          <p:nvPr/>
        </p:nvSpPr>
        <p:spPr bwMode="auto">
          <a:xfrm>
            <a:off x="1855912" y="3888259"/>
            <a:ext cx="266700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latin typeface="Monaco" charset="0"/>
                <a:ea typeface="MS Pゴシック" pitchFamily="-92" charset="-128"/>
              </a:rPr>
              <a:t>!</a:t>
            </a: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(value &gt; 10)</a:t>
            </a:r>
          </a:p>
        </p:txBody>
      </p:sp>
      <p:sp>
        <p:nvSpPr>
          <p:cNvPr id="652306" name="Text Box 18"/>
          <p:cNvSpPr txBox="1">
            <a:spLocks noChangeArrowheads="1"/>
          </p:cNvSpPr>
          <p:nvPr/>
        </p:nvSpPr>
        <p:spPr bwMode="auto">
          <a:xfrm>
            <a:off x="560512" y="3478683"/>
            <a:ext cx="69342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is the value not greater than 10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980112" y="3888259"/>
            <a:ext cx="2590800" cy="485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latin typeface="Monaco" charset="0"/>
                <a:ea typeface="MS Pゴシック" pitchFamily="-92" charset="-128"/>
              </a:rPr>
              <a:t>(value &lt;= 10)</a:t>
            </a:r>
          </a:p>
        </p:txBody>
      </p:sp>
    </p:spTree>
    <p:extLst>
      <p:ext uri="{BB962C8B-B14F-4D97-AF65-F5344CB8AC3E}">
        <p14:creationId xmlns:p14="http://schemas.microsoft.com/office/powerpoint/2010/main" val="233881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4" grpId="0" animBg="1"/>
      <p:bldP spid="652298" grpId="0" animBg="1"/>
      <p:bldP spid="652299" grpId="0"/>
      <p:bldP spid="652300" grpId="0" animBg="1"/>
      <p:bldP spid="652301" grpId="0"/>
      <p:bldP spid="652302" grpId="0" animBg="1"/>
      <p:bldP spid="652303" grpId="0"/>
      <p:bldP spid="652304" grpId="0"/>
      <p:bldP spid="652305" grpId="0" animBg="1"/>
      <p:bldP spid="652306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526" y="-205486"/>
            <a:ext cx="8543925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5.Logical Expressions</a:t>
            </a:r>
            <a:br>
              <a:rPr lang="en-US" altLang="en-US" dirty="0"/>
            </a:br>
            <a:r>
              <a:rPr lang="en-US" altLang="en-US" dirty="0"/>
              <a:t>Short-circuit </a:t>
            </a:r>
            <a:r>
              <a:rPr lang="en-US" altLang="en-US" dirty="0" smtClean="0"/>
              <a:t>evaluation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3858" y="965546"/>
            <a:ext cx="8543925" cy="4351338"/>
          </a:xfrm>
        </p:spPr>
        <p:txBody>
          <a:bodyPr/>
          <a:lstStyle/>
          <a:p>
            <a:r>
              <a:rPr lang="en-US" altLang="en-US" dirty="0" smtClean="0"/>
              <a:t>Short-circuit evaluation</a:t>
            </a:r>
          </a:p>
          <a:p>
            <a:pPr lvl="1"/>
            <a:r>
              <a:rPr lang="en-US" altLang="en-US" dirty="0" smtClean="0"/>
              <a:t>Stops as soon as the value of expression is determined</a:t>
            </a:r>
          </a:p>
          <a:p>
            <a:pPr lvl="1"/>
            <a:r>
              <a:rPr lang="en-NZ" altLang="en-US" dirty="0" smtClean="0"/>
              <a:t>Truth table: </a:t>
            </a:r>
          </a:p>
          <a:p>
            <a:pPr lvl="1"/>
            <a:endParaRPr lang="en-NZ" altLang="en-US" dirty="0" smtClean="0"/>
          </a:p>
          <a:p>
            <a:pPr lvl="1"/>
            <a:endParaRPr lang="en-NZ" altLang="en-US" dirty="0"/>
          </a:p>
          <a:p>
            <a:pPr marL="274320" lvl="1" indent="0">
              <a:buNone/>
            </a:pPr>
            <a:endParaRPr lang="en-NZ" altLang="en-US" dirty="0" smtClean="0"/>
          </a:p>
          <a:p>
            <a:pPr marL="274320" lvl="1" indent="0">
              <a:buNone/>
            </a:pPr>
            <a:endParaRPr lang="en-NZ" altLang="en-US" dirty="0"/>
          </a:p>
          <a:p>
            <a:pPr lvl="2"/>
            <a:r>
              <a:rPr lang="en-NZ" altLang="en-US" dirty="0" smtClean="0"/>
              <a:t>The </a:t>
            </a:r>
            <a:r>
              <a:rPr lang="en-NZ" altLang="en-US" dirty="0"/>
              <a:t>OR operator results in true when A is true, no matter what B is. </a:t>
            </a:r>
            <a:endParaRPr lang="en-NZ" altLang="en-US" dirty="0" smtClean="0"/>
          </a:p>
          <a:p>
            <a:pPr lvl="2"/>
            <a:r>
              <a:rPr lang="en-NZ" altLang="en-US" dirty="0" smtClean="0"/>
              <a:t>Similarly</a:t>
            </a:r>
            <a:r>
              <a:rPr lang="en-NZ" altLang="en-US" dirty="0"/>
              <a:t>, the AND operator results in false when A is false, no matter what B is.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44488" y="4679412"/>
            <a:ext cx="5269182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System.out.println(a&gt;0 || value&gt;a/0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51768"/>
              </p:ext>
            </p:extLst>
          </p:nvPr>
        </p:nvGraphicFramePr>
        <p:xfrm>
          <a:off x="6237530" y="49623"/>
          <a:ext cx="35204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Meaning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Short circuit?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&amp;&amp;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and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yes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&amp;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and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no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||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or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yes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|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or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no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1757"/>
              </p:ext>
            </p:extLst>
          </p:nvPr>
        </p:nvGraphicFramePr>
        <p:xfrm>
          <a:off x="4060827" y="1741421"/>
          <a:ext cx="561662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90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A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B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And Operator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Or operator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0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0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90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90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15359" y="5662017"/>
            <a:ext cx="5269182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System.out.println(a&gt;10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value&gt;a/0);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87700" y="4649274"/>
            <a:ext cx="57900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 smtClean="0"/>
              <a:t>true</a:t>
            </a:r>
            <a:endParaRPr lang="en-NZ" sz="1800" dirty="0"/>
          </a:p>
        </p:txBody>
      </p:sp>
      <p:sp>
        <p:nvSpPr>
          <p:cNvPr id="16" name="Rectangle 15"/>
          <p:cNvSpPr/>
          <p:nvPr/>
        </p:nvSpPr>
        <p:spPr>
          <a:xfrm>
            <a:off x="3312021" y="6041804"/>
            <a:ext cx="64037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NZ" sz="1800" dirty="0"/>
              <a:t>Exception in thread "main" java.lang.ArithmeticException: / by zero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777368" y="4578356"/>
            <a:ext cx="2082083" cy="693804"/>
          </a:xfrm>
          <a:prstGeom prst="wedgeRectCallout">
            <a:avLst>
              <a:gd name="adj1" fmla="val -70200"/>
              <a:gd name="adj2" fmla="val -28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Skip the second part as the result is always TRUE</a:t>
            </a:r>
            <a:endParaRPr lang="en-NZ" dirty="0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544341" y="5431928"/>
            <a:ext cx="811217" cy="3077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false</a:t>
            </a:r>
            <a:endParaRPr lang="en-US" alt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5657991" y="5364355"/>
            <a:ext cx="2598050" cy="693804"/>
          </a:xfrm>
          <a:prstGeom prst="wedgeRectCallout">
            <a:avLst>
              <a:gd name="adj1" fmla="val -60193"/>
              <a:gd name="adj2" fmla="val 168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Must evaluate the second part -&gt; generate an error</a:t>
            </a:r>
            <a:endParaRPr lang="en-NZ" dirty="0"/>
          </a:p>
        </p:txBody>
      </p:sp>
      <p:sp>
        <p:nvSpPr>
          <p:cNvPr id="3" name="Oval 2"/>
          <p:cNvSpPr/>
          <p:nvPr/>
        </p:nvSpPr>
        <p:spPr>
          <a:xfrm>
            <a:off x="6753200" y="2492896"/>
            <a:ext cx="28803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" name="Oval 16"/>
          <p:cNvSpPr/>
          <p:nvPr/>
        </p:nvSpPr>
        <p:spPr>
          <a:xfrm>
            <a:off x="5025008" y="3100499"/>
            <a:ext cx="28803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504728" y="4449323"/>
            <a:ext cx="811217" cy="3077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true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02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5.Logical Expressions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AU" altLang="en-US" dirty="0" smtClean="0"/>
              <a:t>Common Errors</a:t>
            </a:r>
            <a:endParaRPr lang="en-AU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066800" y="3403600"/>
            <a:ext cx="4114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if (10 &lt; b &amp;&amp; b &lt; 20) {</a:t>
            </a:r>
            <a:endParaRPr lang="en-US" altLang="en-US" sz="2000" b="1" dirty="0">
              <a:latin typeface="Monaco" charset="0"/>
              <a:ea typeface="MS Pゴシック" pitchFamily="-92" charset="-128"/>
            </a:endParaRPr>
          </a:p>
        </p:txBody>
      </p:sp>
      <p:sp>
        <p:nvSpPr>
          <p:cNvPr id="667658" name="Text Box 10"/>
          <p:cNvSpPr txBox="1">
            <a:spLocks noChangeArrowheads="1"/>
          </p:cNvSpPr>
          <p:nvPr/>
        </p:nvSpPr>
        <p:spPr bwMode="auto">
          <a:xfrm>
            <a:off x="990600" y="5029200"/>
            <a:ext cx="5486400" cy="1106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if (a = b) {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	doSomething();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}</a:t>
            </a:r>
            <a:endParaRPr lang="en-US" altLang="en-US" sz="2000" b="1" dirty="0">
              <a:latin typeface="Monaco" charset="0"/>
              <a:ea typeface="MS Pゴシック" pitchFamily="-92" charset="-128"/>
            </a:endParaRP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990600" y="4343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4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Remember that the equality test uses double equals ==</a:t>
            </a:r>
          </a:p>
        </p:txBody>
      </p:sp>
      <p:sp>
        <p:nvSpPr>
          <p:cNvPr id="667660" name="Text Box 12"/>
          <p:cNvSpPr txBox="1">
            <a:spLocks noChangeArrowheads="1"/>
          </p:cNvSpPr>
          <p:nvPr/>
        </p:nvSpPr>
        <p:spPr bwMode="auto">
          <a:xfrm>
            <a:off x="990600" y="2087563"/>
            <a:ext cx="54864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if (10 &lt; b &lt; 20) {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	doSomething();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}</a:t>
            </a:r>
            <a:endParaRPr lang="en-US" altLang="en-US" sz="2000" b="1" dirty="0">
              <a:latin typeface="Monaco" charset="0"/>
              <a:ea typeface="MS Pゴシック" pitchFamily="-92" charset="-128"/>
            </a:endParaRPr>
          </a:p>
        </p:txBody>
      </p:sp>
      <p:sp>
        <p:nvSpPr>
          <p:cNvPr id="29705" name="Text Box 13"/>
          <p:cNvSpPr txBox="1">
            <a:spLocks noChangeArrowheads="1"/>
          </p:cNvSpPr>
          <p:nvPr/>
        </p:nvSpPr>
        <p:spPr bwMode="auto">
          <a:xfrm>
            <a:off x="990600" y="14478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400" dirty="0">
                <a:solidFill>
                  <a:srgbClr val="000053"/>
                </a:solidFill>
                <a:latin typeface="Helvetica" panose="020B0604020202020204" pitchFamily="34" charset="0"/>
                <a:ea typeface="MS Pゴシック" pitchFamily="-92" charset="-128"/>
              </a:rPr>
              <a:t>Mathematics shortcuts do not work in Java.</a:t>
            </a:r>
            <a:endParaRPr lang="en-US" altLang="en-US" sz="2400" dirty="0">
              <a:solidFill>
                <a:srgbClr val="000053"/>
              </a:solidFill>
              <a:latin typeface="Helvetica" panose="020B0604020202020204" pitchFamily="34" charset="0"/>
              <a:ea typeface="MS Pゴシック" pitchFamily="-92" charset="-128"/>
            </a:endParaRPr>
          </a:p>
        </p:txBody>
      </p:sp>
      <p:pic>
        <p:nvPicPr>
          <p:cNvPr id="66766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0563"/>
            <a:ext cx="60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3400" y="1981200"/>
            <a:ext cx="8610600" cy="731838"/>
            <a:chOff x="96" y="1440"/>
            <a:chExt cx="5424" cy="461"/>
          </a:xfrm>
        </p:grpSpPr>
        <p:sp>
          <p:nvSpPr>
            <p:cNvPr id="29714" name="Text Box 14"/>
            <p:cNvSpPr txBox="1">
              <a:spLocks noChangeArrowheads="1"/>
            </p:cNvSpPr>
            <p:nvPr/>
          </p:nvSpPr>
          <p:spPr bwMode="auto">
            <a:xfrm>
              <a:off x="4568" y="1459"/>
              <a:ext cx="9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NZ" altLang="en-US" sz="2000" dirty="0">
                  <a:solidFill>
                    <a:srgbClr val="000053"/>
                  </a:solidFill>
                  <a:latin typeface="Helvetica" panose="020B0604020202020204" pitchFamily="34" charset="0"/>
                  <a:ea typeface="MS Pゴシック" pitchFamily="-92" charset="-128"/>
                </a:rPr>
                <a:t>Not valid in Java</a:t>
              </a:r>
            </a:p>
          </p:txBody>
        </p:sp>
        <p:sp>
          <p:nvSpPr>
            <p:cNvPr id="29715" name="Freeform 15"/>
            <p:cNvSpPr>
              <a:spLocks/>
            </p:cNvSpPr>
            <p:nvPr/>
          </p:nvSpPr>
          <p:spPr bwMode="auto">
            <a:xfrm>
              <a:off x="1440" y="1440"/>
              <a:ext cx="3360" cy="307"/>
            </a:xfrm>
            <a:custGeom>
              <a:avLst/>
              <a:gdLst>
                <a:gd name="T0" fmla="*/ 395125613 w 1270"/>
                <a:gd name="T1" fmla="*/ 54 h 355"/>
                <a:gd name="T2" fmla="*/ 211585801 w 1270"/>
                <a:gd name="T3" fmla="*/ 6 h 355"/>
                <a:gd name="T4" fmla="*/ 0 w 1270"/>
                <a:gd name="T5" fmla="*/ 19 h 355"/>
                <a:gd name="T6" fmla="*/ 0 60000 65536"/>
                <a:gd name="T7" fmla="*/ 0 60000 65536"/>
                <a:gd name="T8" fmla="*/ 0 60000 65536"/>
                <a:gd name="T9" fmla="*/ 0 w 1270"/>
                <a:gd name="T10" fmla="*/ 0 h 355"/>
                <a:gd name="T11" fmla="*/ 1270 w 1270"/>
                <a:gd name="T12" fmla="*/ 355 h 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355">
                  <a:moveTo>
                    <a:pt x="1270" y="355"/>
                  </a:moveTo>
                  <a:cubicBezTo>
                    <a:pt x="1081" y="215"/>
                    <a:pt x="892" y="76"/>
                    <a:pt x="680" y="38"/>
                  </a:cubicBezTo>
                  <a:cubicBezTo>
                    <a:pt x="468" y="0"/>
                    <a:pt x="234" y="64"/>
                    <a:pt x="0" y="129"/>
                  </a:cubicBezTo>
                </a:path>
              </a:pathLst>
            </a:custGeom>
            <a:noFill/>
            <a:ln w="57150" cmpd="sng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 dirty="0"/>
            </a:p>
          </p:txBody>
        </p:sp>
        <p:pic>
          <p:nvPicPr>
            <p:cNvPr id="29716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459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" y="4876800"/>
            <a:ext cx="8610600" cy="1143000"/>
            <a:chOff x="96" y="3072"/>
            <a:chExt cx="5424" cy="720"/>
          </a:xfrm>
        </p:grpSpPr>
        <p:sp>
          <p:nvSpPr>
            <p:cNvPr id="29711" name="Text Box 9"/>
            <p:cNvSpPr txBox="1">
              <a:spLocks noChangeArrowheads="1"/>
            </p:cNvSpPr>
            <p:nvPr/>
          </p:nvSpPr>
          <p:spPr bwMode="auto">
            <a:xfrm>
              <a:off x="4272" y="3312"/>
              <a:ext cx="12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7" rIns="91435" bIns="4571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NZ" altLang="en-US" sz="2000" dirty="0">
                  <a:solidFill>
                    <a:srgbClr val="000053"/>
                  </a:solidFill>
                  <a:latin typeface="Helvetica" panose="020B0604020202020204" pitchFamily="34" charset="0"/>
                  <a:ea typeface="MS Pゴシック" pitchFamily="-92" charset="-128"/>
                </a:rPr>
                <a:t>Tries to do assignment</a:t>
              </a:r>
            </a:p>
          </p:txBody>
        </p:sp>
        <p:sp>
          <p:nvSpPr>
            <p:cNvPr id="29712" name="Freeform 17"/>
            <p:cNvSpPr>
              <a:spLocks/>
            </p:cNvSpPr>
            <p:nvPr/>
          </p:nvSpPr>
          <p:spPr bwMode="auto">
            <a:xfrm>
              <a:off x="1056" y="3072"/>
              <a:ext cx="3552" cy="720"/>
            </a:xfrm>
            <a:custGeom>
              <a:avLst/>
              <a:gdLst>
                <a:gd name="T0" fmla="*/ 130212 w 2631"/>
                <a:gd name="T1" fmla="*/ 31299029 h 286"/>
                <a:gd name="T2" fmla="*/ 66200 w 2631"/>
                <a:gd name="T3" fmla="*/ 42444365 h 286"/>
                <a:gd name="T4" fmla="*/ 41549 w 2631"/>
                <a:gd name="T5" fmla="*/ 5585705 h 286"/>
                <a:gd name="T6" fmla="*/ 0 w 2631"/>
                <a:gd name="T7" fmla="*/ 9143179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1"/>
                <a:gd name="T13" fmla="*/ 0 h 286"/>
                <a:gd name="T14" fmla="*/ 2631 w 2631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1" h="286">
                  <a:moveTo>
                    <a:pt x="2631" y="192"/>
                  </a:moveTo>
                  <a:cubicBezTo>
                    <a:pt x="2134" y="239"/>
                    <a:pt x="1637" y="286"/>
                    <a:pt x="1338" y="260"/>
                  </a:cubicBezTo>
                  <a:cubicBezTo>
                    <a:pt x="1039" y="234"/>
                    <a:pt x="1062" y="68"/>
                    <a:pt x="839" y="34"/>
                  </a:cubicBezTo>
                  <a:cubicBezTo>
                    <a:pt x="616" y="0"/>
                    <a:pt x="308" y="28"/>
                    <a:pt x="0" y="56"/>
                  </a:cubicBezTo>
                </a:path>
              </a:pathLst>
            </a:custGeom>
            <a:noFill/>
            <a:ln w="57150" cmpd="sng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 dirty="0"/>
            </a:p>
          </p:txBody>
        </p:sp>
        <p:pic>
          <p:nvPicPr>
            <p:cNvPr id="29713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120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7670" name="Text Box 22"/>
          <p:cNvSpPr txBox="1">
            <a:spLocks noChangeArrowheads="1"/>
          </p:cNvSpPr>
          <p:nvPr/>
        </p:nvSpPr>
        <p:spPr bwMode="auto">
          <a:xfrm>
            <a:off x="990600" y="6378575"/>
            <a:ext cx="41148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5" tIns="45717" rIns="91435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NZ" altLang="en-US" sz="2000" b="1" dirty="0">
                <a:latin typeface="Monaco" charset="0"/>
                <a:ea typeface="MS Pゴシック" pitchFamily="-92" charset="-128"/>
              </a:rPr>
              <a:t>if (a == b) {</a:t>
            </a:r>
            <a:endParaRPr lang="en-US" altLang="en-US" sz="2000" b="1" dirty="0">
              <a:latin typeface="Monaco" charset="0"/>
              <a:ea typeface="MS Pゴシック" pitchFamily="-92" charset="-128"/>
            </a:endParaRPr>
          </a:p>
        </p:txBody>
      </p:sp>
      <p:pic>
        <p:nvPicPr>
          <p:cNvPr id="66767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05538"/>
            <a:ext cx="60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9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nimBg="1"/>
      <p:bldP spid="667658" grpId="0" animBg="1"/>
      <p:bldP spid="667659" grpId="0"/>
      <p:bldP spid="667660" grpId="0" animBg="1"/>
      <p:bldP spid="6676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zh-CN" dirty="0" smtClean="0"/>
              <a:t>Summary</a:t>
            </a:r>
            <a:br>
              <a:rPr lang="en-NZ" altLang="zh-CN" dirty="0" smtClean="0"/>
            </a:br>
            <a:r>
              <a:rPr lang="en-NZ" altLang="zh-CN" dirty="0" smtClean="0"/>
              <a:t>Operator Precedence</a:t>
            </a:r>
          </a:p>
        </p:txBody>
      </p:sp>
      <p:sp>
        <p:nvSpPr>
          <p:cNvPr id="25603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smtClean="0"/>
              <a:t>Operations with higher order of precedence are applied first</a:t>
            </a:r>
            <a:endParaRPr lang="en-NZ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531938" y="1719264"/>
            <a:ext cx="3600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dirty="0"/>
              <a:t>Operation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531938" y="2619376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Unary operators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531938" y="2168526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Grouping operators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402264" y="1719264"/>
            <a:ext cx="3330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dirty="0"/>
              <a:t>Symbol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5402264" y="2168526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( )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5402264" y="2619376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+, -, !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531938" y="3052764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Multiplicative arithmetic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531938" y="3952876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Relational ordering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531938" y="3502026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Additive arithmetic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5402264" y="3052764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NZ"/>
              <a:t>*</a:t>
            </a:r>
            <a:r>
              <a:rPr lang="en-NZ" altLang="zh-CN" dirty="0"/>
              <a:t>, /, %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5402264" y="3502026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+, -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5402264" y="3952876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&lt;, &gt;, &lt;=, &gt;=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1531938" y="4419601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Relational equality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1531938" y="5319714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Logical or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1531938" y="4868864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Logical and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5402264" y="4419601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dirty="0"/>
              <a:t>==, !=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5402264" y="4868864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&amp;&amp;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5402264" y="5319714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||</a:t>
            </a:r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1531938" y="5770564"/>
            <a:ext cx="360045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Assignment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5402264" y="5770564"/>
            <a:ext cx="33305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NZ" altLang="zh-CN" b="1" dirty="0">
                <a:latin typeface="Courier New" panose="02070309020205020404" pitchFamily="49" charset="0"/>
              </a:rPr>
              <a:t>=, +=, -=, *=, /=, %=</a:t>
            </a:r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 flipH="1" flipV="1">
            <a:off x="1441450" y="2168526"/>
            <a:ext cx="0" cy="3960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 rot="10800000">
            <a:off x="1012001" y="2257426"/>
            <a:ext cx="40011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NZ" altLang="zh-CN" dirty="0"/>
              <a:t>Higher order of precedence</a:t>
            </a:r>
          </a:p>
        </p:txBody>
      </p:sp>
      <p:grpSp>
        <p:nvGrpSpPr>
          <p:cNvPr id="25627" name="Group 26"/>
          <p:cNvGrpSpPr>
            <a:grpSpLocks/>
          </p:cNvGrpSpPr>
          <p:nvPr/>
        </p:nvGrpSpPr>
        <p:grpSpPr bwMode="auto">
          <a:xfrm>
            <a:off x="8618538" y="1538289"/>
            <a:ext cx="628650" cy="630237"/>
            <a:chOff x="975" y="300"/>
            <a:chExt cx="680" cy="681"/>
          </a:xfrm>
        </p:grpSpPr>
        <p:sp>
          <p:nvSpPr>
            <p:cNvPr id="25630" name="Oval 27"/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 dirty="0">
                <a:solidFill>
                  <a:srgbClr val="CC0000"/>
                </a:solidFill>
              </a:endParaRPr>
            </a:p>
          </p:txBody>
        </p:sp>
        <p:sp>
          <p:nvSpPr>
            <p:cNvPr id="25631" name="Oval 28"/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/>
            </a:p>
          </p:txBody>
        </p:sp>
        <p:sp>
          <p:nvSpPr>
            <p:cNvPr id="25632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62001" y="2114550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892176" y="5638800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123635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4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is the output of the following program?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44488" y="1857657"/>
            <a:ext cx="7344816" cy="32932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L03Ex04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args)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value = 12;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boolean result; 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value&gt;10 || value&lt;=5 &amp;&amp; value!=12;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("1. " + result);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(value&gt;10 || value&lt;=5) &amp;&amp; value!=12;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("2. " + result);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67" y="152400"/>
            <a:ext cx="1484784" cy="148478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448944" y="2492896"/>
            <a:ext cx="628650" cy="630237"/>
            <a:chOff x="975" y="300"/>
            <a:chExt cx="680" cy="681"/>
          </a:xfrm>
        </p:grpSpPr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 dirty="0">
                <a:solidFill>
                  <a:srgbClr val="CC0000"/>
                </a:solidFill>
              </a:endParaRPr>
            </a:p>
          </p:txBody>
        </p: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/>
            </a:p>
          </p:txBody>
        </p:sp>
        <p:sp>
          <p:nvSpPr>
            <p:cNvPr id="1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5204314" y="2577113"/>
            <a:ext cx="1496688" cy="317469"/>
          </a:xfrm>
          <a:prstGeom prst="wedgeRectCallout">
            <a:avLst>
              <a:gd name="adj1" fmla="val -56438"/>
              <a:gd name="adj2" fmla="val 1125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High </a:t>
            </a:r>
            <a:r>
              <a:rPr lang="en-NZ" dirty="0" smtClean="0"/>
              <a:t>Precedence!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530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88487"/>
            <a:ext cx="8543925" cy="1325563"/>
          </a:xfrm>
        </p:spPr>
        <p:txBody>
          <a:bodyPr/>
          <a:lstStyle/>
          <a:p>
            <a:r>
              <a:rPr lang="en-NZ" dirty="0" smtClean="0"/>
              <a:t>Exercise 5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918" y="1039026"/>
            <a:ext cx="8543925" cy="4351338"/>
          </a:xfrm>
        </p:spPr>
        <p:txBody>
          <a:bodyPr>
            <a:normAutofit/>
          </a:bodyPr>
          <a:lstStyle/>
          <a:p>
            <a:r>
              <a:rPr lang="en-NZ" sz="2000" dirty="0"/>
              <a:t>Write a program that averages the rain fall for three months, April, May, and June. Declare and initialize a variable to the rain fall for each month. Compute the average, and write out the results, something like: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27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2520" y="1950576"/>
            <a:ext cx="7344816" cy="371178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//import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L03Ex05 </a:t>
            </a: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args) 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april, may, 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average;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//create a scanner object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//get rainfall x 3 times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//calculate the average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</a:t>
            </a: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(april + may + june)/3;</a:t>
            </a:r>
            <a:endParaRPr lang="en-NZ" alt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System.out.printf("Average rainfall: %.2f%n", average);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NZ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90983" y="2492896"/>
            <a:ext cx="192193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dirty="0"/>
              <a:t>Rainfall for April:  12</a:t>
            </a:r>
          </a:p>
          <a:p>
            <a:pPr algn="l"/>
            <a:r>
              <a:rPr lang="en-NZ" dirty="0"/>
              <a:t>Rainfall for May  :  14</a:t>
            </a:r>
          </a:p>
          <a:p>
            <a:pPr algn="l"/>
            <a:r>
              <a:rPr lang="en-NZ" dirty="0"/>
              <a:t>Rainfall for June:   8</a:t>
            </a:r>
          </a:p>
          <a:p>
            <a:pPr algn="l"/>
            <a:r>
              <a:rPr lang="en-NZ" dirty="0"/>
              <a:t>Average rainfall:    </a:t>
            </a:r>
            <a:r>
              <a:rPr lang="en-NZ" dirty="0" smtClean="0"/>
              <a:t>11.33</a:t>
            </a:r>
            <a:endParaRPr lang="en-NZ" dirty="0"/>
          </a:p>
        </p:txBody>
      </p:sp>
      <p:sp>
        <p:nvSpPr>
          <p:cNvPr id="20" name="Rectangular Callout 19"/>
          <p:cNvSpPr/>
          <p:nvPr/>
        </p:nvSpPr>
        <p:spPr>
          <a:xfrm>
            <a:off x="5601072" y="5257746"/>
            <a:ext cx="1715804" cy="286523"/>
          </a:xfrm>
          <a:prstGeom prst="wedgeRectCallout">
            <a:avLst>
              <a:gd name="adj1" fmla="val -35502"/>
              <a:gd name="adj2" fmla="val 897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smtClean="0"/>
              <a:t>What is wrong here?</a:t>
            </a:r>
            <a:endParaRPr lang="en-NZ" dirty="0"/>
          </a:p>
        </p:txBody>
      </p:sp>
      <p:sp>
        <p:nvSpPr>
          <p:cNvPr id="21" name="Rectangle 20"/>
          <p:cNvSpPr/>
          <p:nvPr/>
        </p:nvSpPr>
        <p:spPr>
          <a:xfrm>
            <a:off x="4304928" y="5623849"/>
            <a:ext cx="192193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dirty="0"/>
              <a:t>Rainfall for April:  12</a:t>
            </a:r>
          </a:p>
          <a:p>
            <a:pPr algn="l"/>
            <a:r>
              <a:rPr lang="en-NZ" dirty="0"/>
              <a:t>Rainfall for May  :  14</a:t>
            </a:r>
          </a:p>
          <a:p>
            <a:pPr algn="l"/>
            <a:r>
              <a:rPr lang="en-NZ" dirty="0"/>
              <a:t>Rainfall for June:   8</a:t>
            </a:r>
          </a:p>
          <a:p>
            <a:pPr algn="l"/>
            <a:r>
              <a:rPr lang="en-NZ" dirty="0"/>
              <a:t>Average rainfall:    </a:t>
            </a:r>
            <a:r>
              <a:rPr lang="en-NZ" dirty="0" smtClean="0"/>
              <a:t>11.00</a:t>
            </a:r>
            <a:endParaRPr lang="en-NZ" dirty="0"/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5991658" y="5621143"/>
            <a:ext cx="628650" cy="630237"/>
            <a:chOff x="975" y="300"/>
            <a:chExt cx="680" cy="681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 dirty="0">
                <a:solidFill>
                  <a:srgbClr val="CC0000"/>
                </a:solidFill>
              </a:endParaRPr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/>
            </a:p>
          </p:txBody>
        </p:sp>
        <p:sp>
          <p:nvSpPr>
            <p:cNvPr id="19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2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1.Prompting </a:t>
            </a:r>
            <a:r>
              <a:rPr lang="en-NZ" dirty="0"/>
              <a:t>the User for Input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Java program can obtains inputs from the console through the keyboard. </a:t>
            </a:r>
            <a:endParaRPr lang="en-NZ" dirty="0" smtClean="0"/>
          </a:p>
          <a:p>
            <a:r>
              <a:rPr lang="en-NZ" dirty="0"/>
              <a:t>The variable named </a:t>
            </a:r>
            <a:r>
              <a:rPr lang="en-NZ" b="1" dirty="0"/>
              <a:t>System.in</a:t>
            </a:r>
            <a:r>
              <a:rPr lang="en-NZ" dirty="0"/>
              <a:t> represents the keyboard </a:t>
            </a:r>
            <a:endParaRPr lang="en-NZ" dirty="0" smtClean="0"/>
          </a:p>
          <a:p>
            <a:pPr lvl="1"/>
            <a:r>
              <a:rPr lang="en-NZ" dirty="0"/>
              <a:t>There is a lot of work that the computer must do to read in a </a:t>
            </a:r>
            <a:r>
              <a:rPr lang="en-NZ" dirty="0" smtClean="0"/>
              <a:t>number </a:t>
            </a:r>
            <a:endParaRPr lang="en-NZ" dirty="0"/>
          </a:p>
          <a:p>
            <a:r>
              <a:rPr lang="en-NZ" dirty="0"/>
              <a:t>The Java programming language provides a collection of methods stored in the </a:t>
            </a:r>
            <a:r>
              <a:rPr lang="en-NZ" b="1" dirty="0"/>
              <a:t>Scanner</a:t>
            </a:r>
            <a:r>
              <a:rPr lang="en-NZ" dirty="0"/>
              <a:t> class that perform read </a:t>
            </a:r>
            <a:r>
              <a:rPr lang="en-NZ" dirty="0" smtClean="0"/>
              <a:t>operations. </a:t>
            </a:r>
            <a:r>
              <a:rPr lang="en-NZ" dirty="0"/>
              <a:t> </a:t>
            </a:r>
            <a:endParaRPr lang="en-NZ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0" y="4042911"/>
            <a:ext cx="3903424" cy="249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 for java prompt input Scan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12" y="4222591"/>
            <a:ext cx="4137487" cy="19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1.Prompting the User for </a:t>
            </a:r>
            <a:r>
              <a:rPr lang="en-NZ" dirty="0" smtClean="0"/>
              <a:t>Input</a:t>
            </a:r>
            <a:br>
              <a:rPr lang="en-NZ" dirty="0" smtClean="0"/>
            </a:br>
            <a:r>
              <a:rPr lang="en-NZ" altLang="en-US" dirty="0" smtClean="0"/>
              <a:t>Declaring </a:t>
            </a:r>
            <a:r>
              <a:rPr lang="en-NZ" altLang="en-US" dirty="0"/>
              <a:t>and Creating a Scanner </a:t>
            </a:r>
            <a:endParaRPr lang="en-US" altLang="en-US" dirty="0" smtClean="0"/>
          </a:p>
        </p:txBody>
      </p:sp>
      <p:sp>
        <p:nvSpPr>
          <p:cNvPr id="6338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en-US" dirty="0"/>
              <a:t>Importing the Scanner class </a:t>
            </a:r>
            <a:r>
              <a:rPr lang="en-NZ" altLang="en-US" dirty="0" smtClean="0"/>
              <a:t>definition</a:t>
            </a:r>
          </a:p>
          <a:p>
            <a:pPr lvl="1"/>
            <a:r>
              <a:rPr lang="en-NZ" altLang="en-US" dirty="0" smtClean="0"/>
              <a:t>Scanner </a:t>
            </a:r>
            <a:r>
              <a:rPr lang="en-NZ" altLang="en-US" dirty="0"/>
              <a:t>is in a package named </a:t>
            </a:r>
            <a:r>
              <a:rPr lang="en-NZ" altLang="en-US" dirty="0" smtClean="0"/>
              <a:t>java.util</a:t>
            </a:r>
          </a:p>
          <a:p>
            <a:endParaRPr lang="en-NZ" altLang="en-US" dirty="0"/>
          </a:p>
          <a:p>
            <a:pPr lvl="1"/>
            <a:r>
              <a:rPr lang="en-NZ" altLang="en-US" dirty="0"/>
              <a:t>To use Scanner, you must place the above line at the top of your program (before the public class header).</a:t>
            </a:r>
          </a:p>
          <a:p>
            <a:r>
              <a:rPr lang="en-US" altLang="en-US" dirty="0" smtClean="0"/>
              <a:t>Constructing a Scanner object to read console input:</a:t>
            </a:r>
          </a:p>
          <a:p>
            <a:endParaRPr lang="en-US" altLang="en-US" dirty="0" smtClean="0"/>
          </a:p>
          <a:p>
            <a:pPr lvl="1"/>
            <a:r>
              <a:rPr lang="en-NZ" altLang="en-US" dirty="0"/>
              <a:t>The new keyword creates an object.</a:t>
            </a:r>
          </a:p>
          <a:p>
            <a:pPr lvl="1"/>
            <a:r>
              <a:rPr lang="en-NZ" altLang="en-US" dirty="0"/>
              <a:t>Standard input object, System.in, enables applications to read bytes of data typed by the user. </a:t>
            </a:r>
          </a:p>
          <a:p>
            <a:pPr lvl="1"/>
            <a:r>
              <a:rPr lang="en-NZ" altLang="en-US" dirty="0"/>
              <a:t>Scanner object translates these bytes into types that can be used in a program. </a:t>
            </a:r>
          </a:p>
          <a:p>
            <a:pPr lvl="1"/>
            <a:endParaRPr lang="en-NZ" altLang="en-US" dirty="0"/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39441" y="2577322"/>
            <a:ext cx="3540894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76536" y="3956882"/>
            <a:ext cx="5904656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 =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Scanner(System.in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8486" y="339923"/>
            <a:ext cx="12492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L03Code.java</a:t>
            </a:r>
          </a:p>
        </p:txBody>
      </p:sp>
    </p:spTree>
    <p:extLst>
      <p:ext uri="{BB962C8B-B14F-4D97-AF65-F5344CB8AC3E}">
        <p14:creationId xmlns:p14="http://schemas.microsoft.com/office/powerpoint/2010/main" val="223442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 autoUpdateAnimBg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/>
          </p:cNvSpPr>
          <p:nvPr>
            <p:ph type="title"/>
          </p:nvPr>
        </p:nvSpPr>
        <p:spPr>
          <a:xfrm>
            <a:off x="776536" y="42826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1.Prompting the User for Input</a:t>
            </a:r>
            <a:br>
              <a:rPr lang="en-NZ" dirty="0" smtClean="0"/>
            </a:br>
            <a:r>
              <a:rPr lang="en-US" altLang="en-US" dirty="0" smtClean="0"/>
              <a:t>Scanner methods</a:t>
            </a:r>
          </a:p>
        </p:txBody>
      </p:sp>
      <p:sp>
        <p:nvSpPr>
          <p:cNvPr id="635907" name="Rectangle 3"/>
          <p:cNvSpPr>
            <a:spLocks noGrp="1"/>
          </p:cNvSpPr>
          <p:nvPr>
            <p:ph idx="1"/>
          </p:nvPr>
        </p:nvSpPr>
        <p:spPr>
          <a:xfrm>
            <a:off x="681038" y="1556792"/>
            <a:ext cx="8543925" cy="4435798"/>
          </a:xfrm>
        </p:spPr>
        <p:txBody>
          <a:bodyPr>
            <a:normAutofit/>
          </a:bodyPr>
          <a:lstStyle/>
          <a:p>
            <a:r>
              <a:rPr lang="en-NZ" altLang="en-US" dirty="0"/>
              <a:t>After having constructed the Scanner object named </a:t>
            </a:r>
            <a:r>
              <a:rPr lang="en-NZ" altLang="en-US" dirty="0" smtClean="0"/>
              <a:t>in:</a:t>
            </a:r>
          </a:p>
          <a:p>
            <a:pPr lvl="1"/>
            <a:r>
              <a:rPr lang="en-NZ" altLang="en-US" dirty="0" smtClean="0"/>
              <a:t>Display a prompt</a:t>
            </a:r>
            <a:r>
              <a:rPr lang="en-NZ" altLang="en-US" dirty="0"/>
              <a:t>: </a:t>
            </a:r>
            <a:r>
              <a:rPr lang="en-NZ" altLang="en-US" dirty="0" smtClean="0"/>
              <a:t>- A </a:t>
            </a:r>
            <a:r>
              <a:rPr lang="en-NZ" altLang="en-US" dirty="0"/>
              <a:t>message telling the user what input to type.</a:t>
            </a:r>
          </a:p>
          <a:p>
            <a:pPr lvl="1"/>
            <a:r>
              <a:rPr lang="en-NZ" altLang="en-US" dirty="0"/>
              <a:t>U</a:t>
            </a:r>
            <a:r>
              <a:rPr lang="en-NZ" altLang="en-US" dirty="0" smtClean="0"/>
              <a:t>se one of the following methods to read from the </a:t>
            </a:r>
            <a:r>
              <a:rPr lang="en-NZ" altLang="en-US" dirty="0"/>
              <a:t>keyboard: </a:t>
            </a:r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/>
          </a:p>
          <a:p>
            <a:pPr lvl="2"/>
            <a:r>
              <a:rPr lang="en-NZ" altLang="en-US" dirty="0"/>
              <a:t>Each method waits until the user presses Enter.</a:t>
            </a:r>
          </a:p>
          <a:p>
            <a:pPr lvl="2"/>
            <a:r>
              <a:rPr lang="en-NZ" altLang="en-US" dirty="0"/>
              <a:t>The value typed is returned.</a:t>
            </a:r>
          </a:p>
          <a:p>
            <a:pPr lvl="2"/>
            <a:r>
              <a:rPr lang="en-NZ" altLang="en-US" dirty="0" smtClean="0"/>
              <a:t>You </a:t>
            </a:r>
            <a:r>
              <a:rPr lang="en-NZ" altLang="en-US" dirty="0"/>
              <a:t>must save (store) the number read </a:t>
            </a:r>
            <a:r>
              <a:rPr lang="en-NZ" altLang="en-US" dirty="0" smtClean="0"/>
              <a:t>in </a:t>
            </a:r>
            <a:r>
              <a:rPr lang="en-NZ" altLang="en-US" dirty="0"/>
              <a:t>a variable with an assignment </a:t>
            </a:r>
            <a:r>
              <a:rPr lang="en-NZ" altLang="en-US" dirty="0" smtClean="0"/>
              <a:t>statement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  <p:graphicFrame>
        <p:nvGraphicFramePr>
          <p:cNvPr id="6359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05135"/>
              </p:ext>
            </p:extLst>
          </p:nvPr>
        </p:nvGraphicFramePr>
        <p:xfrm>
          <a:off x="1568624" y="2597832"/>
          <a:ext cx="7605713" cy="1676400"/>
        </p:xfrm>
        <a:graphic>
          <a:graphicData uri="http://schemas.openxmlformats.org/drawingml/2006/table">
            <a:tbl>
              <a:tblPr/>
              <a:tblGrid>
                <a:gridCol w="234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reads a token of user input as an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reads a token of user input as a 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reads a token of user input as a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lt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lt"/>
                        </a:rPr>
                        <a:t>reads a 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lt"/>
                        </a:rPr>
                        <a:t>line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+mn-lt"/>
                        </a:rPr>
                        <a:t> of user input as a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46333" y="5144277"/>
            <a:ext cx="8607896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System.out.print("How old are you? ");    // prompt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console.nextInt();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("You'll be 40 in " +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40 - age) + " years.");</a:t>
            </a:r>
          </a:p>
        </p:txBody>
      </p:sp>
    </p:spTree>
    <p:extLst>
      <p:ext uri="{BB962C8B-B14F-4D97-AF65-F5344CB8AC3E}">
        <p14:creationId xmlns:p14="http://schemas.microsoft.com/office/powerpoint/2010/main" val="183848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1.Prompting the User for </a:t>
            </a:r>
            <a:r>
              <a:rPr lang="en-NZ" dirty="0" smtClean="0"/>
              <a:t>Input</a:t>
            </a:r>
            <a:br>
              <a:rPr lang="en-NZ" dirty="0" smtClean="0"/>
            </a:br>
            <a:r>
              <a:rPr lang="en-NZ" dirty="0" smtClean="0"/>
              <a:t>Example 1 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Summarizes </a:t>
            </a:r>
            <a:r>
              <a:rPr lang="en-NZ" dirty="0"/>
              <a:t>the programming steps to read in a </a:t>
            </a:r>
            <a:r>
              <a:rPr lang="en-NZ" dirty="0" smtClean="0"/>
              <a:t>number</a:t>
            </a:r>
            <a:r>
              <a:rPr lang="en-NZ" dirty="0"/>
              <a:t>: </a:t>
            </a:r>
            <a:endParaRPr lang="en-NZ" dirty="0" smtClean="0"/>
          </a:p>
          <a:p>
            <a:pPr lvl="1"/>
            <a:r>
              <a:rPr lang="en-NZ" dirty="0" smtClean="0"/>
              <a:t>1. import the Scanner class</a:t>
            </a:r>
          </a:p>
          <a:p>
            <a:pPr lvl="1"/>
            <a:r>
              <a:rPr lang="en-NZ" dirty="0" smtClean="0"/>
              <a:t>2. Construct a Scanner object</a:t>
            </a:r>
          </a:p>
          <a:p>
            <a:pPr lvl="1"/>
            <a:r>
              <a:rPr lang="en-NZ" dirty="0" smtClean="0"/>
              <a:t>3. Display a prompt message</a:t>
            </a:r>
          </a:p>
          <a:p>
            <a:pPr lvl="1"/>
            <a:r>
              <a:rPr lang="en-NZ" dirty="0" smtClean="0"/>
              <a:t>3. Define a variable to receive the value</a:t>
            </a:r>
          </a:p>
          <a:p>
            <a:pPr lvl="1"/>
            <a:r>
              <a:rPr lang="en-NZ" dirty="0" smtClean="0"/>
              <a:t>4. Read input</a:t>
            </a:r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033734" y="3859796"/>
            <a:ext cx="7488832" cy="24806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L02Code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args)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 = new Scanner(System.in);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("How old are you?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console.nextInt();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System.out.println(age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"... That's quite old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810844" y="3178369"/>
            <a:ext cx="280831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dirty="0">
                <a:solidFill>
                  <a:schemeClr val="tx1"/>
                </a:solidFill>
              </a:rPr>
              <a:t>How old are you? 65</a:t>
            </a:r>
          </a:p>
          <a:p>
            <a:r>
              <a:rPr lang="en-NZ" dirty="0">
                <a:solidFill>
                  <a:schemeClr val="tx1"/>
                </a:solidFill>
              </a:rPr>
              <a:t>65... That's quite old!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1.Prompting the User for </a:t>
            </a:r>
            <a:r>
              <a:rPr lang="en-NZ" dirty="0" smtClean="0"/>
              <a:t>Input</a:t>
            </a:r>
            <a:br>
              <a:rPr lang="en-NZ" dirty="0" smtClean="0"/>
            </a:br>
            <a:r>
              <a:rPr lang="en-NZ" dirty="0" smtClean="0"/>
              <a:t>Example 2 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Reading a floating point number from the keyboard: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844824"/>
            <a:ext cx="5273675" cy="26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291681" y="4774477"/>
            <a:ext cx="6169808" cy="13973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 = new Scanner(System.in);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console.nextDouble();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10844" y="3178369"/>
            <a:ext cx="280831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dirty="0">
                <a:solidFill>
                  <a:schemeClr val="tx1"/>
                </a:solidFill>
              </a:rPr>
              <a:t>How old are you? 65</a:t>
            </a:r>
          </a:p>
          <a:p>
            <a:r>
              <a:rPr lang="en-NZ" dirty="0">
                <a:solidFill>
                  <a:schemeClr val="tx1"/>
                </a:solidFill>
              </a:rPr>
              <a:t>65... That's quite old!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2.Expressions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en-US" dirty="0" smtClean="0"/>
              <a:t>An </a:t>
            </a:r>
            <a:r>
              <a:rPr lang="en-NZ" altLang="en-US" dirty="0"/>
              <a:t>expression is code that can be evaluated to give a single value:</a:t>
            </a:r>
          </a:p>
          <a:p>
            <a:pPr lvl="1" eaLnBrk="1" hangingPunct="1"/>
            <a:r>
              <a:rPr lang="en-US" altLang="en-US" dirty="0" smtClean="0"/>
              <a:t>Combination of variables, constants, operators, and parentheses</a:t>
            </a:r>
          </a:p>
          <a:p>
            <a:pPr lvl="1" eaLnBrk="1" hangingPunct="1"/>
            <a:r>
              <a:rPr lang="en-US" altLang="en-US" dirty="0" smtClean="0"/>
              <a:t>Examples of expressions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pPr marL="274320" lvl="1" indent="0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Arithmetic Expressions</a:t>
            </a:r>
          </a:p>
          <a:p>
            <a:r>
              <a:rPr lang="en-US" altLang="en-US" dirty="0" smtClean="0"/>
              <a:t>Relational Expressions</a:t>
            </a:r>
          </a:p>
          <a:p>
            <a:r>
              <a:rPr lang="en-US" altLang="en-US" dirty="0" smtClean="0"/>
              <a:t>Logical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82990" y="2905982"/>
            <a:ext cx="251460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32920" y="2886701"/>
            <a:ext cx="335280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68264" y="3281227"/>
            <a:ext cx="251460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number + 56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32920" y="3261946"/>
            <a:ext cx="472440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/ value + (number - age)</a:t>
            </a:r>
          </a:p>
        </p:txBody>
      </p:sp>
    </p:spTree>
    <p:extLst>
      <p:ext uri="{BB962C8B-B14F-4D97-AF65-F5344CB8AC3E}">
        <p14:creationId xmlns:p14="http://schemas.microsoft.com/office/powerpoint/2010/main" val="352632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 Arithmetic Expressions</a:t>
            </a:r>
            <a:br>
              <a:rPr lang="en-US" altLang="en-US" dirty="0" smtClean="0"/>
            </a:br>
            <a:r>
              <a:rPr lang="en-NZ" dirty="0" smtClean="0"/>
              <a:t>The Arithmetic Operators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2388" y="1432094"/>
            <a:ext cx="85439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Arithmetic expression</a:t>
            </a:r>
          </a:p>
          <a:p>
            <a:pPr lvl="1"/>
            <a:r>
              <a:rPr lang="en-US" altLang="en-US" dirty="0" smtClean="0"/>
              <a:t>Combine variables and constants with arithmetic operators and parentheses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Note:</a:t>
            </a:r>
          </a:p>
          <a:p>
            <a:pPr lvl="1"/>
            <a:r>
              <a:rPr lang="en-NZ" dirty="0" smtClean="0"/>
              <a:t>The arithmetic operators are binary operators because they each operate on two operands. </a:t>
            </a:r>
          </a:p>
          <a:p>
            <a:pPr lvl="1"/>
            <a:r>
              <a:rPr lang="en-NZ" dirty="0" smtClean="0"/>
              <a:t>Integer division yields an integer quotient.</a:t>
            </a:r>
          </a:p>
          <a:p>
            <a:pPr lvl="2"/>
            <a:r>
              <a:rPr lang="en-NZ" dirty="0" smtClean="0"/>
              <a:t>Any fractional part in integer division is simply truncated (i.e., discarded)—no rounding occurs.</a:t>
            </a:r>
          </a:p>
          <a:p>
            <a:pPr lvl="1"/>
            <a:r>
              <a:rPr lang="en-NZ" dirty="0" smtClean="0"/>
              <a:t>The remainder operator, %, yields the remainder after division. 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Lecture03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09800"/>
              </p:ext>
            </p:extLst>
          </p:nvPr>
        </p:nvGraphicFramePr>
        <p:xfrm>
          <a:off x="1856656" y="2060848"/>
          <a:ext cx="7416824" cy="1886334"/>
        </p:xfrm>
        <a:graphic>
          <a:graphicData uri="http://schemas.openxmlformats.org/drawingml/2006/table">
            <a:tbl>
              <a:tblPr/>
              <a:tblGrid>
                <a:gridCol w="1557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Additive operator (also used for String concatenation)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Subtraction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Multiplication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Division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Modulus /</a:t>
                      </a:r>
                      <a:r>
                        <a:rPr lang="en-NZ" baseline="0" dirty="0" smtClean="0"/>
                        <a:t> </a:t>
                      </a:r>
                      <a:r>
                        <a:rPr lang="en-NZ" dirty="0" smtClean="0"/>
                        <a:t>Remainder </a:t>
                      </a:r>
                      <a:r>
                        <a:rPr lang="en-NZ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Line 4"/>
          <p:cNvSpPr>
            <a:spLocks noChangeShapeType="1"/>
          </p:cNvSpPr>
          <p:nvPr/>
        </p:nvSpPr>
        <p:spPr bwMode="auto">
          <a:xfrm flipH="1">
            <a:off x="6996113" y="5731337"/>
            <a:ext cx="10037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 sz="16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035025" y="5562060"/>
            <a:ext cx="15738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GB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424811" y="5562060"/>
            <a:ext cx="144016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GB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/ 4</a:t>
            </a: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8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2110</Words>
  <Application>Microsoft Office PowerPoint</Application>
  <PresentationFormat>A4 Paper (210x297 mm)</PresentationFormat>
  <Paragraphs>559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Courier New</vt:lpstr>
      <vt:lpstr>等线</vt:lpstr>
      <vt:lpstr>等线 Light</vt:lpstr>
      <vt:lpstr>Helvetica</vt:lpstr>
      <vt:lpstr>Monaco</vt:lpstr>
      <vt:lpstr>MS Pゴシック</vt:lpstr>
      <vt:lpstr>新細明體</vt:lpstr>
      <vt:lpstr>Symbol</vt:lpstr>
      <vt:lpstr>Tahoma</vt:lpstr>
      <vt:lpstr>Times</vt:lpstr>
      <vt:lpstr>Times New Roman</vt:lpstr>
      <vt:lpstr>Wingdings</vt:lpstr>
      <vt:lpstr>Wingdings 2</vt:lpstr>
      <vt:lpstr>Office Theme</vt:lpstr>
      <vt:lpstr>EXPRESSIONS </vt:lpstr>
      <vt:lpstr>Today’s Agenda</vt:lpstr>
      <vt:lpstr>1.Prompting the User for Input</vt:lpstr>
      <vt:lpstr>1.Prompting the User for Input Declaring and Creating a Scanner </vt:lpstr>
      <vt:lpstr>1.Prompting the User for Input Scanner methods</vt:lpstr>
      <vt:lpstr>1.Prompting the User for Input Example 1 </vt:lpstr>
      <vt:lpstr>1.Prompting the User for Input Example 2 </vt:lpstr>
      <vt:lpstr>2.Expressions</vt:lpstr>
      <vt:lpstr>3. Arithmetic Expressions The Arithmetic Operators</vt:lpstr>
      <vt:lpstr>3. Arithmetic Expressions Mixing Types </vt:lpstr>
      <vt:lpstr>3.Arithmetic Expressions The Unary Operators</vt:lpstr>
      <vt:lpstr>3.Arithmetic Expressions Post-increment Vs Pre-increment </vt:lpstr>
      <vt:lpstr>Exercise 1</vt:lpstr>
      <vt:lpstr>3.Arithmetic Expressions The Assignment Operators</vt:lpstr>
      <vt:lpstr>3.Arithmetic Expressions Multiple assignments</vt:lpstr>
      <vt:lpstr>3.Arithmetic Expressions The + operator</vt:lpstr>
      <vt:lpstr>3.Arithmetic Expressions Order of precedence</vt:lpstr>
      <vt:lpstr> 4.Relational Expressions</vt:lpstr>
      <vt:lpstr>Exercise 2 &amp; 3</vt:lpstr>
      <vt:lpstr> 5.Logical Expressions</vt:lpstr>
      <vt:lpstr>5.Logical Expressions  Order of precedence</vt:lpstr>
      <vt:lpstr>5.Logical Expressions  More Examples</vt:lpstr>
      <vt:lpstr>5.Logical Expressions Short-circuit evaluation</vt:lpstr>
      <vt:lpstr>5.Logical Expressions  Common Errors</vt:lpstr>
      <vt:lpstr>Summary Operator Precedence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2017-07-27T10:28:23Z</dcterms:created>
  <dcterms:modified xsi:type="dcterms:W3CDTF">2020-06-16T08:59:38Z</dcterms:modified>
</cp:coreProperties>
</file>