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8" r:id="rId3"/>
    <p:sldId id="404" r:id="rId4"/>
    <p:sldId id="405" r:id="rId5"/>
    <p:sldId id="406" r:id="rId6"/>
    <p:sldId id="353" r:id="rId7"/>
    <p:sldId id="408" r:id="rId8"/>
    <p:sldId id="369" r:id="rId9"/>
    <p:sldId id="409" r:id="rId10"/>
    <p:sldId id="397" r:id="rId11"/>
    <p:sldId id="410" r:id="rId12"/>
    <p:sldId id="379" r:id="rId13"/>
    <p:sldId id="429" r:id="rId14"/>
    <p:sldId id="398" r:id="rId15"/>
    <p:sldId id="411" r:id="rId16"/>
    <p:sldId id="412" r:id="rId17"/>
    <p:sldId id="413" r:id="rId18"/>
    <p:sldId id="416" r:id="rId19"/>
    <p:sldId id="418" r:id="rId20"/>
    <p:sldId id="414" r:id="rId21"/>
    <p:sldId id="419" r:id="rId22"/>
    <p:sldId id="420" r:id="rId23"/>
    <p:sldId id="417" r:id="rId24"/>
    <p:sldId id="421" r:id="rId25"/>
    <p:sldId id="422" r:id="rId26"/>
    <p:sldId id="423" r:id="rId27"/>
    <p:sldId id="424" r:id="rId28"/>
    <p:sldId id="380" r:id="rId29"/>
    <p:sldId id="425" r:id="rId30"/>
    <p:sldId id="431" r:id="rId31"/>
    <p:sldId id="399" r:id="rId32"/>
    <p:sldId id="426" r:id="rId33"/>
    <p:sldId id="427" r:id="rId34"/>
    <p:sldId id="400" r:id="rId35"/>
    <p:sldId id="432" r:id="rId36"/>
    <p:sldId id="433" r:id="rId37"/>
    <p:sldId id="435" r:id="rId38"/>
    <p:sldId id="430" r:id="rId39"/>
  </p:sldIdLst>
  <p:sldSz cx="9906000" cy="6858000" type="A4"/>
  <p:notesSz cx="6797675" cy="9926638"/>
  <p:defaultTextStyle>
    <a:defPPr>
      <a:defRPr lang="en-NZ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1" autoAdjust="0"/>
    <p:restoredTop sz="84316" autoAdjust="0"/>
  </p:normalViewPr>
  <p:slideViewPr>
    <p:cSldViewPr>
      <p:cViewPr varScale="1">
        <p:scale>
          <a:sx n="72" d="100"/>
          <a:sy n="72" d="100"/>
        </p:scale>
        <p:origin x="129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6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l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5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r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l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5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r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fld id="{0C741521-4A33-40CB-A3C8-9F255B07B84F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85228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l" defTabSz="922035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5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r" defTabSz="922035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5463"/>
            <a:ext cx="4985772" cy="446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text styles</a:t>
            </a:r>
          </a:p>
          <a:p>
            <a:pPr lvl="1"/>
            <a:r>
              <a:rPr lang="en-NZ" smtClean="0"/>
              <a:t>Second level</a:t>
            </a:r>
          </a:p>
          <a:p>
            <a:pPr lvl="2"/>
            <a:r>
              <a:rPr lang="en-NZ" smtClean="0"/>
              <a:t>Third level</a:t>
            </a:r>
          </a:p>
          <a:p>
            <a:pPr lvl="3"/>
            <a:r>
              <a:rPr lang="en-NZ" smtClean="0"/>
              <a:t>Fourth level</a:t>
            </a:r>
          </a:p>
          <a:p>
            <a:pPr lvl="4"/>
            <a:r>
              <a:rPr lang="en-NZ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l" defTabSz="922035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5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r" defTabSz="922035">
              <a:defRPr sz="1300">
                <a:latin typeface="Times New Roman" pitchFamily="18" charset="0"/>
              </a:defRPr>
            </a:lvl1pPr>
          </a:lstStyle>
          <a:p>
            <a:fld id="{015F5D31-D609-4875-A03F-8218D830ED8B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7959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2A0A1-3295-4191-8003-405EB50D1542}" type="slidenum">
              <a:rPr lang="en-NZ"/>
              <a:pPr/>
              <a:t>1</a:t>
            </a:fld>
            <a:endParaRPr lang="en-NZ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4538"/>
            <a:ext cx="5381625" cy="3725862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56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20354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25828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23596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53268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30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70697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34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84207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35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83840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36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934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37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81644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38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5881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7336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FF6D16-DAF7-421D-BB75-8AB53A095EA5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50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025EF0-4A74-48D3-B913-A408A0A1FF67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69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2404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0035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52236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1CFA8C-6DFD-43D9-ABF5-7C16B7787CF0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386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863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1CEC-180C-48BD-BC42-5E2F6BF56289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1176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E966-B2DA-4E69-8B67-6107F8F82A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9748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75D5-549F-47C6-9B66-D5D10977011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9235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617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45F2-9057-4CE4-96BB-25774CECCA1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7313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3FC3-8E9D-4E7A-B408-86DA62033C65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1455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2DE6-9BD8-4B82-A187-796DAF58579B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0238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6CDF-CC11-4CD0-9F56-4BFA992A39B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5858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20B8-80F2-4BF1-92C4-015A56B0D5D5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7116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A4-8DFB-4C82-A896-9F664FE2178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723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2B2A-4F34-4E85-BD8E-2A1F3F19299D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7133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B5CE-884F-4AAD-BA76-283F9C884A0D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852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CONTROL FLOW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dirty="0" smtClean="0">
              <a:ea typeface="新細明體" pitchFamily="18" charset="-120"/>
            </a:endParaRPr>
          </a:p>
        </p:txBody>
      </p:sp>
      <p:sp>
        <p:nvSpPr>
          <p:cNvPr id="2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5052442"/>
            <a:ext cx="7520632" cy="392782"/>
          </a:xfrm>
        </p:spPr>
        <p:txBody>
          <a:bodyPr>
            <a:noAutofit/>
          </a:bodyPr>
          <a:lstStyle/>
          <a:p>
            <a:r>
              <a:rPr lang="en-US" sz="1800" dirty="0" smtClean="0"/>
              <a:t>Control Flow</a:t>
            </a:r>
            <a:endParaRPr lang="en-NZ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3.Selection Structure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The </a:t>
            </a:r>
            <a:r>
              <a:rPr lang="en-NZ" dirty="0"/>
              <a:t>? : </a:t>
            </a:r>
            <a:r>
              <a:rPr lang="en-NZ" dirty="0" smtClean="0"/>
              <a:t>Operator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This operator consists of three operands and is used to evaluate Boolean expressions. </a:t>
            </a:r>
            <a:endParaRPr lang="en-NZ" dirty="0" smtClean="0"/>
          </a:p>
          <a:p>
            <a:pPr lvl="1"/>
            <a:r>
              <a:rPr lang="en-NZ" dirty="0" smtClean="0"/>
              <a:t>The </a:t>
            </a:r>
            <a:r>
              <a:rPr lang="en-NZ" dirty="0"/>
              <a:t>goal of the operator is to decide which value should be assigned to the variable. </a:t>
            </a:r>
            <a:endParaRPr lang="en-NZ" dirty="0" smtClean="0"/>
          </a:p>
          <a:p>
            <a:pPr lvl="1"/>
            <a:r>
              <a:rPr lang="en-NZ" dirty="0"/>
              <a:t>It is a </a:t>
            </a:r>
            <a:r>
              <a:rPr lang="en-NZ" dirty="0" smtClean="0"/>
              <a:t>ternary </a:t>
            </a:r>
            <a:r>
              <a:rPr lang="en-NZ" dirty="0"/>
              <a:t>operator (takes three operands)</a:t>
            </a:r>
          </a:p>
          <a:p>
            <a:pPr lvl="1"/>
            <a:r>
              <a:rPr lang="en-NZ" dirty="0" smtClean="0"/>
              <a:t>The </a:t>
            </a:r>
            <a:r>
              <a:rPr lang="en-NZ" dirty="0"/>
              <a:t>operator is written as</a:t>
            </a:r>
            <a:r>
              <a:rPr lang="en-NZ" dirty="0" smtClean="0"/>
              <a:t>:</a:t>
            </a:r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2"/>
            <a:r>
              <a:rPr lang="en-NZ" dirty="0"/>
              <a:t>Operand to the left of the ? is a boolean </a:t>
            </a:r>
            <a:r>
              <a:rPr lang="en-NZ" dirty="0" smtClean="0"/>
              <a:t>expression</a:t>
            </a:r>
          </a:p>
          <a:p>
            <a:pPr lvl="3"/>
            <a:r>
              <a:rPr lang="en-NZ" dirty="0" smtClean="0"/>
              <a:t>evaluates </a:t>
            </a:r>
            <a:r>
              <a:rPr lang="en-NZ" dirty="0"/>
              <a:t>to a boolean value (true or false)</a:t>
            </a:r>
          </a:p>
          <a:p>
            <a:pPr lvl="2"/>
            <a:r>
              <a:rPr lang="en-NZ" dirty="0"/>
              <a:t>Second operand (between the ? and :) is the </a:t>
            </a:r>
            <a:r>
              <a:rPr lang="en-NZ" b="1" dirty="0"/>
              <a:t>value</a:t>
            </a:r>
            <a:r>
              <a:rPr lang="en-NZ" dirty="0"/>
              <a:t> if the boolean expression is true</a:t>
            </a:r>
          </a:p>
          <a:p>
            <a:pPr lvl="2"/>
            <a:r>
              <a:rPr lang="en-NZ" dirty="0"/>
              <a:t>Third operand (to the right of the :) is the </a:t>
            </a:r>
            <a:r>
              <a:rPr lang="en-NZ" b="1" dirty="0"/>
              <a:t>value</a:t>
            </a:r>
            <a:r>
              <a:rPr lang="en-NZ" dirty="0"/>
              <a:t> if the boolean expression evaluates to false. </a:t>
            </a:r>
            <a:endParaRPr lang="en-NZ" dirty="0" smtClean="0"/>
          </a:p>
          <a:p>
            <a:pPr lvl="1"/>
            <a:r>
              <a:rPr lang="en-NZ" dirty="0" smtClean="0"/>
              <a:t>It can </a:t>
            </a:r>
            <a:r>
              <a:rPr lang="en-NZ" dirty="0"/>
              <a:t>be used in place of an if…else statement. </a:t>
            </a:r>
          </a:p>
          <a:p>
            <a:pPr lvl="1"/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10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352600" y="3611856"/>
            <a:ext cx="7344816" cy="320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x = (expression) ? value if true : value if false</a:t>
            </a:r>
          </a:p>
        </p:txBody>
      </p:sp>
    </p:spTree>
    <p:extLst>
      <p:ext uri="{BB962C8B-B14F-4D97-AF65-F5344CB8AC3E}">
        <p14:creationId xmlns:p14="http://schemas.microsoft.com/office/powerpoint/2010/main" val="331712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3.Selection Structure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The </a:t>
            </a:r>
            <a:r>
              <a:rPr lang="en-NZ" dirty="0"/>
              <a:t>? : </a:t>
            </a:r>
            <a:r>
              <a:rPr lang="en-NZ" dirty="0" smtClean="0"/>
              <a:t>Operator - Examples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NZ" dirty="0" smtClean="0"/>
              <a:t>Example 1:</a:t>
            </a:r>
          </a:p>
          <a:p>
            <a:pPr lvl="2"/>
            <a:endParaRPr lang="en-NZ" dirty="0" smtClean="0"/>
          </a:p>
          <a:p>
            <a:pPr lvl="2"/>
            <a:endParaRPr lang="en-NZ" dirty="0" smtClean="0"/>
          </a:p>
          <a:p>
            <a:pPr lvl="2"/>
            <a:r>
              <a:rPr lang="en-NZ" dirty="0"/>
              <a:t>Evaluates to the string "Passed" if the boolean expression </a:t>
            </a:r>
            <a:r>
              <a:rPr lang="en-NZ" dirty="0" smtClean="0"/>
              <a:t>grade </a:t>
            </a:r>
            <a:r>
              <a:rPr lang="en-NZ" dirty="0"/>
              <a:t>&gt;= 60 is true and to the string "Failed" if it is false. </a:t>
            </a:r>
          </a:p>
          <a:p>
            <a:pPr lvl="1"/>
            <a:r>
              <a:rPr lang="en-NZ" dirty="0" smtClean="0"/>
              <a:t>Example 2:</a:t>
            </a:r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11</a:t>
            </a:fld>
            <a:endParaRPr lang="en-NZ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064568" y="3736836"/>
            <a:ext cx="5976664" cy="19389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a, b;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(a == 1) ? 20: 30;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"Value of b is : " +  b 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(a == 10) ? 20: 30;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"Value of b is : " + b );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248883" y="4001294"/>
            <a:ext cx="2495489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Value of b is : 30</a:t>
            </a:r>
          </a:p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Value of b is : 20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908050" y="1779121"/>
            <a:ext cx="7588578" cy="5909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grade=60;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System.out.println(grade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60 ? "Passed" : "Failed");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557110" y="1964188"/>
            <a:ext cx="1152128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Passed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8496628" y="152400"/>
            <a:ext cx="1124918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NZ" sz="1200" dirty="0" smtClean="0"/>
              <a:t>L04Code.java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033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3.Selection Structure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The </a:t>
            </a:r>
            <a:r>
              <a:rPr lang="en-NZ" dirty="0"/>
              <a:t>switch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A </a:t>
            </a:r>
            <a:r>
              <a:rPr lang="en-NZ" b="1" dirty="0"/>
              <a:t>switch</a:t>
            </a:r>
            <a:r>
              <a:rPr lang="en-NZ" dirty="0"/>
              <a:t> statement allows a variable to be tested for </a:t>
            </a:r>
            <a:r>
              <a:rPr lang="en-NZ" b="1" dirty="0"/>
              <a:t>equality</a:t>
            </a:r>
            <a:r>
              <a:rPr lang="en-NZ" dirty="0"/>
              <a:t> against a list of values</a:t>
            </a:r>
            <a:r>
              <a:rPr lang="en-NZ" dirty="0" smtClean="0"/>
              <a:t>. </a:t>
            </a:r>
          </a:p>
          <a:p>
            <a:pPr lvl="1"/>
            <a:r>
              <a:rPr lang="en-NZ" dirty="0" smtClean="0"/>
              <a:t>Each </a:t>
            </a:r>
            <a:r>
              <a:rPr lang="en-NZ" dirty="0"/>
              <a:t>value is called a </a:t>
            </a:r>
            <a:r>
              <a:rPr lang="en-NZ" b="1" dirty="0"/>
              <a:t>case</a:t>
            </a:r>
            <a:r>
              <a:rPr lang="en-NZ" dirty="0"/>
              <a:t>, and the variable being switched on is checked for each case</a:t>
            </a:r>
            <a:r>
              <a:rPr lang="en-NZ" dirty="0" smtClean="0"/>
              <a:t>.</a:t>
            </a:r>
          </a:p>
          <a:p>
            <a:pPr lvl="2"/>
            <a:r>
              <a:rPr lang="en-NZ" dirty="0" smtClean="0"/>
              <a:t>Variables: </a:t>
            </a:r>
            <a:r>
              <a:rPr lang="en-NZ" b="1" dirty="0" smtClean="0"/>
              <a:t>integers</a:t>
            </a:r>
            <a:r>
              <a:rPr lang="en-NZ" dirty="0"/>
              <a:t>, convertable integers (</a:t>
            </a:r>
            <a:r>
              <a:rPr lang="en-NZ" b="1" dirty="0"/>
              <a:t>byte, short, </a:t>
            </a:r>
            <a:r>
              <a:rPr lang="en-NZ" b="1" dirty="0" smtClean="0"/>
              <a:t>char</a:t>
            </a:r>
            <a:r>
              <a:rPr lang="en-NZ" dirty="0" smtClean="0"/>
              <a:t>) and </a:t>
            </a:r>
            <a:r>
              <a:rPr lang="en-NZ" b="1" dirty="0" smtClean="0"/>
              <a:t>strings </a:t>
            </a:r>
          </a:p>
          <a:p>
            <a:pPr lvl="2"/>
            <a:r>
              <a:rPr lang="en-NZ" dirty="0" smtClean="0"/>
              <a:t>Value: must </a:t>
            </a:r>
            <a:r>
              <a:rPr lang="en-NZ" dirty="0"/>
              <a:t>be the </a:t>
            </a:r>
            <a:r>
              <a:rPr lang="en-NZ" b="1" dirty="0"/>
              <a:t>same</a:t>
            </a:r>
            <a:r>
              <a:rPr lang="en-NZ" dirty="0"/>
              <a:t> data </a:t>
            </a:r>
            <a:r>
              <a:rPr lang="en-NZ" dirty="0" smtClean="0"/>
              <a:t>type, a </a:t>
            </a:r>
            <a:r>
              <a:rPr lang="en-NZ" b="1" u="sng" dirty="0" smtClean="0"/>
              <a:t>constant</a:t>
            </a:r>
            <a:r>
              <a:rPr lang="en-NZ" dirty="0" smtClean="0"/>
              <a:t> or a </a:t>
            </a:r>
            <a:r>
              <a:rPr lang="en-NZ" b="1" u="sng" dirty="0" smtClean="0"/>
              <a:t>literal</a:t>
            </a:r>
            <a:r>
              <a:rPr lang="en-NZ" dirty="0" smtClean="0"/>
              <a:t>.</a:t>
            </a:r>
          </a:p>
          <a:p>
            <a:pPr lvl="2"/>
            <a:r>
              <a:rPr lang="en-NZ" dirty="0" smtClean="0"/>
              <a:t>When the variable being switched on is equal to a case, the statements following that case will execute until a </a:t>
            </a:r>
            <a:r>
              <a:rPr lang="en-NZ" b="1" dirty="0" smtClean="0"/>
              <a:t>break</a:t>
            </a:r>
            <a:r>
              <a:rPr lang="en-NZ" dirty="0" smtClean="0"/>
              <a:t> statement is reached.</a:t>
            </a:r>
          </a:p>
          <a:p>
            <a:pPr lvl="2"/>
            <a:r>
              <a:rPr lang="en-NZ" dirty="0" smtClean="0"/>
              <a:t>Not </a:t>
            </a:r>
            <a:r>
              <a:rPr lang="en-NZ" dirty="0"/>
              <a:t>every case needs to contain a break. If no break appears, the flow of control will </a:t>
            </a:r>
            <a:r>
              <a:rPr lang="en-NZ" b="1" u="sng" dirty="0"/>
              <a:t>fall through </a:t>
            </a:r>
            <a:r>
              <a:rPr lang="en-NZ" dirty="0"/>
              <a:t>to subsequent cases until a break is reached.</a:t>
            </a:r>
          </a:p>
          <a:p>
            <a:pPr lvl="2"/>
            <a:r>
              <a:rPr lang="en-NZ" dirty="0" smtClean="0"/>
              <a:t>A </a:t>
            </a:r>
            <a:r>
              <a:rPr lang="en-NZ" dirty="0"/>
              <a:t>switch statement can have an optional </a:t>
            </a:r>
            <a:r>
              <a:rPr lang="en-NZ" b="1" dirty="0"/>
              <a:t>default case</a:t>
            </a:r>
            <a:r>
              <a:rPr lang="en-NZ" dirty="0"/>
              <a:t>, which must appear at the end of the switch. </a:t>
            </a:r>
            <a:endParaRPr lang="en-NZ" dirty="0" smtClean="0"/>
          </a:p>
          <a:p>
            <a:pPr lvl="3"/>
            <a:r>
              <a:rPr lang="en-NZ" dirty="0" smtClean="0"/>
              <a:t>The </a:t>
            </a:r>
            <a:r>
              <a:rPr lang="en-NZ" dirty="0"/>
              <a:t>default case can be used for performing a task when none of the cases is true. No break is needed in the default case.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88486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3.Selection Structure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Example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What would be the value of x after the following statements were executed?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13</a:t>
            </a:fld>
            <a:endParaRPr lang="en-NZ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632520" y="2257639"/>
            <a:ext cx="2592288" cy="30285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 = 10;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(x)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 10: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x += 15;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 12: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x -= 5;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x *= 3;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512840" y="5116883"/>
            <a:ext cx="1152128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x=20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0582" y="2886505"/>
            <a:ext cx="868242" cy="7585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1300" y="3674740"/>
            <a:ext cx="868242" cy="7585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32920" y="2420888"/>
            <a:ext cx="648072" cy="465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10</a:t>
            </a:r>
            <a:endParaRPr lang="en-NZ" sz="1600" dirty="0"/>
          </a:p>
        </p:txBody>
      </p:sp>
      <p:sp>
        <p:nvSpPr>
          <p:cNvPr id="11" name="Rectangle 10"/>
          <p:cNvSpPr/>
          <p:nvPr/>
        </p:nvSpPr>
        <p:spPr>
          <a:xfrm>
            <a:off x="5092870" y="2420887"/>
            <a:ext cx="648072" cy="465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25</a:t>
            </a:r>
            <a:endParaRPr lang="en-NZ" sz="1600" dirty="0"/>
          </a:p>
        </p:txBody>
      </p:sp>
      <p:sp>
        <p:nvSpPr>
          <p:cNvPr id="12" name="Rectangle 11"/>
          <p:cNvSpPr/>
          <p:nvPr/>
        </p:nvSpPr>
        <p:spPr>
          <a:xfrm>
            <a:off x="5952820" y="2420887"/>
            <a:ext cx="648072" cy="465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20</a:t>
            </a:r>
            <a:endParaRPr lang="en-NZ" sz="1600" dirty="0"/>
          </a:p>
        </p:txBody>
      </p: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4664968" y="2653695"/>
            <a:ext cx="4279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32930" y="2653695"/>
            <a:ext cx="4279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3627147" y="3539198"/>
            <a:ext cx="2084086" cy="1066353"/>
          </a:xfrm>
          <a:prstGeom prst="wedgeRectCallout">
            <a:avLst>
              <a:gd name="adj1" fmla="val -78788"/>
              <a:gd name="adj2" fmla="val -426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/>
              <a:t>If no break appears, the flow of control will </a:t>
            </a:r>
            <a:r>
              <a:rPr lang="en-NZ" b="1" u="sng" dirty="0"/>
              <a:t>fall </a:t>
            </a:r>
            <a:r>
              <a:rPr lang="en-NZ" b="1" u="sng" dirty="0" smtClean="0"/>
              <a:t>through from case 10 to case 12</a:t>
            </a:r>
            <a:endParaRPr lang="en-NZ" dirty="0"/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8496628" y="152400"/>
            <a:ext cx="1124918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NZ" sz="1200" dirty="0" smtClean="0"/>
              <a:t>L04Code.java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463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260648"/>
            <a:ext cx="8543925" cy="399578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Exercise 1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1037" y="764704"/>
            <a:ext cx="8543925" cy="4351338"/>
          </a:xfrm>
        </p:spPr>
        <p:txBody>
          <a:bodyPr/>
          <a:lstStyle/>
          <a:p>
            <a:r>
              <a:rPr lang="en-NZ" dirty="0" smtClean="0"/>
              <a:t>What is the output if grade is “B”, “C”, “D”, “E”,“F”? Rewrite the program</a:t>
            </a:r>
          </a:p>
          <a:p>
            <a:pPr lvl="1"/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14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928664" y="1628800"/>
            <a:ext cx="6408712" cy="431502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grade =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switch(grade) {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System.out.println("Excellent!");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 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 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System.out.println("Well done");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 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System.out.println("You passed");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 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System.out.println("Better try again");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default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System.out.println("Invalid grade");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("Your grade is " + grade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8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3.Selection Structure</a:t>
            </a:r>
            <a:br>
              <a:rPr lang="en-NZ" dirty="0"/>
            </a:br>
            <a:r>
              <a:rPr lang="en-NZ" dirty="0"/>
              <a:t>Multiple-Selection Statement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Note:</a:t>
            </a:r>
          </a:p>
          <a:p>
            <a:pPr lvl="1"/>
            <a:r>
              <a:rPr lang="en-NZ" dirty="0"/>
              <a:t>If a </a:t>
            </a:r>
            <a:r>
              <a:rPr lang="en-NZ" b="1" dirty="0"/>
              <a:t>match</a:t>
            </a:r>
            <a:r>
              <a:rPr lang="en-NZ" dirty="0"/>
              <a:t> occurs, the program executes that case’s statements. </a:t>
            </a:r>
          </a:p>
          <a:p>
            <a:pPr lvl="1"/>
            <a:r>
              <a:rPr lang="en-NZ" dirty="0"/>
              <a:t>switch does </a:t>
            </a:r>
            <a:r>
              <a:rPr lang="en-NZ" b="1" dirty="0"/>
              <a:t>not</a:t>
            </a:r>
            <a:r>
              <a:rPr lang="en-NZ" dirty="0"/>
              <a:t> provide a mechanism for testing </a:t>
            </a:r>
            <a:r>
              <a:rPr lang="en-NZ" b="1" dirty="0"/>
              <a:t>ranges of values</a:t>
            </a:r>
            <a:r>
              <a:rPr lang="en-NZ" dirty="0"/>
              <a:t>—every value must be listed in a separate case label. </a:t>
            </a:r>
          </a:p>
          <a:p>
            <a:pPr lvl="1"/>
            <a:r>
              <a:rPr lang="en-NZ" dirty="0"/>
              <a:t>switch differs from other control statements in that it does </a:t>
            </a:r>
            <a:r>
              <a:rPr lang="en-NZ" b="1" dirty="0"/>
              <a:t>not</a:t>
            </a:r>
            <a:r>
              <a:rPr lang="en-NZ" dirty="0"/>
              <a:t> require </a:t>
            </a:r>
            <a:r>
              <a:rPr lang="en-NZ" b="1" dirty="0"/>
              <a:t>braces</a:t>
            </a:r>
            <a:r>
              <a:rPr lang="en-NZ" dirty="0"/>
              <a:t> around multiple statements in a case. </a:t>
            </a:r>
          </a:p>
          <a:p>
            <a:pPr lvl="1"/>
            <a:r>
              <a:rPr lang="en-NZ" dirty="0"/>
              <a:t>Without </a:t>
            </a:r>
            <a:r>
              <a:rPr lang="en-NZ" b="1" dirty="0"/>
              <a:t>break</a:t>
            </a:r>
            <a:r>
              <a:rPr lang="en-NZ" dirty="0"/>
              <a:t>, the statements for a matching case and subsequent cases execute until a break or the end of the switch is encountered. This is called “</a:t>
            </a:r>
            <a:r>
              <a:rPr lang="en-NZ" b="1" dirty="0"/>
              <a:t>falling through</a:t>
            </a:r>
            <a:r>
              <a:rPr lang="en-NZ" dirty="0"/>
              <a:t>.” </a:t>
            </a:r>
          </a:p>
          <a:p>
            <a:pPr lvl="1"/>
            <a:r>
              <a:rPr lang="en-NZ" dirty="0"/>
              <a:t>If no match occurs between the controlling expression’s value and a case label, the </a:t>
            </a:r>
            <a:r>
              <a:rPr lang="en-NZ" b="1" dirty="0"/>
              <a:t>default case executes</a:t>
            </a:r>
            <a:r>
              <a:rPr lang="en-NZ" dirty="0"/>
              <a:t>. </a:t>
            </a:r>
          </a:p>
          <a:p>
            <a:pPr lvl="1"/>
            <a:r>
              <a:rPr lang="en-NZ" dirty="0"/>
              <a:t>If no match occurs and there is no default case, program control simply continues with the first statement after the switch.</a:t>
            </a:r>
          </a:p>
          <a:p>
            <a:pPr lvl="1"/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29858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3.Selection Structure</a:t>
            </a:r>
            <a:br>
              <a:rPr lang="en-NZ" dirty="0"/>
            </a:br>
            <a:r>
              <a:rPr lang="en-NZ" dirty="0"/>
              <a:t>Multiple-Selection Statement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Example: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16</a:t>
            </a:fld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9397" y="1412776"/>
            <a:ext cx="6413678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11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3.Selection </a:t>
            </a:r>
            <a:r>
              <a:rPr lang="en-NZ" dirty="0" smtClean="0"/>
              <a:t>Structure</a:t>
            </a:r>
            <a:br>
              <a:rPr lang="en-NZ" dirty="0" smtClean="0"/>
            </a:br>
            <a:r>
              <a:rPr lang="en-NZ" dirty="0" smtClean="0"/>
              <a:t>Good programming Practice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 a </a:t>
            </a:r>
            <a:r>
              <a:rPr lang="en-NZ" i="1" dirty="0" smtClean="0"/>
              <a:t>switch</a:t>
            </a:r>
            <a:r>
              <a:rPr lang="en-NZ" dirty="0" smtClean="0"/>
              <a:t> statement, ensure that you test for all possible values of the controlling expression</a:t>
            </a:r>
          </a:p>
          <a:p>
            <a:r>
              <a:rPr lang="en-NZ" dirty="0" smtClean="0"/>
              <a:t>Provide a </a:t>
            </a:r>
            <a:r>
              <a:rPr lang="en-NZ" b="1" i="1" dirty="0" smtClean="0"/>
              <a:t>default</a:t>
            </a:r>
            <a:r>
              <a:rPr lang="en-NZ" dirty="0" smtClean="0"/>
              <a:t> case in switch statements. This forces you on the need to process exceptional conditions</a:t>
            </a:r>
          </a:p>
          <a:p>
            <a:r>
              <a:rPr lang="en-NZ" dirty="0" smtClean="0"/>
              <a:t>Although each </a:t>
            </a:r>
            <a:r>
              <a:rPr lang="en-NZ" b="1" i="1" dirty="0" smtClean="0"/>
              <a:t>case</a:t>
            </a:r>
            <a:r>
              <a:rPr lang="en-NZ" dirty="0" smtClean="0"/>
              <a:t> and the </a:t>
            </a:r>
            <a:r>
              <a:rPr lang="en-NZ" b="1" i="1" dirty="0" smtClean="0"/>
              <a:t>default</a:t>
            </a:r>
            <a:r>
              <a:rPr lang="en-NZ" dirty="0" smtClean="0"/>
              <a:t> case in a </a:t>
            </a:r>
            <a:r>
              <a:rPr lang="en-NZ" i="1" dirty="0" smtClean="0"/>
              <a:t>switch</a:t>
            </a:r>
            <a:r>
              <a:rPr lang="en-NZ" dirty="0" smtClean="0"/>
              <a:t> can occur in any order, place the default case last. When the default case is listed last, the break for that case is not required.</a:t>
            </a:r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33043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4.Repetition Structure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It is also called iteration statements or looping statements</a:t>
            </a:r>
          </a:p>
          <a:p>
            <a:r>
              <a:rPr lang="en-NZ" dirty="0" smtClean="0"/>
              <a:t>Perform statements repeatedly while a </a:t>
            </a:r>
            <a:r>
              <a:rPr lang="en-NZ" b="1" dirty="0" smtClean="0"/>
              <a:t>loop-continuation condition </a:t>
            </a:r>
            <a:r>
              <a:rPr lang="en-NZ" dirty="0" smtClean="0"/>
              <a:t>remains true. </a:t>
            </a:r>
          </a:p>
          <a:p>
            <a:pPr lvl="1"/>
            <a:r>
              <a:rPr lang="en-NZ" b="1" i="1" dirty="0" smtClean="0"/>
              <a:t>while</a:t>
            </a:r>
            <a:r>
              <a:rPr lang="en-NZ" dirty="0" smtClean="0"/>
              <a:t> and </a:t>
            </a:r>
            <a:r>
              <a:rPr lang="en-NZ" b="1" i="1" dirty="0" smtClean="0"/>
              <a:t>for</a:t>
            </a:r>
            <a:r>
              <a:rPr lang="en-NZ" dirty="0" smtClean="0"/>
              <a:t> statements perform the action(s) in their bodies </a:t>
            </a:r>
            <a:r>
              <a:rPr lang="en-NZ" b="1" dirty="0" smtClean="0"/>
              <a:t>zero</a:t>
            </a:r>
            <a:r>
              <a:rPr lang="en-NZ" dirty="0" smtClean="0"/>
              <a:t> or </a:t>
            </a:r>
            <a:r>
              <a:rPr lang="en-NZ" b="1" dirty="0" smtClean="0"/>
              <a:t>more</a:t>
            </a:r>
            <a:r>
              <a:rPr lang="en-NZ" dirty="0" smtClean="0"/>
              <a:t> times</a:t>
            </a:r>
          </a:p>
          <a:p>
            <a:pPr lvl="2"/>
            <a:r>
              <a:rPr lang="en-NZ" dirty="0" smtClean="0"/>
              <a:t>if the loop-continuation condition is initially </a:t>
            </a:r>
            <a:r>
              <a:rPr lang="en-NZ" b="1" dirty="0" smtClean="0"/>
              <a:t>false</a:t>
            </a:r>
            <a:r>
              <a:rPr lang="en-NZ" dirty="0" smtClean="0"/>
              <a:t>, the body will </a:t>
            </a:r>
            <a:r>
              <a:rPr lang="en-NZ" b="1" dirty="0" smtClean="0"/>
              <a:t>not</a:t>
            </a:r>
            <a:r>
              <a:rPr lang="en-NZ" dirty="0" smtClean="0"/>
              <a:t> execute. </a:t>
            </a:r>
          </a:p>
          <a:p>
            <a:pPr lvl="1"/>
            <a:r>
              <a:rPr lang="en-NZ" dirty="0" smtClean="0"/>
              <a:t>The </a:t>
            </a:r>
            <a:r>
              <a:rPr lang="en-NZ" b="1" i="1" dirty="0" smtClean="0"/>
              <a:t>do…while</a:t>
            </a:r>
            <a:r>
              <a:rPr lang="en-NZ" dirty="0" smtClean="0"/>
              <a:t> statement performs the action(s) in its body </a:t>
            </a:r>
            <a:r>
              <a:rPr lang="en-NZ" b="1" dirty="0" smtClean="0"/>
              <a:t>one</a:t>
            </a:r>
            <a:r>
              <a:rPr lang="en-NZ" dirty="0" smtClean="0"/>
              <a:t> or </a:t>
            </a:r>
            <a:r>
              <a:rPr lang="en-NZ" b="1" dirty="0" smtClean="0"/>
              <a:t>more</a:t>
            </a:r>
            <a:r>
              <a:rPr lang="en-NZ" dirty="0" smtClean="0"/>
              <a:t> times. 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96605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4.Repetition Structure</a:t>
            </a:r>
            <a:br>
              <a:rPr lang="en-NZ" dirty="0" smtClean="0"/>
            </a:br>
            <a:r>
              <a:rPr lang="en-NZ" dirty="0" smtClean="0"/>
              <a:t>The </a:t>
            </a:r>
            <a:r>
              <a:rPr lang="en-US" dirty="0" smtClean="0"/>
              <a:t>while Statement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while repetition statement</a:t>
            </a:r>
          </a:p>
          <a:p>
            <a:pPr lvl="1"/>
            <a:r>
              <a:rPr lang="en-US" altLang="en-US" dirty="0" smtClean="0"/>
              <a:t>repeats an action while a condition remains true. </a:t>
            </a:r>
          </a:p>
          <a:p>
            <a:r>
              <a:rPr lang="en-US" altLang="en-US" dirty="0" smtClean="0"/>
              <a:t>The repetition statement’s body may be a single statement or a block. </a:t>
            </a:r>
          </a:p>
          <a:p>
            <a:r>
              <a:rPr lang="en-US" altLang="en-US" dirty="0" smtClean="0"/>
              <a:t>Eventually, the condition will become false.  At this point, the repetition terminates, and the first statement after the repetition statement executes.</a:t>
            </a:r>
          </a:p>
          <a:p>
            <a:r>
              <a:rPr lang="en-US" altLang="en-US" dirty="0" smtClean="0"/>
              <a:t>Example: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19</a:t>
            </a:fld>
            <a:endParaRPr lang="en-NZ" dirty="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681192" y="283432"/>
            <a:ext cx="2592288" cy="17081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statementsBeforeLoop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 condition ) { 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statement_1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statement_n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statementsAfterLoop;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8210" y="3985806"/>
            <a:ext cx="203968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560512" y="4797152"/>
            <a:ext cx="4581554" cy="12341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numberOfCoins = 4;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 numberOfCoins &gt; 0 )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numberOfCoins-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System.out.println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a coin");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Z" alt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448944" y="4236987"/>
            <a:ext cx="1744919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zh-CN" sz="1400" dirty="0">
                <a:solidFill>
                  <a:schemeClr val="tx1"/>
                </a:solidFill>
                <a:latin typeface="Courier New" panose="02070309020205020404" pitchFamily="49" charset="0"/>
              </a:rPr>
              <a:t>Insert a coin</a:t>
            </a:r>
          </a:p>
          <a:p>
            <a:pPr algn="l" eaLnBrk="1" hangingPunct="1"/>
            <a:r>
              <a:rPr lang="en-NZ" altLang="zh-CN" sz="1400" dirty="0">
                <a:solidFill>
                  <a:schemeClr val="tx1"/>
                </a:solidFill>
                <a:latin typeface="Courier New" panose="02070309020205020404" pitchFamily="49" charset="0"/>
              </a:rPr>
              <a:t>Insert a coin</a:t>
            </a:r>
          </a:p>
          <a:p>
            <a:pPr algn="l" eaLnBrk="1" hangingPunct="1"/>
            <a:r>
              <a:rPr lang="en-NZ" altLang="zh-CN" sz="1400" dirty="0">
                <a:solidFill>
                  <a:schemeClr val="tx1"/>
                </a:solidFill>
                <a:latin typeface="Courier New" panose="02070309020205020404" pitchFamily="49" charset="0"/>
              </a:rPr>
              <a:t>Insert a coin</a:t>
            </a:r>
          </a:p>
          <a:p>
            <a:pPr algn="l" eaLnBrk="1" hangingPunct="1"/>
            <a:r>
              <a:rPr lang="en-NZ" altLang="zh-CN" sz="1400" dirty="0">
                <a:solidFill>
                  <a:schemeClr val="tx1"/>
                </a:solidFill>
                <a:latin typeface="Courier New" panose="02070309020205020404" pitchFamily="49" charset="0"/>
              </a:rPr>
              <a:t>Insert a coin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7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Topics:</a:t>
            </a:r>
          </a:p>
          <a:p>
            <a:pPr lvl="1"/>
            <a:r>
              <a:rPr lang="en-US" dirty="0" smtClean="0"/>
              <a:t>Control Structures</a:t>
            </a:r>
          </a:p>
          <a:p>
            <a:pPr lvl="1"/>
            <a:r>
              <a:rPr lang="en-US" dirty="0" smtClean="0"/>
              <a:t>sequence </a:t>
            </a:r>
            <a:r>
              <a:rPr lang="en-US" dirty="0"/>
              <a:t>structure</a:t>
            </a:r>
            <a:endParaRPr lang="en-US" dirty="0" smtClean="0"/>
          </a:p>
          <a:p>
            <a:pPr lvl="1"/>
            <a:r>
              <a:rPr lang="en-US" altLang="en-US" dirty="0"/>
              <a:t>selection </a:t>
            </a:r>
            <a:r>
              <a:rPr lang="en-US" altLang="en-US" dirty="0" smtClean="0"/>
              <a:t>structure</a:t>
            </a:r>
          </a:p>
          <a:p>
            <a:pPr lvl="2"/>
            <a:r>
              <a:rPr lang="en-US" altLang="en-US" dirty="0" smtClean="0"/>
              <a:t>The if , if-else, nested-if statements , </a:t>
            </a:r>
            <a:r>
              <a:rPr lang="en-NZ" altLang="en-US" dirty="0" smtClean="0"/>
              <a:t>the </a:t>
            </a:r>
            <a:r>
              <a:rPr lang="en-NZ" altLang="en-US" dirty="0"/>
              <a:t>?: </a:t>
            </a:r>
            <a:r>
              <a:rPr lang="en-NZ" altLang="en-US" dirty="0" smtClean="0"/>
              <a:t>operator,  the </a:t>
            </a:r>
            <a:r>
              <a:rPr lang="en-NZ" altLang="en-US" dirty="0"/>
              <a:t>Switch statement</a:t>
            </a:r>
          </a:p>
          <a:p>
            <a:pPr lvl="1"/>
            <a:r>
              <a:rPr lang="en-US" altLang="en-US" dirty="0" smtClean="0"/>
              <a:t>Repetition structure</a:t>
            </a:r>
          </a:p>
          <a:p>
            <a:pPr lvl="2"/>
            <a:r>
              <a:rPr lang="en-NZ" dirty="0"/>
              <a:t>Sentinel-Controlled </a:t>
            </a:r>
            <a:r>
              <a:rPr lang="en-NZ" dirty="0" smtClean="0"/>
              <a:t>Repetition</a:t>
            </a:r>
          </a:p>
          <a:p>
            <a:pPr lvl="2"/>
            <a:r>
              <a:rPr lang="en-NZ" altLang="en-US" dirty="0" smtClean="0"/>
              <a:t>Counter-Controlled Repetition</a:t>
            </a:r>
          </a:p>
          <a:p>
            <a:pPr lvl="2"/>
            <a:r>
              <a:rPr lang="en-US" altLang="en-US" dirty="0" smtClean="0"/>
              <a:t>The for, while, do-while statements</a:t>
            </a:r>
          </a:p>
          <a:p>
            <a:pPr lvl="1"/>
            <a:r>
              <a:rPr lang="en-US" dirty="0"/>
              <a:t>Branching </a:t>
            </a:r>
            <a:r>
              <a:rPr lang="en-US" dirty="0" smtClean="0"/>
              <a:t>Statements</a:t>
            </a:r>
          </a:p>
          <a:p>
            <a:pPr lvl="2"/>
            <a:r>
              <a:rPr lang="en-US" dirty="0" smtClean="0"/>
              <a:t>The break and continue Statements, the return statement, exit</a:t>
            </a:r>
            <a:endParaRPr lang="en-NZ" dirty="0" smtClean="0"/>
          </a:p>
          <a:p>
            <a:r>
              <a:rPr lang="en-US" dirty="0" smtClean="0"/>
              <a:t>Reading:</a:t>
            </a:r>
          </a:p>
          <a:p>
            <a:pPr lvl="1"/>
            <a:r>
              <a:rPr lang="en-NZ" dirty="0"/>
              <a:t>Java how to program Late objects version (D &amp; D)</a:t>
            </a:r>
          </a:p>
          <a:p>
            <a:pPr lvl="2"/>
            <a:r>
              <a:rPr lang="en-NZ" dirty="0"/>
              <a:t>Chapter </a:t>
            </a:r>
            <a:r>
              <a:rPr lang="en-NZ" dirty="0" smtClean="0"/>
              <a:t>3 </a:t>
            </a:r>
            <a:r>
              <a:rPr lang="en-NZ" dirty="0"/>
              <a:t>&amp; Chapter </a:t>
            </a:r>
            <a:r>
              <a:rPr lang="en-NZ" dirty="0" smtClean="0"/>
              <a:t>4</a:t>
            </a:r>
            <a:endParaRPr lang="en-US" dirty="0" smtClean="0"/>
          </a:p>
          <a:p>
            <a:pPr lvl="1"/>
            <a:r>
              <a:rPr lang="en-NZ" dirty="0" smtClean="0"/>
              <a:t>The Java Tutorials</a:t>
            </a:r>
          </a:p>
          <a:p>
            <a:pPr lvl="2"/>
            <a:r>
              <a:rPr lang="en-NZ" dirty="0" smtClean="0"/>
              <a:t>Lesson</a:t>
            </a:r>
            <a:r>
              <a:rPr lang="en-NZ" dirty="0"/>
              <a:t>: Language </a:t>
            </a:r>
            <a:r>
              <a:rPr lang="en-NZ" dirty="0" smtClean="0"/>
              <a:t>Basics: Control Flow Statements</a:t>
            </a:r>
          </a:p>
          <a:p>
            <a:pPr lvl="3"/>
            <a:r>
              <a:rPr lang="en-NZ" dirty="0"/>
              <a:t>https://</a:t>
            </a:r>
            <a:r>
              <a:rPr lang="en-NZ" dirty="0" smtClean="0"/>
              <a:t>docs.oracle.com/javase/tutorial/java/nutsandbolts/index.html</a:t>
            </a:r>
          </a:p>
          <a:p>
            <a:pPr lvl="1"/>
            <a:r>
              <a:rPr lang="en-NZ" dirty="0" smtClean="0"/>
              <a:t>Welcome </a:t>
            </a:r>
            <a:r>
              <a:rPr lang="en-NZ" dirty="0"/>
              <a:t>to Java for Python Programmers</a:t>
            </a:r>
          </a:p>
          <a:p>
            <a:pPr lvl="2"/>
            <a:r>
              <a:rPr lang="en-NZ" dirty="0"/>
              <a:t>http://interactivepython.org/courselib/static/java4python/index.html</a:t>
            </a:r>
            <a:endParaRPr lang="en-NZ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</a:t>
            </a:fld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-106363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/>
              <a:t>4.Repetition Structure</a:t>
            </a:r>
            <a:br>
              <a:rPr lang="en-NZ" dirty="0"/>
            </a:br>
            <a:r>
              <a:rPr lang="en-NZ" dirty="0"/>
              <a:t>Sentinel-Controlled Repetition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5306144"/>
          </a:xfrm>
        </p:spPr>
        <p:txBody>
          <a:bodyPr>
            <a:normAutofit/>
          </a:bodyPr>
          <a:lstStyle/>
          <a:p>
            <a:r>
              <a:rPr lang="en-NZ" dirty="0" smtClean="0"/>
              <a:t>It is </a:t>
            </a:r>
            <a:r>
              <a:rPr lang="en-NZ" dirty="0"/>
              <a:t>often called </a:t>
            </a:r>
            <a:r>
              <a:rPr lang="en-NZ" b="1" dirty="0"/>
              <a:t>indefinite</a:t>
            </a:r>
            <a:r>
              <a:rPr lang="en-NZ" dirty="0"/>
              <a:t> repetition because the number of repetitions is </a:t>
            </a:r>
            <a:r>
              <a:rPr lang="en-NZ" b="1" dirty="0"/>
              <a:t>not</a:t>
            </a:r>
            <a:r>
              <a:rPr lang="en-NZ" dirty="0"/>
              <a:t> known before the loop begins executing.</a:t>
            </a:r>
          </a:p>
          <a:p>
            <a:r>
              <a:rPr lang="en-NZ" dirty="0"/>
              <a:t>A special value called a </a:t>
            </a:r>
            <a:r>
              <a:rPr lang="en-NZ" b="1" dirty="0"/>
              <a:t>sentinel</a:t>
            </a:r>
            <a:r>
              <a:rPr lang="en-NZ" dirty="0"/>
              <a:t> value (also called a </a:t>
            </a:r>
            <a:r>
              <a:rPr lang="en-NZ" dirty="0" smtClean="0"/>
              <a:t>signal/dummy/flag </a:t>
            </a:r>
            <a:r>
              <a:rPr lang="en-NZ" dirty="0"/>
              <a:t>value) can be used to indicate “end of data entry.” </a:t>
            </a:r>
            <a:endParaRPr lang="en-NZ" dirty="0" smtClean="0"/>
          </a:p>
          <a:p>
            <a:r>
              <a:rPr lang="en-NZ" dirty="0"/>
              <a:t>Program logic for sentinel-controlled repetition</a:t>
            </a:r>
          </a:p>
          <a:p>
            <a:pPr lvl="1"/>
            <a:r>
              <a:rPr lang="en-NZ" dirty="0"/>
              <a:t>Reads the </a:t>
            </a:r>
            <a:r>
              <a:rPr lang="en-NZ" b="1" dirty="0"/>
              <a:t>first</a:t>
            </a:r>
            <a:r>
              <a:rPr lang="en-NZ" dirty="0"/>
              <a:t> value before reaching the </a:t>
            </a:r>
            <a:r>
              <a:rPr lang="en-NZ" dirty="0" smtClean="0"/>
              <a:t>loop. </a:t>
            </a:r>
            <a:endParaRPr lang="en-NZ" dirty="0"/>
          </a:p>
          <a:p>
            <a:pPr lvl="2"/>
            <a:r>
              <a:rPr lang="en-NZ" dirty="0" smtClean="0"/>
              <a:t>If </a:t>
            </a:r>
            <a:r>
              <a:rPr lang="en-NZ" dirty="0"/>
              <a:t>the condition of the </a:t>
            </a:r>
            <a:r>
              <a:rPr lang="en-NZ" dirty="0" smtClean="0"/>
              <a:t>loop is </a:t>
            </a:r>
            <a:r>
              <a:rPr lang="en-NZ" b="1" dirty="0" smtClean="0"/>
              <a:t>false</a:t>
            </a:r>
            <a:r>
              <a:rPr lang="en-NZ" dirty="0" smtClean="0"/>
              <a:t>, </a:t>
            </a:r>
            <a:r>
              <a:rPr lang="en-NZ" dirty="0"/>
              <a:t>so the body of the </a:t>
            </a:r>
            <a:r>
              <a:rPr lang="en-NZ" dirty="0" smtClean="0"/>
              <a:t>loop does </a:t>
            </a:r>
            <a:r>
              <a:rPr lang="en-NZ" dirty="0"/>
              <a:t>not execute </a:t>
            </a:r>
          </a:p>
          <a:p>
            <a:pPr lvl="2"/>
            <a:r>
              <a:rPr lang="en-NZ" dirty="0" smtClean="0"/>
              <a:t>If </a:t>
            </a:r>
            <a:r>
              <a:rPr lang="en-NZ" dirty="0"/>
              <a:t>the condition is </a:t>
            </a:r>
            <a:r>
              <a:rPr lang="en-NZ" b="1" dirty="0"/>
              <a:t>true</a:t>
            </a:r>
            <a:r>
              <a:rPr lang="en-NZ" dirty="0"/>
              <a:t>, the body begins execution and processes the input.</a:t>
            </a:r>
          </a:p>
          <a:p>
            <a:pPr lvl="1"/>
            <a:r>
              <a:rPr lang="en-NZ" dirty="0"/>
              <a:t>Then the loop body </a:t>
            </a:r>
            <a:r>
              <a:rPr lang="en-NZ" b="1" dirty="0"/>
              <a:t>inputs</a:t>
            </a:r>
            <a:r>
              <a:rPr lang="en-NZ" dirty="0"/>
              <a:t> the next value from the user before the end of the loop. </a:t>
            </a:r>
          </a:p>
          <a:p>
            <a:pPr lvl="1"/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778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496" y="0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/>
              <a:t>4.Repetition Structure</a:t>
            </a:r>
            <a:br>
              <a:rPr lang="en-NZ" dirty="0"/>
            </a:br>
            <a:r>
              <a:rPr lang="en-NZ" dirty="0" smtClean="0"/>
              <a:t>Sentinel-Controlled Repetition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3649960"/>
          </a:xfrm>
        </p:spPr>
        <p:txBody>
          <a:bodyPr>
            <a:normAutofit/>
          </a:bodyPr>
          <a:lstStyle/>
          <a:p>
            <a:r>
              <a:rPr lang="en-NZ" dirty="0"/>
              <a:t>Example: Develop a class-averaging program that processes grades for an arbitrary number of students each time it’s run.</a:t>
            </a:r>
          </a:p>
          <a:p>
            <a:r>
              <a:rPr lang="en-NZ" dirty="0" smtClean="0"/>
              <a:t>Steps: </a:t>
            </a:r>
          </a:p>
          <a:p>
            <a:pPr lvl="1"/>
            <a:r>
              <a:rPr lang="en-NZ" dirty="0" smtClean="0"/>
              <a:t>Initialize variables (initialize total, count to zero)</a:t>
            </a:r>
          </a:p>
          <a:p>
            <a:pPr lvl="1"/>
            <a:r>
              <a:rPr lang="en-NZ" dirty="0" smtClean="0"/>
              <a:t>Input</a:t>
            </a:r>
            <a:r>
              <a:rPr lang="en-NZ" dirty="0"/>
              <a:t>, sum and count the quiz </a:t>
            </a:r>
            <a:r>
              <a:rPr lang="en-NZ" dirty="0" smtClean="0"/>
              <a:t>grades</a:t>
            </a:r>
          </a:p>
          <a:p>
            <a:pPr lvl="1"/>
            <a:r>
              <a:rPr lang="en-NZ" dirty="0" smtClean="0"/>
              <a:t>Calculate </a:t>
            </a:r>
            <a:r>
              <a:rPr lang="en-NZ" dirty="0"/>
              <a:t>and print the class average</a:t>
            </a:r>
          </a:p>
          <a:p>
            <a:r>
              <a:rPr lang="en-NZ" dirty="0" smtClean="0"/>
              <a:t>For step 2: </a:t>
            </a:r>
            <a:r>
              <a:rPr lang="en-NZ" dirty="0"/>
              <a:t>Input, sum and count the quiz </a:t>
            </a:r>
            <a:r>
              <a:rPr lang="en-NZ" dirty="0" smtClean="0"/>
              <a:t>grades</a:t>
            </a:r>
          </a:p>
          <a:p>
            <a:pPr lvl="1"/>
            <a:r>
              <a:rPr lang="en-NZ" dirty="0" smtClean="0"/>
              <a:t>It requires </a:t>
            </a:r>
            <a:r>
              <a:rPr lang="en-NZ" dirty="0"/>
              <a:t>a repetition to successively input each grade. </a:t>
            </a:r>
          </a:p>
          <a:p>
            <a:pPr lvl="1"/>
            <a:r>
              <a:rPr lang="en-NZ" dirty="0"/>
              <a:t>We do not know in advance how many grades will be entered, so we’ll use sentinel-controlled repetition. </a:t>
            </a:r>
          </a:p>
          <a:p>
            <a:endParaRPr lang="en-NZ" dirty="0"/>
          </a:p>
          <a:p>
            <a:pPr lvl="1"/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21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6536" y="4797152"/>
            <a:ext cx="6192688" cy="1471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 the user to enter the first grade</a:t>
            </a:r>
            <a:b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the first grade (possibly the sentinel)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user has not yet entered the sentinel</a:t>
            </a:r>
            <a:r>
              <a:rPr lang="en-NZ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NZ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grade into the running total</a:t>
            </a:r>
            <a:r>
              <a:rPr lang="en-NZ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NZ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to the grade counter</a:t>
            </a:r>
            <a:r>
              <a:rPr lang="en-NZ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NZ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Prompt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user to enter the next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0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6" y="113355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/>
              <a:t>4.Repetition Structure</a:t>
            </a:r>
            <a:br>
              <a:rPr lang="en-NZ" dirty="0"/>
            </a:br>
            <a:r>
              <a:rPr lang="en-NZ" dirty="0" smtClean="0"/>
              <a:t>Example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1037" y="1390575"/>
            <a:ext cx="8543925" cy="4351338"/>
          </a:xfrm>
        </p:spPr>
        <p:txBody>
          <a:bodyPr/>
          <a:lstStyle/>
          <a:p>
            <a:r>
              <a:rPr lang="en-NZ" dirty="0"/>
              <a:t>Develop a class-averaging program that processes grades for an arbitrary number of students each time it’s run</a:t>
            </a:r>
            <a:r>
              <a:rPr lang="en-NZ" dirty="0" smtClean="0"/>
              <a:t>.</a:t>
            </a:r>
          </a:p>
          <a:p>
            <a:pPr lvl="1"/>
            <a:r>
              <a:rPr lang="en-NZ" dirty="0" smtClean="0"/>
              <a:t>sentinel-controlled: when grade is -1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22</a:t>
            </a:fld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9301" y="1838582"/>
            <a:ext cx="2947744" cy="1143003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848544" y="3220985"/>
            <a:ext cx="6408712" cy="32932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input = new Scanner(System.in);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=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gradeCounter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grade or -1 to quit: 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 = input.nextInt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(grade != -1)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total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grade;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gradeCounter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1;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grade or -1 to quit: 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grade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input.nextInt();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8337376" y="152400"/>
            <a:ext cx="128417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NZ" sz="1200" dirty="0" smtClean="0"/>
              <a:t>L04Code02.java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347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04" y="-106363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/>
              <a:t>4.Repetition Structure</a:t>
            </a:r>
            <a:br>
              <a:rPr lang="en-NZ" dirty="0"/>
            </a:br>
            <a:r>
              <a:rPr lang="en-NZ" dirty="0" smtClean="0"/>
              <a:t>Counter-Controlled </a:t>
            </a:r>
            <a:r>
              <a:rPr lang="en-NZ" dirty="0"/>
              <a:t>Repetition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3505944"/>
          </a:xfrm>
        </p:spPr>
        <p:txBody>
          <a:bodyPr>
            <a:normAutofit/>
          </a:bodyPr>
          <a:lstStyle/>
          <a:p>
            <a:r>
              <a:rPr lang="en-NZ" dirty="0" smtClean="0"/>
              <a:t>A </a:t>
            </a:r>
            <a:r>
              <a:rPr lang="en-NZ" dirty="0"/>
              <a:t>variable called a counter (or control variable) controls the </a:t>
            </a:r>
            <a:r>
              <a:rPr lang="en-NZ" b="1" dirty="0"/>
              <a:t>number of times</a:t>
            </a:r>
            <a:r>
              <a:rPr lang="en-NZ" dirty="0"/>
              <a:t> a set of statements will execute. </a:t>
            </a:r>
          </a:p>
          <a:p>
            <a:r>
              <a:rPr lang="en-NZ" dirty="0" smtClean="0"/>
              <a:t>It is </a:t>
            </a:r>
            <a:r>
              <a:rPr lang="en-NZ" dirty="0"/>
              <a:t>often called </a:t>
            </a:r>
            <a:r>
              <a:rPr lang="en-NZ" b="1" dirty="0"/>
              <a:t>definite repetition</a:t>
            </a:r>
            <a:r>
              <a:rPr lang="en-NZ" dirty="0"/>
              <a:t>, because the number of repetitions is </a:t>
            </a:r>
            <a:r>
              <a:rPr lang="en-NZ" b="1" dirty="0"/>
              <a:t>known </a:t>
            </a:r>
            <a:r>
              <a:rPr lang="en-NZ" dirty="0"/>
              <a:t>before the loop begins </a:t>
            </a:r>
            <a:r>
              <a:rPr lang="en-NZ" dirty="0" smtClean="0"/>
              <a:t>executing</a:t>
            </a:r>
          </a:p>
          <a:p>
            <a:r>
              <a:rPr lang="en-NZ" dirty="0"/>
              <a:t>Counter-controlled repetition requires</a:t>
            </a:r>
          </a:p>
          <a:p>
            <a:pPr lvl="1"/>
            <a:r>
              <a:rPr lang="en-NZ" dirty="0" smtClean="0"/>
              <a:t>the </a:t>
            </a:r>
            <a:r>
              <a:rPr lang="en-NZ" b="1" dirty="0"/>
              <a:t>initial</a:t>
            </a:r>
            <a:r>
              <a:rPr lang="en-NZ" dirty="0"/>
              <a:t> value of the </a:t>
            </a:r>
            <a:r>
              <a:rPr lang="en-NZ" b="1" dirty="0"/>
              <a:t>control</a:t>
            </a:r>
            <a:r>
              <a:rPr lang="en-NZ" dirty="0"/>
              <a:t> variable</a:t>
            </a:r>
          </a:p>
          <a:p>
            <a:pPr lvl="1"/>
            <a:r>
              <a:rPr lang="en-NZ" dirty="0"/>
              <a:t>the </a:t>
            </a:r>
            <a:r>
              <a:rPr lang="en-NZ" b="1" dirty="0"/>
              <a:t>increment</a:t>
            </a:r>
            <a:r>
              <a:rPr lang="en-NZ" dirty="0"/>
              <a:t> by which the control variable is </a:t>
            </a:r>
            <a:r>
              <a:rPr lang="en-NZ" u="sng" dirty="0"/>
              <a:t>modified</a:t>
            </a:r>
            <a:r>
              <a:rPr lang="en-NZ" dirty="0"/>
              <a:t> each time through the loop (also known as each iteration of the loop)</a:t>
            </a:r>
          </a:p>
          <a:p>
            <a:pPr lvl="1"/>
            <a:r>
              <a:rPr lang="en-NZ" dirty="0"/>
              <a:t>the </a:t>
            </a:r>
            <a:r>
              <a:rPr lang="en-NZ" b="1" dirty="0"/>
              <a:t>loop-continuation</a:t>
            </a:r>
            <a:r>
              <a:rPr lang="en-NZ" dirty="0"/>
              <a:t> </a:t>
            </a:r>
            <a:r>
              <a:rPr lang="en-NZ" b="1" dirty="0"/>
              <a:t>condition</a:t>
            </a:r>
            <a:r>
              <a:rPr lang="en-NZ" dirty="0"/>
              <a:t> that determines if looping should continue.</a:t>
            </a:r>
          </a:p>
          <a:p>
            <a:endParaRPr lang="en-NZ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23</a:t>
            </a:fld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6331" y="4078538"/>
            <a:ext cx="5688632" cy="249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60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788" y="-240247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 smtClean="0"/>
              <a:t>4.Repetition Structure</a:t>
            </a:r>
            <a:br>
              <a:rPr lang="en-NZ" dirty="0" smtClean="0"/>
            </a:br>
            <a:r>
              <a:rPr lang="en-NZ" dirty="0"/>
              <a:t>Counter-Controlled </a:t>
            </a:r>
            <a:r>
              <a:rPr lang="en-NZ" dirty="0" smtClean="0"/>
              <a:t>Repetition: for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4869384"/>
          </a:xfrm>
        </p:spPr>
        <p:txBody>
          <a:bodyPr>
            <a:normAutofit/>
          </a:bodyPr>
          <a:lstStyle/>
          <a:p>
            <a:r>
              <a:rPr lang="en-NZ" dirty="0" smtClean="0"/>
              <a:t>Specifies the counter-controlled-repetition in </a:t>
            </a:r>
            <a:r>
              <a:rPr lang="en-NZ" u="sng" dirty="0" smtClean="0"/>
              <a:t>a single line </a:t>
            </a:r>
            <a:r>
              <a:rPr lang="en-NZ" dirty="0" smtClean="0"/>
              <a:t>of code</a:t>
            </a:r>
          </a:p>
          <a:p>
            <a:pPr lvl="1"/>
            <a:r>
              <a:rPr lang="en-NZ" dirty="0"/>
              <a:t>When the for statement begins executing, the control variable is </a:t>
            </a:r>
            <a:r>
              <a:rPr lang="en-NZ" b="1" dirty="0"/>
              <a:t>declared</a:t>
            </a:r>
            <a:r>
              <a:rPr lang="en-NZ" dirty="0"/>
              <a:t> and </a:t>
            </a:r>
            <a:r>
              <a:rPr lang="en-NZ" b="1" dirty="0"/>
              <a:t>initialized</a:t>
            </a:r>
            <a:r>
              <a:rPr lang="en-NZ" dirty="0"/>
              <a:t>.</a:t>
            </a:r>
          </a:p>
          <a:p>
            <a:pPr lvl="1"/>
            <a:r>
              <a:rPr lang="en-NZ" dirty="0"/>
              <a:t>Next, the program checks the </a:t>
            </a:r>
            <a:r>
              <a:rPr lang="en-NZ" b="1" dirty="0"/>
              <a:t>loop-continuation condition</a:t>
            </a:r>
            <a:r>
              <a:rPr lang="en-NZ" dirty="0"/>
              <a:t>, which is between the two required semicolons. </a:t>
            </a:r>
          </a:p>
          <a:p>
            <a:pPr lvl="1"/>
            <a:r>
              <a:rPr lang="en-NZ" dirty="0"/>
              <a:t>If the condition initially is </a:t>
            </a:r>
            <a:r>
              <a:rPr lang="en-NZ" b="1" dirty="0"/>
              <a:t>true</a:t>
            </a:r>
            <a:r>
              <a:rPr lang="en-NZ" dirty="0"/>
              <a:t>, the body statement </a:t>
            </a:r>
            <a:r>
              <a:rPr lang="en-NZ" b="1" dirty="0"/>
              <a:t>executes</a:t>
            </a:r>
            <a:r>
              <a:rPr lang="en-NZ" dirty="0"/>
              <a:t>. </a:t>
            </a:r>
          </a:p>
          <a:p>
            <a:pPr lvl="1"/>
            <a:r>
              <a:rPr lang="en-NZ" dirty="0"/>
              <a:t>After executing the loop’s body, the program </a:t>
            </a:r>
            <a:r>
              <a:rPr lang="en-NZ" b="1" dirty="0"/>
              <a:t>increments</a:t>
            </a:r>
            <a:r>
              <a:rPr lang="en-NZ" dirty="0"/>
              <a:t> the </a:t>
            </a:r>
            <a:r>
              <a:rPr lang="en-NZ" b="1" dirty="0"/>
              <a:t>control</a:t>
            </a:r>
            <a:r>
              <a:rPr lang="en-NZ" dirty="0"/>
              <a:t> variable in the increment </a:t>
            </a:r>
            <a:r>
              <a:rPr lang="en-NZ" dirty="0" smtClean="0"/>
              <a:t>expression. </a:t>
            </a:r>
            <a:endParaRPr lang="en-NZ" dirty="0"/>
          </a:p>
          <a:p>
            <a:pPr lvl="1"/>
            <a:r>
              <a:rPr lang="en-NZ" dirty="0"/>
              <a:t>Then the loop-continuation test is </a:t>
            </a:r>
            <a:r>
              <a:rPr lang="en-NZ" b="1" dirty="0" smtClean="0"/>
              <a:t>performed </a:t>
            </a:r>
            <a:r>
              <a:rPr lang="en-NZ" dirty="0" smtClean="0"/>
              <a:t>again </a:t>
            </a:r>
            <a:r>
              <a:rPr lang="en-NZ" dirty="0"/>
              <a:t>to determine whether the program should continue with the next iteration of the loop. </a:t>
            </a:r>
            <a:endParaRPr lang="en-NZ" dirty="0" smtClean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The general form:</a:t>
            </a:r>
            <a:endParaRPr lang="en-NZ" dirty="0"/>
          </a:p>
          <a:p>
            <a:pPr lvl="1"/>
            <a:endParaRPr lang="en-NZ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24</a:t>
            </a:fld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988" y="4232433"/>
            <a:ext cx="5508501" cy="1408817"/>
          </a:xfrm>
          <a:prstGeom prst="rect">
            <a:avLst/>
          </a:prstGeom>
        </p:spPr>
      </p:pic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424608" y="5882550"/>
            <a:ext cx="7432644" cy="5355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(initialization; loopContinuationCondition; increment) </a:t>
            </a:r>
            <a:b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56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16" y="206920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/>
              <a:t>4.Repetition Structure</a:t>
            </a:r>
            <a:br>
              <a:rPr lang="en-NZ" dirty="0"/>
            </a:br>
            <a:r>
              <a:rPr lang="en-NZ" dirty="0"/>
              <a:t>Counter-Controlled Repetition: for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1038" y="1520557"/>
            <a:ext cx="8543925" cy="4351338"/>
          </a:xfrm>
        </p:spPr>
        <p:txBody>
          <a:bodyPr>
            <a:normAutofit fontScale="85000" lnSpcReduction="20000"/>
          </a:bodyPr>
          <a:lstStyle/>
          <a:p>
            <a:r>
              <a:rPr lang="en-NZ" dirty="0" smtClean="0"/>
              <a:t>If </a:t>
            </a:r>
            <a:r>
              <a:rPr lang="en-NZ" dirty="0"/>
              <a:t>the loop-continuation condition is initially </a:t>
            </a:r>
            <a:r>
              <a:rPr lang="en-NZ" b="1" dirty="0"/>
              <a:t>false</a:t>
            </a:r>
            <a:r>
              <a:rPr lang="en-NZ" dirty="0"/>
              <a:t>, the program does </a:t>
            </a:r>
            <a:r>
              <a:rPr lang="en-NZ" b="1" dirty="0"/>
              <a:t>not</a:t>
            </a:r>
            <a:r>
              <a:rPr lang="en-NZ" dirty="0"/>
              <a:t> execute the for statement’s body. </a:t>
            </a:r>
            <a:endParaRPr lang="en-NZ" dirty="0" smtClean="0"/>
          </a:p>
          <a:p>
            <a:r>
              <a:rPr lang="en-NZ" dirty="0"/>
              <a:t>If the initialization expression in the for header </a:t>
            </a:r>
            <a:r>
              <a:rPr lang="en-NZ" b="1" dirty="0"/>
              <a:t>declares</a:t>
            </a:r>
            <a:r>
              <a:rPr lang="en-NZ" dirty="0"/>
              <a:t> the control variable, the control variable </a:t>
            </a:r>
            <a:r>
              <a:rPr lang="en-NZ" u="sng" dirty="0"/>
              <a:t>can be used only </a:t>
            </a:r>
            <a:r>
              <a:rPr lang="en-NZ" dirty="0"/>
              <a:t>in that for statement. </a:t>
            </a:r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  <a:p>
            <a:r>
              <a:rPr lang="en-NZ" dirty="0"/>
              <a:t>The two semicolons in the for header are required</a:t>
            </a:r>
            <a:r>
              <a:rPr lang="en-NZ" dirty="0" smtClean="0"/>
              <a:t>.</a:t>
            </a:r>
          </a:p>
          <a:p>
            <a:r>
              <a:rPr lang="en-NZ" dirty="0"/>
              <a:t>All three expressions in a for header are optional. </a:t>
            </a:r>
            <a:r>
              <a:rPr lang="en-NZ" dirty="0" smtClean="0"/>
              <a:t>But if …</a:t>
            </a:r>
            <a:endParaRPr lang="en-NZ" dirty="0"/>
          </a:p>
          <a:p>
            <a:pPr lvl="1"/>
            <a:r>
              <a:rPr lang="en-NZ" dirty="0" smtClean="0"/>
              <a:t>loopContinuationCondition is omitted</a:t>
            </a:r>
            <a:r>
              <a:rPr lang="en-NZ" dirty="0"/>
              <a:t>, </a:t>
            </a:r>
            <a:r>
              <a:rPr lang="en-NZ" dirty="0" smtClean="0"/>
              <a:t>thus creating </a:t>
            </a:r>
            <a:r>
              <a:rPr lang="en-NZ" dirty="0"/>
              <a:t>an infinite loop. </a:t>
            </a:r>
            <a:endParaRPr lang="en-NZ" dirty="0" smtClean="0"/>
          </a:p>
          <a:p>
            <a:pPr lvl="1"/>
            <a:r>
              <a:rPr lang="en-NZ" dirty="0"/>
              <a:t>initialization </a:t>
            </a:r>
            <a:r>
              <a:rPr lang="en-NZ" dirty="0" smtClean="0"/>
              <a:t>is omitted only if your program initializes </a:t>
            </a:r>
            <a:r>
              <a:rPr lang="en-NZ" dirty="0"/>
              <a:t>the control variable </a:t>
            </a:r>
            <a:r>
              <a:rPr lang="en-NZ" u="sng" dirty="0"/>
              <a:t>before</a:t>
            </a:r>
            <a:r>
              <a:rPr lang="en-NZ" dirty="0"/>
              <a:t> the loop. </a:t>
            </a:r>
            <a:endParaRPr lang="en-NZ" dirty="0" smtClean="0"/>
          </a:p>
          <a:p>
            <a:r>
              <a:rPr lang="en-NZ" dirty="0" smtClean="0"/>
              <a:t>The </a:t>
            </a:r>
            <a:r>
              <a:rPr lang="en-NZ" dirty="0"/>
              <a:t>initialization and increment </a:t>
            </a:r>
            <a:r>
              <a:rPr lang="en-NZ" dirty="0" smtClean="0"/>
              <a:t>can </a:t>
            </a:r>
            <a:r>
              <a:rPr lang="en-NZ" dirty="0"/>
              <a:t>be </a:t>
            </a:r>
            <a:r>
              <a:rPr lang="en-NZ" b="1" dirty="0"/>
              <a:t>comma-separated lists </a:t>
            </a:r>
            <a:r>
              <a:rPr lang="en-NZ" dirty="0"/>
              <a:t>that enable you to use multiple initialization </a:t>
            </a:r>
            <a:r>
              <a:rPr lang="en-NZ" dirty="0" smtClean="0"/>
              <a:t>or </a:t>
            </a:r>
            <a:r>
              <a:rPr lang="en-NZ" dirty="0"/>
              <a:t>multiple </a:t>
            </a:r>
            <a:r>
              <a:rPr lang="en-NZ" dirty="0" smtClean="0"/>
              <a:t>increment. </a:t>
            </a:r>
          </a:p>
          <a:p>
            <a:r>
              <a:rPr lang="en-NZ" dirty="0"/>
              <a:t>The increment of a for statement may be negative, in which case it’s a decrement, and the loop counts downward. </a:t>
            </a:r>
          </a:p>
          <a:p>
            <a:endParaRPr lang="en-NZ" dirty="0"/>
          </a:p>
          <a:p>
            <a:pPr lvl="1"/>
            <a:endParaRPr lang="en-NZ" dirty="0"/>
          </a:p>
          <a:p>
            <a:pPr lvl="2"/>
            <a:endParaRPr lang="en-NZ" dirty="0"/>
          </a:p>
          <a:p>
            <a:pPr lvl="1"/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25</a:t>
            </a:fld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75"/>
          <a:stretch/>
        </p:blipFill>
        <p:spPr>
          <a:xfrm>
            <a:off x="5457056" y="2564904"/>
            <a:ext cx="3846176" cy="99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88" y="-83230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/>
              <a:t>4.Repetition </a:t>
            </a:r>
            <a:r>
              <a:rPr lang="en-NZ" dirty="0" smtClean="0"/>
              <a:t>Structure</a:t>
            </a:r>
            <a:br>
              <a:rPr lang="en-NZ" dirty="0" smtClean="0"/>
            </a:br>
            <a:r>
              <a:rPr lang="en-NZ" dirty="0" smtClean="0"/>
              <a:t>Examples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3479284"/>
          </a:xfrm>
        </p:spPr>
        <p:txBody>
          <a:bodyPr>
            <a:normAutofit lnSpcReduction="10000"/>
          </a:bodyPr>
          <a:lstStyle/>
          <a:p>
            <a:r>
              <a:rPr lang="en-NZ" dirty="0"/>
              <a:t>Initialization, loop-continuation </a:t>
            </a:r>
            <a:r>
              <a:rPr lang="en-NZ" dirty="0" smtClean="0"/>
              <a:t>condition, increment can </a:t>
            </a:r>
            <a:r>
              <a:rPr lang="en-NZ" dirty="0"/>
              <a:t>be comma-separated lists of </a:t>
            </a:r>
            <a:r>
              <a:rPr lang="en-NZ" dirty="0" smtClean="0"/>
              <a:t>expressions</a:t>
            </a:r>
          </a:p>
          <a:p>
            <a:r>
              <a:rPr lang="en-NZ" dirty="0" smtClean="0"/>
              <a:t>Example 1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Example 2</a:t>
            </a:r>
            <a:endParaRPr lang="en-NZ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26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908050" y="4648190"/>
            <a:ext cx="4163654" cy="17081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= 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 = 2; n &lt;=20; n +=2 )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total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n;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System.out.println(n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System.out.println(n);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("total=" + total);</a:t>
            </a:r>
            <a:endParaRPr lang="en-NZ" alt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075837" y="5700318"/>
            <a:ext cx="1533347" cy="570960"/>
          </a:xfrm>
          <a:prstGeom prst="wedgeRectCallout">
            <a:avLst>
              <a:gd name="adj1" fmla="val -54793"/>
              <a:gd name="adj2" fmla="val 60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dirty="0" smtClean="0"/>
              <a:t>“n” is only visible within the loop</a:t>
            </a:r>
            <a:endParaRPr lang="en-NZ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000672" y="2409144"/>
            <a:ext cx="5404795" cy="1471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= 2, total=0;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(; number &lt;= 20; total += number, number += 2)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    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System.out.println("number=" + number);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("total=" + total);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491201" y="1960416"/>
            <a:ext cx="115212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number=22</a:t>
            </a:r>
          </a:p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total=110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4703069" y="1979580"/>
            <a:ext cx="1773112" cy="504056"/>
          </a:xfrm>
          <a:prstGeom prst="wedgeRectCallout">
            <a:avLst>
              <a:gd name="adj1" fmla="val -34898"/>
              <a:gd name="adj2" fmla="val 769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/>
              <a:t>loop-continuation condition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822951" y="4745421"/>
            <a:ext cx="1533347" cy="570960"/>
          </a:xfrm>
          <a:prstGeom prst="wedgeRectCallout">
            <a:avLst>
              <a:gd name="adj1" fmla="val -67669"/>
              <a:gd name="adj2" fmla="val 242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dirty="0" smtClean="0"/>
              <a:t>calculate total in the body</a:t>
            </a:r>
            <a:endParaRPr lang="en-NZ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609184" y="4847416"/>
            <a:ext cx="1152128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total=110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61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23" y="19653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/>
              <a:t>4.Repetition Structure</a:t>
            </a:r>
            <a:br>
              <a:rPr lang="en-NZ" dirty="0"/>
            </a:br>
            <a:r>
              <a:rPr lang="en-NZ" dirty="0"/>
              <a:t>Counter-Controlled Repetition: </a:t>
            </a:r>
            <a:r>
              <a:rPr lang="en-NZ" dirty="0" smtClean="0"/>
              <a:t>while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973" y="1345216"/>
            <a:ext cx="8543925" cy="4351338"/>
          </a:xfrm>
        </p:spPr>
        <p:txBody>
          <a:bodyPr>
            <a:normAutofit/>
          </a:bodyPr>
          <a:lstStyle/>
          <a:p>
            <a:r>
              <a:rPr lang="en-NZ" dirty="0"/>
              <a:t>The </a:t>
            </a:r>
            <a:r>
              <a:rPr lang="en-NZ" i="1" dirty="0"/>
              <a:t>for</a:t>
            </a:r>
            <a:r>
              <a:rPr lang="en-NZ" dirty="0"/>
              <a:t> statement often can be represented with an equivalent </a:t>
            </a:r>
            <a:r>
              <a:rPr lang="en-NZ" i="1" dirty="0"/>
              <a:t>while</a:t>
            </a:r>
            <a:r>
              <a:rPr lang="en-NZ" dirty="0"/>
              <a:t> statement as follows</a:t>
            </a:r>
            <a:r>
              <a:rPr lang="en-NZ" dirty="0" smtClean="0"/>
              <a:t>: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/>
              <a:t>Typically, for statements are used for counter-controlled repetition and while statements for sentinel-controlled repetition. </a:t>
            </a:r>
          </a:p>
          <a:p>
            <a:pPr marL="0" indent="0">
              <a:buNone/>
            </a:pPr>
            <a:endParaRPr lang="en-NZ" dirty="0"/>
          </a:p>
          <a:p>
            <a:pPr lvl="2"/>
            <a:endParaRPr lang="en-NZ" dirty="0"/>
          </a:p>
          <a:p>
            <a:pPr lvl="1"/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27</a:t>
            </a:fld>
            <a:endParaRPr lang="en-NZ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380765" y="1698952"/>
            <a:ext cx="4608512" cy="125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(loopContinuationCondition)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statement</a:t>
            </a:r>
            <a:b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increment;</a:t>
            </a:r>
            <a:b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44488" y="3157605"/>
            <a:ext cx="4201294" cy="17081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total=0;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number=2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20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total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number;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number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+=2;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("total=" + total);</a:t>
            </a:r>
          </a:p>
        </p:txBody>
      </p:sp>
    </p:spTree>
    <p:extLst>
      <p:ext uri="{BB962C8B-B14F-4D97-AF65-F5344CB8AC3E}">
        <p14:creationId xmlns:p14="http://schemas.microsoft.com/office/powerpoint/2010/main" val="337013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4.Repetition Structure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The do-while </a:t>
            </a:r>
            <a:r>
              <a:rPr lang="en-NZ" dirty="0"/>
              <a:t>Statements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do…while repetition statement is similar to the while statement. </a:t>
            </a:r>
          </a:p>
          <a:p>
            <a:r>
              <a:rPr lang="en-NZ" dirty="0"/>
              <a:t>In the while, the program tests the loop-continuation condition at the </a:t>
            </a:r>
            <a:r>
              <a:rPr lang="en-NZ" b="1" dirty="0"/>
              <a:t>beginning</a:t>
            </a:r>
            <a:r>
              <a:rPr lang="en-NZ" dirty="0"/>
              <a:t> of the loop, before executing the loop’s body; if the condition is </a:t>
            </a:r>
            <a:r>
              <a:rPr lang="en-NZ" u="sng" dirty="0"/>
              <a:t>false</a:t>
            </a:r>
            <a:r>
              <a:rPr lang="en-NZ" dirty="0"/>
              <a:t>, the body </a:t>
            </a:r>
            <a:r>
              <a:rPr lang="en-NZ" u="sng" dirty="0"/>
              <a:t>never</a:t>
            </a:r>
            <a:r>
              <a:rPr lang="en-NZ" dirty="0"/>
              <a:t> executes. </a:t>
            </a:r>
          </a:p>
          <a:p>
            <a:r>
              <a:rPr lang="en-NZ" dirty="0"/>
              <a:t>The do…while statement tests the loop-continuation condition </a:t>
            </a:r>
            <a:r>
              <a:rPr lang="en-NZ" b="1" dirty="0"/>
              <a:t>after</a:t>
            </a:r>
            <a:r>
              <a:rPr lang="en-NZ" dirty="0"/>
              <a:t> executing the loop’s body; therefore, the body always executes at least </a:t>
            </a:r>
            <a:r>
              <a:rPr lang="en-NZ" b="1" dirty="0" smtClean="0"/>
              <a:t>ONCE</a:t>
            </a:r>
            <a:r>
              <a:rPr lang="en-NZ" dirty="0" smtClean="0"/>
              <a:t>. </a:t>
            </a:r>
            <a:endParaRPr lang="en-NZ" dirty="0"/>
          </a:p>
          <a:p>
            <a:pPr lvl="1"/>
            <a:r>
              <a:rPr lang="en-NZ" dirty="0"/>
              <a:t>When a do…while statement terminates, execution continues with the next statement in sequence. </a:t>
            </a:r>
          </a:p>
          <a:p>
            <a:r>
              <a:rPr lang="en-NZ" dirty="0" smtClean="0"/>
              <a:t>Syntax:</a:t>
            </a:r>
          </a:p>
          <a:p>
            <a:endParaRPr lang="en-NZ" dirty="0"/>
          </a:p>
          <a:p>
            <a:endParaRPr lang="en-NZ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28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784648" y="5468981"/>
            <a:ext cx="3965651" cy="8556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statement(s)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while (expression);</a:t>
            </a:r>
          </a:p>
        </p:txBody>
      </p:sp>
    </p:spTree>
    <p:extLst>
      <p:ext uri="{BB962C8B-B14F-4D97-AF65-F5344CB8AC3E}">
        <p14:creationId xmlns:p14="http://schemas.microsoft.com/office/powerpoint/2010/main" val="21292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80" y="-20225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/>
              <a:t>4.Repetition Structure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Examples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Example 1:</a:t>
            </a:r>
          </a:p>
          <a:p>
            <a:endParaRPr lang="en-NZ" dirty="0"/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Example 2:</a:t>
            </a:r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Example 3: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29</a:t>
            </a:fld>
            <a:endParaRPr lang="en-NZ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341299" y="1327025"/>
            <a:ext cx="4153327" cy="1471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System.out.printf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 counter);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++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(counter &lt;= 10);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("END-"+counter);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025079" y="740596"/>
            <a:ext cx="3221851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da-DK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1 2 3 4 5 6 7 8 9 10 END-11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341300" y="3132275"/>
            <a:ext cx="4153327" cy="1471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100;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System.out.printf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 counter);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++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(counter &lt;= 10);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("END-"+counter);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441467" y="5353127"/>
            <a:ext cx="984759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da-DK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END-100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288704" y="4971353"/>
            <a:ext cx="4153327" cy="1471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100;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(counter &lt;=10)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System.out.printf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 counter);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++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("END-"+counter);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636005" y="3132275"/>
            <a:ext cx="1610925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da-DK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100 END-101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6505960" y="3868618"/>
            <a:ext cx="935507" cy="351981"/>
          </a:xfrm>
          <a:prstGeom prst="wedgeRectCallout">
            <a:avLst>
              <a:gd name="adj1" fmla="val -81664"/>
              <a:gd name="adj2" fmla="val -341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 smtClean="0"/>
              <a:t>once</a:t>
            </a:r>
            <a:endParaRPr lang="en-NZ" dirty="0"/>
          </a:p>
        </p:txBody>
      </p:sp>
      <p:sp>
        <p:nvSpPr>
          <p:cNvPr id="17" name="Rectangular Callout 16"/>
          <p:cNvSpPr/>
          <p:nvPr/>
        </p:nvSpPr>
        <p:spPr>
          <a:xfrm>
            <a:off x="6360762" y="5271624"/>
            <a:ext cx="935507" cy="351981"/>
          </a:xfrm>
          <a:prstGeom prst="wedgeRectCallout">
            <a:avLst>
              <a:gd name="adj1" fmla="val -81664"/>
              <a:gd name="adj2" fmla="val -341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 smtClean="0"/>
              <a:t>ZERO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9905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1.Control Structures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Sequential execution</a:t>
            </a:r>
          </a:p>
          <a:p>
            <a:pPr lvl="1"/>
            <a:r>
              <a:rPr lang="en-US" altLang="en-US" dirty="0" smtClean="0"/>
              <a:t>Statements in a program execute one after the other in the </a:t>
            </a:r>
            <a:r>
              <a:rPr lang="en-US" altLang="en-US" b="1" dirty="0" smtClean="0"/>
              <a:t>order</a:t>
            </a:r>
            <a:r>
              <a:rPr lang="en-US" altLang="en-US" dirty="0" smtClean="0"/>
              <a:t> in which they are written. </a:t>
            </a:r>
          </a:p>
          <a:p>
            <a:r>
              <a:rPr lang="en-US" altLang="en-US" dirty="0" smtClean="0"/>
              <a:t>Transfer of control</a:t>
            </a:r>
          </a:p>
          <a:p>
            <a:pPr lvl="1"/>
            <a:r>
              <a:rPr lang="en-US" altLang="en-US" dirty="0" smtClean="0"/>
              <a:t>Various Java statements, enable you to specify that the next statement to execute is not necessarily the next one in sequence. </a:t>
            </a:r>
          </a:p>
          <a:p>
            <a:r>
              <a:rPr lang="en-US" altLang="en-US" dirty="0" smtClean="0"/>
              <a:t>All programs can be written in terms of only three control structures—</a:t>
            </a:r>
          </a:p>
          <a:p>
            <a:pPr lvl="1"/>
            <a:r>
              <a:rPr lang="en-US" altLang="en-US" dirty="0" smtClean="0"/>
              <a:t>the sequence structure, </a:t>
            </a:r>
          </a:p>
          <a:p>
            <a:pPr lvl="1"/>
            <a:r>
              <a:rPr lang="en-US" altLang="en-US" dirty="0" smtClean="0"/>
              <a:t>the selection structure and </a:t>
            </a:r>
          </a:p>
          <a:p>
            <a:pPr lvl="1"/>
            <a:r>
              <a:rPr lang="en-US" altLang="en-US" dirty="0" smtClean="0"/>
              <a:t>the repetition structure.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69765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Exercise 2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What will be the value of x after the following code is executed?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30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920552" y="2564904"/>
            <a:ext cx="4608512" cy="12341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(x &lt; 100); { //note: there is a ';'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</p:txBody>
      </p:sp>
    </p:spTree>
    <p:extLst>
      <p:ext uri="{BB962C8B-B14F-4D97-AF65-F5344CB8AC3E}">
        <p14:creationId xmlns:p14="http://schemas.microsoft.com/office/powerpoint/2010/main" val="201039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/>
            </a:r>
            <a:br>
              <a:rPr lang="en-NZ" dirty="0" smtClean="0"/>
            </a:br>
            <a:r>
              <a:rPr lang="en-US" dirty="0" smtClean="0"/>
              <a:t>5.Branching Statements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break statement</a:t>
            </a:r>
          </a:p>
        </p:txBody>
      </p:sp>
      <p:sp>
        <p:nvSpPr>
          <p:cNvPr id="286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break</a:t>
            </a:r>
            <a:r>
              <a:rPr lang="en-US" dirty="0" smtClean="0"/>
              <a:t> statement used to terminate the innermost switch, for, while, or do-while statement;</a:t>
            </a:r>
          </a:p>
          <a:p>
            <a:pPr lvl="1"/>
            <a:r>
              <a:rPr lang="en-US" dirty="0" smtClean="0"/>
              <a:t>i.e. </a:t>
            </a:r>
            <a:r>
              <a:rPr lang="en-NZ" dirty="0"/>
              <a:t>causes </a:t>
            </a:r>
            <a:r>
              <a:rPr lang="en-NZ" u="sng" dirty="0"/>
              <a:t>immediate exit </a:t>
            </a:r>
            <a:r>
              <a:rPr lang="en-NZ" dirty="0"/>
              <a:t>from that statement. </a:t>
            </a:r>
            <a:endParaRPr lang="en-NZ" dirty="0" smtClean="0"/>
          </a:p>
          <a:p>
            <a:r>
              <a:rPr lang="en-NZ" dirty="0"/>
              <a:t>Execution continues with the first statement after the control statement. </a:t>
            </a:r>
          </a:p>
          <a:p>
            <a:r>
              <a:rPr lang="en-NZ" dirty="0"/>
              <a:t>Common uses of the break statement are to </a:t>
            </a:r>
            <a:r>
              <a:rPr lang="en-NZ" u="sng" dirty="0"/>
              <a:t>escape early from a loop</a:t>
            </a:r>
            <a:r>
              <a:rPr lang="en-NZ" dirty="0"/>
              <a:t> or to </a:t>
            </a:r>
            <a:r>
              <a:rPr lang="en-NZ" u="sng" dirty="0"/>
              <a:t>skip the remainder</a:t>
            </a:r>
            <a:r>
              <a:rPr lang="en-NZ" dirty="0"/>
              <a:t> of a switch. </a:t>
            </a:r>
            <a:endParaRPr lang="en-NZ" dirty="0" smtClean="0"/>
          </a:p>
          <a:p>
            <a:r>
              <a:rPr lang="en-NZ" dirty="0" smtClean="0"/>
              <a:t>Example:</a:t>
            </a:r>
            <a:endParaRPr lang="en-NZ" dirty="0"/>
          </a:p>
          <a:p>
            <a:pPr lvl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31</a:t>
            </a:fld>
            <a:endParaRPr lang="en-NZ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640632" y="4648190"/>
            <a:ext cx="7056784" cy="17081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count;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(count=1; count&lt;=10; count++)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 == 5)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System.out.printf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",count);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("%nBroke out of loop at count=%d%n", count);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162397" y="4472199"/>
            <a:ext cx="1438675" cy="351981"/>
          </a:xfrm>
          <a:prstGeom prst="wedgeRectCallout">
            <a:avLst>
              <a:gd name="adj1" fmla="val -65003"/>
              <a:gd name="adj2" fmla="val 307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 smtClean="0"/>
              <a:t>Loop 10 times</a:t>
            </a:r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5810844" y="4255366"/>
            <a:ext cx="331862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1 2 3 4 </a:t>
            </a:r>
          </a:p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Broke out of loop at count=5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8337376" y="152400"/>
            <a:ext cx="128417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NZ" sz="1200" dirty="0" smtClean="0"/>
              <a:t>L04Code03.java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573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/>
            </a:r>
            <a:br>
              <a:rPr lang="en-NZ" dirty="0" smtClean="0"/>
            </a:br>
            <a:r>
              <a:rPr lang="en-US" dirty="0" smtClean="0"/>
              <a:t>5.Branching </a:t>
            </a:r>
            <a:r>
              <a:rPr lang="en-US" dirty="0"/>
              <a:t>Statements</a:t>
            </a:r>
            <a:br>
              <a:rPr lang="en-US" dirty="0"/>
            </a:br>
            <a:r>
              <a:rPr lang="en-US" dirty="0"/>
              <a:t>The continue statement</a:t>
            </a:r>
          </a:p>
        </p:txBody>
      </p:sp>
      <p:sp>
        <p:nvSpPr>
          <p:cNvPr id="286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continue</a:t>
            </a:r>
            <a:r>
              <a:rPr lang="en-US" dirty="0" smtClean="0"/>
              <a:t> statement skips to the </a:t>
            </a:r>
            <a:r>
              <a:rPr lang="en-US" b="1" dirty="0" smtClean="0"/>
              <a:t>end</a:t>
            </a:r>
            <a:r>
              <a:rPr lang="en-US" dirty="0" smtClean="0"/>
              <a:t> of the innermost loop's body and evaluates the boolean expression that controls the loop. </a:t>
            </a:r>
          </a:p>
          <a:p>
            <a:pPr lvl="1"/>
            <a:r>
              <a:rPr lang="en-NZ" dirty="0" smtClean="0"/>
              <a:t>i.e. </a:t>
            </a:r>
            <a:r>
              <a:rPr lang="en-NZ" u="sng" dirty="0" smtClean="0"/>
              <a:t>skips </a:t>
            </a:r>
            <a:r>
              <a:rPr lang="en-NZ" u="sng" dirty="0"/>
              <a:t>the remaining </a:t>
            </a:r>
            <a:r>
              <a:rPr lang="en-NZ" u="sng" dirty="0" smtClean="0"/>
              <a:t>statements</a:t>
            </a:r>
            <a:r>
              <a:rPr lang="en-NZ" dirty="0" smtClean="0"/>
              <a:t> of </a:t>
            </a:r>
            <a:r>
              <a:rPr lang="en-NZ" b="1" dirty="0" smtClean="0"/>
              <a:t>this</a:t>
            </a:r>
            <a:r>
              <a:rPr lang="en-NZ" dirty="0" smtClean="0"/>
              <a:t> iteration in </a:t>
            </a:r>
            <a:r>
              <a:rPr lang="en-NZ" dirty="0"/>
              <a:t>the loop body and proceeds with the </a:t>
            </a:r>
            <a:r>
              <a:rPr lang="en-NZ" b="1" dirty="0"/>
              <a:t>next iteration</a:t>
            </a:r>
            <a:r>
              <a:rPr lang="en-NZ" dirty="0"/>
              <a:t> of the loop. </a:t>
            </a:r>
            <a:endParaRPr lang="en-NZ" dirty="0" smtClean="0"/>
          </a:p>
          <a:p>
            <a:r>
              <a:rPr lang="en-NZ" dirty="0" smtClean="0"/>
              <a:t>Example:</a:t>
            </a:r>
          </a:p>
          <a:p>
            <a:endParaRPr lang="en-NZ" dirty="0"/>
          </a:p>
          <a:p>
            <a:pPr lvl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32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34005" y="4255366"/>
            <a:ext cx="7056784" cy="17081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count;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(count=1; count&lt;=10; count++)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 == 5)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continue;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System.out.printf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",count);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("%nUsed continue to skip printing 5%n");</a:t>
            </a:r>
            <a:endParaRPr lang="en-NZ" alt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553911" y="4757465"/>
            <a:ext cx="1438675" cy="351981"/>
          </a:xfrm>
          <a:prstGeom prst="wedgeRectCallout">
            <a:avLst>
              <a:gd name="adj1" fmla="val -65003"/>
              <a:gd name="adj2" fmla="val 307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 smtClean="0"/>
              <a:t>Skipped at 5</a:t>
            </a:r>
            <a:endParaRPr lang="en-NZ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4768613" y="3597523"/>
            <a:ext cx="364077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1 2 3 4 6 7 8 9 10 </a:t>
            </a:r>
          </a:p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Used continue to skip printing 5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9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2" y="-19907"/>
            <a:ext cx="85439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5.Branching </a:t>
            </a:r>
            <a:r>
              <a:rPr lang="en-US" dirty="0"/>
              <a:t>Statements</a:t>
            </a:r>
            <a:br>
              <a:rPr lang="en-US" dirty="0"/>
            </a:br>
            <a:r>
              <a:rPr lang="en-US" dirty="0" smtClean="0"/>
              <a:t>for … continue Vs while … continue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3649960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In </a:t>
            </a:r>
            <a:r>
              <a:rPr lang="en-NZ" dirty="0"/>
              <a:t>a for statement, the </a:t>
            </a:r>
            <a:r>
              <a:rPr lang="en-NZ" b="1" dirty="0"/>
              <a:t>increment expression </a:t>
            </a:r>
            <a:r>
              <a:rPr lang="en-NZ" dirty="0"/>
              <a:t>executes, then the program </a:t>
            </a:r>
            <a:r>
              <a:rPr lang="en-NZ" b="1" dirty="0"/>
              <a:t>evaluates</a:t>
            </a:r>
            <a:r>
              <a:rPr lang="en-NZ" dirty="0"/>
              <a:t> the loop-continuation test. 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in </a:t>
            </a:r>
            <a:r>
              <a:rPr lang="en-NZ" dirty="0"/>
              <a:t>while and do…while statements, the program evaluates the loop-continuation test </a:t>
            </a:r>
            <a:r>
              <a:rPr lang="en-NZ" b="1" u="sng" dirty="0"/>
              <a:t>immediately</a:t>
            </a:r>
            <a:r>
              <a:rPr lang="en-NZ" dirty="0"/>
              <a:t> after the continue statement </a:t>
            </a:r>
            <a:r>
              <a:rPr lang="en-NZ" dirty="0" smtClean="0"/>
              <a:t>executes</a:t>
            </a:r>
            <a:endParaRPr lang="en-NZ" dirty="0"/>
          </a:p>
          <a:p>
            <a:pPr lvl="1"/>
            <a:r>
              <a:rPr lang="en-NZ" dirty="0"/>
              <a:t>if the </a:t>
            </a:r>
            <a:r>
              <a:rPr lang="en-NZ" dirty="0" smtClean="0"/>
              <a:t>increment appears </a:t>
            </a:r>
            <a:r>
              <a:rPr lang="en-NZ" b="1" dirty="0"/>
              <a:t>after</a:t>
            </a:r>
            <a:r>
              <a:rPr lang="en-NZ" dirty="0"/>
              <a:t> the continue statement, the increment </a:t>
            </a:r>
            <a:r>
              <a:rPr lang="en-NZ" dirty="0" smtClean="0"/>
              <a:t>statement </a:t>
            </a:r>
            <a:r>
              <a:rPr lang="en-NZ" dirty="0"/>
              <a:t>is not executed</a:t>
            </a:r>
            <a:r>
              <a:rPr lang="en-NZ" dirty="0" smtClean="0"/>
              <a:t>. =&gt; infinite loop</a:t>
            </a:r>
          </a:p>
          <a:p>
            <a:pPr lvl="1"/>
            <a:endParaRPr lang="en-NZ" dirty="0"/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33</a:t>
            </a:fld>
            <a:endParaRPr lang="en-NZ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064568" y="4780207"/>
            <a:ext cx="5288058" cy="17081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(j&lt;4)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 == 2)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System.out.printf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",j);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System.out.printf("%nEND_EXAMPLE2 %d%n",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j);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855004" y="5599861"/>
            <a:ext cx="2100648" cy="709459"/>
          </a:xfrm>
          <a:prstGeom prst="wedgeRectCallout">
            <a:avLst>
              <a:gd name="adj1" fmla="val -65003"/>
              <a:gd name="adj2" fmla="val 307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 smtClean="0"/>
              <a:t>Increment step is NOT executed … infinite loop</a:t>
            </a:r>
            <a:endParaRPr lang="en-NZ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653049" y="1894604"/>
            <a:ext cx="5184575" cy="1471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(; i &lt;4; i++){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== 2)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System.out.printf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",i);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System.out.printf("%nEND_EXAMPLE1 %d%n", i);</a:t>
            </a:r>
            <a:endParaRPr lang="en-NZ" alt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329264" y="2106970"/>
            <a:ext cx="187220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0 1 3 </a:t>
            </a:r>
          </a:p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END_EXAMPLE1 4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969224" y="5133276"/>
            <a:ext cx="1872208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0 1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...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2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9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0"/>
            <a:ext cx="8543925" cy="1325563"/>
          </a:xfrm>
        </p:spPr>
        <p:txBody>
          <a:bodyPr>
            <a:normAutofit fontScale="90000"/>
          </a:bodyPr>
          <a:lstStyle/>
          <a:p>
            <a:r>
              <a:rPr lang="en-NZ" sz="2400" dirty="0">
                <a:solidFill>
                  <a:srgbClr val="660066"/>
                </a:solidFill>
              </a:rPr>
              <a:t/>
            </a:r>
            <a:br>
              <a:rPr lang="en-NZ" sz="2400" dirty="0">
                <a:solidFill>
                  <a:srgbClr val="660066"/>
                </a:solidFill>
              </a:rPr>
            </a:br>
            <a:r>
              <a:rPr lang="en-US" dirty="0" smtClean="0"/>
              <a:t>5.Branching </a:t>
            </a:r>
            <a:r>
              <a:rPr lang="en-US" dirty="0"/>
              <a:t>Statements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Nested Loops &amp; break</a:t>
            </a:r>
          </a:p>
        </p:txBody>
      </p:sp>
      <p:sp>
        <p:nvSpPr>
          <p:cNvPr id="297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20120" y="1511424"/>
            <a:ext cx="5040312" cy="1368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It is used to terminate the </a:t>
            </a:r>
            <a:r>
              <a:rPr lang="en-US" sz="2400" b="1" dirty="0"/>
              <a:t>innermost</a:t>
            </a:r>
            <a:r>
              <a:rPr lang="en-US" sz="2400" dirty="0"/>
              <a:t> switch, for, while, or do-while 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Example: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34</a:t>
            </a:fld>
            <a:endParaRPr lang="en-NZ" dirty="0"/>
          </a:p>
        </p:txBody>
      </p:sp>
      <p:sp>
        <p:nvSpPr>
          <p:cNvPr id="29703" name="Text Box 5"/>
          <p:cNvSpPr txBox="1">
            <a:spLocks noChangeArrowheads="1"/>
          </p:cNvSpPr>
          <p:nvPr/>
        </p:nvSpPr>
        <p:spPr bwMode="auto">
          <a:xfrm>
            <a:off x="631825" y="2997200"/>
            <a:ext cx="4033143" cy="1988237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int row = 3;</a:t>
            </a:r>
            <a:endParaRPr lang="en-US" b="1" dirty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for</a:t>
            </a:r>
            <a:r>
              <a:rPr lang="en-US" b="1" dirty="0">
                <a:latin typeface="Courier New" pitchFamily="49" charset="0"/>
              </a:rPr>
              <a:t>( int i = 0; i &lt; row; i ++) {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  for </a:t>
            </a:r>
            <a:r>
              <a:rPr lang="en-US" b="1" dirty="0">
                <a:latin typeface="Courier New" pitchFamily="49" charset="0"/>
              </a:rPr>
              <a:t>(int j = 0; j &lt; row; j++) {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</a:rPr>
              <a:t>    if </a:t>
            </a:r>
            <a:r>
              <a:rPr lang="en-US" b="1" dirty="0">
                <a:latin typeface="Courier New" pitchFamily="49" charset="0"/>
              </a:rPr>
              <a:t>( i+j &gt;= row )     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smtClean="0">
                <a:latin typeface="Courier New" pitchFamily="49" charset="0"/>
              </a:rPr>
              <a:t>     break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</a:rPr>
              <a:t>    System.out.print</a:t>
            </a:r>
            <a:r>
              <a:rPr lang="en-US" b="1" dirty="0">
                <a:latin typeface="Courier New" pitchFamily="49" charset="0"/>
              </a:rPr>
              <a:t>("*");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</a:rPr>
              <a:t> }</a:t>
            </a:r>
            <a:endParaRPr lang="en-US" b="1" dirty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 System.out.println();   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graphicFrame>
        <p:nvGraphicFramePr>
          <p:cNvPr id="436387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967974"/>
              </p:ext>
            </p:extLst>
          </p:nvPr>
        </p:nvGraphicFramePr>
        <p:xfrm>
          <a:off x="6177136" y="1205329"/>
          <a:ext cx="3313112" cy="4916424"/>
        </p:xfrm>
        <a:graphic>
          <a:graphicData uri="http://schemas.openxmlformats.org/drawingml/2006/table">
            <a:tbl>
              <a:tblPr/>
              <a:tblGrid>
                <a:gridCol w="360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inner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i+j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0&lt;3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0&lt;3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0&lt;3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1&lt;3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2&lt;3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3=3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break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2&lt;3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1&lt;3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3=3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break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57112" y="5247959"/>
            <a:ext cx="767496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***</a:t>
            </a:r>
          </a:p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**</a:t>
            </a:r>
          </a:p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*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8337376" y="152400"/>
            <a:ext cx="128417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NZ" sz="1200" dirty="0" smtClean="0"/>
              <a:t>L04Code04.java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670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0"/>
            <a:ext cx="85439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5.Branching </a:t>
            </a:r>
            <a:r>
              <a:rPr lang="en-US" dirty="0"/>
              <a:t>Statements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return statement</a:t>
            </a:r>
          </a:p>
        </p:txBody>
      </p:sp>
      <p:sp>
        <p:nvSpPr>
          <p:cNvPr id="337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65100" y="1219200"/>
            <a:ext cx="9493250" cy="3721968"/>
          </a:xfrm>
        </p:spPr>
        <p:txBody>
          <a:bodyPr>
            <a:normAutofit/>
          </a:bodyPr>
          <a:lstStyle/>
          <a:p>
            <a:r>
              <a:rPr lang="en-US" dirty="0" smtClean="0"/>
              <a:t>The return statement is used to exit from the current method; </a:t>
            </a:r>
          </a:p>
          <a:p>
            <a:pPr lvl="1"/>
            <a:r>
              <a:rPr lang="en-US" dirty="0" smtClean="0"/>
              <a:t>The flow of control returns to the statement that follows the original method call. </a:t>
            </a:r>
          </a:p>
          <a:p>
            <a:r>
              <a:rPr lang="en-US" dirty="0" smtClean="0"/>
              <a:t>The return statement has two forms: </a:t>
            </a:r>
          </a:p>
          <a:p>
            <a:pPr lvl="1"/>
            <a:r>
              <a:rPr lang="en-US" dirty="0" smtClean="0"/>
              <a:t>return;</a:t>
            </a:r>
          </a:p>
          <a:p>
            <a:pPr lvl="2"/>
            <a:r>
              <a:rPr lang="en-US" dirty="0" smtClean="0"/>
              <a:t>exits the current method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variableName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returns a value</a:t>
            </a:r>
          </a:p>
          <a:p>
            <a:pPr lvl="2"/>
            <a:r>
              <a:rPr lang="en-US" dirty="0" smtClean="0"/>
              <a:t>Note: the data type of the value returned by return must match the type of the method's declared return value.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FC5-BFEC-450D-9017-AE07ECEF9D5B}" type="slidenum">
              <a:rPr lang="en-NZ" smtClean="0"/>
              <a:pPr/>
              <a:t>35</a:t>
            </a:fld>
            <a:endParaRPr lang="en-NZ" smtClean="0"/>
          </a:p>
        </p:txBody>
      </p:sp>
      <p:graphicFrame>
        <p:nvGraphicFramePr>
          <p:cNvPr id="442426" name="Group 58"/>
          <p:cNvGraphicFramePr>
            <a:graphicFrameLocks noGrp="1"/>
          </p:cNvGraphicFramePr>
          <p:nvPr/>
        </p:nvGraphicFramePr>
        <p:xfrm>
          <a:off x="5745164" y="4868864"/>
          <a:ext cx="2879725" cy="1154113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1&lt;=4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Print “i=1”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2&lt;=4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 from the 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908050" y="4977790"/>
            <a:ext cx="4752355" cy="1341906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int row = 4;</a:t>
            </a:r>
            <a:endParaRPr lang="en-US" b="1" dirty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for </a:t>
            </a:r>
            <a:r>
              <a:rPr lang="en-US" b="1" dirty="0">
                <a:latin typeface="Courier New" pitchFamily="49" charset="0"/>
              </a:rPr>
              <a:t>(int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= 1;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&lt;= row;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++ ) {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 if(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% 2 == 0)    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   return;       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 " + 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} 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889104" y="6211695"/>
            <a:ext cx="767496" cy="2893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79980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5.Branching Statements </a:t>
            </a:r>
            <a:br>
              <a:rPr lang="en-US" dirty="0" smtClean="0"/>
            </a:br>
            <a:r>
              <a:rPr lang="en-US" dirty="0" smtClean="0"/>
              <a:t>The exit method</a:t>
            </a:r>
          </a:p>
        </p:txBody>
      </p:sp>
      <p:sp>
        <p:nvSpPr>
          <p:cNvPr id="348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program situation where it is pointless to continue execution you can terminate the program with the </a:t>
            </a:r>
            <a:r>
              <a:rPr lang="en-US" dirty="0" err="1" smtClean="0"/>
              <a:t>System.exit</a:t>
            </a:r>
            <a:r>
              <a:rPr lang="en-US" dirty="0" smtClean="0"/>
              <a:t>(n) method</a:t>
            </a:r>
          </a:p>
          <a:p>
            <a:pPr lvl="1"/>
            <a:r>
              <a:rPr lang="en-US" dirty="0" smtClean="0"/>
              <a:t>n is often used to identify if the program ended normally or abnormally</a:t>
            </a:r>
          </a:p>
          <a:p>
            <a:pPr lvl="1"/>
            <a:r>
              <a:rPr lang="en-US" dirty="0" smtClean="0"/>
              <a:t>n is conventionally 0 for normal termination and non-zero for abnormal termination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C846-8875-40CD-90A5-CFE1A47AA9A4}" type="slidenum">
              <a:rPr lang="en-NZ" smtClean="0"/>
              <a:pPr/>
              <a:t>36</a:t>
            </a:fld>
            <a:endParaRPr lang="en-NZ" smtClean="0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76536" y="3752388"/>
            <a:ext cx="2232152" cy="490904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if (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 3)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System.exit</a:t>
            </a:r>
            <a:r>
              <a:rPr lang="en-US" b="1" dirty="0">
                <a:latin typeface="Courier New" pitchFamily="49" charset="0"/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219668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Exercise 3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Complete the code which finds the average of all </a:t>
            </a:r>
            <a:r>
              <a:rPr lang="en-NZ" dirty="0" smtClean="0"/>
              <a:t>the even </a:t>
            </a:r>
            <a:r>
              <a:rPr lang="en-NZ" dirty="0"/>
              <a:t>whole numbers between </a:t>
            </a:r>
            <a:r>
              <a:rPr lang="en-NZ" dirty="0" smtClean="0"/>
              <a:t>10 and 15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37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992560" y="2636912"/>
            <a:ext cx="7704856" cy="33670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10,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lastNumber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15;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= 0, count=0;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//set up the for loop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if </a:t>
            </a:r>
            <a:r>
              <a:rPr lang="en-NZ" alt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an even number, add the total, increment the count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 != 0)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= (double) total/count;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System.out.printf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("Average is %.2f%n", average);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7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Exercise 4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1037" y="1334951"/>
            <a:ext cx="8543925" cy="4351338"/>
          </a:xfrm>
        </p:spPr>
        <p:txBody>
          <a:bodyPr/>
          <a:lstStyle/>
          <a:p>
            <a:r>
              <a:rPr lang="en-NZ" dirty="0"/>
              <a:t>Complete the code </a:t>
            </a:r>
            <a:r>
              <a:rPr lang="en-NZ" dirty="0" smtClean="0"/>
              <a:t>which reads THREE rows of numbers from the User.  Enter -1 to end each row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38</a:t>
            </a:fld>
            <a:endParaRPr lang="en-NZ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89657" y="2273674"/>
            <a:ext cx="7650534" cy="3130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System.out.println("Enter 3 rows of digits('-1' to end each row):");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i=0; i &lt; 3; i++)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j=0; ; j++)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____________________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___________)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rows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"\n";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_____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rows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rows +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 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digits\n" + rows);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7840191" y="2273674"/>
            <a:ext cx="1624547" cy="3539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NZ" sz="1400" dirty="0">
                <a:solidFill>
                  <a:schemeClr val="tx1"/>
                </a:solidFill>
              </a:rPr>
              <a:t>4</a:t>
            </a:r>
          </a:p>
          <a:p>
            <a:pPr algn="l"/>
            <a:r>
              <a:rPr lang="en-NZ" sz="1400" dirty="0">
                <a:solidFill>
                  <a:schemeClr val="tx1"/>
                </a:solidFill>
              </a:rPr>
              <a:t>6</a:t>
            </a:r>
          </a:p>
          <a:p>
            <a:pPr algn="l"/>
            <a:r>
              <a:rPr lang="en-NZ" sz="1400" dirty="0">
                <a:solidFill>
                  <a:schemeClr val="tx1"/>
                </a:solidFill>
              </a:rPr>
              <a:t>7</a:t>
            </a:r>
          </a:p>
          <a:p>
            <a:pPr algn="l"/>
            <a:r>
              <a:rPr lang="en-NZ" sz="1400" dirty="0">
                <a:solidFill>
                  <a:schemeClr val="tx1"/>
                </a:solidFill>
              </a:rPr>
              <a:t>-1</a:t>
            </a:r>
          </a:p>
          <a:p>
            <a:pPr algn="l"/>
            <a:r>
              <a:rPr lang="en-NZ" sz="1400" dirty="0">
                <a:solidFill>
                  <a:schemeClr val="tx1"/>
                </a:solidFill>
              </a:rPr>
              <a:t>2</a:t>
            </a:r>
          </a:p>
          <a:p>
            <a:pPr algn="l"/>
            <a:r>
              <a:rPr lang="en-NZ" sz="1400" dirty="0">
                <a:solidFill>
                  <a:schemeClr val="tx1"/>
                </a:solidFill>
              </a:rPr>
              <a:t>3</a:t>
            </a:r>
          </a:p>
          <a:p>
            <a:pPr algn="l"/>
            <a:r>
              <a:rPr lang="en-NZ" sz="1400" dirty="0">
                <a:solidFill>
                  <a:schemeClr val="tx1"/>
                </a:solidFill>
              </a:rPr>
              <a:t>-1</a:t>
            </a:r>
          </a:p>
          <a:p>
            <a:pPr algn="l"/>
            <a:r>
              <a:rPr lang="en-NZ" sz="1400" dirty="0">
                <a:solidFill>
                  <a:schemeClr val="tx1"/>
                </a:solidFill>
              </a:rPr>
              <a:t>1</a:t>
            </a:r>
          </a:p>
          <a:p>
            <a:pPr algn="l"/>
            <a:r>
              <a:rPr lang="en-NZ" sz="1400" dirty="0">
                <a:solidFill>
                  <a:schemeClr val="tx1"/>
                </a:solidFill>
              </a:rPr>
              <a:t>4</a:t>
            </a:r>
          </a:p>
          <a:p>
            <a:pPr algn="l"/>
            <a:r>
              <a:rPr lang="en-NZ" sz="1400" dirty="0">
                <a:solidFill>
                  <a:schemeClr val="tx1"/>
                </a:solidFill>
              </a:rPr>
              <a:t>5</a:t>
            </a:r>
          </a:p>
          <a:p>
            <a:pPr algn="l"/>
            <a:r>
              <a:rPr lang="en-NZ" sz="1400" dirty="0">
                <a:solidFill>
                  <a:schemeClr val="tx1"/>
                </a:solidFill>
              </a:rPr>
              <a:t>-1</a:t>
            </a:r>
          </a:p>
          <a:p>
            <a:pPr algn="l"/>
            <a:endParaRPr lang="en-NZ" sz="1400" dirty="0">
              <a:solidFill>
                <a:schemeClr val="tx1"/>
              </a:solidFill>
            </a:endParaRPr>
          </a:p>
          <a:p>
            <a:pPr algn="l"/>
            <a:r>
              <a:rPr lang="en-NZ" sz="1400" dirty="0">
                <a:solidFill>
                  <a:schemeClr val="tx1"/>
                </a:solidFill>
              </a:rPr>
              <a:t>Rows of digits</a:t>
            </a:r>
          </a:p>
          <a:p>
            <a:pPr algn="l"/>
            <a:r>
              <a:rPr lang="en-NZ" sz="1400" dirty="0">
                <a:solidFill>
                  <a:schemeClr val="tx1"/>
                </a:solidFill>
              </a:rPr>
              <a:t>4 6 7 </a:t>
            </a:r>
          </a:p>
          <a:p>
            <a:pPr algn="l"/>
            <a:r>
              <a:rPr lang="en-NZ" sz="1400" dirty="0">
                <a:solidFill>
                  <a:schemeClr val="tx1"/>
                </a:solidFill>
              </a:rPr>
              <a:t>2 3 </a:t>
            </a:r>
          </a:p>
          <a:p>
            <a:pPr algn="l"/>
            <a:r>
              <a:rPr lang="en-NZ" sz="1400" dirty="0">
                <a:solidFill>
                  <a:schemeClr val="tx1"/>
                </a:solidFill>
              </a:rPr>
              <a:t>1 4 5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73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2.Sequence Structure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Sequence structure </a:t>
            </a:r>
          </a:p>
          <a:p>
            <a:pPr lvl="1"/>
            <a:r>
              <a:rPr lang="en-NZ" dirty="0"/>
              <a:t>Built into Java. </a:t>
            </a:r>
          </a:p>
          <a:p>
            <a:pPr lvl="1"/>
            <a:r>
              <a:rPr lang="en-NZ" dirty="0"/>
              <a:t>Unless directed otherwise, the computer executes Java statements one after the other in the order in which they’re written. </a:t>
            </a:r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4</a:t>
            </a:fld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528" y="3429000"/>
            <a:ext cx="5701134" cy="2368363"/>
          </a:xfrm>
          <a:prstGeom prst="rect">
            <a:avLst/>
          </a:prstGeom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7237313" y="4432920"/>
            <a:ext cx="1100063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Hello</a:t>
            </a:r>
          </a:p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World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054255" y="3529141"/>
            <a:ext cx="3466177" cy="4855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System.out.println("Hello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     System.out.println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NZ" alt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8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3.Selection Structure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Three types of selection statements.</a:t>
            </a:r>
          </a:p>
          <a:p>
            <a:r>
              <a:rPr lang="en-NZ" dirty="0"/>
              <a:t>if statement: </a:t>
            </a:r>
          </a:p>
          <a:p>
            <a:pPr lvl="1"/>
            <a:r>
              <a:rPr lang="en-NZ" dirty="0"/>
              <a:t>Performs an action, if a condition is true; skips it, if false. </a:t>
            </a:r>
          </a:p>
          <a:p>
            <a:pPr lvl="1"/>
            <a:r>
              <a:rPr lang="en-NZ" dirty="0"/>
              <a:t>Single-selection statement—selects or ignores a single action (or group of actions). </a:t>
            </a:r>
          </a:p>
          <a:p>
            <a:r>
              <a:rPr lang="en-NZ" dirty="0"/>
              <a:t>if…else statement: </a:t>
            </a:r>
          </a:p>
          <a:p>
            <a:pPr lvl="1"/>
            <a:r>
              <a:rPr lang="en-NZ" dirty="0"/>
              <a:t>Performs an action if a condition is true and performs a different action if the condition is false. </a:t>
            </a:r>
          </a:p>
          <a:p>
            <a:pPr lvl="1"/>
            <a:r>
              <a:rPr lang="en-NZ" dirty="0"/>
              <a:t>Double-selection statement—selects between two different actions (or groups of actions). </a:t>
            </a:r>
          </a:p>
          <a:p>
            <a:r>
              <a:rPr lang="en-NZ" dirty="0"/>
              <a:t>switch statement</a:t>
            </a:r>
          </a:p>
          <a:p>
            <a:pPr lvl="1"/>
            <a:r>
              <a:rPr lang="en-NZ" dirty="0"/>
              <a:t>Performs one of several actions, based on the value of an expression.</a:t>
            </a:r>
          </a:p>
          <a:p>
            <a:pPr lvl="1"/>
            <a:r>
              <a:rPr lang="en-NZ" dirty="0"/>
              <a:t>Multiple-selection statement—selects among many different actions (or groups of actions).</a:t>
            </a:r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677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3.Selection Structure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The if statement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if Single-Selection </a:t>
            </a:r>
            <a:r>
              <a:rPr lang="en-NZ" dirty="0" smtClean="0"/>
              <a:t>Statement</a:t>
            </a:r>
          </a:p>
          <a:p>
            <a:pPr lvl="1"/>
            <a:r>
              <a:rPr lang="en-NZ" dirty="0" smtClean="0"/>
              <a:t>Python </a:t>
            </a:r>
            <a:r>
              <a:rPr lang="en-NZ" dirty="0"/>
              <a:t>and Java are very </a:t>
            </a:r>
            <a:r>
              <a:rPr lang="en-NZ" dirty="0" smtClean="0"/>
              <a:t>similar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The </a:t>
            </a:r>
            <a:r>
              <a:rPr lang="en-NZ" dirty="0"/>
              <a:t>statements in the consequent and each alternative are marked by </a:t>
            </a:r>
            <a:r>
              <a:rPr lang="en-NZ" b="1" dirty="0"/>
              <a:t>curly braces </a:t>
            </a:r>
            <a:r>
              <a:rPr lang="en-NZ" dirty="0"/>
              <a:t>({}).  When there is just one statement, the braces may be omitted</a:t>
            </a:r>
            <a:r>
              <a:rPr lang="en-NZ" dirty="0" smtClean="0"/>
              <a:t>.</a:t>
            </a:r>
          </a:p>
          <a:p>
            <a:pPr lvl="2"/>
            <a:r>
              <a:rPr lang="en-NZ" dirty="0" smtClean="0"/>
              <a:t>Indentation: Optional</a:t>
            </a:r>
            <a:r>
              <a:rPr lang="en-NZ" dirty="0"/>
              <a:t>, but recommended</a:t>
            </a:r>
          </a:p>
          <a:p>
            <a:pPr lvl="1"/>
            <a:r>
              <a:rPr lang="en-NZ" dirty="0" smtClean="0"/>
              <a:t>Each </a:t>
            </a:r>
            <a:r>
              <a:rPr lang="en-NZ" dirty="0"/>
              <a:t>Boolean expression is enclosed in </a:t>
            </a:r>
            <a:r>
              <a:rPr lang="en-NZ" b="1" dirty="0"/>
              <a:t>parentheses</a:t>
            </a:r>
            <a:r>
              <a:rPr lang="en-NZ" dirty="0" smtClean="0"/>
              <a:t>.</a:t>
            </a:r>
          </a:p>
          <a:p>
            <a:pPr lvl="1"/>
            <a:r>
              <a:rPr lang="en-NZ" dirty="0" smtClean="0"/>
              <a:t>Example:</a:t>
            </a:r>
          </a:p>
          <a:p>
            <a:pPr lvl="2"/>
            <a:r>
              <a:rPr lang="en-NZ" dirty="0"/>
              <a:t>If the condition is false, the Print statement is ignored, and the next pseudocode statement in order is performed. </a:t>
            </a:r>
          </a:p>
          <a:p>
            <a:pPr lvl="2"/>
            <a:endParaRPr lang="en-NZ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6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904298" y="490060"/>
            <a:ext cx="2069831" cy="760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condition: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statement1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664968" y="1475283"/>
            <a:ext cx="2239330" cy="9971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(condition)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statement1;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Z" alt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6089701" y="799080"/>
            <a:ext cx="755056" cy="394912"/>
          </a:xfrm>
          <a:prstGeom prst="wedgeRectCallout">
            <a:avLst>
              <a:gd name="adj1" fmla="val 72610"/>
              <a:gd name="adj2" fmla="val -157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Python</a:t>
            </a:r>
            <a:endParaRPr lang="en-NZ" dirty="0"/>
          </a:p>
        </p:txBody>
      </p:sp>
      <p:sp>
        <p:nvSpPr>
          <p:cNvPr id="12" name="Rectangular Callout 11"/>
          <p:cNvSpPr/>
          <p:nvPr/>
        </p:nvSpPr>
        <p:spPr>
          <a:xfrm>
            <a:off x="6963839" y="1870614"/>
            <a:ext cx="755056" cy="394912"/>
          </a:xfrm>
          <a:prstGeom prst="wedgeRectCallout">
            <a:avLst>
              <a:gd name="adj1" fmla="val -64376"/>
              <a:gd name="adj2" fmla="val -499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Java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8535" y="5197482"/>
            <a:ext cx="3240360" cy="111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5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3.Selection Structure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The if-else statement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if…else Double-Selection </a:t>
            </a:r>
            <a:r>
              <a:rPr lang="en-NZ" dirty="0" smtClean="0"/>
              <a:t>Statement</a:t>
            </a:r>
          </a:p>
          <a:p>
            <a:pPr lvl="1"/>
            <a:r>
              <a:rPr lang="en-NZ" dirty="0" smtClean="0"/>
              <a:t>specify </a:t>
            </a:r>
            <a:r>
              <a:rPr lang="en-NZ" dirty="0"/>
              <a:t>an action to perform when the condition is true and another action when the condition is false. 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Example:</a:t>
            </a:r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endParaRPr lang="en-NZ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7</a:t>
            </a:fld>
            <a:endParaRPr lang="en-NZ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7215000" y="105187"/>
            <a:ext cx="2022325" cy="1471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condition: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statement1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statement2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778121" y="2583975"/>
            <a:ext cx="2174787" cy="17081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(condition)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statement1;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statement2;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Z" alt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6449640" y="467608"/>
            <a:ext cx="755056" cy="394912"/>
          </a:xfrm>
          <a:prstGeom prst="wedgeRectCallout">
            <a:avLst>
              <a:gd name="adj1" fmla="val 72610"/>
              <a:gd name="adj2" fmla="val -157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Python</a:t>
            </a:r>
            <a:endParaRPr lang="en-NZ" dirty="0"/>
          </a:p>
        </p:txBody>
      </p:sp>
      <p:sp>
        <p:nvSpPr>
          <p:cNvPr id="12" name="Rectangular Callout 11"/>
          <p:cNvSpPr/>
          <p:nvPr/>
        </p:nvSpPr>
        <p:spPr>
          <a:xfrm>
            <a:off x="165100" y="2996952"/>
            <a:ext cx="1691556" cy="882206"/>
          </a:xfrm>
          <a:prstGeom prst="wedgeRectCallout">
            <a:avLst>
              <a:gd name="adj1" fmla="val 60369"/>
              <a:gd name="adj2" fmla="val -92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Only one statement in its body! Don’t have to use {}</a:t>
            </a:r>
            <a:endParaRPr lang="en-NZ" dirty="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072680" y="2881962"/>
            <a:ext cx="2174787" cy="9971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(condition)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statement1;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statement2;</a:t>
            </a: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4568" y="4581128"/>
            <a:ext cx="6048672" cy="1584176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6697675" y="3177059"/>
            <a:ext cx="2539650" cy="1142230"/>
          </a:xfrm>
          <a:prstGeom prst="wedgeRectCallout">
            <a:avLst>
              <a:gd name="adj1" fmla="val -60958"/>
              <a:gd name="adj2" fmla="val -287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/>
              <a:t>several statements in the </a:t>
            </a:r>
            <a:r>
              <a:rPr lang="en-NZ" dirty="0" smtClean="0"/>
              <a:t>body, </a:t>
            </a:r>
          </a:p>
          <a:p>
            <a:r>
              <a:rPr lang="en-NZ" dirty="0" smtClean="0"/>
              <a:t>must </a:t>
            </a:r>
            <a:r>
              <a:rPr lang="en-NZ" dirty="0"/>
              <a:t>enclose the statements in </a:t>
            </a:r>
            <a:r>
              <a:rPr lang="en-NZ" dirty="0" smtClean="0"/>
              <a:t>braces {}. </a:t>
            </a:r>
          </a:p>
          <a:p>
            <a:r>
              <a:rPr lang="en-NZ" dirty="0" smtClean="0"/>
              <a:t>i.e. to form a block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8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3.Selection Structure</a:t>
            </a:r>
            <a:br>
              <a:rPr lang="en-NZ" dirty="0"/>
            </a:br>
            <a:r>
              <a:rPr lang="en-NZ" dirty="0" smtClean="0"/>
              <a:t>Nested if-else statements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Nested </a:t>
            </a:r>
            <a:r>
              <a:rPr lang="en-NZ" dirty="0"/>
              <a:t>if…else statements: </a:t>
            </a:r>
          </a:p>
          <a:p>
            <a:pPr lvl="1"/>
            <a:r>
              <a:rPr lang="en-NZ" dirty="0"/>
              <a:t>placing if…else statements inside other if…else statements</a:t>
            </a:r>
          </a:p>
          <a:p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endParaRPr lang="en-NZ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8</a:t>
            </a:fld>
            <a:endParaRPr lang="en-NZ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237710" y="2708920"/>
            <a:ext cx="2566155" cy="24191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grade &lt; 60: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'F'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 grade &lt; 70: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'D'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 grade &lt; 80: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'C'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 grade &lt; 90: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'B'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'A'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516413" y="2504628"/>
            <a:ext cx="3998577" cy="24191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(grade &lt; 60)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System.out.println('F');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(grade &lt; 70)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System.out.println('D');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(grade &lt; 80)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System.out.println('C');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(grade &lt; 90)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System.out.println('B');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152354" y="3005280"/>
            <a:ext cx="755056" cy="394912"/>
          </a:xfrm>
          <a:prstGeom prst="wedgeRectCallout">
            <a:avLst>
              <a:gd name="adj1" fmla="val 72610"/>
              <a:gd name="adj2" fmla="val -157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Python</a:t>
            </a:r>
            <a:endParaRPr lang="en-NZ" dirty="0"/>
          </a:p>
        </p:txBody>
      </p:sp>
      <p:sp>
        <p:nvSpPr>
          <p:cNvPr id="11" name="Rectangular Callout 10"/>
          <p:cNvSpPr/>
          <p:nvPr/>
        </p:nvSpPr>
        <p:spPr>
          <a:xfrm>
            <a:off x="8372829" y="2852936"/>
            <a:ext cx="755056" cy="394912"/>
          </a:xfrm>
          <a:prstGeom prst="wedgeRectCallout">
            <a:avLst>
              <a:gd name="adj1" fmla="val -64376"/>
              <a:gd name="adj2" fmla="val -499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Java</a:t>
            </a:r>
            <a:endParaRPr lang="en-NZ" dirty="0"/>
          </a:p>
        </p:txBody>
      </p:sp>
      <p:sp>
        <p:nvSpPr>
          <p:cNvPr id="12" name="Rectangular Callout 11"/>
          <p:cNvSpPr/>
          <p:nvPr/>
        </p:nvSpPr>
        <p:spPr>
          <a:xfrm>
            <a:off x="4664968" y="5103140"/>
            <a:ext cx="3147466" cy="846140"/>
          </a:xfrm>
          <a:prstGeom prst="wedgeRectCallout">
            <a:avLst>
              <a:gd name="adj1" fmla="val -31631"/>
              <a:gd name="adj2" fmla="val -682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 smtClean="0"/>
              <a:t>In a nested if-else statements, ensure that you test for all possible cases!</a:t>
            </a:r>
            <a:endParaRPr lang="en-NZ" dirty="0"/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8496628" y="152400"/>
            <a:ext cx="1124918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NZ" sz="1200" dirty="0" smtClean="0"/>
              <a:t>L04Code.java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468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11" y="-135391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 smtClean="0"/>
              <a:t>3.Selection Structure </a:t>
            </a:r>
            <a:br>
              <a:rPr lang="en-NZ" dirty="0" smtClean="0"/>
            </a:br>
            <a:r>
              <a:rPr lang="en-US" dirty="0" smtClean="0"/>
              <a:t>if-else Double-Selection Statement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447465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The Java compiler always associates an else with the </a:t>
            </a:r>
            <a:r>
              <a:rPr lang="en-US" altLang="en-US" b="1" dirty="0" smtClean="0">
                <a:solidFill>
                  <a:srgbClr val="FF0000"/>
                </a:solidFill>
              </a:rPr>
              <a:t>immediately preceding if</a:t>
            </a:r>
            <a:r>
              <a:rPr lang="en-US" altLang="en-US" dirty="0" smtClean="0"/>
              <a:t> unless told to do otherwise by the placement of braces </a:t>
            </a:r>
          </a:p>
          <a:p>
            <a:r>
              <a:rPr lang="en-US" altLang="en-US" dirty="0" smtClean="0"/>
              <a:t>The following code is not what it appears: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>
                <a:solidFill>
                  <a:srgbClr val="FF0000"/>
                </a:solidFill>
              </a:rPr>
              <a:t>Beware! </a:t>
            </a:r>
            <a:r>
              <a:rPr lang="en-US" altLang="en-US" dirty="0" smtClean="0"/>
              <a:t>This nested if…else statement does not execute as it appears. The compiler actually interprets the statement as </a:t>
            </a:r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/>
          </a:p>
          <a:p>
            <a:r>
              <a:rPr lang="en-NZ" altLang="en-US" dirty="0" smtClean="0"/>
              <a:t>To </a:t>
            </a:r>
            <a:r>
              <a:rPr lang="en-NZ" altLang="en-US" dirty="0"/>
              <a:t>force the nested if…else statement to execute as it was originally intended, we must write it as follows: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Lecture04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9</a:t>
            </a:fld>
            <a:endParaRPr lang="en-NZ" dirty="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208584" y="3789040"/>
            <a:ext cx="5040560" cy="10618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&gt; 5)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(y &gt; 5)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System.out.println("x and y are &gt; 5");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System.out.println("x is &lt;= 5");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95374" y="2122771"/>
            <a:ext cx="4968552" cy="10618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&gt; 5)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(y &gt; 5)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System.out.println("x and y are &gt; 5");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System.out.println("x is &lt;= 5");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576736" y="5568907"/>
            <a:ext cx="5040560" cy="10618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&gt; 5)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(y &gt; 5)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System.out.println("x and y are &gt; 5");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System.out.println("x is &lt;= 5");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1352600" y="5903384"/>
            <a:ext cx="1043088" cy="394912"/>
          </a:xfrm>
          <a:prstGeom prst="wedgeRectCallout">
            <a:avLst>
              <a:gd name="adj1" fmla="val 64801"/>
              <a:gd name="adj2" fmla="val 246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‘{‘ and ‘}’</a:t>
            </a:r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3280" y="2031397"/>
            <a:ext cx="431201" cy="431201"/>
          </a:xfrm>
          <a:prstGeom prst="rect">
            <a:avLst/>
          </a:prstGeom>
        </p:spPr>
      </p:pic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8496628" y="152400"/>
            <a:ext cx="1124918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NZ" sz="1200" dirty="0" smtClean="0"/>
              <a:t>L04Code.java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01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5834</TotalTime>
  <Words>3661</Words>
  <Application>Microsoft Office PowerPoint</Application>
  <PresentationFormat>A4 Paper (210x297 mm)</PresentationFormat>
  <Paragraphs>727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等线</vt:lpstr>
      <vt:lpstr>新細明體</vt:lpstr>
      <vt:lpstr>Tahoma</vt:lpstr>
      <vt:lpstr>Times New Roman</vt:lpstr>
      <vt:lpstr>Wingdings</vt:lpstr>
      <vt:lpstr>Office Theme</vt:lpstr>
      <vt:lpstr>CONTROL FLOW </vt:lpstr>
      <vt:lpstr>Today’s Agenda</vt:lpstr>
      <vt:lpstr>1.Control Structures</vt:lpstr>
      <vt:lpstr>2.Sequence Structure</vt:lpstr>
      <vt:lpstr>3.Selection Structure</vt:lpstr>
      <vt:lpstr>3.Selection Structure The if statement</vt:lpstr>
      <vt:lpstr>3.Selection Structure The if-else statement</vt:lpstr>
      <vt:lpstr>3.Selection Structure Nested if-else statements</vt:lpstr>
      <vt:lpstr>3.Selection Structure  if-else Double-Selection Statement</vt:lpstr>
      <vt:lpstr>3.Selection Structure  The ? : Operator</vt:lpstr>
      <vt:lpstr>3.Selection Structure  The ? : Operator - Examples</vt:lpstr>
      <vt:lpstr>3.Selection Structure  The switch Statement</vt:lpstr>
      <vt:lpstr>3.Selection Structure  Example</vt:lpstr>
      <vt:lpstr>Exercise 1</vt:lpstr>
      <vt:lpstr>3.Selection Structure Multiple-Selection Statement </vt:lpstr>
      <vt:lpstr>3.Selection Structure Multiple-Selection Statement </vt:lpstr>
      <vt:lpstr>3.Selection Structure Good programming Practice</vt:lpstr>
      <vt:lpstr>4.Repetition Structure</vt:lpstr>
      <vt:lpstr>4.Repetition Structure The while Statement</vt:lpstr>
      <vt:lpstr>4.Repetition Structure Sentinel-Controlled Repetition</vt:lpstr>
      <vt:lpstr>4.Repetition Structure Sentinel-Controlled Repetition</vt:lpstr>
      <vt:lpstr>4.Repetition Structure Example</vt:lpstr>
      <vt:lpstr>4.Repetition Structure Counter-Controlled Repetition</vt:lpstr>
      <vt:lpstr>4.Repetition Structure Counter-Controlled Repetition: for</vt:lpstr>
      <vt:lpstr>4.Repetition Structure Counter-Controlled Repetition: for</vt:lpstr>
      <vt:lpstr>4.Repetition Structure Examples</vt:lpstr>
      <vt:lpstr>4.Repetition Structure Counter-Controlled Repetition: while</vt:lpstr>
      <vt:lpstr>4.Repetition Structure  The do-while Statements</vt:lpstr>
      <vt:lpstr>4.Repetition Structure  Examples</vt:lpstr>
      <vt:lpstr>Exercise 2</vt:lpstr>
      <vt:lpstr> 5.Branching Statements The break statement</vt:lpstr>
      <vt:lpstr> 5.Branching Statements The continue statement</vt:lpstr>
      <vt:lpstr>5.Branching Statements for … continue Vs while … continue</vt:lpstr>
      <vt:lpstr> 5.Branching Statements Nested Loops &amp; break</vt:lpstr>
      <vt:lpstr>5.Branching Statements  The return statement</vt:lpstr>
      <vt:lpstr>5.Branching Statements  The exit method</vt:lpstr>
      <vt:lpstr>Exercise 3</vt:lpstr>
      <vt:lpstr>Exercise 4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Chang</dc:creator>
  <cp:lastModifiedBy>user</cp:lastModifiedBy>
  <cp:revision>715</cp:revision>
  <cp:lastPrinted>2015-02-28T23:42:03Z</cp:lastPrinted>
  <dcterms:created xsi:type="dcterms:W3CDTF">2003-06-18T01:49:53Z</dcterms:created>
  <dcterms:modified xsi:type="dcterms:W3CDTF">2020-06-23T04:37:21Z</dcterms:modified>
</cp:coreProperties>
</file>