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32"/>
  </p:notesMasterIdLst>
  <p:handoutMasterIdLst>
    <p:handoutMasterId r:id="rId33"/>
  </p:handoutMasterIdLst>
  <p:sldIdLst>
    <p:sldId id="256" r:id="rId2"/>
    <p:sldId id="288" r:id="rId3"/>
    <p:sldId id="409" r:id="rId4"/>
    <p:sldId id="417" r:id="rId5"/>
    <p:sldId id="419" r:id="rId6"/>
    <p:sldId id="411" r:id="rId7"/>
    <p:sldId id="420" r:id="rId8"/>
    <p:sldId id="423" r:id="rId9"/>
    <p:sldId id="410" r:id="rId10"/>
    <p:sldId id="415" r:id="rId11"/>
    <p:sldId id="413" r:id="rId12"/>
    <p:sldId id="437" r:id="rId13"/>
    <p:sldId id="414" r:id="rId14"/>
    <p:sldId id="422" r:id="rId15"/>
    <p:sldId id="424" r:id="rId16"/>
    <p:sldId id="438" r:id="rId17"/>
    <p:sldId id="427" r:id="rId18"/>
    <p:sldId id="434" r:id="rId19"/>
    <p:sldId id="435" r:id="rId20"/>
    <p:sldId id="428" r:id="rId21"/>
    <p:sldId id="429" r:id="rId22"/>
    <p:sldId id="430" r:id="rId23"/>
    <p:sldId id="431" r:id="rId24"/>
    <p:sldId id="433" r:id="rId25"/>
    <p:sldId id="440" r:id="rId26"/>
    <p:sldId id="432" r:id="rId27"/>
    <p:sldId id="439" r:id="rId28"/>
    <p:sldId id="425" r:id="rId29"/>
    <p:sldId id="442" r:id="rId30"/>
    <p:sldId id="441" r:id="rId31"/>
  </p:sldIdLst>
  <p:sldSz cx="9906000" cy="6858000" type="A4"/>
  <p:notesSz cx="6797675" cy="9926638"/>
  <p:defaultTextStyle>
    <a:defPPr>
      <a:defRPr lang="en-NZ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4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51" autoAdjust="0"/>
    <p:restoredTop sz="86647" autoAdjust="0"/>
  </p:normalViewPr>
  <p:slideViewPr>
    <p:cSldViewPr>
      <p:cViewPr varScale="1">
        <p:scale>
          <a:sx n="74" d="100"/>
          <a:sy n="74" d="100"/>
        </p:scale>
        <p:origin x="1230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2652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4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55" tIns="46126" rIns="92255" bIns="46126" numCol="1" anchor="t" anchorCtr="0" compatLnSpc="1">
            <a:prstTxWarp prst="textNoShape">
              <a:avLst/>
            </a:prstTxWarp>
          </a:bodyPr>
          <a:lstStyle>
            <a:lvl1pPr algn="l" defTabSz="922035">
              <a:spcBef>
                <a:spcPct val="20000"/>
              </a:spcBef>
              <a:buFontTx/>
              <a:buChar char="•"/>
              <a:defRPr sz="1300" b="1">
                <a:latin typeface="Times New Roman" pitchFamily="18" charset="0"/>
              </a:defRPr>
            </a:lvl1pPr>
          </a:lstStyle>
          <a:p>
            <a:endParaRPr lang="en-NZ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815" y="1"/>
            <a:ext cx="2945862" cy="494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55" tIns="46126" rIns="92255" bIns="46126" numCol="1" anchor="t" anchorCtr="0" compatLnSpc="1">
            <a:prstTxWarp prst="textNoShape">
              <a:avLst/>
            </a:prstTxWarp>
          </a:bodyPr>
          <a:lstStyle>
            <a:lvl1pPr algn="r" defTabSz="922035">
              <a:spcBef>
                <a:spcPct val="20000"/>
              </a:spcBef>
              <a:buFontTx/>
              <a:buChar char="•"/>
              <a:defRPr sz="1300" b="1">
                <a:latin typeface="Times New Roman" pitchFamily="18" charset="0"/>
              </a:defRPr>
            </a:lvl1pPr>
          </a:lstStyle>
          <a:p>
            <a:endParaRPr lang="en-NZ" dirty="0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463"/>
            <a:ext cx="2945862" cy="49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55" tIns="46126" rIns="92255" bIns="46126" numCol="1" anchor="b" anchorCtr="0" compatLnSpc="1">
            <a:prstTxWarp prst="textNoShape">
              <a:avLst/>
            </a:prstTxWarp>
          </a:bodyPr>
          <a:lstStyle>
            <a:lvl1pPr algn="l" defTabSz="922035">
              <a:spcBef>
                <a:spcPct val="20000"/>
              </a:spcBef>
              <a:buFontTx/>
              <a:buChar char="•"/>
              <a:defRPr sz="1300" b="1">
                <a:latin typeface="Times New Roman" pitchFamily="18" charset="0"/>
              </a:defRPr>
            </a:lvl1pPr>
          </a:lstStyle>
          <a:p>
            <a:endParaRPr lang="en-NZ" dirty="0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815" y="9432463"/>
            <a:ext cx="2945862" cy="49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55" tIns="46126" rIns="92255" bIns="46126" numCol="1" anchor="b" anchorCtr="0" compatLnSpc="1">
            <a:prstTxWarp prst="textNoShape">
              <a:avLst/>
            </a:prstTxWarp>
          </a:bodyPr>
          <a:lstStyle>
            <a:lvl1pPr algn="r" defTabSz="922035">
              <a:spcBef>
                <a:spcPct val="20000"/>
              </a:spcBef>
              <a:buFontTx/>
              <a:buChar char="•"/>
              <a:defRPr sz="1300" b="1">
                <a:latin typeface="Times New Roman" pitchFamily="18" charset="0"/>
              </a:defRPr>
            </a:lvl1pPr>
          </a:lstStyle>
          <a:p>
            <a:fld id="{0C741521-4A33-40CB-A3C8-9F255B07B84F}" type="slidenum">
              <a:rPr lang="en-NZ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852288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4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55" tIns="46126" rIns="92255" bIns="46126" numCol="1" anchor="t" anchorCtr="0" compatLnSpc="1">
            <a:prstTxWarp prst="textNoShape">
              <a:avLst/>
            </a:prstTxWarp>
          </a:bodyPr>
          <a:lstStyle>
            <a:lvl1pPr algn="l" defTabSz="922035">
              <a:defRPr sz="1300">
                <a:latin typeface="Times New Roman" pitchFamily="18" charset="0"/>
              </a:defRPr>
            </a:lvl1pPr>
          </a:lstStyle>
          <a:p>
            <a:endParaRPr lang="en-NZ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815" y="1"/>
            <a:ext cx="2945862" cy="494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55" tIns="46126" rIns="92255" bIns="46126" numCol="1" anchor="t" anchorCtr="0" compatLnSpc="1">
            <a:prstTxWarp prst="textNoShape">
              <a:avLst/>
            </a:prstTxWarp>
          </a:bodyPr>
          <a:lstStyle>
            <a:lvl1pPr algn="r" defTabSz="922035">
              <a:defRPr sz="1300">
                <a:latin typeface="Times New Roman" pitchFamily="18" charset="0"/>
              </a:defRPr>
            </a:lvl1pPr>
          </a:lstStyle>
          <a:p>
            <a:endParaRPr lang="en-NZ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52" y="4715463"/>
            <a:ext cx="4985772" cy="446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55" tIns="46126" rIns="92255" bIns="461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NZ" smtClean="0"/>
              <a:t>Click to edit Master text styles</a:t>
            </a:r>
          </a:p>
          <a:p>
            <a:pPr lvl="1"/>
            <a:r>
              <a:rPr lang="en-NZ" smtClean="0"/>
              <a:t>Second level</a:t>
            </a:r>
          </a:p>
          <a:p>
            <a:pPr lvl="2"/>
            <a:r>
              <a:rPr lang="en-NZ" smtClean="0"/>
              <a:t>Third level</a:t>
            </a:r>
          </a:p>
          <a:p>
            <a:pPr lvl="3"/>
            <a:r>
              <a:rPr lang="en-NZ" smtClean="0"/>
              <a:t>Fourth level</a:t>
            </a:r>
          </a:p>
          <a:p>
            <a:pPr lvl="4"/>
            <a:r>
              <a:rPr lang="en-NZ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463"/>
            <a:ext cx="2945862" cy="49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55" tIns="46126" rIns="92255" bIns="46126" numCol="1" anchor="b" anchorCtr="0" compatLnSpc="1">
            <a:prstTxWarp prst="textNoShape">
              <a:avLst/>
            </a:prstTxWarp>
          </a:bodyPr>
          <a:lstStyle>
            <a:lvl1pPr algn="l" defTabSz="922035">
              <a:defRPr sz="1300">
                <a:latin typeface="Times New Roman" pitchFamily="18" charset="0"/>
              </a:defRPr>
            </a:lvl1pPr>
          </a:lstStyle>
          <a:p>
            <a:endParaRPr lang="en-NZ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815" y="9432463"/>
            <a:ext cx="2945862" cy="49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55" tIns="46126" rIns="92255" bIns="46126" numCol="1" anchor="b" anchorCtr="0" compatLnSpc="1">
            <a:prstTxWarp prst="textNoShape">
              <a:avLst/>
            </a:prstTxWarp>
          </a:bodyPr>
          <a:lstStyle>
            <a:lvl1pPr algn="r" defTabSz="922035">
              <a:defRPr sz="1300">
                <a:latin typeface="Times New Roman" pitchFamily="18" charset="0"/>
              </a:defRPr>
            </a:lvl1pPr>
          </a:lstStyle>
          <a:p>
            <a:fld id="{015F5D31-D609-4875-A03F-8218D830ED8B}" type="slidenum">
              <a:rPr lang="en-NZ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579593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32A0A1-3295-4191-8003-405EB50D1542}" type="slidenum">
              <a:rPr lang="en-NZ"/>
              <a:pPr/>
              <a:t>1</a:t>
            </a:fld>
            <a:endParaRPr lang="en-NZ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8025" y="744538"/>
            <a:ext cx="5381625" cy="3725862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6567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F5D31-D609-4875-A03F-8218D830ED8B}" type="slidenum">
              <a:rPr lang="en-NZ" smtClean="0"/>
              <a:pPr/>
              <a:t>19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62429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F5D31-D609-4875-A03F-8218D830ED8B}" type="slidenum">
              <a:rPr lang="en-NZ" smtClean="0"/>
              <a:pPr/>
              <a:t>24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083468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F5D31-D609-4875-A03F-8218D830ED8B}" type="slidenum">
              <a:rPr lang="en-NZ" smtClean="0"/>
              <a:pPr/>
              <a:t>26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8939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F5D31-D609-4875-A03F-8218D830ED8B}" type="slidenum">
              <a:rPr lang="en-NZ" smtClean="0"/>
              <a:pPr/>
              <a:t>27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890332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F5D31-D609-4875-A03F-8218D830ED8B}" type="slidenum">
              <a:rPr lang="en-NZ" smtClean="0"/>
              <a:pPr/>
              <a:t>30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14418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F5D31-D609-4875-A03F-8218D830ED8B}" type="slidenum">
              <a:rPr lang="en-NZ" smtClean="0"/>
              <a:pPr/>
              <a:t>2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7336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F5D31-D609-4875-A03F-8218D830ED8B}" type="slidenum">
              <a:rPr lang="en-NZ" smtClean="0"/>
              <a:pPr/>
              <a:t>4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05504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F5D31-D609-4875-A03F-8218D830ED8B}" type="slidenum">
              <a:rPr lang="en-NZ" smtClean="0"/>
              <a:pPr/>
              <a:t>5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1711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F5D31-D609-4875-A03F-8218D830ED8B}" type="slidenum">
              <a:rPr lang="en-NZ" smtClean="0"/>
              <a:pPr/>
              <a:t>7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90064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F5D31-D609-4875-A03F-8218D830ED8B}" type="slidenum">
              <a:rPr lang="en-NZ" smtClean="0"/>
              <a:pPr/>
              <a:t>12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99716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F5D31-D609-4875-A03F-8218D830ED8B}" type="slidenum">
              <a:rPr lang="en-NZ" smtClean="0"/>
              <a:pPr/>
              <a:t>16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78997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F5D31-D609-4875-A03F-8218D830ED8B}" type="slidenum">
              <a:rPr lang="en-NZ" smtClean="0"/>
              <a:pPr/>
              <a:t>17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5534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F5D31-D609-4875-A03F-8218D830ED8B}" type="slidenum">
              <a:rPr lang="en-NZ" smtClean="0"/>
              <a:pPr/>
              <a:t>18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16677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Lecture04</a:t>
            </a:r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COMPSCI105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51CEC-180C-48BD-BC42-5E2F6BF56289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04634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Lecture04</a:t>
            </a:r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COMPSCI105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CE966-B2DA-4E69-8B67-6107F8F82A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65752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Lecture04</a:t>
            </a:r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COMPSCI105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75D5-549F-47C6-9B66-D5D109770117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07278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Lecture04</a:t>
            </a: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COMPSCI105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5C2D4A-ED32-44EB-B3CC-9472C5E3D9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94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Lecture04</a:t>
            </a:r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COMPSCI105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6460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Lecture04</a:t>
            </a:r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COMPSCI105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45F2-9057-4CE4-96BB-25774CECCA1C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41387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Lecture04</a:t>
            </a:r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COMPSCI105</a:t>
            </a:r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F3FC3-8E9D-4E7A-B408-86DA62033C65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66778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Lecture04</a:t>
            </a:r>
            <a:endParaRPr lang="en-NZ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COMPSCI105</a:t>
            </a:r>
            <a:endParaRPr lang="en-N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72DE6-9BD8-4B82-A187-796DAF58579B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47801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Lecture04</a:t>
            </a:r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COMPSCI105</a:t>
            </a:r>
            <a:endParaRPr lang="en-N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6CDF-CC11-4CD0-9F56-4BFA992A39B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56552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Lecture04</a:t>
            </a:r>
            <a:endParaRPr lang="en-N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COMPSCI105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20B8-80F2-4BF1-92C4-015A56B0D5D5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97436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Lecture04</a:t>
            </a:r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COMPSCI105</a:t>
            </a:r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84A4-8DFB-4C82-A896-9F664FE21787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9690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Lecture04</a:t>
            </a:r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COMPSCI105</a:t>
            </a:r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2B2A-4F34-4E85-BD8E-2A1F3F19299D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03431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Lecture04</a:t>
            </a:r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NZ" smtClean="0"/>
              <a:t>COMPSCI105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AB5CE-884F-4AAD-BA76-283F9C884A0D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52869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hf sldNum="0" hdr="0" ftr="0" dt="0"/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TW" dirty="0" smtClean="0">
                <a:ea typeface="新細明體" pitchFamily="18" charset="-120"/>
              </a:rPr>
              <a:t>METHODS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dirty="0" smtClean="0">
              <a:ea typeface="新細明體" pitchFamily="18" charset="-120"/>
            </a:endParaRPr>
          </a:p>
        </p:txBody>
      </p:sp>
      <p:sp>
        <p:nvSpPr>
          <p:cNvPr id="20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1320800" y="5052442"/>
            <a:ext cx="7520632" cy="392782"/>
          </a:xfrm>
        </p:spPr>
        <p:txBody>
          <a:bodyPr>
            <a:noAutofit/>
          </a:bodyPr>
          <a:lstStyle/>
          <a:p>
            <a:r>
              <a:rPr lang="en-US" sz="1800" dirty="0" smtClean="0"/>
              <a:t>Methods</a:t>
            </a:r>
            <a:endParaRPr lang="en-NZ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1" descr="jhtp_05_Methods_Page_11"/>
          <p:cNvPicPr>
            <a:picLocks noGrp="1" noChangeAspect="1"/>
          </p:cNvPicPr>
          <p:nvPr isPhoto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3" t="7693" r="23780" b="15778"/>
          <a:stretch/>
        </p:blipFill>
        <p:spPr bwMode="auto">
          <a:xfrm>
            <a:off x="433141" y="1241884"/>
            <a:ext cx="6408712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471586"/>
          </a:xfrm>
        </p:spPr>
        <p:txBody>
          <a:bodyPr>
            <a:normAutofit fontScale="90000"/>
          </a:bodyPr>
          <a:lstStyle/>
          <a:p>
            <a:r>
              <a:rPr lang="en-NZ" dirty="0"/>
              <a:t>2.Static </a:t>
            </a:r>
            <a:r>
              <a:rPr lang="en-NZ" dirty="0" smtClean="0"/>
              <a:t>Methods</a:t>
            </a:r>
            <a:br>
              <a:rPr lang="en-NZ" dirty="0" smtClean="0"/>
            </a:br>
            <a:r>
              <a:rPr lang="en-NZ" dirty="0" smtClean="0"/>
              <a:t>The Math class</a:t>
            </a:r>
            <a:endParaRPr lang="en-NZ" dirty="0"/>
          </a:p>
        </p:txBody>
      </p:sp>
      <p:pic>
        <p:nvPicPr>
          <p:cNvPr id="6" name="Picture 1" descr="jhtp_05_Methods_Page_12"/>
          <p:cNvPicPr>
            <a:picLocks noGrp="1" noChangeAspect="1"/>
          </p:cNvPicPr>
          <p:nvPr isPhoto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7137" y="5417839"/>
            <a:ext cx="6480720" cy="1440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177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2.Static Methods</a:t>
            </a:r>
            <a:br>
              <a:rPr lang="en-NZ" dirty="0"/>
            </a:br>
            <a:r>
              <a:rPr lang="en-NZ" dirty="0"/>
              <a:t>The Math class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Class Math declares two constants</a:t>
            </a:r>
          </a:p>
          <a:p>
            <a:pPr lvl="1"/>
            <a:r>
              <a:rPr lang="en-NZ" b="1" dirty="0" err="1"/>
              <a:t>Math.PI</a:t>
            </a:r>
            <a:r>
              <a:rPr lang="en-NZ" dirty="0"/>
              <a:t> (3.141592653589793) is the ratio of a circle’s circumference to its diameter </a:t>
            </a:r>
          </a:p>
          <a:p>
            <a:pPr lvl="1"/>
            <a:r>
              <a:rPr lang="en-NZ" b="1" dirty="0" err="1"/>
              <a:t>Math.E</a:t>
            </a:r>
            <a:r>
              <a:rPr lang="en-NZ" dirty="0"/>
              <a:t> (2.718281828459045) is the base value for natural logarithms (calculated with static Math method log) </a:t>
            </a:r>
          </a:p>
          <a:p>
            <a:r>
              <a:rPr lang="en-NZ" dirty="0"/>
              <a:t>These constants are declared in class Math with the modifiers </a:t>
            </a:r>
            <a:r>
              <a:rPr lang="en-NZ" b="1" dirty="0"/>
              <a:t>public</a:t>
            </a:r>
            <a:r>
              <a:rPr lang="en-NZ" dirty="0"/>
              <a:t>, </a:t>
            </a:r>
            <a:r>
              <a:rPr lang="en-NZ" b="1" dirty="0"/>
              <a:t>static</a:t>
            </a:r>
            <a:r>
              <a:rPr lang="en-NZ" dirty="0"/>
              <a:t> and </a:t>
            </a:r>
            <a:r>
              <a:rPr lang="en-NZ" b="1" dirty="0"/>
              <a:t>final</a:t>
            </a:r>
            <a:r>
              <a:rPr lang="en-NZ" dirty="0"/>
              <a:t>.</a:t>
            </a:r>
          </a:p>
          <a:p>
            <a:pPr lvl="1"/>
            <a:r>
              <a:rPr lang="en-NZ" dirty="0"/>
              <a:t>public allows you to use these fields in </a:t>
            </a:r>
            <a:r>
              <a:rPr lang="en-NZ" dirty="0" smtClean="0"/>
              <a:t>any </a:t>
            </a:r>
            <a:r>
              <a:rPr lang="en-NZ" dirty="0"/>
              <a:t>other</a:t>
            </a:r>
            <a:r>
              <a:rPr lang="en-NZ" dirty="0" smtClean="0"/>
              <a:t> classes </a:t>
            </a:r>
          </a:p>
          <a:p>
            <a:pPr lvl="1"/>
            <a:r>
              <a:rPr lang="en-NZ" dirty="0" smtClean="0"/>
              <a:t>static allows them to be accessed via the class name Math and a dot (.) separator</a:t>
            </a:r>
          </a:p>
          <a:p>
            <a:pPr lvl="1"/>
            <a:r>
              <a:rPr lang="en-NZ" dirty="0" smtClean="0"/>
              <a:t>final </a:t>
            </a:r>
            <a:r>
              <a:rPr lang="en-NZ" dirty="0"/>
              <a:t>indicates that they are constants—value cannot change after they are initialized.</a:t>
            </a:r>
          </a:p>
          <a:p>
            <a:r>
              <a:rPr lang="en-NZ" dirty="0"/>
              <a:t>A class’s variables are sometimes called </a:t>
            </a:r>
            <a:r>
              <a:rPr lang="en-NZ" b="1" dirty="0"/>
              <a:t>fields</a:t>
            </a:r>
            <a:r>
              <a:rPr lang="en-NZ" dirty="0"/>
              <a:t>. 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1914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2.Static Methods </a:t>
            </a:r>
            <a:br>
              <a:rPr lang="en-NZ" dirty="0" smtClean="0"/>
            </a:br>
            <a:r>
              <a:rPr lang="en-US" dirty="0" smtClean="0"/>
              <a:t>The Main method</a:t>
            </a:r>
          </a:p>
        </p:txBody>
      </p:sp>
      <p:sp>
        <p:nvSpPr>
          <p:cNvPr id="27651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Why Is the method main declared static? </a:t>
            </a:r>
          </a:p>
          <a:p>
            <a:pPr lvl="1"/>
            <a:r>
              <a:rPr lang="en-US" altLang="en-US" dirty="0" smtClean="0"/>
              <a:t>When you execute the Java Virtual Machine (JVM) with the java command, the JVM attempts to invoke the </a:t>
            </a:r>
            <a:r>
              <a:rPr lang="en-US" altLang="en-US" b="1" dirty="0" smtClean="0"/>
              <a:t>main method of the class </a:t>
            </a:r>
            <a:r>
              <a:rPr lang="en-US" altLang="en-US" dirty="0" smtClean="0"/>
              <a:t>you specify. </a:t>
            </a:r>
          </a:p>
          <a:p>
            <a:pPr lvl="2"/>
            <a:r>
              <a:rPr lang="en-NZ" altLang="en-US" dirty="0" smtClean="0"/>
              <a:t>i.e. This </a:t>
            </a:r>
            <a:r>
              <a:rPr lang="en-NZ" altLang="en-US" dirty="0"/>
              <a:t>is the line at which the program will start executing. </a:t>
            </a:r>
            <a:endParaRPr lang="en-NZ" altLang="en-US" dirty="0" smtClean="0"/>
          </a:p>
          <a:p>
            <a:pPr lvl="2"/>
            <a:r>
              <a:rPr lang="en-NZ" altLang="en-US" dirty="0" smtClean="0"/>
              <a:t>All </a:t>
            </a:r>
            <a:r>
              <a:rPr lang="en-NZ" altLang="en-US" dirty="0"/>
              <a:t>Java applications begin execution by calling main.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Declaring main as static allows the JVM to invoke main without creating an object of the class. </a:t>
            </a:r>
          </a:p>
          <a:p>
            <a:pPr lvl="1"/>
            <a:r>
              <a:rPr lang="en-NZ" altLang="en-US" dirty="0"/>
              <a:t>If we omit </a:t>
            </a:r>
            <a:r>
              <a:rPr lang="en-NZ" altLang="en-US" b="1" u="sng" dirty="0">
                <a:solidFill>
                  <a:schemeClr val="tx1"/>
                </a:solidFill>
              </a:rPr>
              <a:t>static</a:t>
            </a:r>
            <a:r>
              <a:rPr lang="en-NZ" altLang="en-US" dirty="0">
                <a:solidFill>
                  <a:schemeClr val="tx1"/>
                </a:solidFill>
              </a:rPr>
              <a:t> </a:t>
            </a:r>
            <a:r>
              <a:rPr lang="en-NZ" altLang="en-US" dirty="0"/>
              <a:t>keyword before </a:t>
            </a:r>
            <a:r>
              <a:rPr lang="en-NZ" altLang="en-US" dirty="0" smtClean="0"/>
              <a:t>main, </a:t>
            </a:r>
            <a:r>
              <a:rPr lang="en-NZ" altLang="en-US" dirty="0"/>
              <a:t>Java program will successfully compile but it won't execute.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982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3.Method Declarations (static methods)</a:t>
            </a:r>
            <a:br>
              <a:rPr lang="en-NZ" dirty="0" smtClean="0"/>
            </a:br>
            <a:r>
              <a:rPr lang="en-NZ" dirty="0" smtClean="0"/>
              <a:t>Method Header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 smtClean="0"/>
              <a:t>Method header: Modifiers, return type, method name and parameters</a:t>
            </a:r>
          </a:p>
          <a:p>
            <a:pPr lvl="1"/>
            <a:r>
              <a:rPr lang="en-NZ" dirty="0" smtClean="0"/>
              <a:t>A public method is “available to the public”</a:t>
            </a:r>
          </a:p>
          <a:p>
            <a:pPr lvl="2"/>
            <a:r>
              <a:rPr lang="en-NZ" dirty="0" smtClean="0"/>
              <a:t>It can be called from methods of other classes </a:t>
            </a:r>
          </a:p>
          <a:p>
            <a:pPr lvl="1"/>
            <a:r>
              <a:rPr lang="en-NZ" dirty="0" smtClean="0"/>
              <a:t>static methods: can </a:t>
            </a:r>
            <a:r>
              <a:rPr lang="en-NZ" dirty="0"/>
              <a:t>be called without creating an object of class. </a:t>
            </a:r>
            <a:endParaRPr lang="en-NZ" dirty="0" smtClean="0"/>
          </a:p>
          <a:p>
            <a:pPr lvl="1"/>
            <a:r>
              <a:rPr lang="en-NZ" dirty="0" smtClean="0"/>
              <a:t>Method name : Style convention : </a:t>
            </a:r>
          </a:p>
          <a:p>
            <a:pPr lvl="2"/>
            <a:r>
              <a:rPr lang="en-NZ" dirty="0" smtClean="0"/>
              <a:t>Class names, method names and variable names are all use the same camel case naming scheme  (e.g. </a:t>
            </a:r>
            <a:r>
              <a:rPr lang="en-NZ" dirty="0" err="1" smtClean="0"/>
              <a:t>toUpperCase</a:t>
            </a:r>
            <a:r>
              <a:rPr lang="en-NZ" dirty="0" smtClean="0"/>
              <a:t>)</a:t>
            </a:r>
          </a:p>
          <a:p>
            <a:pPr lvl="1"/>
            <a:r>
              <a:rPr lang="en-NZ" dirty="0" smtClean="0"/>
              <a:t>return </a:t>
            </a:r>
            <a:r>
              <a:rPr lang="en-NZ" dirty="0"/>
              <a:t>type : Specifies the type of data a method returns </a:t>
            </a:r>
          </a:p>
          <a:p>
            <a:pPr lvl="2"/>
            <a:r>
              <a:rPr lang="en-NZ" dirty="0"/>
              <a:t>void :  perform a task but will not return any information </a:t>
            </a:r>
            <a:endParaRPr lang="en-NZ" dirty="0" smtClean="0"/>
          </a:p>
          <a:p>
            <a:pPr lvl="2"/>
            <a:endParaRPr lang="en-NZ" dirty="0"/>
          </a:p>
          <a:p>
            <a:pPr lvl="2"/>
            <a:endParaRPr lang="en-NZ" dirty="0"/>
          </a:p>
          <a:p>
            <a:pPr lvl="1"/>
            <a:r>
              <a:rPr lang="en-NZ" dirty="0" smtClean="0"/>
              <a:t>Parameters:  (additional information</a:t>
            </a:r>
            <a:r>
              <a:rPr lang="en-NZ" dirty="0"/>
              <a:t> to perform its </a:t>
            </a:r>
            <a:r>
              <a:rPr lang="en-NZ" dirty="0" smtClean="0"/>
              <a:t>task)</a:t>
            </a:r>
            <a:endParaRPr lang="en-NZ" dirty="0"/>
          </a:p>
          <a:p>
            <a:pPr lvl="2"/>
            <a:r>
              <a:rPr lang="en-NZ" dirty="0" smtClean="0"/>
              <a:t>Defined </a:t>
            </a:r>
            <a:r>
              <a:rPr lang="en-NZ" dirty="0"/>
              <a:t>in a comma-separated parameter-list </a:t>
            </a:r>
            <a:endParaRPr lang="en-NZ" dirty="0" smtClean="0"/>
          </a:p>
          <a:p>
            <a:pPr lvl="2"/>
            <a:r>
              <a:rPr lang="en-NZ" dirty="0" smtClean="0"/>
              <a:t>Each </a:t>
            </a:r>
            <a:r>
              <a:rPr lang="en-NZ" dirty="0"/>
              <a:t>parameter must specify a type and an identifier </a:t>
            </a:r>
          </a:p>
          <a:p>
            <a:pPr lvl="2"/>
            <a:r>
              <a:rPr lang="en-NZ" dirty="0" smtClean="0"/>
              <a:t>They are local </a:t>
            </a:r>
            <a:r>
              <a:rPr lang="en-NZ" dirty="0"/>
              <a:t>variables of that method and can be used only in that method’s body </a:t>
            </a:r>
          </a:p>
          <a:p>
            <a:pPr lvl="2"/>
            <a:endParaRPr lang="en-NZ" dirty="0" smtClean="0"/>
          </a:p>
          <a:p>
            <a:endParaRPr lang="en-NZ" dirty="0"/>
          </a:p>
        </p:txBody>
      </p:sp>
      <p:sp>
        <p:nvSpPr>
          <p:cNvPr id="6" name="Rectangular Callout 5"/>
          <p:cNvSpPr/>
          <p:nvPr/>
        </p:nvSpPr>
        <p:spPr>
          <a:xfrm>
            <a:off x="6105128" y="2195265"/>
            <a:ext cx="3617548" cy="576064"/>
          </a:xfrm>
          <a:prstGeom prst="wedgeRectCallout">
            <a:avLst>
              <a:gd name="adj1" fmla="val -56629"/>
              <a:gd name="adj2" fmla="val 1666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For now, we begin every method declaration with the keywords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public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static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NZ" dirty="0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1268150" y="4293096"/>
            <a:ext cx="6768752" cy="59093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methodName1(int parameter) { ... }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int methodName2(int parameter) { ... }</a:t>
            </a:r>
            <a:endParaRPr lang="en-NZ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83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3.Method Declarations (static methods)</a:t>
            </a:r>
            <a:br>
              <a:rPr lang="en-NZ" dirty="0" smtClean="0"/>
            </a:br>
            <a:r>
              <a:rPr lang="en-NZ" dirty="0" smtClean="0"/>
              <a:t>Method body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Method body </a:t>
            </a:r>
          </a:p>
          <a:p>
            <a:pPr lvl="1"/>
            <a:r>
              <a:rPr lang="en-NZ" dirty="0" smtClean="0"/>
              <a:t>Delimited by left and right braces</a:t>
            </a:r>
          </a:p>
          <a:p>
            <a:pPr lvl="1"/>
            <a:r>
              <a:rPr lang="en-NZ" dirty="0" smtClean="0"/>
              <a:t>Contains one or more statements that perform the method’s task </a:t>
            </a:r>
          </a:p>
          <a:p>
            <a:pPr lvl="1"/>
            <a:r>
              <a:rPr lang="en-NZ" dirty="0" smtClean="0"/>
              <a:t>A return statement returns a value (or just control) to the point in the program from which the method was called </a:t>
            </a:r>
          </a:p>
          <a:p>
            <a:pPr lvl="2"/>
            <a:r>
              <a:rPr lang="en-NZ" dirty="0"/>
              <a:t>There are three ways to </a:t>
            </a:r>
            <a:r>
              <a:rPr lang="en-NZ" u="sng" dirty="0"/>
              <a:t>return control </a:t>
            </a:r>
            <a:r>
              <a:rPr lang="en-NZ" dirty="0"/>
              <a:t>to the statement that calls a method </a:t>
            </a:r>
          </a:p>
          <a:p>
            <a:pPr lvl="3"/>
            <a:r>
              <a:rPr lang="en-NZ" dirty="0"/>
              <a:t>If the method does not return a result, control returns when the program flow reaches the </a:t>
            </a:r>
            <a:r>
              <a:rPr lang="en-NZ" b="1" dirty="0"/>
              <a:t>method-ending right brace </a:t>
            </a:r>
            <a:r>
              <a:rPr lang="en-NZ" dirty="0"/>
              <a:t>or when the statement </a:t>
            </a:r>
            <a:r>
              <a:rPr lang="en-NZ" b="1" dirty="0"/>
              <a:t>return; </a:t>
            </a:r>
            <a:r>
              <a:rPr lang="en-NZ" dirty="0"/>
              <a:t>executes</a:t>
            </a:r>
          </a:p>
          <a:p>
            <a:pPr lvl="3"/>
            <a:r>
              <a:rPr lang="en-NZ" dirty="0"/>
              <a:t>If the method returns a result, the statement </a:t>
            </a:r>
            <a:endParaRPr lang="en-NZ" dirty="0" smtClean="0"/>
          </a:p>
          <a:p>
            <a:pPr marL="868680" lvl="3" indent="0">
              <a:buNone/>
            </a:pPr>
            <a:r>
              <a:rPr lang="en-NZ" dirty="0" smtClean="0"/>
              <a:t>    </a:t>
            </a:r>
          </a:p>
          <a:p>
            <a:pPr marL="868680" lvl="3" indent="0">
              <a:buNone/>
            </a:pPr>
            <a:r>
              <a:rPr lang="en-NZ" dirty="0"/>
              <a:t> </a:t>
            </a:r>
            <a:r>
              <a:rPr lang="en-NZ" dirty="0" smtClean="0"/>
              <a:t>   evaluates </a:t>
            </a:r>
            <a:r>
              <a:rPr lang="en-NZ" dirty="0"/>
              <a:t>the expression, then returns the result to the caller</a:t>
            </a:r>
          </a:p>
          <a:p>
            <a:pPr lvl="2"/>
            <a:endParaRPr lang="en-NZ" dirty="0" smtClean="0"/>
          </a:p>
          <a:p>
            <a:pPr lvl="1"/>
            <a:endParaRPr lang="en-NZ" dirty="0" smtClean="0"/>
          </a:p>
          <a:p>
            <a:endParaRPr lang="en-NZ" dirty="0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216696" y="4365104"/>
            <a:ext cx="2592288" cy="3200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expression;</a:t>
            </a: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2227685" y="5157192"/>
            <a:ext cx="6997278" cy="85561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methodName1(int parameter) { 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 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775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3.Method Declarations (static methods</a:t>
            </a:r>
            <a:r>
              <a:rPr lang="en-NZ" dirty="0" smtClean="0"/>
              <a:t>)</a:t>
            </a:r>
            <a:br>
              <a:rPr lang="en-NZ" dirty="0" smtClean="0"/>
            </a:br>
            <a:r>
              <a:rPr lang="en-NZ" dirty="0" smtClean="0"/>
              <a:t>Example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Example: </a:t>
            </a:r>
            <a:r>
              <a:rPr lang="en-NZ" dirty="0" smtClean="0"/>
              <a:t>determines </a:t>
            </a:r>
            <a:r>
              <a:rPr lang="en-NZ" dirty="0"/>
              <a:t>and returns the largest of </a:t>
            </a:r>
            <a:r>
              <a:rPr lang="en-NZ" dirty="0" smtClean="0"/>
              <a:t>two double </a:t>
            </a:r>
            <a:r>
              <a:rPr lang="en-NZ" dirty="0"/>
              <a:t>values </a:t>
            </a:r>
          </a:p>
          <a:p>
            <a:endParaRPr lang="en-NZ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776536" y="2271017"/>
            <a:ext cx="6942520" cy="28931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main(String[] </a:t>
            </a:r>
            <a:r>
              <a:rPr lang="en-NZ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Scanner 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= new Scanner(System.in);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System.out.print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("Enter </a:t>
            </a: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 separated by spaces: ");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double 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num1 = </a:t>
            </a:r>
            <a:r>
              <a:rPr lang="en-NZ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input.nextDouble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double 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num2 = </a:t>
            </a:r>
            <a:r>
              <a:rPr lang="en-NZ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input.nextDouble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double 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max_of_2(num1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num2);</a:t>
            </a:r>
            <a:endParaRPr lang="en-NZ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System.out.println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("Maximum is: " + result);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NZ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NZ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double </a:t>
            </a: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max_of_2(double 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double </a:t>
            </a: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 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NZ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Math.max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y);</a:t>
            </a:r>
            <a:endParaRPr lang="en-NZ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5006341" y="5301208"/>
            <a:ext cx="4417317" cy="73866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Enter </a:t>
            </a: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2 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numbers separated by spaces: </a:t>
            </a: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9.35 2.74 </a:t>
            </a:r>
          </a:p>
          <a:p>
            <a:pPr algn="l" eaLnBrk="1" hangingPunct="1"/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Maximum 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is: 9.35</a:t>
            </a:r>
            <a:endParaRPr lang="en-US" altLang="en-US" sz="1400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Text Box 30"/>
          <p:cNvSpPr txBox="1">
            <a:spLocks noChangeArrowheads="1"/>
          </p:cNvSpPr>
          <p:nvPr/>
        </p:nvSpPr>
        <p:spPr bwMode="auto">
          <a:xfrm>
            <a:off x="8481392" y="152400"/>
            <a:ext cx="1140154" cy="288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r>
              <a:rPr lang="en-NZ" sz="1200" dirty="0" smtClean="0"/>
              <a:t>L05Code.java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477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Exercise 1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1644" y="1294129"/>
            <a:ext cx="8543925" cy="4351338"/>
          </a:xfrm>
        </p:spPr>
        <p:txBody>
          <a:bodyPr>
            <a:normAutofit/>
          </a:bodyPr>
          <a:lstStyle/>
          <a:p>
            <a:r>
              <a:rPr lang="en-NZ" sz="2400" dirty="0" smtClean="0"/>
              <a:t>Consider the following code fragment in Main:</a:t>
            </a:r>
          </a:p>
          <a:p>
            <a:endParaRPr lang="en-NZ" sz="2400" dirty="0"/>
          </a:p>
          <a:p>
            <a:endParaRPr lang="en-NZ" sz="2400" dirty="0" smtClean="0"/>
          </a:p>
          <a:p>
            <a:r>
              <a:rPr lang="en-NZ" sz="2400" dirty="0" smtClean="0"/>
              <a:t>Complete two static methods to convert </a:t>
            </a:r>
            <a:r>
              <a:rPr lang="en-NZ" sz="2400" dirty="0"/>
              <a:t>Celsius temperature to Fahrenheit and </a:t>
            </a:r>
            <a:r>
              <a:rPr lang="en-NZ" sz="2400" dirty="0" smtClean="0"/>
              <a:t>Fahrenheit to Celsius</a:t>
            </a:r>
            <a:endParaRPr lang="en-NZ" sz="2400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960609" y="1756176"/>
            <a:ext cx="7984781" cy="76020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 = 98, c = 26</a:t>
            </a: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 Fahrenheit is %d </a:t>
            </a:r>
            <a:r>
              <a:rPr lang="en-NZ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Celsius%n%n</a:t>
            </a: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f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celsius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(f));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 Celsius is %d </a:t>
            </a:r>
            <a:r>
              <a:rPr lang="en-NZ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Fahrenheit%n%n</a:t>
            </a: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",c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fahrenheit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(c));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6084729" y="207646"/>
            <a:ext cx="3312368" cy="73866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de-DE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98 Fahrenheit is 36 Celsius</a:t>
            </a:r>
          </a:p>
          <a:p>
            <a:pPr algn="l" eaLnBrk="1" hangingPunct="1"/>
            <a:endParaRPr lang="de-DE" altLang="en-US" sz="14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algn="l" eaLnBrk="1" hangingPunct="1"/>
            <a:r>
              <a:rPr lang="de-DE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26 Celsius is 78 Fahrenheit</a:t>
            </a:r>
            <a:endParaRPr lang="en-US" altLang="en-US" sz="1400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495300" y="3939722"/>
            <a:ext cx="7415583" cy="99719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NZ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celsius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fahrenheitTemperature</a:t>
            </a: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NZ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NZ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1981514" y="5135768"/>
            <a:ext cx="7415583" cy="99719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static </a:t>
            </a:r>
            <a:r>
              <a:rPr lang="en-NZ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fahrenheit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celsiusTemperature</a:t>
            </a: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NZ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NZ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01076"/>
            <a:ext cx="987713" cy="987713"/>
          </a:xfrm>
          <a:prstGeom prst="rect">
            <a:avLst/>
          </a:prstGeom>
        </p:spPr>
      </p:pic>
      <p:grpSp>
        <p:nvGrpSpPr>
          <p:cNvPr id="11" name="Group 26"/>
          <p:cNvGrpSpPr>
            <a:grpSpLocks/>
          </p:cNvGrpSpPr>
          <p:nvPr/>
        </p:nvGrpSpPr>
        <p:grpSpPr bwMode="auto">
          <a:xfrm>
            <a:off x="1981514" y="3385761"/>
            <a:ext cx="503792" cy="488474"/>
            <a:chOff x="975" y="300"/>
            <a:chExt cx="680" cy="681"/>
          </a:xfrm>
        </p:grpSpPr>
        <p:sp>
          <p:nvSpPr>
            <p:cNvPr id="12" name="Oval 27"/>
            <p:cNvSpPr>
              <a:spLocks noChangeArrowheads="1"/>
            </p:cNvSpPr>
            <p:nvPr/>
          </p:nvSpPr>
          <p:spPr bwMode="auto">
            <a:xfrm>
              <a:off x="975" y="300"/>
              <a:ext cx="680" cy="68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en-US" altLang="zh-CN" sz="2000">
                <a:solidFill>
                  <a:srgbClr val="CC0000"/>
                </a:solidFill>
              </a:endParaRPr>
            </a:p>
          </p:txBody>
        </p:sp>
        <p:sp>
          <p:nvSpPr>
            <p:cNvPr id="13" name="Oval 28"/>
            <p:cNvSpPr>
              <a:spLocks noChangeArrowheads="1"/>
            </p:cNvSpPr>
            <p:nvPr/>
          </p:nvSpPr>
          <p:spPr bwMode="auto">
            <a:xfrm>
              <a:off x="1020" y="346"/>
              <a:ext cx="589" cy="589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14" name="WordArt 29"/>
            <p:cNvSpPr>
              <a:spLocks noChangeArrowheads="1" noChangeShapeType="1" noTextEdit="1"/>
            </p:cNvSpPr>
            <p:nvPr/>
          </p:nvSpPr>
          <p:spPr bwMode="auto">
            <a:xfrm>
              <a:off x="1258" y="391"/>
              <a:ext cx="125" cy="51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NZ" sz="9600" b="1" kern="10" dirty="0"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!</a:t>
              </a:r>
            </a:p>
          </p:txBody>
        </p:sp>
      </p:grpSp>
      <p:sp>
        <p:nvSpPr>
          <p:cNvPr id="15" name="Rectangular Callout 14"/>
          <p:cNvSpPr/>
          <p:nvPr/>
        </p:nvSpPr>
        <p:spPr>
          <a:xfrm>
            <a:off x="671644" y="3403771"/>
            <a:ext cx="1193506" cy="372832"/>
          </a:xfrm>
          <a:prstGeom prst="wedgeRectCallout">
            <a:avLst>
              <a:gd name="adj1" fmla="val 38565"/>
              <a:gd name="adj2" fmla="val 7627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Return an </a:t>
            </a:r>
            <a:r>
              <a:rPr lang="en-NZ" dirty="0" err="1" smtClean="0"/>
              <a:t>int</a:t>
            </a:r>
            <a:r>
              <a:rPr lang="en-NZ" dirty="0" smtClean="0"/>
              <a:t>!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2353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4.Method Calls</a:t>
            </a:r>
            <a:br>
              <a:rPr lang="en-US" dirty="0" smtClean="0"/>
            </a:br>
            <a:r>
              <a:rPr lang="en-US" dirty="0" smtClean="0"/>
              <a:t>Activation Records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When a program calls a method, the called method must know how to return to its caller, so the </a:t>
            </a:r>
            <a:r>
              <a:rPr lang="en-US" altLang="en-US" u="sng" dirty="0" smtClean="0"/>
              <a:t>return address of the calling method</a:t>
            </a:r>
            <a:r>
              <a:rPr lang="en-US" altLang="en-US" dirty="0" smtClean="0"/>
              <a:t> is pushed onto the method-call stack</a:t>
            </a:r>
          </a:p>
          <a:p>
            <a:r>
              <a:rPr lang="en-US" altLang="en-US" dirty="0" smtClean="0"/>
              <a:t>It also contains the </a:t>
            </a:r>
            <a:r>
              <a:rPr lang="en-US" altLang="en-US" u="sng" dirty="0" smtClean="0"/>
              <a:t>memory for the local variables </a:t>
            </a:r>
            <a:r>
              <a:rPr lang="en-US" altLang="en-US" dirty="0" smtClean="0"/>
              <a:t>(including the method parameters) used in each invocation of a method</a:t>
            </a:r>
          </a:p>
          <a:p>
            <a:pPr lvl="1"/>
            <a:r>
              <a:rPr lang="en-US" altLang="en-US" dirty="0" smtClean="0"/>
              <a:t>This data, stored as a portion of the method-call stack, is known as the stack frame (or </a:t>
            </a:r>
            <a:r>
              <a:rPr lang="en-US" altLang="en-US" u="sng" dirty="0" smtClean="0"/>
              <a:t>activation record) </a:t>
            </a:r>
            <a:r>
              <a:rPr lang="en-US" altLang="en-US" dirty="0" smtClean="0"/>
              <a:t>of the method call </a:t>
            </a:r>
          </a:p>
        </p:txBody>
      </p:sp>
      <p:pic>
        <p:nvPicPr>
          <p:cNvPr id="10242" name="Picture 2" descr="Image result for method calls Activation Records jav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08" t="24711" r="-3900" b="25866"/>
          <a:stretch/>
        </p:blipFill>
        <p:spPr bwMode="auto">
          <a:xfrm>
            <a:off x="7185248" y="3789040"/>
            <a:ext cx="2232248" cy="276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12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4.Method Calls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Method-Call Stack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If a series of method calls occurs, the </a:t>
            </a:r>
            <a:r>
              <a:rPr lang="en-US" altLang="en-US" b="1" dirty="0" smtClean="0"/>
              <a:t>successive return addresses </a:t>
            </a:r>
            <a:r>
              <a:rPr lang="en-US" altLang="en-US" dirty="0" smtClean="0"/>
              <a:t>are pushed onto the stack in last-in, first-out order </a:t>
            </a:r>
          </a:p>
        </p:txBody>
      </p:sp>
      <p:pic>
        <p:nvPicPr>
          <p:cNvPr id="4" name="Picture 2" descr="Image result for method calls Activation Records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017" y="2420888"/>
            <a:ext cx="4176464" cy="368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4.Method Calls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Method-Call Stack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When a method returns to its caller, the stack frame for the </a:t>
            </a:r>
            <a:r>
              <a:rPr lang="en-US" altLang="en-US" u="sng" dirty="0" smtClean="0"/>
              <a:t>method call</a:t>
            </a:r>
            <a:r>
              <a:rPr lang="en-US" altLang="en-US" dirty="0" smtClean="0"/>
              <a:t> is </a:t>
            </a:r>
            <a:r>
              <a:rPr lang="en-US" altLang="en-US" b="1" dirty="0" smtClean="0"/>
              <a:t>popped</a:t>
            </a:r>
            <a:r>
              <a:rPr lang="en-US" altLang="en-US" dirty="0" smtClean="0"/>
              <a:t> off the stack and those local variables are no longer known to the program. </a:t>
            </a:r>
            <a:endParaRPr lang="en-US" altLang="en-US" dirty="0"/>
          </a:p>
        </p:txBody>
      </p:sp>
      <p:pic>
        <p:nvPicPr>
          <p:cNvPr id="17412" name="Picture 4" descr="Java ScreenSh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36" y="3008271"/>
            <a:ext cx="7543691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9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</a:p>
        </p:txBody>
      </p:sp>
      <p:sp>
        <p:nvSpPr>
          <p:cNvPr id="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Topics:</a:t>
            </a:r>
          </a:p>
          <a:p>
            <a:pPr lvl="1"/>
            <a:r>
              <a:rPr lang="en-US" dirty="0" smtClean="0"/>
              <a:t>Introduction</a:t>
            </a:r>
          </a:p>
          <a:p>
            <a:pPr lvl="1"/>
            <a:r>
              <a:rPr lang="en-NZ" dirty="0" smtClean="0"/>
              <a:t>Static Methods</a:t>
            </a:r>
          </a:p>
          <a:p>
            <a:pPr lvl="1"/>
            <a:r>
              <a:rPr lang="en-NZ" dirty="0" smtClean="0"/>
              <a:t>Method </a:t>
            </a:r>
            <a:r>
              <a:rPr lang="en-NZ" dirty="0"/>
              <a:t>Declarations </a:t>
            </a:r>
            <a:endParaRPr lang="en-NZ" dirty="0" smtClean="0"/>
          </a:p>
          <a:p>
            <a:pPr lvl="1"/>
            <a:r>
              <a:rPr lang="en-NZ" dirty="0" smtClean="0"/>
              <a:t>Method Calls</a:t>
            </a:r>
          </a:p>
          <a:p>
            <a:pPr lvl="1"/>
            <a:r>
              <a:rPr lang="en-US" dirty="0" smtClean="0"/>
              <a:t>Scope </a:t>
            </a:r>
            <a:r>
              <a:rPr lang="en-US" dirty="0"/>
              <a:t>of Declarations </a:t>
            </a:r>
            <a:endParaRPr lang="en-US" dirty="0" smtClean="0"/>
          </a:p>
          <a:p>
            <a:pPr lvl="1"/>
            <a:r>
              <a:rPr lang="en-US" dirty="0" smtClean="0"/>
              <a:t>Method Overloading</a:t>
            </a:r>
          </a:p>
          <a:p>
            <a:pPr lvl="1"/>
            <a:r>
              <a:rPr lang="en-NZ" dirty="0" smtClean="0"/>
              <a:t>Random numbers</a:t>
            </a:r>
          </a:p>
          <a:p>
            <a:r>
              <a:rPr lang="en-US" dirty="0" smtClean="0"/>
              <a:t>Reading:</a:t>
            </a:r>
          </a:p>
          <a:p>
            <a:pPr lvl="1"/>
            <a:r>
              <a:rPr lang="en-NZ" dirty="0"/>
              <a:t>Java how to program Late objects version (D &amp; D)</a:t>
            </a:r>
          </a:p>
          <a:p>
            <a:pPr lvl="2"/>
            <a:r>
              <a:rPr lang="en-NZ" dirty="0"/>
              <a:t>Chapter </a:t>
            </a:r>
            <a:r>
              <a:rPr lang="en-NZ" dirty="0" smtClean="0"/>
              <a:t>5</a:t>
            </a:r>
            <a:endParaRPr lang="en-US" dirty="0" smtClean="0"/>
          </a:p>
          <a:p>
            <a:pPr lvl="1"/>
            <a:r>
              <a:rPr lang="en-NZ" dirty="0" smtClean="0"/>
              <a:t>The Java Tutorial </a:t>
            </a:r>
          </a:p>
          <a:p>
            <a:pPr lvl="2"/>
            <a:r>
              <a:rPr lang="en-NZ" dirty="0" smtClean="0"/>
              <a:t>https</a:t>
            </a:r>
            <a:r>
              <a:rPr lang="en-NZ" dirty="0"/>
              <a:t>://docs.oracle.com/javase/tutorial/java/javaOO/methods.html</a:t>
            </a:r>
            <a:endParaRPr lang="en-NZ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5.Scope of Declarations </a:t>
            </a:r>
          </a:p>
        </p:txBody>
      </p:sp>
      <p:sp>
        <p:nvSpPr>
          <p:cNvPr id="77827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Declarations introduce </a:t>
            </a:r>
            <a:r>
              <a:rPr lang="en-US" altLang="en-US" b="1" dirty="0" smtClean="0"/>
              <a:t>names</a:t>
            </a:r>
            <a:r>
              <a:rPr lang="en-US" altLang="en-US" dirty="0" smtClean="0"/>
              <a:t> that can be used to refer to classes, methods, variables and parameters </a:t>
            </a:r>
          </a:p>
          <a:p>
            <a:pPr lvl="1"/>
            <a:r>
              <a:rPr lang="en-US" altLang="en-US" dirty="0" smtClean="0"/>
              <a:t>The scope of a declaration is the portion of the program that can refer to the declared entity by its name </a:t>
            </a:r>
          </a:p>
          <a:p>
            <a:pPr lvl="1"/>
            <a:r>
              <a:rPr lang="en-US" altLang="en-US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Any</a:t>
            </a:r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block may contain variable </a:t>
            </a:r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declarations.</a:t>
            </a:r>
          </a:p>
          <a:p>
            <a:r>
              <a:rPr lang="en-US" altLang="en-US" dirty="0"/>
              <a:t>Basic scope rules:</a:t>
            </a:r>
          </a:p>
          <a:p>
            <a:pPr lvl="1"/>
            <a:r>
              <a:rPr lang="en-US" altLang="en-US" dirty="0" smtClean="0"/>
              <a:t>The </a:t>
            </a:r>
            <a:r>
              <a:rPr lang="en-US" altLang="en-US" dirty="0"/>
              <a:t>scope of a </a:t>
            </a:r>
            <a:r>
              <a:rPr lang="en-US" altLang="en-US" b="1" dirty="0"/>
              <a:t>local-variable</a:t>
            </a:r>
            <a:r>
              <a:rPr lang="en-US" altLang="en-US" dirty="0"/>
              <a:t> declaration that appears in the initialization section of a </a:t>
            </a:r>
            <a:r>
              <a:rPr lang="en-US" altLang="en-US" b="1" dirty="0"/>
              <a:t>for</a:t>
            </a:r>
            <a:r>
              <a:rPr lang="en-US" altLang="en-US" dirty="0"/>
              <a:t> statement’s header is the </a:t>
            </a:r>
            <a:r>
              <a:rPr lang="en-US" altLang="en-US" u="sng" dirty="0"/>
              <a:t>body</a:t>
            </a:r>
            <a:r>
              <a:rPr lang="en-US" altLang="en-US" dirty="0"/>
              <a:t> of the </a:t>
            </a:r>
            <a:r>
              <a:rPr lang="en-US" altLang="en-US" b="1" dirty="0"/>
              <a:t>for</a:t>
            </a:r>
            <a:r>
              <a:rPr lang="en-US" altLang="en-US" dirty="0"/>
              <a:t> statement and the other expressions in the </a:t>
            </a:r>
            <a:r>
              <a:rPr lang="en-US" altLang="en-US" u="sng" dirty="0"/>
              <a:t>header</a:t>
            </a:r>
            <a:r>
              <a:rPr lang="en-US" altLang="en-US" dirty="0"/>
              <a:t>. </a:t>
            </a:r>
            <a:endParaRPr lang="en-US" altLang="en-US" dirty="0" smtClean="0"/>
          </a:p>
          <a:p>
            <a:pPr lvl="1"/>
            <a:r>
              <a:rPr lang="en-US" altLang="en-US" dirty="0"/>
              <a:t>The scope of a </a:t>
            </a:r>
            <a:r>
              <a:rPr lang="en-US" altLang="en-US" b="1" dirty="0"/>
              <a:t>local-variable</a:t>
            </a:r>
            <a:r>
              <a:rPr lang="en-US" altLang="en-US" dirty="0"/>
              <a:t> declaration is from the point at which the declaration appears to the end of that </a:t>
            </a:r>
            <a:r>
              <a:rPr lang="en-US" altLang="en-US" b="1" dirty="0"/>
              <a:t>block</a:t>
            </a:r>
            <a:r>
              <a:rPr lang="en-US" altLang="en-US" dirty="0"/>
              <a:t>. 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5745088" y="5809869"/>
            <a:ext cx="3672408" cy="59093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pt-BR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(int n=1; n&lt;5; n++)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pt-BR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System.out.prinltn(n</a:t>
            </a:r>
            <a:r>
              <a:rPr lang="pt-BR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NZ" alt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76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5.Scope of Declarations </a:t>
            </a:r>
            <a:br>
              <a:rPr lang="en-US" dirty="0" smtClean="0"/>
            </a:br>
            <a:r>
              <a:rPr lang="en-US" dirty="0" smtClean="0"/>
              <a:t>Rules</a:t>
            </a:r>
          </a:p>
        </p:txBody>
      </p:sp>
      <p:sp>
        <p:nvSpPr>
          <p:cNvPr id="78851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The scope of a </a:t>
            </a:r>
            <a:r>
              <a:rPr lang="en-US" altLang="en-US" u="sng" dirty="0" smtClean="0"/>
              <a:t>parameter declaration</a:t>
            </a:r>
            <a:r>
              <a:rPr lang="en-US" altLang="en-US" dirty="0" smtClean="0"/>
              <a:t> is the </a:t>
            </a:r>
            <a:r>
              <a:rPr lang="en-US" altLang="en-US" b="1" dirty="0" smtClean="0"/>
              <a:t>body</a:t>
            </a:r>
            <a:r>
              <a:rPr lang="en-US" altLang="en-US" dirty="0" smtClean="0"/>
              <a:t> of the method in which the declaration appears. </a:t>
            </a:r>
          </a:p>
          <a:p>
            <a:r>
              <a:rPr lang="en-US" altLang="en-US" dirty="0" smtClean="0"/>
              <a:t>A method or field’s scope is the entire </a:t>
            </a:r>
            <a:r>
              <a:rPr lang="en-US" altLang="en-US" b="1" dirty="0" smtClean="0"/>
              <a:t>body</a:t>
            </a:r>
            <a:r>
              <a:rPr lang="en-US" altLang="en-US" dirty="0" smtClean="0"/>
              <a:t> of the class. </a:t>
            </a:r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488504" y="3573016"/>
            <a:ext cx="4752528" cy="11264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method(int n) {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=0</a:t>
            </a: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x = 5;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772" y="3920802"/>
            <a:ext cx="720080" cy="720080"/>
          </a:xfrm>
          <a:prstGeom prst="rect">
            <a:avLst/>
          </a:prstGeom>
        </p:spPr>
      </p:pic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2864769" y="5301208"/>
            <a:ext cx="6558890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variable n is already defined in method method(int)</a:t>
            </a:r>
          </a:p>
          <a:p>
            <a:pPr algn="l" eaLnBrk="1" hangingPunct="1"/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   int 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n =0;</a:t>
            </a:r>
            <a:endParaRPr lang="en-US" altLang="en-US" sz="1400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Rectangular Callout 2"/>
          <p:cNvSpPr/>
          <p:nvPr/>
        </p:nvSpPr>
        <p:spPr>
          <a:xfrm>
            <a:off x="3977105" y="3188843"/>
            <a:ext cx="1047903" cy="360236"/>
          </a:xfrm>
          <a:prstGeom prst="wedge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parameter</a:t>
            </a:r>
            <a:endParaRPr lang="en-NZ" dirty="0"/>
          </a:p>
        </p:txBody>
      </p:sp>
      <p:sp>
        <p:nvSpPr>
          <p:cNvPr id="8" name="Rectangular Callout 7"/>
          <p:cNvSpPr/>
          <p:nvPr/>
        </p:nvSpPr>
        <p:spPr>
          <a:xfrm>
            <a:off x="848544" y="4280842"/>
            <a:ext cx="1199073" cy="461471"/>
          </a:xfrm>
          <a:prstGeom prst="wedgeRectCallout">
            <a:avLst>
              <a:gd name="adj1" fmla="val -6828"/>
              <a:gd name="adj2" fmla="val -910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Local variable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9124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399578"/>
          </a:xfrm>
        </p:spPr>
        <p:txBody>
          <a:bodyPr>
            <a:normAutofit fontScale="90000"/>
          </a:bodyPr>
          <a:lstStyle/>
          <a:p>
            <a:r>
              <a:rPr lang="en-US" dirty="0"/>
              <a:t>5.Scope of Declarations </a:t>
            </a:r>
            <a:br>
              <a:rPr lang="en-US" dirty="0"/>
            </a:br>
            <a:r>
              <a:rPr lang="en-US" dirty="0"/>
              <a:t>Rules</a:t>
            </a:r>
            <a:endParaRPr lang="en-US" dirty="0" smtClean="0"/>
          </a:p>
        </p:txBody>
      </p:sp>
      <p:sp>
        <p:nvSpPr>
          <p:cNvPr id="79875" name="Text Placeholder 2"/>
          <p:cNvSpPr>
            <a:spLocks noGrp="1"/>
          </p:cNvSpPr>
          <p:nvPr>
            <p:ph idx="1"/>
          </p:nvPr>
        </p:nvSpPr>
        <p:spPr>
          <a:xfrm>
            <a:off x="165100" y="1219199"/>
            <a:ext cx="9493250" cy="2149761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If a </a:t>
            </a:r>
            <a:r>
              <a:rPr lang="en-US" altLang="en-US" u="sng" dirty="0" smtClean="0"/>
              <a:t>local</a:t>
            </a:r>
            <a:r>
              <a:rPr lang="en-US" altLang="en-US" dirty="0" smtClean="0"/>
              <a:t> variable or parameter in a method has the same name as a </a:t>
            </a:r>
            <a:r>
              <a:rPr lang="en-US" altLang="en-US" u="sng" dirty="0" smtClean="0"/>
              <a:t>field</a:t>
            </a:r>
            <a:r>
              <a:rPr lang="en-US" altLang="en-US" dirty="0" smtClean="0"/>
              <a:t> of the class, the field is hidden until the block terminates execution. It is called shadowing </a:t>
            </a:r>
          </a:p>
          <a:p>
            <a:pPr lvl="1"/>
            <a:r>
              <a:rPr lang="en-US" altLang="en-US" dirty="0" smtClean="0"/>
              <a:t>Fields: accessible to all methods from the class itself.</a:t>
            </a:r>
          </a:p>
          <a:p>
            <a:pPr lvl="1"/>
            <a:r>
              <a:rPr lang="en-US" altLang="en-US" dirty="0" smtClean="0"/>
              <a:t>The static field (whose value is 1) is shadowed in main.</a:t>
            </a: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1132789" y="3476875"/>
            <a:ext cx="6700531" cy="28931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L05Code02 {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int x = 1; //a </a:t>
            </a: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endParaRPr lang="en-NZ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main(String[] </a:t>
            </a:r>
            <a:r>
              <a:rPr lang="en-NZ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5; //method's local variable x shadows field x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System.out.printf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("local x=%d%n", x);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method();</a:t>
            </a:r>
            <a:endParaRPr lang="en-NZ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NZ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NZ" alt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method() {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System.out.printf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("field x=%d%n", x);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NZ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NZ" alt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6321152" y="5877272"/>
            <a:ext cx="2160239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local x=5</a:t>
            </a:r>
          </a:p>
          <a:p>
            <a:pPr algn="l" eaLnBrk="1" hangingPunct="1"/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field x=1</a:t>
            </a:r>
            <a:endParaRPr lang="en-US" altLang="en-US" sz="1400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3959102" y="3296757"/>
            <a:ext cx="1047903" cy="360236"/>
          </a:xfrm>
          <a:prstGeom prst="wedge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field</a:t>
            </a:r>
            <a:endParaRPr lang="en-NZ" dirty="0"/>
          </a:p>
        </p:txBody>
      </p:sp>
      <p:sp>
        <p:nvSpPr>
          <p:cNvPr id="9" name="Rectangular Callout 8"/>
          <p:cNvSpPr/>
          <p:nvPr/>
        </p:nvSpPr>
        <p:spPr>
          <a:xfrm>
            <a:off x="2936776" y="4787313"/>
            <a:ext cx="1199073" cy="461471"/>
          </a:xfrm>
          <a:prstGeom prst="wedgeRectCallout">
            <a:avLst>
              <a:gd name="adj1" fmla="val -51077"/>
              <a:gd name="adj2" fmla="val -1204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Local variable</a:t>
            </a:r>
            <a:endParaRPr lang="en-NZ" dirty="0"/>
          </a:p>
        </p:txBody>
      </p:sp>
      <p:sp>
        <p:nvSpPr>
          <p:cNvPr id="10" name="Rectangular Callout 9"/>
          <p:cNvSpPr/>
          <p:nvPr/>
        </p:nvSpPr>
        <p:spPr>
          <a:xfrm>
            <a:off x="2185139" y="6138882"/>
            <a:ext cx="1047903" cy="360236"/>
          </a:xfrm>
          <a:prstGeom prst="wedgeRectCallout">
            <a:avLst>
              <a:gd name="adj1" fmla="val -3596"/>
              <a:gd name="adj2" fmla="val -910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field</a:t>
            </a:r>
            <a:endParaRPr lang="en-NZ" dirty="0"/>
          </a:p>
        </p:txBody>
      </p:sp>
      <p:sp>
        <p:nvSpPr>
          <p:cNvPr id="11" name="Text Box 30"/>
          <p:cNvSpPr txBox="1">
            <a:spLocks noChangeArrowheads="1"/>
          </p:cNvSpPr>
          <p:nvPr/>
        </p:nvSpPr>
        <p:spPr bwMode="auto">
          <a:xfrm>
            <a:off x="8337376" y="152400"/>
            <a:ext cx="1284170" cy="288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r>
              <a:rPr lang="en-NZ" sz="1200" dirty="0" smtClean="0"/>
              <a:t>L05Code02.java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61962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6.Method Overloading</a:t>
            </a:r>
          </a:p>
        </p:txBody>
      </p:sp>
      <p:sp>
        <p:nvSpPr>
          <p:cNvPr id="84995" name="Text Placeholder 2"/>
          <p:cNvSpPr>
            <a:spLocks noGrp="1"/>
          </p:cNvSpPr>
          <p:nvPr>
            <p:ph idx="1"/>
          </p:nvPr>
        </p:nvSpPr>
        <p:spPr>
          <a:xfrm>
            <a:off x="165100" y="1219200"/>
            <a:ext cx="9493250" cy="4082008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Methods of the </a:t>
            </a:r>
            <a:r>
              <a:rPr lang="en-US" altLang="en-US" b="1" dirty="0" smtClean="0"/>
              <a:t>same</a:t>
            </a:r>
            <a:r>
              <a:rPr lang="en-US" altLang="en-US" dirty="0" smtClean="0"/>
              <a:t> name can be declared in the same class, as long as they have different sets of parameters </a:t>
            </a:r>
          </a:p>
          <a:p>
            <a:pPr lvl="1"/>
            <a:r>
              <a:rPr lang="en-US" altLang="en-US" dirty="0" smtClean="0"/>
              <a:t>It is called method overloading </a:t>
            </a:r>
          </a:p>
          <a:p>
            <a:pPr lvl="1"/>
            <a:r>
              <a:rPr lang="en-US" altLang="en-US" dirty="0" smtClean="0"/>
              <a:t>The compiler selects the appropriate method to call by examining the </a:t>
            </a:r>
            <a:r>
              <a:rPr lang="en-US" altLang="en-US" b="1" dirty="0" smtClean="0"/>
              <a:t>number</a:t>
            </a:r>
            <a:r>
              <a:rPr lang="en-US" altLang="en-US" dirty="0" smtClean="0"/>
              <a:t>, </a:t>
            </a:r>
            <a:r>
              <a:rPr lang="en-US" altLang="en-US" b="1" dirty="0" smtClean="0"/>
              <a:t>types</a:t>
            </a:r>
            <a:r>
              <a:rPr lang="en-US" altLang="en-US" dirty="0" smtClean="0"/>
              <a:t> and </a:t>
            </a:r>
            <a:r>
              <a:rPr lang="en-US" altLang="en-US" b="1" dirty="0" smtClean="0"/>
              <a:t>order</a:t>
            </a:r>
            <a:r>
              <a:rPr lang="en-US" altLang="en-US" dirty="0" smtClean="0"/>
              <a:t> of the arguments in the call </a:t>
            </a:r>
          </a:p>
          <a:p>
            <a:r>
              <a:rPr lang="en-US" altLang="en-US" dirty="0" smtClean="0"/>
              <a:t>Used to create several methods that perform the same or similar tasks on different types or different numbers of arguments </a:t>
            </a:r>
          </a:p>
          <a:p>
            <a:r>
              <a:rPr lang="en-US" altLang="en-US" dirty="0" smtClean="0"/>
              <a:t>Math methods abs, min and max are overloaded with four versions each:</a:t>
            </a:r>
          </a:p>
          <a:p>
            <a:pPr lvl="1"/>
            <a:r>
              <a:rPr lang="en-US" altLang="en-US" dirty="0" smtClean="0"/>
              <a:t>two double parameters, two float parameters, two int parameters,  two long parameters</a:t>
            </a:r>
            <a:endParaRPr lang="en-US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36177" y="4943182"/>
            <a:ext cx="4774132" cy="1872208"/>
          </a:xfrm>
          <a:prstGeom prst="rect">
            <a:avLst/>
          </a:prstGeom>
        </p:spPr>
      </p:pic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150658" y="5535079"/>
            <a:ext cx="4608512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</a:t>
            </a:r>
            <a:r>
              <a:rPr lang="en-NZ" alt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Math.max</a:t>
            </a: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(10, 12));</a:t>
            </a:r>
            <a:endParaRPr lang="en-NZ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</a:t>
            </a:r>
            <a:r>
              <a:rPr lang="en-NZ" alt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Math.max</a:t>
            </a: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(10.5, 12.5));</a:t>
            </a:r>
            <a:endParaRPr lang="en-NZ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3730131" y="6165304"/>
            <a:ext cx="711695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12</a:t>
            </a:r>
          </a:p>
          <a:p>
            <a:pPr algn="l" eaLnBrk="1" hangingPunct="1"/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12.5</a:t>
            </a:r>
            <a:endParaRPr lang="en-US" altLang="en-US" sz="1400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55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87606" y="3917881"/>
            <a:ext cx="4679950" cy="73866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en-NZ" sz="1400" b="1" dirty="0">
                <a:latin typeface="Courier New" pitchFamily="49" charset="0"/>
              </a:rPr>
              <a:t>public </a:t>
            </a:r>
            <a:r>
              <a:rPr lang="en-NZ" b="1" dirty="0">
                <a:latin typeface="Courier New" pitchFamily="49" charset="0"/>
              </a:rPr>
              <a:t>static void </a:t>
            </a:r>
            <a:r>
              <a:rPr lang="en-NZ" sz="1400" b="1" u="sng" dirty="0">
                <a:latin typeface="Courier New" pitchFamily="49" charset="0"/>
              </a:rPr>
              <a:t>aMethod()</a:t>
            </a:r>
            <a:r>
              <a:rPr lang="en-NZ" sz="1400" b="1" dirty="0">
                <a:latin typeface="Courier New" pitchFamily="49" charset="0"/>
              </a:rPr>
              <a:t> {</a:t>
            </a:r>
          </a:p>
          <a:p>
            <a:pPr algn="l"/>
            <a:r>
              <a:rPr lang="en-NZ" sz="1400" b="1" dirty="0">
                <a:latin typeface="Courier New" pitchFamily="49" charset="0"/>
              </a:rPr>
              <a:t>  System.out.println("called aMethod()");</a:t>
            </a:r>
          </a:p>
          <a:p>
            <a:pPr algn="l"/>
            <a:r>
              <a:rPr lang="en-NZ" sz="1400" b="1" dirty="0">
                <a:latin typeface="Courier New" pitchFamily="49" charset="0"/>
              </a:rPr>
              <a:t>}</a:t>
            </a:r>
            <a:endParaRPr lang="en-NZ" sz="1400" dirty="0">
              <a:latin typeface="Courier New" pitchFamily="49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676449" y="4729485"/>
            <a:ext cx="7416800" cy="73866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en-NZ" sz="1400" b="1" dirty="0">
                <a:latin typeface="Courier New" pitchFamily="49" charset="0"/>
              </a:rPr>
              <a:t>public </a:t>
            </a:r>
            <a:r>
              <a:rPr lang="en-NZ" b="1" dirty="0">
                <a:latin typeface="Courier New" pitchFamily="49" charset="0"/>
              </a:rPr>
              <a:t>static void </a:t>
            </a:r>
            <a:r>
              <a:rPr lang="en-NZ" sz="1400" b="1" u="sng" dirty="0">
                <a:latin typeface="Courier New" pitchFamily="49" charset="0"/>
              </a:rPr>
              <a:t>aMethod(int x, String y, boolean z)</a:t>
            </a:r>
            <a:r>
              <a:rPr lang="en-NZ" sz="1400" b="1" dirty="0">
                <a:latin typeface="Courier New" pitchFamily="49" charset="0"/>
              </a:rPr>
              <a:t> {</a:t>
            </a:r>
          </a:p>
          <a:p>
            <a:pPr algn="l"/>
            <a:r>
              <a:rPr lang="en-NZ" sz="1400" b="1" dirty="0">
                <a:latin typeface="Courier New" pitchFamily="49" charset="0"/>
              </a:rPr>
              <a:t>  System.out.println("called aMethod(int x, String y, boolean z)");</a:t>
            </a:r>
          </a:p>
          <a:p>
            <a:pPr algn="l"/>
            <a:r>
              <a:rPr lang="en-NZ" sz="1400" b="1" dirty="0">
                <a:latin typeface="Courier New" pitchFamily="49" charset="0"/>
              </a:rPr>
              <a:t>}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632520" y="5661248"/>
            <a:ext cx="6463828" cy="73866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NZ" sz="1400" b="1" dirty="0">
                <a:latin typeface="Courier New" pitchFamily="49" charset="0"/>
              </a:rPr>
              <a:t>public </a:t>
            </a:r>
            <a:r>
              <a:rPr lang="en-NZ" b="1" dirty="0">
                <a:latin typeface="Courier New" pitchFamily="49" charset="0"/>
              </a:rPr>
              <a:t>static void </a:t>
            </a:r>
            <a:r>
              <a:rPr lang="en-NZ" sz="1400" b="1" u="sng" dirty="0">
                <a:latin typeface="Courier New" pitchFamily="49" charset="0"/>
              </a:rPr>
              <a:t>aMethod(String y, int x, boolean z)</a:t>
            </a:r>
            <a:r>
              <a:rPr lang="en-NZ" sz="1400" b="1" dirty="0">
                <a:latin typeface="Courier New" pitchFamily="49" charset="0"/>
              </a:rPr>
              <a:t> {</a:t>
            </a:r>
          </a:p>
          <a:p>
            <a:pPr algn="l"/>
            <a:r>
              <a:rPr lang="en-NZ" sz="1400" b="1" dirty="0">
                <a:latin typeface="Courier New" pitchFamily="49" charset="0"/>
              </a:rPr>
              <a:t>  System.out.println("called aMethod()");</a:t>
            </a:r>
          </a:p>
          <a:p>
            <a:pPr algn="l"/>
            <a:r>
              <a:rPr lang="en-NZ" sz="1400" b="1" dirty="0">
                <a:latin typeface="Courier New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324" y="1"/>
            <a:ext cx="8543925" cy="1059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6.Method Overloading</a:t>
            </a:r>
            <a:br>
              <a:rPr lang="en-US" dirty="0" smtClean="0"/>
            </a:br>
            <a:r>
              <a:rPr lang="en-US" dirty="0" smtClean="0"/>
              <a:t>Rules</a:t>
            </a:r>
          </a:p>
        </p:txBody>
      </p:sp>
      <p:sp>
        <p:nvSpPr>
          <p:cNvPr id="89091" name="Text Placeholder 2"/>
          <p:cNvSpPr>
            <a:spLocks noGrp="1"/>
          </p:cNvSpPr>
          <p:nvPr>
            <p:ph idx="1"/>
          </p:nvPr>
        </p:nvSpPr>
        <p:spPr>
          <a:xfrm>
            <a:off x="165100" y="1219199"/>
            <a:ext cx="9493250" cy="4408437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Compiler distinguishes </a:t>
            </a:r>
            <a:r>
              <a:rPr lang="en-US" altLang="en-US" u="sng" dirty="0" smtClean="0"/>
              <a:t>overloaded methods</a:t>
            </a:r>
            <a:r>
              <a:rPr lang="en-US" altLang="en-US" dirty="0" smtClean="0"/>
              <a:t> by their </a:t>
            </a:r>
            <a:r>
              <a:rPr lang="en-US" altLang="en-US" b="1" dirty="0" smtClean="0"/>
              <a:t>signatures</a:t>
            </a:r>
          </a:p>
          <a:p>
            <a:pPr lvl="1"/>
            <a:r>
              <a:rPr lang="en-US" altLang="en-US" dirty="0" smtClean="0"/>
              <a:t>A combination of the </a:t>
            </a:r>
            <a:r>
              <a:rPr lang="en-US" altLang="en-US" b="1" dirty="0" smtClean="0"/>
              <a:t>method’s name</a:t>
            </a:r>
            <a:r>
              <a:rPr lang="en-US" altLang="en-US" dirty="0" smtClean="0"/>
              <a:t> and the </a:t>
            </a:r>
            <a:r>
              <a:rPr lang="en-US" altLang="en-US" b="1" dirty="0" smtClean="0"/>
              <a:t>number</a:t>
            </a:r>
            <a:r>
              <a:rPr lang="en-US" altLang="en-US" dirty="0" smtClean="0"/>
              <a:t>, </a:t>
            </a:r>
            <a:r>
              <a:rPr lang="en-US" altLang="en-US" b="1" dirty="0" smtClean="0"/>
              <a:t>types</a:t>
            </a:r>
            <a:r>
              <a:rPr lang="en-US" altLang="en-US" dirty="0" smtClean="0"/>
              <a:t> and </a:t>
            </a:r>
            <a:r>
              <a:rPr lang="en-US" altLang="en-US" b="1" dirty="0" smtClean="0"/>
              <a:t>order</a:t>
            </a:r>
            <a:r>
              <a:rPr lang="en-US" altLang="en-US" dirty="0" smtClean="0"/>
              <a:t> of its parameters, but </a:t>
            </a:r>
            <a:r>
              <a:rPr lang="en-US" altLang="en-US" b="1" dirty="0" smtClean="0"/>
              <a:t>not its return</a:t>
            </a:r>
            <a:r>
              <a:rPr lang="en-US" altLang="en-US" dirty="0" smtClean="0"/>
              <a:t> type.</a:t>
            </a:r>
          </a:p>
          <a:p>
            <a:pPr lvl="1"/>
            <a:r>
              <a:rPr lang="en-NZ" altLang="en-US" dirty="0"/>
              <a:t>The </a:t>
            </a:r>
            <a:r>
              <a:rPr lang="en-NZ" altLang="en-US" b="1" dirty="0"/>
              <a:t>return</a:t>
            </a:r>
            <a:r>
              <a:rPr lang="en-NZ" altLang="en-US" dirty="0"/>
              <a:t> type of the method is NOT part of the signature</a:t>
            </a:r>
          </a:p>
          <a:p>
            <a:pPr lvl="1"/>
            <a:r>
              <a:rPr lang="en-NZ" altLang="en-US" dirty="0"/>
              <a:t>The compiler must be able to determine which version of the method is being invoked </a:t>
            </a:r>
            <a:r>
              <a:rPr lang="en-NZ" altLang="en-US" dirty="0" smtClean="0"/>
              <a:t>by </a:t>
            </a:r>
            <a:r>
              <a:rPr lang="en-NZ" altLang="en-US" dirty="0"/>
              <a:t>analysing the parameters 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5961112" y="5338712"/>
            <a:ext cx="3167062" cy="288925"/>
          </a:xfrm>
          <a:prstGeom prst="wedgeRectCallout">
            <a:avLst>
              <a:gd name="adj1" fmla="val -26440"/>
              <a:gd name="adj2" fmla="val -138463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NZ" sz="1200" b="1" dirty="0"/>
              <a:t>3-parameters (int, String, boolean)</a:t>
            </a:r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2305319" y="6247035"/>
            <a:ext cx="3167062" cy="288925"/>
          </a:xfrm>
          <a:prstGeom prst="wedgeRectCallout">
            <a:avLst>
              <a:gd name="adj1" fmla="val 13106"/>
              <a:gd name="adj2" fmla="val -110991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NZ" sz="1200" b="1" dirty="0"/>
              <a:t>3-parameters (String, int, boolean)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4680218" y="3917881"/>
            <a:ext cx="1584325" cy="288925"/>
          </a:xfrm>
          <a:prstGeom prst="wedgeRectCallout">
            <a:avLst>
              <a:gd name="adj1" fmla="val -57514"/>
              <a:gd name="adj2" fmla="val 12639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NZ" sz="1200" b="1" dirty="0"/>
              <a:t>Zero-parameter</a:t>
            </a:r>
          </a:p>
        </p:txBody>
      </p:sp>
      <p:sp>
        <p:nvSpPr>
          <p:cNvPr id="18" name="Text Box 30"/>
          <p:cNvSpPr txBox="1">
            <a:spLocks noChangeArrowheads="1"/>
          </p:cNvSpPr>
          <p:nvPr/>
        </p:nvSpPr>
        <p:spPr bwMode="auto">
          <a:xfrm>
            <a:off x="8337376" y="152400"/>
            <a:ext cx="1284170" cy="288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r>
              <a:rPr lang="en-NZ" sz="1200" dirty="0" smtClean="0"/>
              <a:t>L05Code02.java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9024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075" y="0"/>
            <a:ext cx="8543925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6.Method Overloading</a:t>
            </a:r>
            <a:br>
              <a:rPr lang="en-US" dirty="0" smtClean="0"/>
            </a:br>
            <a:r>
              <a:rPr lang="en-US" dirty="0" smtClean="0"/>
              <a:t>Rules</a:t>
            </a:r>
          </a:p>
        </p:txBody>
      </p:sp>
      <p:sp>
        <p:nvSpPr>
          <p:cNvPr id="89091" name="Text Placeholder 2"/>
          <p:cNvSpPr>
            <a:spLocks noGrp="1"/>
          </p:cNvSpPr>
          <p:nvPr>
            <p:ph idx="1"/>
          </p:nvPr>
        </p:nvSpPr>
        <p:spPr>
          <a:xfrm>
            <a:off x="165100" y="1219200"/>
            <a:ext cx="9493250" cy="3865984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Method calls cannot be distinguished by return type </a:t>
            </a:r>
          </a:p>
          <a:p>
            <a:pPr lvl="1"/>
            <a:r>
              <a:rPr lang="en-US" altLang="en-US" dirty="0" smtClean="0"/>
              <a:t>Note: Overloaded methods can have </a:t>
            </a:r>
            <a:r>
              <a:rPr lang="en-US" altLang="en-US" b="1" dirty="0" smtClean="0"/>
              <a:t>different return types</a:t>
            </a:r>
            <a:r>
              <a:rPr lang="en-US" altLang="en-US" dirty="0" smtClean="0"/>
              <a:t> if the methods have </a:t>
            </a:r>
            <a:r>
              <a:rPr lang="en-US" altLang="en-US" b="1" dirty="0" smtClean="0"/>
              <a:t>different</a:t>
            </a:r>
            <a:r>
              <a:rPr lang="en-US" altLang="en-US" dirty="0" smtClean="0"/>
              <a:t> parameter lists </a:t>
            </a:r>
          </a:p>
          <a:p>
            <a:pPr lvl="1"/>
            <a:r>
              <a:rPr lang="en-US" altLang="en-US" dirty="0" smtClean="0"/>
              <a:t>Methods have different return types but with the same signature </a:t>
            </a:r>
          </a:p>
          <a:p>
            <a:pPr lvl="2"/>
            <a:r>
              <a:rPr lang="en-US" altLang="en-US" dirty="0" smtClean="0"/>
              <a:t>:- result in compiler error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16496" y="3594895"/>
            <a:ext cx="7416800" cy="73866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en-NZ" sz="1400" b="1" dirty="0">
                <a:latin typeface="Courier New" pitchFamily="49" charset="0"/>
              </a:rPr>
              <a:t>public </a:t>
            </a:r>
            <a:r>
              <a:rPr lang="en-NZ" sz="1400" b="1" dirty="0" smtClean="0">
                <a:latin typeface="Courier New" pitchFamily="49" charset="0"/>
              </a:rPr>
              <a:t>static void </a:t>
            </a:r>
            <a:r>
              <a:rPr lang="en-NZ" sz="1400" b="1" u="sng" dirty="0">
                <a:latin typeface="Courier New" pitchFamily="49" charset="0"/>
              </a:rPr>
              <a:t>aMethod(int x, String y, boolean z)</a:t>
            </a:r>
            <a:r>
              <a:rPr lang="en-NZ" sz="1400" b="1" dirty="0">
                <a:latin typeface="Courier New" pitchFamily="49" charset="0"/>
              </a:rPr>
              <a:t> {</a:t>
            </a:r>
          </a:p>
          <a:p>
            <a:pPr algn="l"/>
            <a:r>
              <a:rPr lang="en-NZ" sz="1400" b="1" dirty="0">
                <a:latin typeface="Courier New" pitchFamily="49" charset="0"/>
              </a:rPr>
              <a:t>  System.out.println("called aMethod(int x, String y, boolean z)");</a:t>
            </a:r>
          </a:p>
          <a:p>
            <a:pPr algn="l"/>
            <a:r>
              <a:rPr lang="en-NZ" sz="1400" b="1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416496" y="4533087"/>
            <a:ext cx="6120680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NZ" sz="1400" b="1" dirty="0">
                <a:latin typeface="Courier New" pitchFamily="49" charset="0"/>
              </a:rPr>
              <a:t>public </a:t>
            </a:r>
            <a:r>
              <a:rPr lang="en-NZ" b="1" dirty="0">
                <a:latin typeface="Courier New" pitchFamily="49" charset="0"/>
              </a:rPr>
              <a:t>static </a:t>
            </a:r>
            <a:r>
              <a:rPr lang="en-NZ" sz="1400" b="1" u="sng" dirty="0" smtClean="0">
                <a:latin typeface="Courier New" pitchFamily="49" charset="0"/>
              </a:rPr>
              <a:t>int</a:t>
            </a:r>
            <a:r>
              <a:rPr lang="en-NZ" sz="1400" b="1" dirty="0" smtClean="0">
                <a:latin typeface="Courier New" pitchFamily="49" charset="0"/>
              </a:rPr>
              <a:t> </a:t>
            </a:r>
            <a:r>
              <a:rPr lang="en-NZ" sz="1400" b="1" dirty="0">
                <a:latin typeface="Courier New" pitchFamily="49" charset="0"/>
              </a:rPr>
              <a:t>aMethod(int x, String y, boolean z) {</a:t>
            </a:r>
          </a:p>
          <a:p>
            <a:pPr algn="l"/>
            <a:r>
              <a:rPr lang="en-NZ" sz="1400" b="1" dirty="0">
                <a:latin typeface="Courier New" pitchFamily="49" charset="0"/>
              </a:rPr>
              <a:t>  ...</a:t>
            </a:r>
            <a:endParaRPr lang="en-NZ" sz="1400" dirty="0">
              <a:latin typeface="Courier New" pitchFamily="49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5976938" y="4941888"/>
            <a:ext cx="3167062" cy="288925"/>
          </a:xfrm>
          <a:prstGeom prst="wedgeRectCallout">
            <a:avLst>
              <a:gd name="adj1" fmla="val -26440"/>
              <a:gd name="adj2" fmla="val -138463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NZ" sz="1200" b="1" dirty="0"/>
              <a:t>3-parameters (int, String, boolean)</a:t>
            </a:r>
          </a:p>
        </p:txBody>
      </p:sp>
      <p:sp>
        <p:nvSpPr>
          <p:cNvPr id="7" name="AutoShape 12"/>
          <p:cNvSpPr>
            <a:spLocks noChangeArrowheads="1"/>
          </p:cNvSpPr>
          <p:nvPr/>
        </p:nvSpPr>
        <p:spPr bwMode="auto">
          <a:xfrm>
            <a:off x="725422" y="5319819"/>
            <a:ext cx="5091674" cy="288925"/>
          </a:xfrm>
          <a:prstGeom prst="wedgeRectCallout">
            <a:avLst>
              <a:gd name="adj1" fmla="val -7864"/>
              <a:gd name="adj2" fmla="val -113023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200" b="1" dirty="0"/>
              <a:t>error: aMethod(int,String,boolean) is already defined </a:t>
            </a:r>
            <a:r>
              <a:rPr lang="en-US" sz="1200" b="1" dirty="0" smtClean="0"/>
              <a:t>in…</a:t>
            </a:r>
            <a:endParaRPr lang="en-NZ" sz="12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5483339"/>
            <a:ext cx="720080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07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6.Method Overloading</a:t>
            </a:r>
            <a:br>
              <a:rPr lang="en-US" dirty="0"/>
            </a:br>
            <a:r>
              <a:rPr lang="en-US" dirty="0"/>
              <a:t>Argument Promotion </a:t>
            </a:r>
            <a:endParaRPr lang="en-US" dirty="0" smtClean="0"/>
          </a:p>
        </p:txBody>
      </p:sp>
      <p:sp>
        <p:nvSpPr>
          <p:cNvPr id="88067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altLang="en-US" dirty="0"/>
              <a:t>Argument promotion—converting an argument’s value, if possible, to the type that the method expects to receive in its corresponding parameter </a:t>
            </a:r>
            <a:endParaRPr lang="en-NZ" altLang="en-US" dirty="0" smtClean="0"/>
          </a:p>
          <a:p>
            <a:pPr lvl="1"/>
            <a:r>
              <a:rPr lang="en-NZ" altLang="en-US" dirty="0"/>
              <a:t>promotion </a:t>
            </a:r>
            <a:r>
              <a:rPr lang="en-NZ" altLang="en-US" dirty="0" smtClean="0"/>
              <a:t>rules:  int -&gt; double, float -&gt; double </a:t>
            </a:r>
            <a:r>
              <a:rPr lang="en-NZ" altLang="en-US" dirty="0" err="1" smtClean="0"/>
              <a:t>etc</a:t>
            </a:r>
            <a:endParaRPr lang="en-NZ" altLang="en-US" dirty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Note:</a:t>
            </a:r>
          </a:p>
          <a:p>
            <a:pPr lvl="1"/>
            <a:r>
              <a:rPr lang="en-US" altLang="en-US" dirty="0" smtClean="0"/>
              <a:t>Literal integer values are treated as type int</a:t>
            </a:r>
          </a:p>
          <a:p>
            <a:pPr lvl="1"/>
            <a:r>
              <a:rPr lang="en-US" altLang="en-US" dirty="0" smtClean="0"/>
              <a:t>Literal floating-point values are treated as type double</a:t>
            </a: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1785889" y="3212976"/>
            <a:ext cx="5400600" cy="194514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sum(int a, double b){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System.out.println(</a:t>
            </a:r>
            <a:r>
              <a:rPr lang="en-NZ" alt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System.out.println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("Two </a:t>
            </a:r>
            <a:r>
              <a:rPr lang="en-NZ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NZ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sum(int </a:t>
            </a:r>
            <a:r>
              <a:rPr lang="en-NZ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a,int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b,int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c){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System.out.println(</a:t>
            </a:r>
            <a:r>
              <a:rPr lang="en-NZ" alt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a+b+c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System.out.println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("Three </a:t>
            </a:r>
            <a:r>
              <a:rPr lang="en-NZ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NZ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7329264" y="4536474"/>
            <a:ext cx="1152128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40.0</a:t>
            </a:r>
          </a:p>
          <a:p>
            <a:pPr algn="l" eaLnBrk="1" hangingPunct="1"/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Two </a:t>
            </a:r>
            <a:r>
              <a:rPr lang="en-NZ" altLang="en-US" sz="1400" dirty="0" err="1">
                <a:solidFill>
                  <a:schemeClr val="tx1"/>
                </a:solidFill>
                <a:latin typeface="Courier New" panose="02070309020205020404" pitchFamily="49" charset="0"/>
              </a:rPr>
              <a:t>args</a:t>
            </a:r>
            <a:endParaRPr lang="en-US" altLang="en-US" sz="1400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88504" y="2921358"/>
            <a:ext cx="1584176" cy="29161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sum(20, 20);</a:t>
            </a:r>
          </a:p>
        </p:txBody>
      </p:sp>
      <p:cxnSp>
        <p:nvCxnSpPr>
          <p:cNvPr id="7" name="Straight Arrow Connector 6"/>
          <p:cNvCxnSpPr>
            <a:stCxn id="10" idx="2"/>
          </p:cNvCxnSpPr>
          <p:nvPr/>
        </p:nvCxnSpPr>
        <p:spPr>
          <a:xfrm>
            <a:off x="1280592" y="3212976"/>
            <a:ext cx="792088" cy="4320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30"/>
          <p:cNvSpPr txBox="1">
            <a:spLocks noChangeArrowheads="1"/>
          </p:cNvSpPr>
          <p:nvPr/>
        </p:nvSpPr>
        <p:spPr bwMode="auto">
          <a:xfrm>
            <a:off x="8337376" y="152400"/>
            <a:ext cx="1284170" cy="288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r>
              <a:rPr lang="en-NZ" sz="1200" dirty="0" smtClean="0"/>
              <a:t>L05Code02.java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5654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Exercise 2 - Overloading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 smtClean="0"/>
              <a:t>Valid or invalid?</a:t>
            </a:r>
          </a:p>
          <a:p>
            <a:r>
              <a:rPr lang="en-NZ" dirty="0" smtClean="0"/>
              <a:t>Case 1:</a:t>
            </a:r>
          </a:p>
          <a:p>
            <a:endParaRPr lang="en-NZ" dirty="0"/>
          </a:p>
          <a:p>
            <a:endParaRPr lang="en-NZ" dirty="0" smtClean="0"/>
          </a:p>
          <a:p>
            <a:r>
              <a:rPr lang="en-NZ" dirty="0" smtClean="0"/>
              <a:t>Case 2:</a:t>
            </a:r>
          </a:p>
          <a:p>
            <a:endParaRPr lang="en-NZ" dirty="0"/>
          </a:p>
          <a:p>
            <a:endParaRPr lang="en-NZ" dirty="0" smtClean="0"/>
          </a:p>
          <a:p>
            <a:r>
              <a:rPr lang="en-NZ" dirty="0" smtClean="0"/>
              <a:t>Case 3:</a:t>
            </a:r>
          </a:p>
          <a:p>
            <a:endParaRPr lang="en-NZ" dirty="0"/>
          </a:p>
          <a:p>
            <a:endParaRPr lang="en-NZ" dirty="0" smtClean="0"/>
          </a:p>
          <a:p>
            <a:r>
              <a:rPr lang="en-NZ" dirty="0" smtClean="0"/>
              <a:t>Case 4:</a:t>
            </a:r>
          </a:p>
          <a:p>
            <a:r>
              <a:rPr lang="en-NZ" dirty="0" smtClean="0"/>
              <a:t>  </a:t>
            </a:r>
            <a:endParaRPr lang="en-NZ" dirty="0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1856656" y="2197626"/>
            <a:ext cx="5400600" cy="52860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mymethod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NZ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b, float c)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mymethod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var1, </a:t>
            </a:r>
            <a:r>
              <a:rPr lang="en-NZ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var2, float var3)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1886134" y="3117938"/>
            <a:ext cx="5400600" cy="52860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mymethod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NZ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mymethod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(float var1, float var2)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1840116" y="4322343"/>
            <a:ext cx="5400600" cy="52860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mymethod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NZ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mymethod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1838336" y="5523263"/>
            <a:ext cx="5400600" cy="52860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NZ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mymethod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float b)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NZ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mymethod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(float var1, </a:t>
            </a:r>
            <a:r>
              <a:rPr lang="en-NZ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var2)</a:t>
            </a:r>
          </a:p>
        </p:txBody>
      </p:sp>
    </p:spTree>
    <p:extLst>
      <p:ext uri="{BB962C8B-B14F-4D97-AF65-F5344CB8AC3E}">
        <p14:creationId xmlns:p14="http://schemas.microsoft.com/office/powerpoint/2010/main" val="216934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7.Random Numbers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5100" y="1219200"/>
            <a:ext cx="9493250" cy="3937992"/>
          </a:xfrm>
        </p:spPr>
        <p:txBody>
          <a:bodyPr>
            <a:normAutofit lnSpcReduction="10000"/>
          </a:bodyPr>
          <a:lstStyle/>
          <a:p>
            <a:r>
              <a:rPr lang="en-NZ" dirty="0"/>
              <a:t>The element of chance can be introduced in a program via an object of class </a:t>
            </a:r>
            <a:r>
              <a:rPr lang="en-NZ" b="1" dirty="0" err="1"/>
              <a:t>SecureRandom</a:t>
            </a:r>
            <a:r>
              <a:rPr lang="en-NZ" dirty="0"/>
              <a:t> </a:t>
            </a:r>
            <a:endParaRPr lang="en-NZ" dirty="0" smtClean="0"/>
          </a:p>
          <a:p>
            <a:pPr lvl="1"/>
            <a:r>
              <a:rPr lang="en-NZ" dirty="0" smtClean="0"/>
              <a:t>From package </a:t>
            </a:r>
            <a:r>
              <a:rPr lang="en-NZ" dirty="0" err="1" smtClean="0"/>
              <a:t>java.security</a:t>
            </a:r>
            <a:endParaRPr lang="en-NZ" dirty="0"/>
          </a:p>
          <a:p>
            <a:pPr lvl="1"/>
            <a:r>
              <a:rPr lang="en-NZ" dirty="0"/>
              <a:t>Such objects can produce random </a:t>
            </a:r>
            <a:r>
              <a:rPr lang="en-NZ" dirty="0" err="1"/>
              <a:t>boolean</a:t>
            </a:r>
            <a:r>
              <a:rPr lang="en-NZ" dirty="0"/>
              <a:t>, byte, float, double, </a:t>
            </a:r>
            <a:r>
              <a:rPr lang="en-NZ" dirty="0" err="1"/>
              <a:t>int</a:t>
            </a:r>
            <a:r>
              <a:rPr lang="en-NZ" dirty="0"/>
              <a:t>, long and Gaussian values.</a:t>
            </a:r>
          </a:p>
          <a:p>
            <a:pPr lvl="1"/>
            <a:r>
              <a:rPr lang="en-NZ" dirty="0" err="1"/>
              <a:t>SecureRandom</a:t>
            </a:r>
            <a:r>
              <a:rPr lang="en-NZ" dirty="0"/>
              <a:t> objects produce </a:t>
            </a:r>
            <a:r>
              <a:rPr lang="en-NZ" b="1" dirty="0"/>
              <a:t>nondeterministic</a:t>
            </a:r>
            <a:r>
              <a:rPr lang="en-NZ" dirty="0"/>
              <a:t> random numbers that cannot be predicted. </a:t>
            </a:r>
            <a:endParaRPr lang="en-NZ" dirty="0" smtClean="0"/>
          </a:p>
          <a:p>
            <a:r>
              <a:rPr lang="en-NZ" dirty="0" smtClean="0"/>
              <a:t>The </a:t>
            </a:r>
            <a:r>
              <a:rPr lang="en-NZ" dirty="0" err="1" smtClean="0"/>
              <a:t>nextInt</a:t>
            </a:r>
            <a:r>
              <a:rPr lang="en-NZ" dirty="0" smtClean="0"/>
              <a:t>() </a:t>
            </a:r>
            <a:r>
              <a:rPr lang="en-NZ" dirty="0"/>
              <a:t>that receives an </a:t>
            </a:r>
            <a:r>
              <a:rPr lang="en-NZ" dirty="0" err="1"/>
              <a:t>int</a:t>
            </a:r>
            <a:r>
              <a:rPr lang="en-NZ" dirty="0"/>
              <a:t> argument and returns a value from 0 up to, but </a:t>
            </a:r>
            <a:r>
              <a:rPr lang="en-NZ" b="1" dirty="0"/>
              <a:t>not</a:t>
            </a:r>
            <a:r>
              <a:rPr lang="en-NZ" dirty="0"/>
              <a:t> including, the argument’s </a:t>
            </a:r>
            <a:r>
              <a:rPr lang="en-NZ" dirty="0" smtClean="0"/>
              <a:t>value.</a:t>
            </a:r>
          </a:p>
          <a:p>
            <a:r>
              <a:rPr lang="en-NZ" dirty="0"/>
              <a:t>Note: To generate a series of random numbers as a unit, you need to use </a:t>
            </a:r>
            <a:r>
              <a:rPr lang="en-NZ" b="1" dirty="0"/>
              <a:t>a single Random object </a:t>
            </a:r>
            <a:r>
              <a:rPr lang="en-NZ" dirty="0"/>
              <a:t>- do not create a new Random object for each new random number.</a:t>
            </a:r>
          </a:p>
          <a:p>
            <a:endParaRPr lang="en-NZ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488504" y="5143175"/>
            <a:ext cx="6545694" cy="76020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SecureRandom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randomNumbers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NZ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SecureRandom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counter=0; counter&lt;=20; counter++) 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NZ" alt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 ", </a:t>
            </a:r>
            <a:r>
              <a:rPr lang="en-NZ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randomNumbers.nextInt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(6</a:t>
            </a: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NZ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3429280" y="6078030"/>
            <a:ext cx="4620063" cy="30777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2 4 3 5 1 2 0 0 3 0 3 5 0 2 5 1 2 1 2 0 3 </a:t>
            </a:r>
            <a:endParaRPr lang="en-US" altLang="en-US" sz="1400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761948" y="5649945"/>
            <a:ext cx="2511532" cy="288925"/>
          </a:xfrm>
          <a:prstGeom prst="wedgeRectCallout">
            <a:avLst>
              <a:gd name="adj1" fmla="val -57514"/>
              <a:gd name="adj2" fmla="val 12639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NZ" sz="1200" b="1" dirty="0" smtClean="0"/>
              <a:t>0 &lt;= random number &lt;=5</a:t>
            </a:r>
            <a:endParaRPr lang="en-NZ" sz="1200" b="1" dirty="0"/>
          </a:p>
        </p:txBody>
      </p:sp>
    </p:spTree>
    <p:extLst>
      <p:ext uri="{BB962C8B-B14F-4D97-AF65-F5344CB8AC3E}">
        <p14:creationId xmlns:p14="http://schemas.microsoft.com/office/powerpoint/2010/main" val="257940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7.Random Numbers</a:t>
            </a:r>
            <a:r>
              <a:rPr lang="en-NZ" dirty="0"/>
              <a:t/>
            </a:r>
            <a:br>
              <a:rPr lang="en-NZ" dirty="0"/>
            </a:br>
            <a:r>
              <a:rPr lang="en-NZ" dirty="0" smtClean="0"/>
              <a:t>Scaling </a:t>
            </a:r>
            <a:r>
              <a:rPr lang="en-NZ" dirty="0"/>
              <a:t>and </a:t>
            </a:r>
            <a:r>
              <a:rPr lang="en-NZ" dirty="0" smtClean="0"/>
              <a:t>Shifting 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Generalized scaling and shifting of random </a:t>
            </a:r>
            <a:r>
              <a:rPr lang="en-NZ" dirty="0" smtClean="0"/>
              <a:t>numbers:</a:t>
            </a:r>
          </a:p>
          <a:p>
            <a:pPr marL="0" indent="0">
              <a:buNone/>
            </a:pPr>
            <a:endParaRPr lang="en-NZ" dirty="0" smtClean="0"/>
          </a:p>
          <a:p>
            <a:pPr lvl="1"/>
            <a:r>
              <a:rPr lang="en-NZ" dirty="0" smtClean="0"/>
              <a:t>where </a:t>
            </a:r>
            <a:r>
              <a:rPr lang="en-NZ" dirty="0" err="1"/>
              <a:t>shiftingValue</a:t>
            </a:r>
            <a:r>
              <a:rPr lang="en-NZ" dirty="0"/>
              <a:t> specifies the first number in the desired range of consecutive integers and </a:t>
            </a:r>
            <a:r>
              <a:rPr lang="en-NZ" dirty="0" err="1"/>
              <a:t>scalingFactor</a:t>
            </a:r>
            <a:r>
              <a:rPr lang="en-NZ" dirty="0"/>
              <a:t> specifies how many numbers are in the range </a:t>
            </a:r>
            <a:endParaRPr lang="en-NZ" dirty="0" smtClean="0"/>
          </a:p>
          <a:p>
            <a:r>
              <a:rPr lang="en-NZ" dirty="0"/>
              <a:t>Example: Simulating </a:t>
            </a:r>
            <a:r>
              <a:rPr lang="en-NZ" dirty="0" smtClean="0"/>
              <a:t>dice</a:t>
            </a:r>
          </a:p>
          <a:p>
            <a:pPr lvl="1"/>
            <a:r>
              <a:rPr lang="en-NZ" dirty="0" smtClean="0"/>
              <a:t>Valid values: 1, 2, 3, 4, 5, 6</a:t>
            </a:r>
            <a:endParaRPr lang="en-NZ" dirty="0"/>
          </a:p>
          <a:p>
            <a:endParaRPr lang="en-NZ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1341438" y="2155606"/>
            <a:ext cx="6912768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SecureRandom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randomNumbers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NZ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SecureRandom</a:t>
            </a: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 = </a:t>
            </a:r>
            <a:r>
              <a:rPr lang="en-NZ" alt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shiftingValue</a:t>
            </a: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NZ" alt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randomNumbers.nextInt</a:t>
            </a: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alt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scalingFactor</a:t>
            </a: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NZ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914400" y="4293095"/>
            <a:ext cx="7924800" cy="1108593"/>
            <a:chOff x="576" y="2784"/>
            <a:chExt cx="4992" cy="737"/>
          </a:xfrm>
        </p:grpSpPr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576" y="2784"/>
              <a:ext cx="4992" cy="683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Monaco" charset="0"/>
                  <a:ea typeface="MS Pゴシック" pitchFamily="-92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Monaco" charset="0"/>
                  <a:ea typeface="MS Pゴシック" pitchFamily="-92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Monaco" charset="0"/>
                  <a:ea typeface="MS Pゴシック" pitchFamily="-92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Monaco" charset="0"/>
                  <a:ea typeface="MS Pゴシック" pitchFamily="-92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Monaco" charset="0"/>
                  <a:ea typeface="MS Pゴシック" pitchFamily="-92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Monaco" charset="0"/>
                  <a:ea typeface="MS Pゴシック" pitchFamily="-92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Monaco" charset="0"/>
                  <a:ea typeface="MS Pゴシック" pitchFamily="-92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Monaco" charset="0"/>
                  <a:ea typeface="MS Pゴシック" pitchFamily="-92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Monaco" charset="0"/>
                  <a:ea typeface="MS Pゴシック" pitchFamily="-92" charset="-128"/>
                </a:defRPr>
              </a:lvl9pPr>
            </a:lstStyle>
            <a:p>
              <a:r>
                <a:rPr lang="en-GB" altLang="en-US" sz="1800" dirty="0" err="1" smtClean="0"/>
                <a:t>randomNumbers.nextInt</a:t>
              </a:r>
              <a:r>
                <a:rPr lang="en-GB" altLang="en-US" sz="1800" dirty="0" smtClean="0"/>
                <a:t>(6)</a:t>
              </a:r>
            </a:p>
            <a:p>
              <a:pPr algn="ctr" eaLnBrk="1" hangingPunct="1">
                <a:spcBef>
                  <a:spcPct val="0"/>
                </a:spcBef>
              </a:pPr>
              <a:endParaRPr lang="en-US" altLang="en-US" sz="1800" dirty="0" smtClean="0"/>
            </a:p>
            <a:p>
              <a:pPr algn="ctr" eaLnBrk="1" hangingPunct="1">
                <a:spcBef>
                  <a:spcPct val="0"/>
                </a:spcBef>
              </a:pPr>
              <a:endParaRPr lang="en-US" altLang="en-US" sz="1800" dirty="0"/>
            </a:p>
          </p:txBody>
        </p:sp>
        <p:grpSp>
          <p:nvGrpSpPr>
            <p:cNvPr id="9" name="Group 38"/>
            <p:cNvGrpSpPr>
              <a:grpSpLocks/>
            </p:cNvGrpSpPr>
            <p:nvPr/>
          </p:nvGrpSpPr>
          <p:grpSpPr bwMode="auto">
            <a:xfrm>
              <a:off x="845" y="3215"/>
              <a:ext cx="3941" cy="306"/>
              <a:chOff x="834" y="3072"/>
              <a:chExt cx="3941" cy="306"/>
            </a:xfrm>
          </p:grpSpPr>
          <p:sp>
            <p:nvSpPr>
              <p:cNvPr id="10" name="Text Box 11"/>
              <p:cNvSpPr txBox="1">
                <a:spLocks noChangeArrowheads="1"/>
              </p:cNvSpPr>
              <p:nvPr/>
            </p:nvSpPr>
            <p:spPr bwMode="auto">
              <a:xfrm>
                <a:off x="834" y="3117"/>
                <a:ext cx="212" cy="25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en-US" b="0" dirty="0"/>
                  <a:t>0</a:t>
                </a:r>
              </a:p>
            </p:txBody>
          </p:sp>
          <p:sp>
            <p:nvSpPr>
              <p:cNvPr id="11" name="Text Box 12"/>
              <p:cNvSpPr txBox="1">
                <a:spLocks noChangeArrowheads="1"/>
              </p:cNvSpPr>
              <p:nvPr/>
            </p:nvSpPr>
            <p:spPr bwMode="auto">
              <a:xfrm>
                <a:off x="4563" y="3124"/>
                <a:ext cx="212" cy="25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en-US" b="0"/>
                  <a:t>5</a:t>
                </a:r>
              </a:p>
            </p:txBody>
          </p:sp>
          <p:sp>
            <p:nvSpPr>
              <p:cNvPr id="12" name="Text Box 14"/>
              <p:cNvSpPr txBox="1">
                <a:spLocks noChangeArrowheads="1"/>
              </p:cNvSpPr>
              <p:nvPr/>
            </p:nvSpPr>
            <p:spPr bwMode="auto">
              <a:xfrm>
                <a:off x="1497" y="3128"/>
                <a:ext cx="212" cy="25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en-US" b="0"/>
                  <a:t>1</a:t>
                </a:r>
              </a:p>
            </p:txBody>
          </p:sp>
          <p:sp>
            <p:nvSpPr>
              <p:cNvPr id="13" name="Text Box 15"/>
              <p:cNvSpPr txBox="1">
                <a:spLocks noChangeArrowheads="1"/>
              </p:cNvSpPr>
              <p:nvPr/>
            </p:nvSpPr>
            <p:spPr bwMode="auto">
              <a:xfrm>
                <a:off x="2234" y="3128"/>
                <a:ext cx="212" cy="25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en-US" b="0"/>
                  <a:t>2</a:t>
                </a:r>
              </a:p>
            </p:txBody>
          </p:sp>
          <p:sp>
            <p:nvSpPr>
              <p:cNvPr id="14" name="Text Box 16"/>
              <p:cNvSpPr txBox="1">
                <a:spLocks noChangeArrowheads="1"/>
              </p:cNvSpPr>
              <p:nvPr/>
            </p:nvSpPr>
            <p:spPr bwMode="auto">
              <a:xfrm>
                <a:off x="3028" y="3128"/>
                <a:ext cx="212" cy="25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en-US" b="0"/>
                  <a:t>3</a:t>
                </a:r>
              </a:p>
            </p:txBody>
          </p:sp>
          <p:sp>
            <p:nvSpPr>
              <p:cNvPr id="15" name="Text Box 17"/>
              <p:cNvSpPr txBox="1">
                <a:spLocks noChangeArrowheads="1"/>
              </p:cNvSpPr>
              <p:nvPr/>
            </p:nvSpPr>
            <p:spPr bwMode="auto">
              <a:xfrm>
                <a:off x="3831" y="3124"/>
                <a:ext cx="212" cy="25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en-US" b="0"/>
                  <a:t>4</a:t>
                </a:r>
              </a:p>
            </p:txBody>
          </p:sp>
          <p:sp>
            <p:nvSpPr>
              <p:cNvPr id="16" name="Oval 18"/>
              <p:cNvSpPr>
                <a:spLocks noChangeArrowheads="1"/>
              </p:cNvSpPr>
              <p:nvPr/>
            </p:nvSpPr>
            <p:spPr bwMode="auto">
              <a:xfrm>
                <a:off x="909" y="3079"/>
                <a:ext cx="57" cy="57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9pPr>
              </a:lstStyle>
              <a:p>
                <a:pPr>
                  <a:spcBef>
                    <a:spcPct val="0"/>
                  </a:spcBef>
                </a:pPr>
                <a:endParaRPr lang="en-US" altLang="en-US" sz="2400" b="0"/>
              </a:p>
            </p:txBody>
          </p:sp>
          <p:sp>
            <p:nvSpPr>
              <p:cNvPr id="17" name="Oval 19"/>
              <p:cNvSpPr>
                <a:spLocks noChangeArrowheads="1"/>
              </p:cNvSpPr>
              <p:nvPr/>
            </p:nvSpPr>
            <p:spPr bwMode="auto">
              <a:xfrm>
                <a:off x="1576" y="3072"/>
                <a:ext cx="57" cy="57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9pPr>
              </a:lstStyle>
              <a:p>
                <a:pPr>
                  <a:spcBef>
                    <a:spcPct val="0"/>
                  </a:spcBef>
                </a:pPr>
                <a:endParaRPr lang="en-US" altLang="en-US" sz="2400" b="0"/>
              </a:p>
            </p:txBody>
          </p:sp>
          <p:sp>
            <p:nvSpPr>
              <p:cNvPr id="18" name="Oval 20"/>
              <p:cNvSpPr>
                <a:spLocks noChangeArrowheads="1"/>
              </p:cNvSpPr>
              <p:nvPr/>
            </p:nvSpPr>
            <p:spPr bwMode="auto">
              <a:xfrm>
                <a:off x="2313" y="3072"/>
                <a:ext cx="57" cy="57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9pPr>
              </a:lstStyle>
              <a:p>
                <a:pPr>
                  <a:spcBef>
                    <a:spcPct val="0"/>
                  </a:spcBef>
                </a:pPr>
                <a:endParaRPr lang="en-US" altLang="en-US" sz="2400" b="0"/>
              </a:p>
            </p:txBody>
          </p:sp>
          <p:sp>
            <p:nvSpPr>
              <p:cNvPr id="19" name="Oval 21"/>
              <p:cNvSpPr>
                <a:spLocks noChangeArrowheads="1"/>
              </p:cNvSpPr>
              <p:nvPr/>
            </p:nvSpPr>
            <p:spPr bwMode="auto">
              <a:xfrm>
                <a:off x="3107" y="3072"/>
                <a:ext cx="57" cy="57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9pPr>
              </a:lstStyle>
              <a:p>
                <a:pPr>
                  <a:spcBef>
                    <a:spcPct val="0"/>
                  </a:spcBef>
                </a:pPr>
                <a:endParaRPr lang="en-US" altLang="en-US" sz="2400" b="0"/>
              </a:p>
            </p:txBody>
          </p:sp>
          <p:sp>
            <p:nvSpPr>
              <p:cNvPr id="20" name="Oval 22"/>
              <p:cNvSpPr>
                <a:spLocks noChangeArrowheads="1"/>
              </p:cNvSpPr>
              <p:nvPr/>
            </p:nvSpPr>
            <p:spPr bwMode="auto">
              <a:xfrm>
                <a:off x="3907" y="3072"/>
                <a:ext cx="57" cy="57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9pPr>
              </a:lstStyle>
              <a:p>
                <a:pPr>
                  <a:spcBef>
                    <a:spcPct val="0"/>
                  </a:spcBef>
                </a:pPr>
                <a:endParaRPr lang="en-US" altLang="en-US" sz="2400" b="0"/>
              </a:p>
            </p:txBody>
          </p:sp>
          <p:sp>
            <p:nvSpPr>
              <p:cNvPr id="21" name="Oval 23"/>
              <p:cNvSpPr>
                <a:spLocks noChangeArrowheads="1"/>
              </p:cNvSpPr>
              <p:nvPr/>
            </p:nvSpPr>
            <p:spPr bwMode="auto">
              <a:xfrm>
                <a:off x="4637" y="3072"/>
                <a:ext cx="57" cy="57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9pPr>
              </a:lstStyle>
              <a:p>
                <a:pPr>
                  <a:spcBef>
                    <a:spcPct val="0"/>
                  </a:spcBef>
                </a:pPr>
                <a:endParaRPr lang="en-US" altLang="en-US" sz="2400" b="0"/>
              </a:p>
            </p:txBody>
          </p:sp>
        </p:grpSp>
      </p:grpSp>
      <p:grpSp>
        <p:nvGrpSpPr>
          <p:cNvPr id="22" name="Group 44"/>
          <p:cNvGrpSpPr>
            <a:grpSpLocks/>
          </p:cNvGrpSpPr>
          <p:nvPr/>
        </p:nvGrpSpPr>
        <p:grpSpPr bwMode="auto">
          <a:xfrm>
            <a:off x="914400" y="5486400"/>
            <a:ext cx="7924800" cy="922912"/>
            <a:chOff x="576" y="3552"/>
            <a:chExt cx="4992" cy="766"/>
          </a:xfrm>
        </p:grpSpPr>
        <p:sp>
          <p:nvSpPr>
            <p:cNvPr id="23" name="Rectangle 26"/>
            <p:cNvSpPr>
              <a:spLocks noChangeArrowheads="1"/>
            </p:cNvSpPr>
            <p:nvPr/>
          </p:nvSpPr>
          <p:spPr bwMode="auto">
            <a:xfrm>
              <a:off x="576" y="3552"/>
              <a:ext cx="4992" cy="76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Monaco" charset="0"/>
                  <a:ea typeface="MS Pゴシック" pitchFamily="-92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Monaco" charset="0"/>
                  <a:ea typeface="MS Pゴシック" pitchFamily="-92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Monaco" charset="0"/>
                  <a:ea typeface="MS Pゴシック" pitchFamily="-92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Monaco" charset="0"/>
                  <a:ea typeface="MS Pゴシック" pitchFamily="-92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Monaco" charset="0"/>
                  <a:ea typeface="MS Pゴシック" pitchFamily="-92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Monaco" charset="0"/>
                  <a:ea typeface="MS Pゴシック" pitchFamily="-92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Monaco" charset="0"/>
                  <a:ea typeface="MS Pゴシック" pitchFamily="-92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Monaco" charset="0"/>
                  <a:ea typeface="MS Pゴシック" pitchFamily="-92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Monaco" charset="0"/>
                  <a:ea typeface="MS Pゴシック" pitchFamily="-92" charset="-128"/>
                </a:defRPr>
              </a:lvl9pPr>
            </a:lstStyle>
            <a:p>
              <a:r>
                <a:rPr lang="en-GB" altLang="en-US" sz="1800" dirty="0" smtClean="0"/>
                <a:t>1 + </a:t>
              </a:r>
              <a:r>
                <a:rPr lang="en-GB" altLang="en-US" sz="1800" dirty="0" err="1"/>
                <a:t>randomNumbers.nextInt</a:t>
              </a:r>
              <a:r>
                <a:rPr lang="en-GB" altLang="en-US" sz="1800" dirty="0"/>
                <a:t>(6</a:t>
              </a:r>
              <a:r>
                <a:rPr lang="en-GB" altLang="en-US" sz="1800" dirty="0" smtClean="0"/>
                <a:t>)</a:t>
              </a:r>
            </a:p>
            <a:p>
              <a:endParaRPr lang="en-GB" altLang="en-US" sz="1800" dirty="0"/>
            </a:p>
            <a:p>
              <a:pPr algn="ctr" eaLnBrk="1" hangingPunct="1">
                <a:spcBef>
                  <a:spcPct val="0"/>
                </a:spcBef>
              </a:pPr>
              <a:endParaRPr lang="en-US" altLang="en-US" sz="1800" dirty="0"/>
            </a:p>
          </p:txBody>
        </p:sp>
        <p:grpSp>
          <p:nvGrpSpPr>
            <p:cNvPr id="24" name="Group 37"/>
            <p:cNvGrpSpPr>
              <a:grpSpLocks/>
            </p:cNvGrpSpPr>
            <p:nvPr/>
          </p:nvGrpSpPr>
          <p:grpSpPr bwMode="auto">
            <a:xfrm>
              <a:off x="845" y="3966"/>
              <a:ext cx="3941" cy="306"/>
              <a:chOff x="831" y="3901"/>
              <a:chExt cx="3941" cy="306"/>
            </a:xfrm>
          </p:grpSpPr>
          <p:sp>
            <p:nvSpPr>
              <p:cNvPr id="25" name="Text Box 24"/>
              <p:cNvSpPr txBox="1">
                <a:spLocks noChangeArrowheads="1"/>
              </p:cNvSpPr>
              <p:nvPr/>
            </p:nvSpPr>
            <p:spPr bwMode="auto">
              <a:xfrm>
                <a:off x="831" y="3946"/>
                <a:ext cx="212" cy="25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en-US" b="0"/>
                  <a:t>1</a:t>
                </a:r>
              </a:p>
            </p:txBody>
          </p:sp>
          <p:sp>
            <p:nvSpPr>
              <p:cNvPr id="26" name="Text Box 25"/>
              <p:cNvSpPr txBox="1">
                <a:spLocks noChangeArrowheads="1"/>
              </p:cNvSpPr>
              <p:nvPr/>
            </p:nvSpPr>
            <p:spPr bwMode="auto">
              <a:xfrm>
                <a:off x="4560" y="3953"/>
                <a:ext cx="212" cy="25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en-US" b="0"/>
                  <a:t>6</a:t>
                </a:r>
              </a:p>
            </p:txBody>
          </p:sp>
          <p:sp>
            <p:nvSpPr>
              <p:cNvPr id="27" name="Text Box 27"/>
              <p:cNvSpPr txBox="1">
                <a:spLocks noChangeArrowheads="1"/>
              </p:cNvSpPr>
              <p:nvPr/>
            </p:nvSpPr>
            <p:spPr bwMode="auto">
              <a:xfrm>
                <a:off x="1494" y="3957"/>
                <a:ext cx="212" cy="25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en-US" b="0"/>
                  <a:t>2</a:t>
                </a:r>
              </a:p>
            </p:txBody>
          </p:sp>
          <p:sp>
            <p:nvSpPr>
              <p:cNvPr id="28" name="Text Box 28"/>
              <p:cNvSpPr txBox="1">
                <a:spLocks noChangeArrowheads="1"/>
              </p:cNvSpPr>
              <p:nvPr/>
            </p:nvSpPr>
            <p:spPr bwMode="auto">
              <a:xfrm>
                <a:off x="2231" y="3957"/>
                <a:ext cx="212" cy="25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en-US" b="0"/>
                  <a:t>3</a:t>
                </a:r>
              </a:p>
            </p:txBody>
          </p:sp>
          <p:sp>
            <p:nvSpPr>
              <p:cNvPr id="29" name="Text Box 29"/>
              <p:cNvSpPr txBox="1">
                <a:spLocks noChangeArrowheads="1"/>
              </p:cNvSpPr>
              <p:nvPr/>
            </p:nvSpPr>
            <p:spPr bwMode="auto">
              <a:xfrm>
                <a:off x="3025" y="3957"/>
                <a:ext cx="212" cy="25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en-US" b="0"/>
                  <a:t>4</a:t>
                </a:r>
              </a:p>
            </p:txBody>
          </p:sp>
          <p:sp>
            <p:nvSpPr>
              <p:cNvPr id="30" name="Text Box 30"/>
              <p:cNvSpPr txBox="1">
                <a:spLocks noChangeArrowheads="1"/>
              </p:cNvSpPr>
              <p:nvPr/>
            </p:nvSpPr>
            <p:spPr bwMode="auto">
              <a:xfrm>
                <a:off x="3828" y="3953"/>
                <a:ext cx="212" cy="25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en-US" b="0"/>
                  <a:t>5</a:t>
                </a:r>
              </a:p>
            </p:txBody>
          </p:sp>
          <p:sp>
            <p:nvSpPr>
              <p:cNvPr id="31" name="Oval 31"/>
              <p:cNvSpPr>
                <a:spLocks noChangeArrowheads="1"/>
              </p:cNvSpPr>
              <p:nvPr/>
            </p:nvSpPr>
            <p:spPr bwMode="auto">
              <a:xfrm>
                <a:off x="906" y="3908"/>
                <a:ext cx="57" cy="57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9pPr>
              </a:lstStyle>
              <a:p>
                <a:pPr>
                  <a:spcBef>
                    <a:spcPct val="0"/>
                  </a:spcBef>
                </a:pPr>
                <a:endParaRPr lang="en-US" altLang="en-US" sz="2400" b="0"/>
              </a:p>
            </p:txBody>
          </p:sp>
          <p:sp>
            <p:nvSpPr>
              <p:cNvPr id="32" name="Oval 32"/>
              <p:cNvSpPr>
                <a:spLocks noChangeArrowheads="1"/>
              </p:cNvSpPr>
              <p:nvPr/>
            </p:nvSpPr>
            <p:spPr bwMode="auto">
              <a:xfrm>
                <a:off x="1573" y="3901"/>
                <a:ext cx="57" cy="57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9pPr>
              </a:lstStyle>
              <a:p>
                <a:pPr>
                  <a:spcBef>
                    <a:spcPct val="0"/>
                  </a:spcBef>
                </a:pPr>
                <a:endParaRPr lang="en-US" altLang="en-US" sz="2400" b="0"/>
              </a:p>
            </p:txBody>
          </p:sp>
          <p:sp>
            <p:nvSpPr>
              <p:cNvPr id="33" name="Oval 33"/>
              <p:cNvSpPr>
                <a:spLocks noChangeArrowheads="1"/>
              </p:cNvSpPr>
              <p:nvPr/>
            </p:nvSpPr>
            <p:spPr bwMode="auto">
              <a:xfrm>
                <a:off x="2310" y="3901"/>
                <a:ext cx="57" cy="57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9pPr>
              </a:lstStyle>
              <a:p>
                <a:pPr>
                  <a:spcBef>
                    <a:spcPct val="0"/>
                  </a:spcBef>
                </a:pPr>
                <a:endParaRPr lang="en-US" altLang="en-US" sz="2400" b="0"/>
              </a:p>
            </p:txBody>
          </p:sp>
          <p:sp>
            <p:nvSpPr>
              <p:cNvPr id="34" name="Oval 34"/>
              <p:cNvSpPr>
                <a:spLocks noChangeArrowheads="1"/>
              </p:cNvSpPr>
              <p:nvPr/>
            </p:nvSpPr>
            <p:spPr bwMode="auto">
              <a:xfrm>
                <a:off x="3104" y="3901"/>
                <a:ext cx="57" cy="57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9pPr>
              </a:lstStyle>
              <a:p>
                <a:pPr>
                  <a:spcBef>
                    <a:spcPct val="0"/>
                  </a:spcBef>
                </a:pPr>
                <a:endParaRPr lang="en-US" altLang="en-US" sz="2400" b="0"/>
              </a:p>
            </p:txBody>
          </p:sp>
          <p:sp>
            <p:nvSpPr>
              <p:cNvPr id="35" name="Oval 35"/>
              <p:cNvSpPr>
                <a:spLocks noChangeArrowheads="1"/>
              </p:cNvSpPr>
              <p:nvPr/>
            </p:nvSpPr>
            <p:spPr bwMode="auto">
              <a:xfrm>
                <a:off x="3904" y="3901"/>
                <a:ext cx="57" cy="57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9pPr>
              </a:lstStyle>
              <a:p>
                <a:pPr>
                  <a:spcBef>
                    <a:spcPct val="0"/>
                  </a:spcBef>
                </a:pPr>
                <a:endParaRPr lang="en-US" altLang="en-US" sz="2400" b="0"/>
              </a:p>
            </p:txBody>
          </p:sp>
          <p:sp>
            <p:nvSpPr>
              <p:cNvPr id="36" name="Oval 36"/>
              <p:cNvSpPr>
                <a:spLocks noChangeArrowheads="1"/>
              </p:cNvSpPr>
              <p:nvPr/>
            </p:nvSpPr>
            <p:spPr bwMode="auto">
              <a:xfrm>
                <a:off x="4634" y="3901"/>
                <a:ext cx="57" cy="57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Monaco" charset="0"/>
                    <a:ea typeface="MS Pゴシック" pitchFamily="-92" charset="-128"/>
                  </a:defRPr>
                </a:lvl9pPr>
              </a:lstStyle>
              <a:p>
                <a:pPr>
                  <a:spcBef>
                    <a:spcPct val="0"/>
                  </a:spcBef>
                </a:pPr>
                <a:endParaRPr lang="en-US" altLang="en-US" sz="2400" b="0"/>
              </a:p>
            </p:txBody>
          </p:sp>
        </p:grpSp>
      </p:grpSp>
      <p:sp>
        <p:nvSpPr>
          <p:cNvPr id="37" name="Text Box 30"/>
          <p:cNvSpPr txBox="1">
            <a:spLocks noChangeArrowheads="1"/>
          </p:cNvSpPr>
          <p:nvPr/>
        </p:nvSpPr>
        <p:spPr bwMode="auto">
          <a:xfrm>
            <a:off x="8337376" y="152400"/>
            <a:ext cx="1284170" cy="288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r>
              <a:rPr lang="en-NZ" sz="1200" dirty="0" smtClean="0"/>
              <a:t>L05Code03.java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9142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1.Introduction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Best way to develop and maintain a large program is to construct it from small, simple pieces. </a:t>
            </a:r>
          </a:p>
          <a:p>
            <a:pPr lvl="1"/>
            <a:r>
              <a:rPr lang="en-NZ" dirty="0" smtClean="0"/>
              <a:t>It is called </a:t>
            </a:r>
            <a:r>
              <a:rPr lang="en-NZ" dirty="0"/>
              <a:t>divide and conquer </a:t>
            </a:r>
            <a:endParaRPr lang="en-NZ" dirty="0" smtClean="0"/>
          </a:p>
          <a:p>
            <a:r>
              <a:rPr lang="en-NZ" dirty="0" smtClean="0"/>
              <a:t>Normally</a:t>
            </a:r>
            <a:r>
              <a:rPr lang="en-NZ" dirty="0"/>
              <a:t>, methods are called on specific objects </a:t>
            </a:r>
            <a:endParaRPr lang="en-NZ" dirty="0" smtClean="0"/>
          </a:p>
          <a:p>
            <a:pPr lvl="1"/>
            <a:r>
              <a:rPr lang="en-NZ" dirty="0" smtClean="0"/>
              <a:t>Example:  </a:t>
            </a:r>
            <a:r>
              <a:rPr lang="en-NZ" dirty="0" err="1" smtClean="0"/>
              <a:t>toUpperCase</a:t>
            </a:r>
            <a:r>
              <a:rPr lang="en-NZ" dirty="0" smtClean="0"/>
              <a:t>() method from a string object.</a:t>
            </a:r>
          </a:p>
          <a:p>
            <a:pPr lvl="2"/>
            <a:r>
              <a:rPr lang="en-NZ" dirty="0" smtClean="0"/>
              <a:t>declare, construct, and initialize a String object </a:t>
            </a:r>
          </a:p>
          <a:p>
            <a:pPr lvl="3"/>
            <a:r>
              <a:rPr lang="en-NZ" dirty="0" smtClean="0"/>
              <a:t>Note: (We will cover the details on creating objects later)</a:t>
            </a:r>
          </a:p>
          <a:p>
            <a:pPr lvl="3"/>
            <a:endParaRPr lang="en-NZ" dirty="0"/>
          </a:p>
          <a:p>
            <a:pPr lvl="3"/>
            <a:endParaRPr lang="en-NZ" dirty="0" smtClean="0"/>
          </a:p>
          <a:p>
            <a:pPr lvl="2"/>
            <a:r>
              <a:rPr lang="en-NZ" dirty="0" smtClean="0"/>
              <a:t>call the </a:t>
            </a:r>
            <a:r>
              <a:rPr lang="en-NZ" dirty="0" err="1" smtClean="0"/>
              <a:t>toUpperCase</a:t>
            </a:r>
            <a:r>
              <a:rPr lang="en-NZ" dirty="0" smtClean="0"/>
              <a:t>() method on the object referred to by the variable s1</a:t>
            </a:r>
          </a:p>
          <a:p>
            <a:pPr lvl="2"/>
            <a:r>
              <a:rPr lang="en-NZ" dirty="0" smtClean="0"/>
              <a:t>construct a new object "ABC"</a:t>
            </a:r>
          </a:p>
          <a:p>
            <a:pPr lvl="2"/>
            <a:r>
              <a:rPr lang="en-NZ" dirty="0" smtClean="0"/>
              <a:t>returns </a:t>
            </a:r>
            <a:r>
              <a:rPr lang="en-NZ" dirty="0"/>
              <a:t>a reference to this new </a:t>
            </a:r>
            <a:r>
              <a:rPr lang="en-NZ" dirty="0" smtClean="0"/>
              <a:t>object, and</a:t>
            </a:r>
          </a:p>
          <a:p>
            <a:pPr lvl="2"/>
            <a:r>
              <a:rPr lang="en-NZ" dirty="0"/>
              <a:t>stored </a:t>
            </a:r>
            <a:r>
              <a:rPr lang="en-NZ" dirty="0" smtClean="0"/>
              <a:t>it into </a:t>
            </a:r>
            <a:r>
              <a:rPr lang="en-NZ" dirty="0"/>
              <a:t>s2 </a:t>
            </a:r>
            <a:r>
              <a:rPr lang="en-NZ" dirty="0" smtClean="0"/>
              <a:t>in </a:t>
            </a:r>
            <a:r>
              <a:rPr lang="en-NZ" dirty="0"/>
              <a:t>its declaration.</a:t>
            </a:r>
            <a:endParaRPr lang="en-NZ" dirty="0" smtClean="0"/>
          </a:p>
          <a:p>
            <a:pPr lvl="2"/>
            <a:endParaRPr lang="en-NZ" dirty="0"/>
          </a:p>
          <a:p>
            <a:endParaRPr lang="en-NZ" dirty="0" smtClean="0"/>
          </a:p>
          <a:p>
            <a:endParaRPr lang="en-NZ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1219220" y="4127570"/>
            <a:ext cx="3998577" cy="3139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s1 = new String("</a:t>
            </a:r>
            <a:r>
              <a:rPr lang="en-NZ" alt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</p:txBody>
      </p:sp>
      <p:pic>
        <p:nvPicPr>
          <p:cNvPr id="1026" name="Picture 2" descr="https://www.cs.cmu.edu/~pattis/15-1XX/15-200/lectures/usingclasses/images/uppercase.g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48" b="41384"/>
          <a:stretch/>
        </p:blipFill>
        <p:spPr bwMode="auto">
          <a:xfrm>
            <a:off x="7113240" y="3438177"/>
            <a:ext cx="2386620" cy="871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1149679" y="6255452"/>
            <a:ext cx="3998577" cy="3139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s2 = s1.toUpperCase();</a:t>
            </a:r>
          </a:p>
        </p:txBody>
      </p:sp>
      <p:pic>
        <p:nvPicPr>
          <p:cNvPr id="9" name="Picture 2" descr="https://www.cs.cmu.edu/~pattis/15-1XX/15-200/lectures/usingclasses/images/uppercase.g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15"/>
          <a:stretch/>
        </p:blipFill>
        <p:spPr bwMode="auto">
          <a:xfrm>
            <a:off x="6438428" y="5204358"/>
            <a:ext cx="2197354" cy="960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61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Exercise 3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Complete the code </a:t>
            </a:r>
            <a:r>
              <a:rPr lang="en-NZ" dirty="0"/>
              <a:t>to allow a user to guess a </a:t>
            </a:r>
            <a:r>
              <a:rPr lang="en-NZ" dirty="0" smtClean="0"/>
              <a:t>number (from 0 </a:t>
            </a:r>
            <a:r>
              <a:rPr lang="en-NZ" dirty="0"/>
              <a:t>to </a:t>
            </a:r>
            <a:r>
              <a:rPr lang="en-NZ" dirty="0" smtClean="0"/>
              <a:t>10) </a:t>
            </a:r>
            <a:r>
              <a:rPr lang="en-NZ" dirty="0"/>
              <a:t>that will be randomly generated by computer.</a:t>
            </a: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463274" y="2132856"/>
            <a:ext cx="7514062" cy="384105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= new Scanner(System.in);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alt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guessNum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randNum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alt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SecureRandom</a:t>
            </a: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randomNumbers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NZ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SecureRandom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NZ" alt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NZ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__________________</a:t>
            </a:r>
            <a:endParaRPr lang="en-NZ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NZ" alt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alt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("Enter your guess number (0-10):");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_____________________</a:t>
            </a:r>
            <a:endParaRPr lang="en-NZ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NZ" alt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guessNum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NZ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randNum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NZ" alt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("You won.");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NZ" alt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("You lost</a:t>
            </a: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 number is %</a:t>
            </a:r>
            <a:r>
              <a:rPr lang="en-NZ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d%n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.", </a:t>
            </a:r>
            <a:r>
              <a:rPr lang="en-NZ" alt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randNum</a:t>
            </a: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NZ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NZ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6141132" y="4053382"/>
            <a:ext cx="3672408" cy="116955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NZ" altLang="en-US" sz="1400" dirty="0">
                <a:solidFill>
                  <a:schemeClr val="tx1"/>
                </a:solidFill>
                <a:latin typeface="+mn-lt"/>
              </a:rPr>
              <a:t>Enter your guess number (0-10):5</a:t>
            </a:r>
          </a:p>
          <a:p>
            <a:pPr algn="l" eaLnBrk="1" hangingPunct="1"/>
            <a:r>
              <a:rPr lang="en-NZ" altLang="en-US" sz="1400" dirty="0">
                <a:solidFill>
                  <a:schemeClr val="tx1"/>
                </a:solidFill>
                <a:latin typeface="+mn-lt"/>
              </a:rPr>
              <a:t>You lost</a:t>
            </a:r>
            <a:r>
              <a:rPr lang="en-NZ" altLang="en-US" sz="1400" dirty="0" smtClean="0">
                <a:solidFill>
                  <a:schemeClr val="tx1"/>
                </a:solidFill>
                <a:latin typeface="+mn-lt"/>
              </a:rPr>
              <a:t>. My </a:t>
            </a:r>
            <a:r>
              <a:rPr lang="en-NZ" altLang="en-US" sz="1400" dirty="0">
                <a:solidFill>
                  <a:schemeClr val="tx1"/>
                </a:solidFill>
                <a:latin typeface="+mn-lt"/>
              </a:rPr>
              <a:t>number is </a:t>
            </a:r>
            <a:r>
              <a:rPr lang="en-NZ" altLang="en-US" sz="1400" dirty="0" smtClean="0">
                <a:solidFill>
                  <a:schemeClr val="tx1"/>
                </a:solidFill>
                <a:latin typeface="+mn-lt"/>
              </a:rPr>
              <a:t>9</a:t>
            </a:r>
          </a:p>
          <a:p>
            <a:pPr algn="l" eaLnBrk="1" hangingPunct="1"/>
            <a:endParaRPr lang="en-NZ" sz="1400" dirty="0">
              <a:solidFill>
                <a:schemeClr val="tx1"/>
              </a:solidFill>
              <a:latin typeface="+mn-lt"/>
            </a:endParaRPr>
          </a:p>
          <a:p>
            <a:pPr algn="l" eaLnBrk="1" hangingPunct="1"/>
            <a:r>
              <a:rPr lang="en-NZ" sz="1400" dirty="0" smtClean="0">
                <a:solidFill>
                  <a:schemeClr val="tx1"/>
                </a:solidFill>
                <a:latin typeface="+mn-lt"/>
              </a:rPr>
              <a:t>Enter </a:t>
            </a:r>
            <a:r>
              <a:rPr lang="en-NZ" sz="1400" dirty="0">
                <a:solidFill>
                  <a:schemeClr val="tx1"/>
                </a:solidFill>
                <a:latin typeface="+mn-lt"/>
              </a:rPr>
              <a:t>your guess number (0-10):5</a:t>
            </a:r>
          </a:p>
          <a:p>
            <a:pPr algn="l"/>
            <a:r>
              <a:rPr lang="en-NZ" sz="1400" dirty="0">
                <a:solidFill>
                  <a:schemeClr val="tx1"/>
                </a:solidFill>
                <a:latin typeface="+mn-lt"/>
              </a:rPr>
              <a:t>You lost</a:t>
            </a:r>
            <a:r>
              <a:rPr lang="en-NZ" sz="1400" dirty="0" smtClean="0">
                <a:solidFill>
                  <a:schemeClr val="tx1"/>
                </a:solidFill>
                <a:latin typeface="+mn-lt"/>
              </a:rPr>
              <a:t>. My </a:t>
            </a:r>
            <a:r>
              <a:rPr lang="en-NZ" sz="1400" dirty="0">
                <a:solidFill>
                  <a:schemeClr val="tx1"/>
                </a:solidFill>
                <a:latin typeface="+mn-lt"/>
              </a:rPr>
              <a:t>number </a:t>
            </a:r>
            <a:r>
              <a:rPr lang="en-NZ" sz="1400" dirty="0" smtClean="0">
                <a:solidFill>
                  <a:schemeClr val="tx1"/>
                </a:solidFill>
                <a:latin typeface="+mn-lt"/>
              </a:rPr>
              <a:t>is</a:t>
            </a:r>
            <a:endParaRPr lang="en-US" altLang="en-US" sz="14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993" y="31537"/>
            <a:ext cx="1232325" cy="123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9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1.Introduction</a:t>
            </a:r>
            <a:br>
              <a:rPr lang="en-NZ" dirty="0" smtClean="0"/>
            </a:br>
            <a:r>
              <a:rPr lang="en-NZ" dirty="0" smtClean="0"/>
              <a:t>Instance Methods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Instance Methods</a:t>
            </a:r>
            <a:r>
              <a:rPr lang="en-NZ" dirty="0"/>
              <a:t>: </a:t>
            </a:r>
            <a:endParaRPr lang="en-NZ" dirty="0" smtClean="0"/>
          </a:p>
          <a:p>
            <a:pPr lvl="1"/>
            <a:r>
              <a:rPr lang="en-NZ" dirty="0" smtClean="0"/>
              <a:t>Operations </a:t>
            </a:r>
            <a:r>
              <a:rPr lang="en-NZ" dirty="0"/>
              <a:t>we can apply to objects to examine/change their </a:t>
            </a:r>
            <a:r>
              <a:rPr lang="en-NZ" dirty="0" smtClean="0"/>
              <a:t>state</a:t>
            </a:r>
          </a:p>
          <a:p>
            <a:pPr lvl="1"/>
            <a:r>
              <a:rPr lang="en-NZ" dirty="0" smtClean="0"/>
              <a:t>We </a:t>
            </a:r>
            <a:r>
              <a:rPr lang="en-NZ" dirty="0"/>
              <a:t>use a variable name to specify </a:t>
            </a:r>
            <a:r>
              <a:rPr lang="en-NZ" b="1" dirty="0"/>
              <a:t>which object </a:t>
            </a:r>
            <a:r>
              <a:rPr lang="en-NZ" dirty="0"/>
              <a:t>to call a method on (the object it refers to</a:t>
            </a:r>
            <a:r>
              <a:rPr lang="en-NZ" dirty="0" smtClean="0"/>
              <a:t>)</a:t>
            </a:r>
          </a:p>
          <a:p>
            <a:pPr lvl="2"/>
            <a:r>
              <a:rPr lang="en-NZ" dirty="0" smtClean="0"/>
              <a:t>we </a:t>
            </a:r>
            <a:r>
              <a:rPr lang="en-NZ" dirty="0"/>
              <a:t>write the </a:t>
            </a:r>
            <a:r>
              <a:rPr lang="en-NZ" u="sng" dirty="0"/>
              <a:t>name</a:t>
            </a:r>
            <a:r>
              <a:rPr lang="en-NZ" dirty="0"/>
              <a:t> of the variable, followed by a </a:t>
            </a:r>
            <a:r>
              <a:rPr lang="en-NZ" u="sng" dirty="0"/>
              <a:t>period</a:t>
            </a:r>
            <a:r>
              <a:rPr lang="en-NZ" dirty="0"/>
              <a:t> (a separator), followed by the name of the </a:t>
            </a:r>
            <a:r>
              <a:rPr lang="en-NZ" u="sng" dirty="0"/>
              <a:t>method</a:t>
            </a:r>
            <a:r>
              <a:rPr lang="en-NZ" dirty="0"/>
              <a:t>, all followed by a pair of open/close parentheses (separators/delimiters). </a:t>
            </a:r>
            <a:endParaRPr lang="en-NZ" dirty="0" smtClean="0"/>
          </a:p>
          <a:p>
            <a:pPr lvl="2"/>
            <a:r>
              <a:rPr lang="en-NZ" dirty="0" smtClean="0"/>
              <a:t>Example</a:t>
            </a:r>
            <a:r>
              <a:rPr lang="en-NZ" dirty="0"/>
              <a:t>: </a:t>
            </a:r>
            <a:r>
              <a:rPr lang="en-NZ" dirty="0" smtClean="0"/>
              <a:t> the </a:t>
            </a:r>
            <a:r>
              <a:rPr lang="en-NZ" dirty="0" err="1"/>
              <a:t>toUpperCase</a:t>
            </a:r>
            <a:r>
              <a:rPr lang="en-NZ" dirty="0"/>
              <a:t> method is called in the form </a:t>
            </a:r>
            <a:endParaRPr lang="en-NZ" dirty="0" smtClean="0"/>
          </a:p>
          <a:p>
            <a:pPr lvl="2"/>
            <a:endParaRPr lang="en-NZ" dirty="0" smtClean="0"/>
          </a:p>
          <a:p>
            <a:pPr lvl="2"/>
            <a:endParaRPr lang="en-NZ" dirty="0"/>
          </a:p>
          <a:p>
            <a:pPr lvl="3"/>
            <a:r>
              <a:rPr lang="en-NZ" dirty="0" smtClean="0"/>
              <a:t>returns </a:t>
            </a:r>
            <a:r>
              <a:rPr lang="en-NZ" dirty="0"/>
              <a:t>as a result a reference to a new String object whose state is the upper-case version of the state of the object to which object-reference refers.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1496616" y="4293096"/>
            <a:ext cx="3998577" cy="3200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object-</a:t>
            </a:r>
            <a:r>
              <a:rPr lang="en-NZ"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reference.toUpperCase</a:t>
            </a: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4664968" y="1340768"/>
            <a:ext cx="3998577" cy="3139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s2 = s1.toUpperCase();</a:t>
            </a:r>
          </a:p>
        </p:txBody>
      </p:sp>
      <p:pic>
        <p:nvPicPr>
          <p:cNvPr id="8" name="Picture 2" descr="https://www.cs.cmu.edu/~pattis/15-1XX/15-200/lectures/usingclasses/images/uppercase.gif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48" b="41384"/>
          <a:stretch/>
        </p:blipFill>
        <p:spPr bwMode="auto">
          <a:xfrm>
            <a:off x="6075790" y="362865"/>
            <a:ext cx="2386620" cy="871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77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1.Introduction </a:t>
            </a:r>
            <a:r>
              <a:rPr lang="en-NZ" dirty="0" smtClean="0"/>
              <a:t/>
            </a:r>
            <a:br>
              <a:rPr lang="en-NZ" dirty="0" smtClean="0"/>
            </a:br>
            <a:r>
              <a:rPr lang="en-NZ" dirty="0" smtClean="0"/>
              <a:t>String Methods 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Some popular methods in the String class:</a:t>
            </a:r>
            <a:endParaRPr lang="en-NZ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148769"/>
              </p:ext>
            </p:extLst>
          </p:nvPr>
        </p:nvGraphicFramePr>
        <p:xfrm>
          <a:off x="416496" y="2060848"/>
          <a:ext cx="8280920" cy="3701358"/>
        </p:xfrm>
        <a:graphic>
          <a:graphicData uri="http://schemas.openxmlformats.org/drawingml/2006/table">
            <a:tbl>
              <a:tblPr/>
              <a:tblGrid>
                <a:gridCol w="1277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2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0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4029">
                <a:tc>
                  <a:txBody>
                    <a:bodyPr/>
                    <a:lstStyle/>
                    <a:p>
                      <a:r>
                        <a:rPr lang="en-NZ" sz="1600" dirty="0"/>
                        <a:t>Python</a:t>
                      </a:r>
                    </a:p>
                  </a:txBody>
                  <a:tcPr marL="86143" marR="86143" marT="43071" marB="430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NZ" sz="1600" dirty="0"/>
                        <a:t>Java</a:t>
                      </a:r>
                    </a:p>
                  </a:txBody>
                  <a:tcPr marL="86143" marR="86143" marT="43071" marB="430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NZ" sz="1600" dirty="0"/>
                        <a:t>Description</a:t>
                      </a:r>
                    </a:p>
                  </a:txBody>
                  <a:tcPr marL="86143" marR="86143" marT="43071" marB="430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r>
                        <a:rPr lang="en-NZ" sz="1600" dirty="0"/>
                        <a:t>str[3]</a:t>
                      </a:r>
                    </a:p>
                  </a:txBody>
                  <a:tcPr marL="86143" marR="86143" marT="43071" marB="430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NZ" sz="1600" dirty="0"/>
                        <a:t>str.charAt(3)</a:t>
                      </a:r>
                    </a:p>
                  </a:txBody>
                  <a:tcPr marL="86143" marR="86143" marT="43071" marB="430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NZ" sz="1600" dirty="0"/>
                        <a:t>Return </a:t>
                      </a:r>
                      <a:r>
                        <a:rPr lang="en-NZ" sz="1600" dirty="0" smtClean="0"/>
                        <a:t>the char value at the specified index</a:t>
                      </a:r>
                      <a:endParaRPr lang="en-NZ" sz="1600" dirty="0"/>
                    </a:p>
                  </a:txBody>
                  <a:tcPr marL="86143" marR="86143" marT="43071" marB="430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r>
                        <a:rPr lang="en-NZ" sz="1600" dirty="0"/>
                        <a:t>str[2:5]</a:t>
                      </a:r>
                    </a:p>
                  </a:txBody>
                  <a:tcPr marL="86143" marR="86143" marT="43071" marB="430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NZ" sz="1600" dirty="0" smtClean="0"/>
                        <a:t>str.substring(2,5)</a:t>
                      </a:r>
                      <a:endParaRPr lang="en-NZ" sz="1600" dirty="0"/>
                    </a:p>
                  </a:txBody>
                  <a:tcPr marL="86143" marR="86143" marT="43071" marB="430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NZ" sz="1600" dirty="0"/>
                        <a:t>Return </a:t>
                      </a:r>
                      <a:r>
                        <a:rPr lang="en-NZ" sz="1600" dirty="0" smtClean="0"/>
                        <a:t>a string that is a substring of this string. The substring begins at the specified </a:t>
                      </a:r>
                      <a:r>
                        <a:rPr lang="en-NZ" sz="1600" dirty="0" err="1" smtClean="0"/>
                        <a:t>beginIndex</a:t>
                      </a:r>
                      <a:r>
                        <a:rPr lang="en-NZ" sz="1600" dirty="0" smtClean="0"/>
                        <a:t> and extends to the character at index </a:t>
                      </a:r>
                      <a:r>
                        <a:rPr lang="en-NZ" sz="1600" dirty="0" err="1" smtClean="0"/>
                        <a:t>endIndex</a:t>
                      </a:r>
                      <a:r>
                        <a:rPr lang="en-NZ" sz="1600" dirty="0" smtClean="0"/>
                        <a:t> - 1</a:t>
                      </a:r>
                      <a:endParaRPr lang="en-NZ" sz="1600" dirty="0"/>
                    </a:p>
                  </a:txBody>
                  <a:tcPr marL="86143" marR="86143" marT="43071" marB="430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r>
                        <a:rPr lang="en-NZ" sz="1600" dirty="0"/>
                        <a:t>len(str)</a:t>
                      </a:r>
                    </a:p>
                  </a:txBody>
                  <a:tcPr marL="86143" marR="86143" marT="43071" marB="430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NZ" sz="1600" dirty="0"/>
                        <a:t>str.length()</a:t>
                      </a:r>
                    </a:p>
                  </a:txBody>
                  <a:tcPr marL="86143" marR="86143" marT="43071" marB="430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NZ" sz="1600" dirty="0"/>
                        <a:t>Return the length of the string</a:t>
                      </a:r>
                    </a:p>
                  </a:txBody>
                  <a:tcPr marL="86143" marR="86143" marT="43071" marB="430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r>
                        <a:rPr lang="en-NZ" sz="1600" dirty="0"/>
                        <a:t>str.find('x')</a:t>
                      </a:r>
                    </a:p>
                  </a:txBody>
                  <a:tcPr marL="86143" marR="86143" marT="43071" marB="430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NZ" sz="1600" dirty="0"/>
                        <a:t>str.indexOf('x')</a:t>
                      </a:r>
                    </a:p>
                  </a:txBody>
                  <a:tcPr marL="86143" marR="86143" marT="43071" marB="430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NZ" sz="1600" dirty="0" smtClean="0"/>
                        <a:t>Return the index of the first occurrence of a specified text in a string</a:t>
                      </a:r>
                      <a:endParaRPr lang="en-NZ" sz="1600" dirty="0"/>
                    </a:p>
                  </a:txBody>
                  <a:tcPr marL="86143" marR="86143" marT="43071" marB="430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r>
                        <a:rPr lang="en-NZ" sz="1600" dirty="0"/>
                        <a:t>str.split()</a:t>
                      </a:r>
                    </a:p>
                  </a:txBody>
                  <a:tcPr marL="86143" marR="86143" marT="43071" marB="430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NZ" sz="1600" dirty="0"/>
                        <a:t>str.split('\s')</a:t>
                      </a:r>
                    </a:p>
                  </a:txBody>
                  <a:tcPr marL="86143" marR="86143" marT="43071" marB="430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NZ" sz="1600" dirty="0"/>
                        <a:t>Split the string on whitespace into a list/array of strings</a:t>
                      </a:r>
                    </a:p>
                  </a:txBody>
                  <a:tcPr marL="86143" marR="86143" marT="43071" marB="430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r>
                        <a:rPr lang="en-NZ" sz="1600" dirty="0"/>
                        <a:t>str.split(',')</a:t>
                      </a:r>
                    </a:p>
                  </a:txBody>
                  <a:tcPr marL="86143" marR="86143" marT="43071" marB="430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NZ" sz="1600" dirty="0"/>
                        <a:t>str.split(',')</a:t>
                      </a:r>
                    </a:p>
                  </a:txBody>
                  <a:tcPr marL="86143" marR="86143" marT="43071" marB="430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NZ" sz="1600" dirty="0"/>
                        <a:t>Split the string at ',' into a list/array of strings</a:t>
                      </a:r>
                    </a:p>
                  </a:txBody>
                  <a:tcPr marL="86143" marR="86143" marT="43071" marB="430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r>
                        <a:rPr lang="en-NZ" sz="1600" dirty="0"/>
                        <a:t>str + str</a:t>
                      </a:r>
                    </a:p>
                  </a:txBody>
                  <a:tcPr marL="86143" marR="86143" marT="43071" marB="430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NZ" sz="1600" dirty="0"/>
                        <a:t>str.concat(str)</a:t>
                      </a:r>
                    </a:p>
                  </a:txBody>
                  <a:tcPr marL="86143" marR="86143" marT="43071" marB="430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NZ" sz="1600" dirty="0"/>
                        <a:t>Concatenate two strings together</a:t>
                      </a:r>
                    </a:p>
                  </a:txBody>
                  <a:tcPr marL="86143" marR="86143" marT="43071" marB="430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r>
                        <a:rPr lang="en-NZ" sz="1600" dirty="0"/>
                        <a:t>str.strip()</a:t>
                      </a:r>
                    </a:p>
                  </a:txBody>
                  <a:tcPr marL="86143" marR="86143" marT="43071" marB="430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NZ" sz="1600" dirty="0"/>
                        <a:t>str.trim()</a:t>
                      </a:r>
                    </a:p>
                  </a:txBody>
                  <a:tcPr marL="86143" marR="86143" marT="43071" marB="430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NZ" sz="1600" dirty="0"/>
                        <a:t>Remove any whitespace at the beginning or end</a:t>
                      </a:r>
                    </a:p>
                  </a:txBody>
                  <a:tcPr marL="86143" marR="86143" marT="43071" marB="430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5273249" y="490734"/>
            <a:ext cx="4365200" cy="3139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NZ" alt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String("</a:t>
            </a:r>
            <a:r>
              <a:rPr lang="en-NZ" alt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abcd</a:t>
            </a: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123047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1.Introduction </a:t>
            </a:r>
            <a:r>
              <a:rPr lang="en-NZ" dirty="0" smtClean="0"/>
              <a:t/>
            </a:r>
            <a:br>
              <a:rPr lang="en-NZ" dirty="0" smtClean="0"/>
            </a:br>
            <a:r>
              <a:rPr lang="en-US" dirty="0" smtClean="0"/>
              <a:t>Program Modules in Java</a:t>
            </a:r>
          </a:p>
        </p:txBody>
      </p:sp>
      <p:sp>
        <p:nvSpPr>
          <p:cNvPr id="16387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The statements in method bodies are written only once, are hidden from other methods and can be reused from several locations in a program.</a:t>
            </a:r>
          </a:p>
          <a:p>
            <a:pPr lvl="1"/>
            <a:r>
              <a:rPr lang="en-US" altLang="en-US" dirty="0" smtClean="0"/>
              <a:t>Software reusability</a:t>
            </a:r>
          </a:p>
          <a:p>
            <a:pPr lvl="2"/>
            <a:r>
              <a:rPr lang="en-US" altLang="en-US" dirty="0" smtClean="0"/>
              <a:t>using existing methods as building blocks to create new programs </a:t>
            </a:r>
          </a:p>
          <a:p>
            <a:r>
              <a:rPr lang="en-US" altLang="en-US" dirty="0" smtClean="0"/>
              <a:t>Often, you can create programs from </a:t>
            </a:r>
            <a:r>
              <a:rPr lang="en-US" altLang="en-US" u="sng" dirty="0" smtClean="0"/>
              <a:t>existing </a:t>
            </a:r>
            <a:r>
              <a:rPr lang="en-US" altLang="en-US" dirty="0" smtClean="0"/>
              <a:t>classes and methods rather than by building customized code </a:t>
            </a:r>
          </a:p>
          <a:p>
            <a:r>
              <a:rPr lang="en-US" altLang="en-US" dirty="0" smtClean="0"/>
              <a:t>Dividing a program into meaningful methods makes the program easier to debug and maintain.</a:t>
            </a:r>
          </a:p>
          <a:p>
            <a:pPr lvl="1"/>
            <a:r>
              <a:rPr lang="en-US" altLang="en-US" dirty="0" smtClean="0"/>
              <a:t>Every method should be limited to performing a single, well-defined task, and the name of the method should express that task effectively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800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762" y="0"/>
            <a:ext cx="8543925" cy="1325563"/>
          </a:xfrm>
        </p:spPr>
        <p:txBody>
          <a:bodyPr>
            <a:normAutofit/>
          </a:bodyPr>
          <a:lstStyle/>
          <a:p>
            <a:r>
              <a:rPr lang="en-NZ" dirty="0"/>
              <a:t>1.Introduction </a:t>
            </a:r>
            <a:br>
              <a:rPr lang="en-NZ" dirty="0"/>
            </a:br>
            <a:r>
              <a:rPr lang="en-US" dirty="0"/>
              <a:t>Program Modules in Java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5100" y="1219200"/>
            <a:ext cx="9493250" cy="3937992"/>
          </a:xfrm>
        </p:spPr>
        <p:txBody>
          <a:bodyPr>
            <a:normAutofit/>
          </a:bodyPr>
          <a:lstStyle/>
          <a:p>
            <a:r>
              <a:rPr lang="en-US" altLang="en-US" dirty="0"/>
              <a:t>A method is invoked by a </a:t>
            </a:r>
            <a:r>
              <a:rPr lang="en-US" altLang="en-US" b="1" dirty="0"/>
              <a:t>method call</a:t>
            </a:r>
          </a:p>
          <a:p>
            <a:r>
              <a:rPr lang="en-US" altLang="en-US" dirty="0"/>
              <a:t>When the </a:t>
            </a:r>
            <a:r>
              <a:rPr lang="en-US" altLang="en-US" b="1" dirty="0"/>
              <a:t>called</a:t>
            </a:r>
            <a:r>
              <a:rPr lang="en-US" altLang="en-US" dirty="0"/>
              <a:t> method completes its task, it </a:t>
            </a:r>
            <a:r>
              <a:rPr lang="en-US" altLang="en-US" b="1" dirty="0"/>
              <a:t>returns</a:t>
            </a:r>
            <a:r>
              <a:rPr lang="en-US" altLang="en-US" dirty="0"/>
              <a:t> control—and possibly a </a:t>
            </a:r>
            <a:r>
              <a:rPr lang="en-US" altLang="en-US" dirty="0" smtClean="0"/>
              <a:t>result — to </a:t>
            </a:r>
            <a:r>
              <a:rPr lang="en-US" altLang="en-US" dirty="0"/>
              <a:t>the caller </a:t>
            </a:r>
            <a:endParaRPr lang="en-US" altLang="en-US" dirty="0" smtClean="0"/>
          </a:p>
          <a:p>
            <a:pPr lvl="1"/>
            <a:r>
              <a:rPr lang="en-NZ" altLang="en-US" dirty="0"/>
              <a:t>Similar to the hierarchical form of management </a:t>
            </a:r>
            <a:endParaRPr lang="en-NZ" altLang="en-US" dirty="0" smtClean="0"/>
          </a:p>
          <a:p>
            <a:pPr lvl="2"/>
            <a:r>
              <a:rPr lang="en-NZ" altLang="en-US" dirty="0" smtClean="0"/>
              <a:t>A </a:t>
            </a:r>
            <a:r>
              <a:rPr lang="en-NZ" altLang="en-US" dirty="0"/>
              <a:t>boss (the caller) asks a worker (the called method) to perform a task and report back (return) the results after completing the task </a:t>
            </a:r>
          </a:p>
          <a:p>
            <a:pPr lvl="2"/>
            <a:r>
              <a:rPr lang="en-NZ" altLang="en-US" dirty="0"/>
              <a:t>The boss method does not know how the worker method performs its designated tasks </a:t>
            </a:r>
          </a:p>
          <a:p>
            <a:pPr lvl="2"/>
            <a:r>
              <a:rPr lang="en-NZ" altLang="en-US" dirty="0"/>
              <a:t>The worker may also call other worker methods, unbeknown to the boss </a:t>
            </a:r>
          </a:p>
          <a:p>
            <a:pPr lvl="2"/>
            <a:r>
              <a:rPr lang="en-NZ" altLang="en-US" dirty="0"/>
              <a:t>This “hiding” of implementation details promotes good software engineering </a:t>
            </a:r>
          </a:p>
          <a:p>
            <a:pPr lvl="1"/>
            <a:endParaRPr lang="en-US" altLang="en-US" dirty="0"/>
          </a:p>
          <a:p>
            <a:endParaRPr lang="en-NZ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92960" y="5233392"/>
            <a:ext cx="3861941" cy="149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2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1.Introduction</a:t>
            </a:r>
            <a:br>
              <a:rPr lang="en-NZ" dirty="0" smtClean="0"/>
            </a:br>
            <a:r>
              <a:rPr lang="en-NZ" dirty="0" smtClean="0"/>
              <a:t>Calling Methods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32520" y="1498857"/>
            <a:ext cx="8543925" cy="4351338"/>
          </a:xfrm>
        </p:spPr>
        <p:txBody>
          <a:bodyPr/>
          <a:lstStyle/>
          <a:p>
            <a:r>
              <a:rPr lang="en-NZ" dirty="0"/>
              <a:t>Three ways to call a method: </a:t>
            </a:r>
          </a:p>
          <a:p>
            <a:pPr lvl="1"/>
            <a:r>
              <a:rPr lang="en-NZ" dirty="0"/>
              <a:t>Using a method name by itself to call another method of the same </a:t>
            </a:r>
            <a:r>
              <a:rPr lang="en-NZ" dirty="0" smtClean="0"/>
              <a:t>class</a:t>
            </a:r>
          </a:p>
          <a:p>
            <a:pPr lvl="1"/>
            <a:endParaRPr lang="en-NZ" dirty="0" smtClean="0"/>
          </a:p>
          <a:p>
            <a:pPr lvl="1"/>
            <a:endParaRPr lang="en-NZ" dirty="0"/>
          </a:p>
          <a:p>
            <a:pPr lvl="1"/>
            <a:r>
              <a:rPr lang="en-NZ" dirty="0"/>
              <a:t>Using an object’s variable name followed by a dot (.) and the method name to call a non-static method of the </a:t>
            </a:r>
            <a:r>
              <a:rPr lang="en-NZ" dirty="0" smtClean="0"/>
              <a:t>object</a:t>
            </a:r>
          </a:p>
          <a:p>
            <a:pPr lvl="1"/>
            <a:endParaRPr lang="en-NZ" dirty="0" smtClean="0"/>
          </a:p>
          <a:p>
            <a:pPr lvl="1"/>
            <a:endParaRPr lang="en-NZ" dirty="0"/>
          </a:p>
          <a:p>
            <a:pPr lvl="1"/>
            <a:r>
              <a:rPr lang="en-NZ" dirty="0"/>
              <a:t>Using the class name and a dot (.) to call a static method of a class</a:t>
            </a:r>
          </a:p>
          <a:p>
            <a:endParaRPr lang="en-NZ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1099257" y="2243240"/>
            <a:ext cx="4752528" cy="3200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returnVar</a:t>
            </a: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alt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methodName</a:t>
            </a: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(parameters);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764090" y="3456510"/>
            <a:ext cx="5686002" cy="3139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returnVar</a:t>
            </a: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alt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an_object.methodName</a:t>
            </a: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(parameters);</a:t>
            </a: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935848" y="5134622"/>
            <a:ext cx="5686002" cy="3200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returnVar</a:t>
            </a: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alt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className.methodName</a:t>
            </a: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(parameters);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5517746" y="4490230"/>
            <a:ext cx="3925572" cy="3200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s2 = s1.toUpperCase();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548227" y="5661248"/>
            <a:ext cx="3960440" cy="3200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 = </a:t>
            </a:r>
            <a:r>
              <a:rPr lang="en-NZ" alt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Math.min</a:t>
            </a: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(10, 2);</a:t>
            </a:r>
          </a:p>
        </p:txBody>
      </p:sp>
    </p:spTree>
    <p:extLst>
      <p:ext uri="{BB962C8B-B14F-4D97-AF65-F5344CB8AC3E}">
        <p14:creationId xmlns:p14="http://schemas.microsoft.com/office/powerpoint/2010/main" val="130648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2.Static Methods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Sometimes a method performs a task that </a:t>
            </a:r>
            <a:r>
              <a:rPr lang="en-NZ" b="1" u="sng" dirty="0"/>
              <a:t>does not depend </a:t>
            </a:r>
            <a:r>
              <a:rPr lang="en-NZ" dirty="0"/>
              <a:t>on the </a:t>
            </a:r>
            <a:r>
              <a:rPr lang="en-NZ" u="sng" dirty="0"/>
              <a:t>contents</a:t>
            </a:r>
            <a:r>
              <a:rPr lang="en-NZ" dirty="0"/>
              <a:t> of any object </a:t>
            </a:r>
          </a:p>
          <a:p>
            <a:r>
              <a:rPr lang="en-NZ" dirty="0"/>
              <a:t>Method applies to the class in which it’s declared as a </a:t>
            </a:r>
            <a:r>
              <a:rPr lang="en-NZ" b="1" dirty="0"/>
              <a:t>whole</a:t>
            </a:r>
            <a:r>
              <a:rPr lang="en-NZ" dirty="0"/>
              <a:t> and is known as a </a:t>
            </a:r>
            <a:r>
              <a:rPr lang="en-NZ" b="1" dirty="0"/>
              <a:t>static method</a:t>
            </a:r>
            <a:r>
              <a:rPr lang="en-NZ" dirty="0"/>
              <a:t> or a </a:t>
            </a:r>
            <a:r>
              <a:rPr lang="en-NZ" b="1" dirty="0"/>
              <a:t>class method</a:t>
            </a:r>
            <a:r>
              <a:rPr lang="en-NZ" dirty="0"/>
              <a:t> </a:t>
            </a:r>
          </a:p>
          <a:p>
            <a:r>
              <a:rPr lang="en-NZ" dirty="0"/>
              <a:t>For any class imported into your program, you can call the class’s static methods by specifying the </a:t>
            </a:r>
            <a:r>
              <a:rPr lang="en-NZ" u="sng" dirty="0"/>
              <a:t>name of the class</a:t>
            </a:r>
            <a:r>
              <a:rPr lang="en-NZ" dirty="0"/>
              <a:t> in which the method is declared, followed by a </a:t>
            </a:r>
            <a:r>
              <a:rPr lang="en-NZ" u="sng" dirty="0"/>
              <a:t>dot</a:t>
            </a:r>
            <a:r>
              <a:rPr lang="en-NZ" dirty="0"/>
              <a:t> (.) and the </a:t>
            </a:r>
            <a:r>
              <a:rPr lang="en-NZ" u="sng" dirty="0"/>
              <a:t>method name</a:t>
            </a:r>
          </a:p>
          <a:p>
            <a:r>
              <a:rPr lang="en-NZ" dirty="0"/>
              <a:t>All Math class methods are static</a:t>
            </a:r>
          </a:p>
          <a:p>
            <a:r>
              <a:rPr lang="en-NZ" dirty="0" smtClean="0"/>
              <a:t>Method </a:t>
            </a:r>
            <a:r>
              <a:rPr lang="en-NZ" dirty="0"/>
              <a:t>arguments may be constants, variables or expressions </a:t>
            </a:r>
          </a:p>
          <a:p>
            <a:r>
              <a:rPr lang="en-NZ" dirty="0" smtClean="0"/>
              <a:t>Example:</a:t>
            </a:r>
            <a:endParaRPr lang="en-NZ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1856656" y="5517232"/>
            <a:ext cx="4752528" cy="3139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alt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Math.min</a:t>
            </a: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(20, 1));</a:t>
            </a:r>
          </a:p>
        </p:txBody>
      </p:sp>
    </p:spTree>
    <p:extLst>
      <p:ext uri="{BB962C8B-B14F-4D97-AF65-F5344CB8AC3E}">
        <p14:creationId xmlns:p14="http://schemas.microsoft.com/office/powerpoint/2010/main" val="121285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5897</TotalTime>
  <Words>2881</Words>
  <Application>Microsoft Office PowerPoint</Application>
  <PresentationFormat>A4 Paper (210x297 mm)</PresentationFormat>
  <Paragraphs>401</Paragraphs>
  <Slides>30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3" baseType="lpstr">
      <vt:lpstr>宋体</vt:lpstr>
      <vt:lpstr>Arial</vt:lpstr>
      <vt:lpstr>Calibri</vt:lpstr>
      <vt:lpstr>Calibri Light</vt:lpstr>
      <vt:lpstr>Courier New</vt:lpstr>
      <vt:lpstr>Lucida Console</vt:lpstr>
      <vt:lpstr>Monaco</vt:lpstr>
      <vt:lpstr>MS Pゴシック</vt:lpstr>
      <vt:lpstr>新細明體</vt:lpstr>
      <vt:lpstr>Tahoma</vt:lpstr>
      <vt:lpstr>Times New Roman</vt:lpstr>
      <vt:lpstr>Wingdings</vt:lpstr>
      <vt:lpstr>Office Theme</vt:lpstr>
      <vt:lpstr>METHODS </vt:lpstr>
      <vt:lpstr>Today’s Agenda</vt:lpstr>
      <vt:lpstr>1.Introduction</vt:lpstr>
      <vt:lpstr>1.Introduction Instance Methods</vt:lpstr>
      <vt:lpstr>1.Introduction  String Methods </vt:lpstr>
      <vt:lpstr>1.Introduction  Program Modules in Java</vt:lpstr>
      <vt:lpstr>1.Introduction  Program Modules in Java</vt:lpstr>
      <vt:lpstr>1.Introduction Calling Methods</vt:lpstr>
      <vt:lpstr>2.Static Methods</vt:lpstr>
      <vt:lpstr>2.Static Methods The Math class</vt:lpstr>
      <vt:lpstr>2.Static Methods The Math class</vt:lpstr>
      <vt:lpstr>2.Static Methods  The Main method</vt:lpstr>
      <vt:lpstr>3.Method Declarations (static methods) Method Header</vt:lpstr>
      <vt:lpstr>3.Method Declarations (static methods) Method body</vt:lpstr>
      <vt:lpstr>3.Method Declarations (static methods) Example</vt:lpstr>
      <vt:lpstr>Exercise 1</vt:lpstr>
      <vt:lpstr> 4.Method Calls Activation Records </vt:lpstr>
      <vt:lpstr>4.Method Calls  Method-Call Stack</vt:lpstr>
      <vt:lpstr>4.Method Calls  Method-Call Stack</vt:lpstr>
      <vt:lpstr>5.Scope of Declarations </vt:lpstr>
      <vt:lpstr>5.Scope of Declarations  Rules</vt:lpstr>
      <vt:lpstr>5.Scope of Declarations  Rules</vt:lpstr>
      <vt:lpstr>6.Method Overloading</vt:lpstr>
      <vt:lpstr>6.Method Overloading Rules</vt:lpstr>
      <vt:lpstr>6.Method Overloading Rules</vt:lpstr>
      <vt:lpstr>6.Method Overloading Argument Promotion </vt:lpstr>
      <vt:lpstr>Exercise 2 - Overloading</vt:lpstr>
      <vt:lpstr>7.Random Numbers</vt:lpstr>
      <vt:lpstr>7.Random Numbers Scaling and Shifting </vt:lpstr>
      <vt:lpstr>Exercise 3</vt:lpstr>
    </vt:vector>
  </TitlesOfParts>
  <Company>The University of Auckland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 Chang</dc:creator>
  <cp:lastModifiedBy>user</cp:lastModifiedBy>
  <cp:revision>811</cp:revision>
  <cp:lastPrinted>2015-02-28T23:42:03Z</cp:lastPrinted>
  <dcterms:created xsi:type="dcterms:W3CDTF">2003-06-18T01:49:53Z</dcterms:created>
  <dcterms:modified xsi:type="dcterms:W3CDTF">2020-06-30T05:36:08Z</dcterms:modified>
</cp:coreProperties>
</file>