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28"/>
  </p:notesMasterIdLst>
  <p:handoutMasterIdLst>
    <p:handoutMasterId r:id="rId29"/>
  </p:handoutMasterIdLst>
  <p:sldIdLst>
    <p:sldId id="256" r:id="rId2"/>
    <p:sldId id="288" r:id="rId3"/>
    <p:sldId id="291" r:id="rId4"/>
    <p:sldId id="290" r:id="rId5"/>
    <p:sldId id="360" r:id="rId6"/>
    <p:sldId id="333" r:id="rId7"/>
    <p:sldId id="356" r:id="rId8"/>
    <p:sldId id="335" r:id="rId9"/>
    <p:sldId id="296" r:id="rId10"/>
    <p:sldId id="328" r:id="rId11"/>
    <p:sldId id="325" r:id="rId12"/>
    <p:sldId id="326" r:id="rId13"/>
    <p:sldId id="361" r:id="rId14"/>
    <p:sldId id="345" r:id="rId15"/>
    <p:sldId id="293" r:id="rId16"/>
    <p:sldId id="294" r:id="rId17"/>
    <p:sldId id="362" r:id="rId18"/>
    <p:sldId id="327" r:id="rId19"/>
    <p:sldId id="358" r:id="rId20"/>
    <p:sldId id="332" r:id="rId21"/>
    <p:sldId id="344" r:id="rId22"/>
    <p:sldId id="364" r:id="rId23"/>
    <p:sldId id="298" r:id="rId24"/>
    <p:sldId id="369" r:id="rId25"/>
    <p:sldId id="370" r:id="rId26"/>
    <p:sldId id="372" r:id="rId27"/>
  </p:sldIdLst>
  <p:sldSz cx="9906000" cy="6858000" type="A4"/>
  <p:notesSz cx="7099300" cy="10234613"/>
  <p:defaultTextStyle>
    <a:defPPr>
      <a:defRPr lang="en-NZ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41" autoAdjust="0"/>
    <p:restoredTop sz="89780" autoAdjust="0"/>
  </p:normalViewPr>
  <p:slideViewPr>
    <p:cSldViewPr>
      <p:cViewPr varScale="1">
        <p:scale>
          <a:sx n="76" d="100"/>
          <a:sy n="76" d="100"/>
        </p:scale>
        <p:origin x="1134" y="13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6575" cy="509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2" tIns="47810" rIns="95622" bIns="47810" numCol="1" anchor="t" anchorCtr="0" compatLnSpc="1">
            <a:prstTxWarp prst="textNoShape">
              <a:avLst/>
            </a:prstTxWarp>
          </a:bodyPr>
          <a:lstStyle>
            <a:lvl1pPr algn="l" defTabSz="955689">
              <a:spcBef>
                <a:spcPct val="20000"/>
              </a:spcBef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endParaRPr lang="en-NZ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7" y="1"/>
            <a:ext cx="3076575" cy="509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2" tIns="47810" rIns="95622" bIns="47810" numCol="1" anchor="t" anchorCtr="0" compatLnSpc="1">
            <a:prstTxWarp prst="textNoShape">
              <a:avLst/>
            </a:prstTxWarp>
          </a:bodyPr>
          <a:lstStyle>
            <a:lvl1pPr algn="r" defTabSz="955689">
              <a:spcBef>
                <a:spcPct val="20000"/>
              </a:spcBef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endParaRPr lang="en-NZ" dirty="0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5106"/>
            <a:ext cx="3076575" cy="50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2" tIns="47810" rIns="95622" bIns="47810" numCol="1" anchor="b" anchorCtr="0" compatLnSpc="1">
            <a:prstTxWarp prst="textNoShape">
              <a:avLst/>
            </a:prstTxWarp>
          </a:bodyPr>
          <a:lstStyle>
            <a:lvl1pPr algn="l" defTabSz="955689">
              <a:spcBef>
                <a:spcPct val="20000"/>
              </a:spcBef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endParaRPr lang="en-NZ" dirty="0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7" y="9725106"/>
            <a:ext cx="3076575" cy="50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2" tIns="47810" rIns="95622" bIns="47810" numCol="1" anchor="b" anchorCtr="0" compatLnSpc="1">
            <a:prstTxWarp prst="textNoShape">
              <a:avLst/>
            </a:prstTxWarp>
          </a:bodyPr>
          <a:lstStyle>
            <a:lvl1pPr algn="r" defTabSz="955689">
              <a:spcBef>
                <a:spcPct val="20000"/>
              </a:spcBef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fld id="{0C741521-4A33-40CB-A3C8-9F255B07B84F}" type="slidenum">
              <a:rPr lang="en-NZ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85228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6575" cy="509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2" tIns="47810" rIns="95622" bIns="47810" numCol="1" anchor="t" anchorCtr="0" compatLnSpc="1">
            <a:prstTxWarp prst="textNoShape">
              <a:avLst/>
            </a:prstTxWarp>
          </a:bodyPr>
          <a:lstStyle>
            <a:lvl1pPr algn="l" defTabSz="955689">
              <a:defRPr sz="1300">
                <a:latin typeface="Times New Roman" pitchFamily="18" charset="0"/>
              </a:defRPr>
            </a:lvl1pPr>
          </a:lstStyle>
          <a:p>
            <a:endParaRPr lang="en-NZ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1"/>
            <a:ext cx="3076575" cy="509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2" tIns="47810" rIns="95622" bIns="47810" numCol="1" anchor="t" anchorCtr="0" compatLnSpc="1">
            <a:prstTxWarp prst="textNoShape">
              <a:avLst/>
            </a:prstTxWarp>
          </a:bodyPr>
          <a:lstStyle>
            <a:lvl1pPr algn="r" defTabSz="955689">
              <a:defRPr sz="1300">
                <a:latin typeface="Times New Roman" pitchFamily="18" charset="0"/>
              </a:defRPr>
            </a:lvl1pPr>
          </a:lstStyle>
          <a:p>
            <a:endParaRPr lang="en-NZ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6288" y="768350"/>
            <a:ext cx="5546725" cy="3840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1762"/>
            <a:ext cx="5207000" cy="4604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2" tIns="47810" rIns="95622" bIns="478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 smtClean="0"/>
              <a:t>Click to edit Master text styles</a:t>
            </a:r>
          </a:p>
          <a:p>
            <a:pPr lvl="1"/>
            <a:r>
              <a:rPr lang="en-NZ" smtClean="0"/>
              <a:t>Second level</a:t>
            </a:r>
          </a:p>
          <a:p>
            <a:pPr lvl="2"/>
            <a:r>
              <a:rPr lang="en-NZ" smtClean="0"/>
              <a:t>Third level</a:t>
            </a:r>
          </a:p>
          <a:p>
            <a:pPr lvl="3"/>
            <a:r>
              <a:rPr lang="en-NZ" smtClean="0"/>
              <a:t>Fourth level</a:t>
            </a:r>
          </a:p>
          <a:p>
            <a:pPr lvl="4"/>
            <a:r>
              <a:rPr lang="en-NZ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5106"/>
            <a:ext cx="3076575" cy="50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2" tIns="47810" rIns="95622" bIns="47810" numCol="1" anchor="b" anchorCtr="0" compatLnSpc="1">
            <a:prstTxWarp prst="textNoShape">
              <a:avLst/>
            </a:prstTxWarp>
          </a:bodyPr>
          <a:lstStyle>
            <a:lvl1pPr algn="l" defTabSz="955689">
              <a:defRPr sz="1300">
                <a:latin typeface="Times New Roman" pitchFamily="18" charset="0"/>
              </a:defRPr>
            </a:lvl1pPr>
          </a:lstStyle>
          <a:p>
            <a:endParaRPr lang="en-NZ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5106"/>
            <a:ext cx="3076575" cy="50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2" tIns="47810" rIns="95622" bIns="47810" numCol="1" anchor="b" anchorCtr="0" compatLnSpc="1">
            <a:prstTxWarp prst="textNoShape">
              <a:avLst/>
            </a:prstTxWarp>
          </a:bodyPr>
          <a:lstStyle>
            <a:lvl1pPr algn="r" defTabSz="955689">
              <a:defRPr sz="1300">
                <a:latin typeface="Times New Roman" pitchFamily="18" charset="0"/>
              </a:defRPr>
            </a:lvl1pPr>
          </a:lstStyle>
          <a:p>
            <a:fld id="{015F5D31-D609-4875-A03F-8218D830ED8B}" type="slidenum">
              <a:rPr lang="en-NZ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579593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32A0A1-3295-4191-8003-405EB50D1542}" type="slidenum">
              <a:rPr lang="en-NZ"/>
              <a:pPr/>
              <a:t>1</a:t>
            </a:fld>
            <a:endParaRPr lang="en-NZ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6288" y="768350"/>
            <a:ext cx="5546725" cy="3840163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287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24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91469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25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71722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26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17783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588D8B-EF06-419D-A5F9-E20287B09C07}" type="slidenum">
              <a:rPr lang="en-NZ"/>
              <a:pPr/>
              <a:t>3</a:t>
            </a:fld>
            <a:endParaRPr lang="en-NZ" dirty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6288" y="768350"/>
            <a:ext cx="5546725" cy="3840163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0946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C1E1DE-1A8C-4526-AE02-FECEEF665204}" type="slidenum">
              <a:rPr lang="en-NZ"/>
              <a:pPr/>
              <a:t>4</a:t>
            </a:fld>
            <a:endParaRPr lang="en-NZ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6288" y="768350"/>
            <a:ext cx="5546725" cy="3840163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6251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1AFF2-7E67-42A6-AF3E-553F19A70550}" type="slidenum">
              <a:rPr lang="en-NZ" altLang="en-US" smtClean="0"/>
              <a:pPr/>
              <a:t>6</a:t>
            </a:fld>
            <a:endParaRPr lang="en-NZ" altLang="en-US" dirty="0"/>
          </a:p>
        </p:txBody>
      </p:sp>
    </p:spTree>
    <p:extLst>
      <p:ext uri="{BB962C8B-B14F-4D97-AF65-F5344CB8AC3E}">
        <p14:creationId xmlns:p14="http://schemas.microsoft.com/office/powerpoint/2010/main" val="1535764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7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34164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8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89129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8EA0D3-35D3-4A0A-AFC7-665671AC65A1}" type="slidenum">
              <a:rPr lang="en-NZ"/>
              <a:pPr/>
              <a:t>15</a:t>
            </a:fld>
            <a:endParaRPr lang="en-NZ" dirty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6288" y="768350"/>
            <a:ext cx="5546725" cy="384016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8939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F5D31-D609-4875-A03F-8218D830ED8B}" type="slidenum">
              <a:rPr lang="en-NZ" smtClean="0"/>
              <a:pPr/>
              <a:t>19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47855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79881E-E400-4FF6-8AC9-553A3C31A079}" type="slidenum">
              <a:rPr lang="en-NZ"/>
              <a:pPr/>
              <a:t>23</a:t>
            </a:fld>
            <a:endParaRPr lang="en-NZ" dirty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6288" y="768350"/>
            <a:ext cx="5546725" cy="3840163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5372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</a:t>
            </a:r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1CEC-180C-48BD-BC42-5E2F6BF56289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8961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</a:t>
            </a:r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CE966-B2DA-4E69-8B67-6107F8F82A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483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</a:t>
            </a:r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75D5-549F-47C6-9B66-D5D109770117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25095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59" y="0"/>
            <a:ext cx="815356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4337" y="1196975"/>
            <a:ext cx="4597003" cy="5040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6440" y="1196975"/>
            <a:ext cx="4598723" cy="5040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02</a:t>
            </a:r>
            <a:endParaRPr lang="en-NZ" dirty="0"/>
          </a:p>
        </p:txBody>
      </p:sp>
      <p:sp>
        <p:nvSpPr>
          <p:cNvPr id="6" name="Rectangle 6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NZ" dirty="0" smtClean="0"/>
              <a:t>COMPSCI105</a:t>
            </a:r>
            <a:endParaRPr lang="en-NZ" dirty="0"/>
          </a:p>
        </p:txBody>
      </p:sp>
      <p:sp>
        <p:nvSpPr>
          <p:cNvPr id="7" name="Rectangle 6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AC3C3B-D691-4893-8863-D5C25E64BF26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8280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</a:t>
            </a:r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3425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</a:t>
            </a:r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45F2-9057-4CE4-96BB-25774CECCA1C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4632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</a:t>
            </a:r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3FC3-8E9D-4E7A-B408-86DA62033C65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329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</a:t>
            </a:r>
            <a:endParaRPr lang="en-N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72DE6-9BD8-4B82-A187-796DAF58579B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4411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</a:t>
            </a:r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6CDF-CC11-4CD0-9F56-4BFA992A39B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1936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</a:t>
            </a:r>
            <a:endParaRPr lang="en-N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20B8-80F2-4BF1-92C4-015A56B0D5D5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6578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</a:t>
            </a:r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84A4-8DFB-4C82-A896-9F664FE21787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28938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</a:t>
            </a:r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2B2A-4F34-4E85-BD8E-2A1F3F19299D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51962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02</a:t>
            </a:r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NZ" smtClean="0"/>
              <a:t>COMPSCI105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AB5CE-884F-4AAD-BA76-283F9C884A0D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3059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hdr="0" ftr="0"/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docs/books/tutorial/java/javaOO/objects.html" TargetMode="External"/><Relationship Id="rId2" Type="http://schemas.openxmlformats.org/officeDocument/2006/relationships/hyperlink" Target="http://docs.oracle.com/javase/tutorial/java/javaOO/classes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dirty="0" smtClean="0">
                <a:ea typeface="新細明體" pitchFamily="18" charset="-120"/>
              </a:rPr>
              <a:t>CLASSES AND OBJECTS</a:t>
            </a:r>
            <a:endParaRPr lang="en-US" dirty="0" smtClean="0">
              <a:ea typeface="新細明體" pitchFamily="18" charset="-120"/>
            </a:endParaRPr>
          </a:p>
        </p:txBody>
      </p:sp>
      <p:sp>
        <p:nvSpPr>
          <p:cNvPr id="20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320800" y="5052442"/>
            <a:ext cx="7429500" cy="680814"/>
          </a:xfrm>
        </p:spPr>
        <p:txBody>
          <a:bodyPr>
            <a:normAutofit/>
          </a:bodyPr>
          <a:lstStyle/>
          <a:p>
            <a:r>
              <a:rPr lang="en-NZ" dirty="0"/>
              <a:t>Introduction to </a:t>
            </a:r>
            <a:r>
              <a:rPr lang="en-NZ" dirty="0" smtClean="0"/>
              <a:t>Classes and </a:t>
            </a:r>
            <a:r>
              <a:rPr lang="en-NZ" dirty="0"/>
              <a:t>Objects</a:t>
            </a:r>
            <a:endParaRPr lang="en-N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altLang="en-US" smtClean="0"/>
              <a:t>3.</a:t>
            </a:r>
            <a:r>
              <a:rPr lang="en-US" altLang="en-US" smtClean="0"/>
              <a:t>Creating Classes </a:t>
            </a:r>
            <a:br>
              <a:rPr lang="en-US" altLang="en-US" smtClean="0"/>
            </a:br>
            <a:r>
              <a:rPr lang="en-NZ" smtClean="0"/>
              <a:t>Visibility Modifiers</a:t>
            </a:r>
            <a:endParaRPr lang="en-NZ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Java provides a number of </a:t>
            </a:r>
            <a:r>
              <a:rPr lang="en-NZ" b="1" dirty="0" smtClean="0"/>
              <a:t>access modifiers </a:t>
            </a:r>
            <a:r>
              <a:rPr lang="en-NZ" dirty="0" smtClean="0"/>
              <a:t>to set access levels for classes, variables, methods and constructors. There are four levels but we look at two levels first.</a:t>
            </a:r>
          </a:p>
          <a:p>
            <a:pPr lvl="1"/>
            <a:r>
              <a:rPr lang="en-US" altLang="en-US" dirty="0" smtClean="0"/>
              <a:t>Members of a class that are declared with </a:t>
            </a:r>
            <a:r>
              <a:rPr lang="en-US" altLang="en-US" dirty="0" smtClean="0">
                <a:solidFill>
                  <a:srgbClr val="FF0000"/>
                </a:solidFill>
              </a:rPr>
              <a:t>public</a:t>
            </a:r>
            <a:r>
              <a:rPr lang="en-US" altLang="en-US" dirty="0" smtClean="0"/>
              <a:t> visibility can be accessed from anywhere</a:t>
            </a:r>
          </a:p>
          <a:p>
            <a:pPr lvl="1"/>
            <a:r>
              <a:rPr lang="en-US" altLang="en-US" dirty="0" smtClean="0"/>
              <a:t>Members of a class that are declared with </a:t>
            </a:r>
            <a:r>
              <a:rPr lang="en-US" altLang="en-US" dirty="0" smtClean="0">
                <a:solidFill>
                  <a:srgbClr val="FF0000"/>
                </a:solidFill>
              </a:rPr>
              <a:t>private</a:t>
            </a:r>
            <a:r>
              <a:rPr lang="en-US" altLang="en-US" dirty="0" smtClean="0"/>
              <a:t> visibility can only be access from inside the class</a:t>
            </a:r>
          </a:p>
          <a:p>
            <a:r>
              <a:rPr lang="en-US" altLang="en-US" dirty="0" smtClean="0"/>
              <a:t>As a general rule</a:t>
            </a:r>
          </a:p>
          <a:p>
            <a:pPr lvl="1"/>
            <a:r>
              <a:rPr lang="en-US" altLang="en-US" dirty="0" smtClean="0"/>
              <a:t>No object's data should be declared as public.</a:t>
            </a:r>
          </a:p>
          <a:p>
            <a:pPr lvl="1"/>
            <a:r>
              <a:rPr lang="en-US" altLang="en-US" dirty="0" smtClean="0"/>
              <a:t>Methods are usually declared as public so that they can be invoked by the clients</a:t>
            </a:r>
          </a:p>
          <a:p>
            <a:pPr lvl="1"/>
            <a:r>
              <a:rPr lang="en-US" altLang="en-US" dirty="0" smtClean="0"/>
              <a:t>A method created simply to assist a service method is called a support method and should not be declared as public</a:t>
            </a:r>
          </a:p>
          <a:p>
            <a:endParaRPr lang="en-NZ" dirty="0" smtClean="0"/>
          </a:p>
          <a:p>
            <a:pPr lvl="1"/>
            <a:endParaRPr lang="en-NZ" dirty="0" smtClean="0"/>
          </a:p>
          <a:p>
            <a:pPr lvl="1"/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10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59617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565" y="15205"/>
            <a:ext cx="8543925" cy="1325563"/>
          </a:xfrm>
        </p:spPr>
        <p:txBody>
          <a:bodyPr>
            <a:normAutofit/>
          </a:bodyPr>
          <a:lstStyle/>
          <a:p>
            <a:r>
              <a:rPr lang="en-NZ" altLang="en-US" dirty="0"/>
              <a:t>3.</a:t>
            </a:r>
            <a:r>
              <a:rPr lang="en-US" altLang="en-US" dirty="0"/>
              <a:t>Creating Classes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NZ" dirty="0" smtClean="0"/>
              <a:t>Instances of Car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 smtClean="0"/>
          </a:p>
          <a:p>
            <a:endParaRPr lang="en-NZ" dirty="0"/>
          </a:p>
          <a:p>
            <a:r>
              <a:rPr lang="en-NZ" dirty="0" smtClean="0"/>
              <a:t>Pictures:</a:t>
            </a:r>
          </a:p>
          <a:p>
            <a:endParaRPr lang="en-NZ" dirty="0"/>
          </a:p>
          <a:p>
            <a:endParaRPr lang="en-NZ" dirty="0" smtClean="0"/>
          </a:p>
          <a:p>
            <a:pPr marL="0" indent="0">
              <a:buNone/>
            </a:pPr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r>
              <a:rPr lang="en-NZ" dirty="0" smtClean="0"/>
              <a:t>Objects in memory:</a:t>
            </a:r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02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11</a:t>
            </a:fld>
            <a:endParaRPr lang="en-NZ" dirty="0"/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222781" y="1340768"/>
            <a:ext cx="5904657" cy="7602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Car c1 = new Car("Nissan", "Leaf", 2010, 4);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Car c2 = new Car("Bentley", "Hunaudieres", 1999, 2);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Car c3 = new Car("Ford", "Mustang", 2008, 2);</a:t>
            </a:r>
            <a:endParaRPr lang="en-NZ" sz="1400" b="1" dirty="0">
              <a:latin typeface="Courier New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5000" y="2518384"/>
            <a:ext cx="4850539" cy="19084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99240" y="3545016"/>
            <a:ext cx="5893930" cy="277958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20408484">
            <a:off x="2467332" y="5421478"/>
            <a:ext cx="1531580" cy="43204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6203797" y="167916"/>
            <a:ext cx="3672408" cy="24191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>
                <a:latin typeface="Courier New" pitchFamily="49" charset="0"/>
              </a:rPr>
              <a:t>public class </a:t>
            </a:r>
            <a:r>
              <a:rPr lang="en-NZ" sz="1400" b="1" dirty="0" smtClean="0">
                <a:latin typeface="Courier New" pitchFamily="49" charset="0"/>
              </a:rPr>
              <a:t>Car {</a:t>
            </a:r>
            <a:endParaRPr lang="en-NZ" sz="1400" b="1" dirty="0"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nb-NO" b="1" dirty="0" smtClean="0">
                <a:latin typeface="Courier New" pitchFamily="49" charset="0"/>
              </a:rPr>
              <a:t>  private </a:t>
            </a:r>
            <a:r>
              <a:rPr lang="nb-NO" b="1" dirty="0">
                <a:latin typeface="Courier New" pitchFamily="49" charset="0"/>
              </a:rPr>
              <a:t>String make;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nb-NO" b="1" dirty="0" smtClean="0">
                <a:latin typeface="Courier New" pitchFamily="49" charset="0"/>
              </a:rPr>
              <a:t>  private </a:t>
            </a:r>
            <a:r>
              <a:rPr lang="nb-NO" b="1" dirty="0">
                <a:latin typeface="Courier New" pitchFamily="49" charset="0"/>
              </a:rPr>
              <a:t>String model;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nb-NO" b="1" dirty="0" smtClean="0">
                <a:latin typeface="Courier New" pitchFamily="49" charset="0"/>
              </a:rPr>
              <a:t>  private </a:t>
            </a:r>
            <a:r>
              <a:rPr lang="nb-NO" b="1" dirty="0">
                <a:latin typeface="Courier New" pitchFamily="49" charset="0"/>
              </a:rPr>
              <a:t>int year;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nb-NO" b="1" dirty="0" smtClean="0">
                <a:latin typeface="Courier New" pitchFamily="49" charset="0"/>
              </a:rPr>
              <a:t>  private </a:t>
            </a:r>
            <a:r>
              <a:rPr lang="nb-NO" b="1" dirty="0">
                <a:latin typeface="Courier New" pitchFamily="49" charset="0"/>
              </a:rPr>
              <a:t>int speed;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nb-NO" b="1" dirty="0" smtClean="0">
                <a:latin typeface="Courier New" pitchFamily="49" charset="0"/>
              </a:rPr>
              <a:t>  private </a:t>
            </a:r>
            <a:r>
              <a:rPr lang="nb-NO" b="1" dirty="0">
                <a:latin typeface="Courier New" pitchFamily="49" charset="0"/>
              </a:rPr>
              <a:t>int doors;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nb-NO" b="1" dirty="0" smtClean="0">
                <a:latin typeface="Courier New" pitchFamily="49" charset="0"/>
              </a:rPr>
              <a:t>  private </a:t>
            </a:r>
            <a:r>
              <a:rPr lang="nb-NO" b="1" dirty="0">
                <a:latin typeface="Courier New" pitchFamily="49" charset="0"/>
              </a:rPr>
              <a:t>boolean openBonnet;</a:t>
            </a:r>
            <a:r>
              <a:rPr lang="en-NZ" sz="1400" b="1" dirty="0" smtClean="0">
                <a:latin typeface="Courier New" pitchFamily="49" charset="0"/>
              </a:rPr>
              <a:t>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 </a:t>
            </a:r>
            <a:endParaRPr lang="en-NZ" b="1" dirty="0" smtClean="0"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...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}</a:t>
            </a:r>
            <a:endParaRPr lang="en-NZ" sz="1400" b="1" dirty="0">
              <a:latin typeface="Courier New" pitchFamily="49" charset="0"/>
            </a:endParaRPr>
          </a:p>
        </p:txBody>
      </p:sp>
      <p:sp>
        <p:nvSpPr>
          <p:cNvPr id="13" name="Text Box 36"/>
          <p:cNvSpPr txBox="1">
            <a:spLocks noChangeArrowheads="1"/>
          </p:cNvSpPr>
          <p:nvPr/>
        </p:nvSpPr>
        <p:spPr bwMode="auto">
          <a:xfrm>
            <a:off x="5241032" y="152400"/>
            <a:ext cx="752942" cy="32427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sz="1200" dirty="0" smtClean="0"/>
              <a:t>Car.java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4256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681" y="-70668"/>
            <a:ext cx="8543925" cy="1325563"/>
          </a:xfrm>
        </p:spPr>
        <p:txBody>
          <a:bodyPr>
            <a:normAutofit/>
          </a:bodyPr>
          <a:lstStyle/>
          <a:p>
            <a:r>
              <a:rPr lang="en-NZ" altLang="en-US" dirty="0"/>
              <a:t>3.</a:t>
            </a:r>
            <a:r>
              <a:rPr lang="en-US" altLang="en-US" dirty="0"/>
              <a:t>Creating Classes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NZ" dirty="0" smtClean="0"/>
              <a:t>Constructors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5100" y="1219199"/>
            <a:ext cx="9493250" cy="4729201"/>
          </a:xfrm>
        </p:spPr>
        <p:txBody>
          <a:bodyPr>
            <a:normAutofit/>
          </a:bodyPr>
          <a:lstStyle/>
          <a:p>
            <a:r>
              <a:rPr lang="en-NZ" dirty="0" smtClean="0"/>
              <a:t>Constructors are </a:t>
            </a:r>
            <a:r>
              <a:rPr lang="en-NZ" dirty="0"/>
              <a:t>invoked to </a:t>
            </a:r>
            <a:r>
              <a:rPr lang="en-NZ" b="1" dirty="0"/>
              <a:t>create</a:t>
            </a:r>
            <a:r>
              <a:rPr lang="en-NZ" dirty="0"/>
              <a:t> objects from the class </a:t>
            </a:r>
            <a:r>
              <a:rPr lang="en-NZ" dirty="0" smtClean="0"/>
              <a:t>blueprint</a:t>
            </a:r>
            <a:r>
              <a:rPr lang="en-NZ" dirty="0"/>
              <a:t> and initialize instance </a:t>
            </a:r>
            <a:r>
              <a:rPr lang="en-NZ" dirty="0" smtClean="0"/>
              <a:t>variables.</a:t>
            </a:r>
          </a:p>
          <a:p>
            <a:r>
              <a:rPr lang="en-NZ" dirty="0" smtClean="0"/>
              <a:t>It looks </a:t>
            </a:r>
            <a:r>
              <a:rPr lang="en-NZ" dirty="0"/>
              <a:t>like method </a:t>
            </a:r>
            <a:r>
              <a:rPr lang="en-NZ" dirty="0" smtClean="0"/>
              <a:t>declarations — except </a:t>
            </a:r>
            <a:r>
              <a:rPr lang="en-NZ" dirty="0"/>
              <a:t>that </a:t>
            </a:r>
            <a:r>
              <a:rPr lang="en-NZ" dirty="0" smtClean="0"/>
              <a:t>they </a:t>
            </a:r>
            <a:r>
              <a:rPr lang="en-NZ" dirty="0"/>
              <a:t>use the </a:t>
            </a:r>
            <a:r>
              <a:rPr lang="en-NZ" b="1" dirty="0"/>
              <a:t>name</a:t>
            </a:r>
            <a:r>
              <a:rPr lang="en-NZ" dirty="0"/>
              <a:t> of the class, can specify parameters </a:t>
            </a:r>
            <a:r>
              <a:rPr lang="en-NZ" dirty="0" smtClean="0"/>
              <a:t>but </a:t>
            </a:r>
            <a:r>
              <a:rPr lang="en-NZ" b="1" dirty="0" smtClean="0"/>
              <a:t>no</a:t>
            </a:r>
            <a:r>
              <a:rPr lang="en-NZ" dirty="0" smtClean="0"/>
              <a:t> </a:t>
            </a:r>
            <a:r>
              <a:rPr lang="en-NZ" dirty="0"/>
              <a:t>return type. </a:t>
            </a:r>
            <a:endParaRPr lang="en-NZ" dirty="0" smtClean="0"/>
          </a:p>
          <a:p>
            <a:r>
              <a:rPr lang="en-US" altLang="en-US" sz="2800" dirty="0" smtClean="0"/>
              <a:t>It is automatically </a:t>
            </a:r>
            <a:r>
              <a:rPr lang="en-US" altLang="en-US" sz="2800" dirty="0"/>
              <a:t>called when an object is created using the </a:t>
            </a:r>
            <a:r>
              <a:rPr lang="en-US" altLang="en-US" sz="2800" dirty="0">
                <a:latin typeface="Courier New" panose="02070309020205020404" pitchFamily="49" charset="0"/>
              </a:rPr>
              <a:t>new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operator</a:t>
            </a:r>
          </a:p>
          <a:p>
            <a:pPr lvl="1"/>
            <a:r>
              <a:rPr lang="en-NZ" dirty="0"/>
              <a:t>Note: Java requires a constructor call for every object that’s created. </a:t>
            </a:r>
          </a:p>
          <a:p>
            <a:r>
              <a:rPr lang="en-NZ" dirty="0" smtClean="0"/>
              <a:t>It could </a:t>
            </a:r>
            <a:r>
              <a:rPr lang="en-NZ" dirty="0"/>
              <a:t>have </a:t>
            </a:r>
            <a:r>
              <a:rPr lang="en-NZ" b="1" dirty="0" smtClean="0"/>
              <a:t>more than one </a:t>
            </a:r>
            <a:r>
              <a:rPr lang="en-NZ" dirty="0" smtClean="0"/>
              <a:t>constructors</a:t>
            </a:r>
            <a:r>
              <a:rPr lang="en-NZ" dirty="0"/>
              <a:t> </a:t>
            </a:r>
            <a:r>
              <a:rPr lang="en-NZ" dirty="0" smtClean="0"/>
              <a:t>(i.e. overloading)</a:t>
            </a:r>
          </a:p>
          <a:p>
            <a:pPr lvl="1"/>
            <a:r>
              <a:rPr lang="en-NZ" dirty="0" smtClean="0"/>
              <a:t>Each </a:t>
            </a:r>
            <a:r>
              <a:rPr lang="en-NZ" dirty="0"/>
              <a:t>constructor has a different signature (a different number of sequence of argument types</a:t>
            </a:r>
            <a:r>
              <a:rPr lang="en-NZ" dirty="0" smtClean="0"/>
              <a:t>)</a:t>
            </a:r>
          </a:p>
          <a:p>
            <a:pPr lvl="1"/>
            <a:endParaRPr lang="en-NZ" dirty="0" smtClean="0"/>
          </a:p>
          <a:p>
            <a:pPr lvl="1"/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02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12</a:t>
            </a:fld>
            <a:endParaRPr lang="en-NZ" dirty="0"/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884426" y="5655267"/>
            <a:ext cx="3974218" cy="7386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en-US" b="1" dirty="0">
                <a:latin typeface="Courier New" panose="02070309020205020404" pitchFamily="49" charset="0"/>
              </a:rPr>
              <a:t>public Point() { </a:t>
            </a:r>
            <a:r>
              <a:rPr lang="en-US" altLang="en-US" b="1" dirty="0" smtClean="0">
                <a:latin typeface="Courier New" panose="02070309020205020404" pitchFamily="49" charset="0"/>
              </a:rPr>
              <a:t>...</a:t>
            </a:r>
          </a:p>
          <a:p>
            <a:pPr algn="l"/>
            <a:r>
              <a:rPr lang="en-US" altLang="en-US" b="1" dirty="0" smtClean="0">
                <a:latin typeface="Courier New" panose="02070309020205020404" pitchFamily="49" charset="0"/>
              </a:rPr>
              <a:t>public </a:t>
            </a:r>
            <a:r>
              <a:rPr lang="en-US" altLang="en-US" b="1" dirty="0">
                <a:latin typeface="Courier New" panose="02070309020205020404" pitchFamily="49" charset="0"/>
              </a:rPr>
              <a:t>Point(Point p) { </a:t>
            </a:r>
            <a:r>
              <a:rPr lang="en-US" altLang="en-US" b="1" dirty="0" smtClean="0">
                <a:latin typeface="Courier New" panose="02070309020205020404" pitchFamily="49" charset="0"/>
              </a:rPr>
              <a:t>...</a:t>
            </a:r>
          </a:p>
          <a:p>
            <a:pPr algn="l"/>
            <a:r>
              <a:rPr lang="fr-FR" altLang="en-US" b="1" dirty="0" smtClean="0">
                <a:latin typeface="Courier New" panose="02070309020205020404" pitchFamily="49" charset="0"/>
              </a:rPr>
              <a:t>public </a:t>
            </a:r>
            <a:r>
              <a:rPr lang="fr-FR" altLang="en-US" b="1" dirty="0">
                <a:latin typeface="Courier New" panose="02070309020205020404" pitchFamily="49" charset="0"/>
              </a:rPr>
              <a:t>Point(int x, int y) { ...</a:t>
            </a:r>
            <a:endParaRPr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6537176" y="5217058"/>
            <a:ext cx="2122656" cy="95410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en-US" b="1" dirty="0">
                <a:latin typeface="Courier New" panose="02070309020205020404" pitchFamily="49" charset="0"/>
              </a:rPr>
              <a:t>public Point() { </a:t>
            </a:r>
            <a:endParaRPr lang="en-US" altLang="en-US" b="1" dirty="0" smtClean="0">
              <a:latin typeface="Courier New" panose="02070309020205020404" pitchFamily="49" charset="0"/>
            </a:endParaRPr>
          </a:p>
          <a:p>
            <a:pPr algn="l"/>
            <a:r>
              <a:rPr lang="en-NZ" altLang="en-US" b="1" dirty="0">
                <a:latin typeface="Courier New" panose="02070309020205020404" pitchFamily="49" charset="0"/>
              </a:rPr>
              <a:t> </a:t>
            </a:r>
            <a:r>
              <a:rPr lang="en-NZ" altLang="en-US" b="1" dirty="0" smtClean="0">
                <a:latin typeface="Courier New" panose="02070309020205020404" pitchFamily="49" charset="0"/>
              </a:rPr>
              <a:t> x=0;</a:t>
            </a:r>
          </a:p>
          <a:p>
            <a:pPr algn="l"/>
            <a:r>
              <a:rPr lang="en-NZ" altLang="en-US" b="1" dirty="0">
                <a:latin typeface="Courier New" panose="02070309020205020404" pitchFamily="49" charset="0"/>
              </a:rPr>
              <a:t> </a:t>
            </a:r>
            <a:r>
              <a:rPr lang="en-NZ" altLang="en-US" b="1" dirty="0" smtClean="0">
                <a:latin typeface="Courier New" panose="02070309020205020404" pitchFamily="49" charset="0"/>
              </a:rPr>
              <a:t> y=0;</a:t>
            </a:r>
          </a:p>
          <a:p>
            <a:pPr algn="l"/>
            <a:r>
              <a:rPr lang="en-NZ" altLang="en-US" b="1" dirty="0" smtClean="0">
                <a:latin typeface="Courier New" panose="02070309020205020404" pitchFamily="49" charset="0"/>
              </a:rPr>
              <a:t>}</a:t>
            </a:r>
            <a:endParaRPr lang="en-US" altLang="en-US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091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273" y="-106364"/>
            <a:ext cx="8543925" cy="1325563"/>
          </a:xfrm>
        </p:spPr>
        <p:txBody>
          <a:bodyPr>
            <a:normAutofit/>
          </a:bodyPr>
          <a:lstStyle/>
          <a:p>
            <a:r>
              <a:rPr lang="en-NZ" altLang="en-US" dirty="0"/>
              <a:t>3.</a:t>
            </a:r>
            <a:r>
              <a:rPr lang="en-US" altLang="en-US" dirty="0"/>
              <a:t>Creating Classes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NZ" dirty="0" smtClean="0"/>
              <a:t>Constructors (</a:t>
            </a:r>
            <a:r>
              <a:rPr lang="en-NZ" dirty="0" err="1" smtClean="0"/>
              <a:t>con’t</a:t>
            </a:r>
            <a:r>
              <a:rPr lang="en-NZ" dirty="0" smtClean="0"/>
              <a:t>)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5100" y="1219199"/>
            <a:ext cx="9493250" cy="4729201"/>
          </a:xfrm>
        </p:spPr>
        <p:txBody>
          <a:bodyPr>
            <a:normAutofit/>
          </a:bodyPr>
          <a:lstStyle/>
          <a:p>
            <a:r>
              <a:rPr lang="en-NZ" dirty="0"/>
              <a:t>Default Constructor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a class definition doesn’t include a constructor method, the Java compiler inserts a </a:t>
            </a:r>
            <a:r>
              <a:rPr lang="en-US" b="1" dirty="0"/>
              <a:t>default constructor </a:t>
            </a:r>
            <a:r>
              <a:rPr lang="en-NZ" dirty="0"/>
              <a:t>with no parameters, and the class’s instance variables are initialized to their default values. </a:t>
            </a:r>
            <a:endParaRPr lang="en-NZ" dirty="0" smtClean="0"/>
          </a:p>
          <a:p>
            <a:pPr lvl="2"/>
            <a:r>
              <a:rPr lang="en-NZ" dirty="0" smtClean="0"/>
              <a:t>int:0, String: null, </a:t>
            </a:r>
            <a:r>
              <a:rPr lang="en-NZ" dirty="0" err="1" smtClean="0"/>
              <a:t>boolean</a:t>
            </a:r>
            <a:r>
              <a:rPr lang="en-NZ" dirty="0" smtClean="0"/>
              <a:t>: false</a:t>
            </a:r>
          </a:p>
          <a:p>
            <a:pPr lvl="2"/>
            <a:r>
              <a:rPr lang="en-NZ" dirty="0"/>
              <a:t>Recall that local variables are not initialized by default. </a:t>
            </a:r>
          </a:p>
          <a:p>
            <a:pPr lvl="1"/>
            <a:r>
              <a:rPr lang="en-US" dirty="0" smtClean="0"/>
              <a:t>Note:  </a:t>
            </a:r>
            <a:r>
              <a:rPr lang="en-NZ" dirty="0"/>
              <a:t>There’s </a:t>
            </a:r>
            <a:r>
              <a:rPr lang="en-NZ" b="1" i="1" dirty="0"/>
              <a:t>No Default Constructor </a:t>
            </a:r>
            <a:r>
              <a:rPr lang="en-NZ" dirty="0"/>
              <a:t>in a Class That Declares a Constructor</a:t>
            </a:r>
          </a:p>
          <a:p>
            <a:pPr lvl="2"/>
            <a:r>
              <a:rPr lang="en-NZ" dirty="0"/>
              <a:t>If you declare a constructor for a class, the compiler will </a:t>
            </a:r>
            <a:r>
              <a:rPr lang="en-NZ" b="1" dirty="0" smtClean="0"/>
              <a:t>NOT </a:t>
            </a:r>
            <a:r>
              <a:rPr lang="en-NZ" dirty="0" smtClean="0"/>
              <a:t>create </a:t>
            </a:r>
            <a:r>
              <a:rPr lang="en-NZ" dirty="0"/>
              <a:t>a default constructor for that class.</a:t>
            </a:r>
          </a:p>
          <a:p>
            <a:pPr lvl="1"/>
            <a:endParaRPr lang="en-US" dirty="0"/>
          </a:p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02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13</a:t>
            </a:fld>
            <a:endParaRPr lang="en-NZ" dirty="0"/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4134944" y="5071223"/>
            <a:ext cx="3295776" cy="99719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public class MyMessage {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  int </a:t>
            </a:r>
            <a:r>
              <a:rPr lang="en-NZ" b="1" dirty="0">
                <a:latin typeface="Courier New" pitchFamily="49" charset="0"/>
              </a:rPr>
              <a:t>x;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  String </a:t>
            </a:r>
            <a:r>
              <a:rPr lang="en-NZ" b="1" dirty="0">
                <a:latin typeface="Courier New" pitchFamily="49" charset="0"/>
              </a:rPr>
              <a:t>y</a:t>
            </a:r>
            <a:r>
              <a:rPr lang="en-NZ" b="1" dirty="0" smtClean="0">
                <a:latin typeface="Courier New" pitchFamily="49" charset="0"/>
              </a:rPr>
              <a:t>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}</a:t>
            </a:r>
            <a:endParaRPr lang="en-NZ" sz="1400" b="1" dirty="0" smtClean="0">
              <a:latin typeface="Courier New" pitchFamily="49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981531" y="5753598"/>
            <a:ext cx="1449189" cy="649118"/>
          </a:xfrm>
          <a:prstGeom prst="wedgeRectCallout">
            <a:avLst>
              <a:gd name="adj1" fmla="val -75426"/>
              <a:gd name="adj2" fmla="val -604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Z" dirty="0"/>
              <a:t> must be careful when doing this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948338"/>
              </p:ext>
            </p:extLst>
          </p:nvPr>
        </p:nvGraphicFramePr>
        <p:xfrm>
          <a:off x="7521014" y="5077098"/>
          <a:ext cx="1656184" cy="91810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NZ" sz="1400" u="sng" dirty="0" smtClean="0"/>
                        <a:t>m: MyMessage</a:t>
                      </a:r>
                      <a:endParaRPr lang="en-US" sz="1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x = 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y</a:t>
                      </a:r>
                      <a:r>
                        <a:rPr lang="en-NZ" sz="1400" baseline="0" dirty="0" smtClean="0"/>
                        <a:t> = null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349106" y="5219797"/>
            <a:ext cx="112169" cy="31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79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964" y="-248267"/>
            <a:ext cx="8543925" cy="1325563"/>
          </a:xfrm>
        </p:spPr>
        <p:txBody>
          <a:bodyPr>
            <a:normAutofit/>
          </a:bodyPr>
          <a:lstStyle/>
          <a:p>
            <a:r>
              <a:rPr lang="en-NZ" altLang="en-US" dirty="0"/>
              <a:t>3.</a:t>
            </a:r>
            <a:r>
              <a:rPr lang="en-US" altLang="en-US" dirty="0"/>
              <a:t>Creating Classes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dirty="0" smtClean="0"/>
              <a:t>Instance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600" y="1219200"/>
            <a:ext cx="9721080" cy="4514007"/>
          </a:xfrm>
        </p:spPr>
        <p:txBody>
          <a:bodyPr>
            <a:normAutofit/>
          </a:bodyPr>
          <a:lstStyle/>
          <a:p>
            <a:r>
              <a:rPr lang="en-NZ" dirty="0" smtClean="0"/>
              <a:t>Instance </a:t>
            </a:r>
            <a:r>
              <a:rPr lang="en-NZ" dirty="0"/>
              <a:t>methods operate on this object's instance variables.  </a:t>
            </a:r>
          </a:p>
          <a:p>
            <a:pPr lvl="1"/>
            <a:r>
              <a:rPr lang="en-NZ" dirty="0"/>
              <a:t>The operations that can be performed on each </a:t>
            </a:r>
            <a:r>
              <a:rPr lang="en-NZ" dirty="0" smtClean="0"/>
              <a:t>object may </a:t>
            </a:r>
            <a:r>
              <a:rPr lang="en-NZ" dirty="0"/>
              <a:t>modify the </a:t>
            </a:r>
            <a:r>
              <a:rPr lang="en-NZ" dirty="0">
                <a:solidFill>
                  <a:srgbClr val="FF0000"/>
                </a:solidFill>
              </a:rPr>
              <a:t>property</a:t>
            </a:r>
            <a:r>
              <a:rPr lang="en-NZ" dirty="0"/>
              <a:t> </a:t>
            </a:r>
            <a:r>
              <a:rPr lang="en-NZ" dirty="0">
                <a:solidFill>
                  <a:srgbClr val="FF0000"/>
                </a:solidFill>
              </a:rPr>
              <a:t>values</a:t>
            </a:r>
            <a:r>
              <a:rPr lang="en-NZ" dirty="0"/>
              <a:t>. </a:t>
            </a:r>
            <a:endParaRPr lang="en-NZ" dirty="0" smtClean="0"/>
          </a:p>
          <a:p>
            <a:pPr lvl="1"/>
            <a:r>
              <a:rPr lang="en-NZ" dirty="0" smtClean="0"/>
              <a:t>We </a:t>
            </a:r>
            <a:r>
              <a:rPr lang="en-NZ" dirty="0"/>
              <a:t>typically </a:t>
            </a:r>
            <a:r>
              <a:rPr lang="en-NZ" dirty="0" smtClean="0"/>
              <a:t>perform an </a:t>
            </a:r>
            <a:r>
              <a:rPr lang="en-NZ" dirty="0"/>
              <a:t>operation on one object at a time.</a:t>
            </a:r>
          </a:p>
          <a:p>
            <a:r>
              <a:rPr lang="en-NZ" dirty="0"/>
              <a:t>Similar to a class, a method definition has two parts: a method declaration and a method body.</a:t>
            </a:r>
          </a:p>
          <a:p>
            <a:pPr lvl="1"/>
            <a:r>
              <a:rPr lang="en-NZ" dirty="0"/>
              <a:t>A method declaration names the method's access level, return type, name, arguments.</a:t>
            </a:r>
          </a:p>
          <a:p>
            <a:pPr lvl="2"/>
            <a:r>
              <a:rPr lang="en-NZ" dirty="0"/>
              <a:t>The arguments specifies the type and name of each parameter</a:t>
            </a:r>
          </a:p>
          <a:p>
            <a:pPr lvl="2"/>
            <a:r>
              <a:rPr lang="en-NZ" dirty="0"/>
              <a:t>The return type indicates the type of value that the methods sends back to the calling location</a:t>
            </a:r>
          </a:p>
          <a:p>
            <a:pPr lvl="2"/>
            <a:r>
              <a:rPr lang="en-NZ" dirty="0"/>
              <a:t>A method that does not return a value has a void return type</a:t>
            </a:r>
          </a:p>
          <a:p>
            <a:pPr lvl="1"/>
            <a:endParaRPr lang="en-NZ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02</a:t>
            </a:r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14</a:t>
            </a:fld>
            <a:endParaRPr lang="en-NZ" dirty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447754" y="5932237"/>
            <a:ext cx="4692608" cy="740845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000" tIns="46800" rIns="90000" bIns="46800" anchor="ctr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public void move(int deltaX, int deltaY)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7327479" y="5497797"/>
            <a:ext cx="1223963" cy="288925"/>
          </a:xfrm>
          <a:prstGeom prst="wedgeRectCallout">
            <a:avLst>
              <a:gd name="adj1" fmla="val -21079"/>
              <a:gd name="adj2" fmla="val 114833"/>
            </a:avLst>
          </a:prstGeom>
          <a:noFill/>
          <a:ln w="12700" algn="ctr">
            <a:solidFill>
              <a:srgbClr val="800000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 dirty="0">
                <a:latin typeface="Tahoma" panose="020B0604030504040204" pitchFamily="34" charset="0"/>
              </a:rPr>
              <a:t>Arguments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296816" y="5859747"/>
            <a:ext cx="865188" cy="504825"/>
          </a:xfrm>
          <a:prstGeom prst="wedgeRectCallout">
            <a:avLst>
              <a:gd name="adj1" fmla="val 80273"/>
              <a:gd name="adj2" fmla="val 7546"/>
            </a:avLst>
          </a:prstGeom>
          <a:noFill/>
          <a:ln w="12700" algn="ctr">
            <a:solidFill>
              <a:srgbClr val="800000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 dirty="0">
                <a:latin typeface="Tahoma" panose="020B0604030504040204" pitchFamily="34" charset="0"/>
              </a:rPr>
              <a:t>Access Level</a:t>
            </a: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5457404" y="5497797"/>
            <a:ext cx="1500188" cy="361950"/>
          </a:xfrm>
          <a:prstGeom prst="wedgeRectCallout">
            <a:avLst>
              <a:gd name="adj1" fmla="val -37245"/>
              <a:gd name="adj2" fmla="val 69810"/>
            </a:avLst>
          </a:prstGeom>
          <a:noFill/>
          <a:ln w="12700" algn="ctr">
            <a:solidFill>
              <a:srgbClr val="800000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 dirty="0">
                <a:latin typeface="Tahoma" panose="020B0604030504040204" pitchFamily="34" charset="0"/>
              </a:rPr>
              <a:t>Return Type</a:t>
            </a:r>
          </a:p>
        </p:txBody>
      </p:sp>
    </p:spTree>
    <p:extLst>
      <p:ext uri="{BB962C8B-B14F-4D97-AF65-F5344CB8AC3E}">
        <p14:creationId xmlns:p14="http://schemas.microsoft.com/office/powerpoint/2010/main" val="217624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3.</a:t>
            </a:r>
            <a:r>
              <a:rPr lang="en-US" altLang="en-US" dirty="0"/>
              <a:t>Creating Classes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dirty="0" smtClean="0"/>
              <a:t>Example 1: Ball</a:t>
            </a:r>
            <a:endParaRPr lang="en-NZ" dirty="0" smtClean="0"/>
          </a:p>
        </p:txBody>
      </p:sp>
      <p:sp>
        <p:nvSpPr>
          <p:cNvPr id="9219" name="Rectangle 3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192857" y="2075187"/>
            <a:ext cx="4480237" cy="3606994"/>
          </a:xfrm>
        </p:spPr>
        <p:txBody>
          <a:bodyPr>
            <a:normAutofit fontScale="92500" lnSpcReduction="20000"/>
          </a:bodyPr>
          <a:lstStyle/>
          <a:p>
            <a:r>
              <a:rPr lang="en-NZ" dirty="0" smtClean="0"/>
              <a:t>Attributes/Fields</a:t>
            </a:r>
          </a:p>
          <a:p>
            <a:pPr lvl="1"/>
            <a:r>
              <a:rPr lang="en-NZ" dirty="0" smtClean="0"/>
              <a:t>Represent the internal state of an instance of this class.</a:t>
            </a:r>
          </a:p>
          <a:p>
            <a:r>
              <a:rPr lang="en-NZ" dirty="0" smtClean="0"/>
              <a:t>Constructor </a:t>
            </a:r>
          </a:p>
          <a:p>
            <a:pPr lvl="1"/>
            <a:r>
              <a:rPr lang="en-NZ" dirty="0" smtClean="0"/>
              <a:t>Creates the object</a:t>
            </a:r>
          </a:p>
          <a:p>
            <a:r>
              <a:rPr lang="en-NZ" dirty="0" smtClean="0"/>
              <a:t>Methods</a:t>
            </a:r>
          </a:p>
          <a:p>
            <a:pPr lvl="1"/>
            <a:r>
              <a:rPr lang="en-NZ" dirty="0" smtClean="0"/>
              <a:t>Implement the processing performed by or to an object, often updating its state.</a:t>
            </a:r>
          </a:p>
          <a:p>
            <a:pPr lvl="1"/>
            <a:r>
              <a:rPr lang="en-NZ" dirty="0" smtClean="0"/>
              <a:t>If there are read and write methods for an attribute </a:t>
            </a:r>
            <a:r>
              <a:rPr lang="en-NZ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NZ" dirty="0" smtClean="0"/>
              <a:t>, these </a:t>
            </a:r>
            <a:r>
              <a:rPr lang="en-NZ" dirty="0" smtClean="0">
                <a:solidFill>
                  <a:srgbClr val="FF0000"/>
                </a:solidFill>
              </a:rPr>
              <a:t>should</a:t>
            </a:r>
            <a:r>
              <a:rPr lang="en-NZ" dirty="0" smtClean="0"/>
              <a:t> be called </a:t>
            </a:r>
            <a:r>
              <a:rPr lang="en-NZ" b="1" dirty="0">
                <a:latin typeface="Courier New" pitchFamily="49" charset="0"/>
                <a:cs typeface="Courier New" pitchFamily="49" charset="0"/>
              </a:rPr>
              <a:t>getX</a:t>
            </a:r>
            <a:r>
              <a:rPr lang="en-NZ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NZ" dirty="0" smtClean="0"/>
              <a:t> and </a:t>
            </a:r>
            <a:r>
              <a:rPr lang="en-NZ" b="1" dirty="0" smtClean="0">
                <a:latin typeface="Courier New" pitchFamily="49" charset="0"/>
                <a:cs typeface="Courier New" pitchFamily="49" charset="0"/>
              </a:rPr>
              <a:t>setX()</a:t>
            </a:r>
            <a:r>
              <a:rPr lang="en-NZ" dirty="0" smtClean="0"/>
              <a:t>.</a:t>
            </a:r>
          </a:p>
          <a:p>
            <a:pPr lvl="2"/>
            <a:r>
              <a:rPr lang="en-NZ" dirty="0" smtClean="0"/>
              <a:t>You should learn Java’s conventions for capitalisation and naming.</a:t>
            </a:r>
            <a:endParaRPr lang="en-NZ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02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3C3B-D691-4893-8863-D5C25E64BF26}" type="slidenum">
              <a:rPr lang="en-NZ" smtClean="0"/>
              <a:pPr/>
              <a:t>15</a:t>
            </a:fld>
            <a:endParaRPr lang="en-NZ" dirty="0"/>
          </a:p>
        </p:txBody>
      </p:sp>
      <p:sp>
        <p:nvSpPr>
          <p:cNvPr id="9224" name="Text Box 22"/>
          <p:cNvSpPr txBox="1">
            <a:spLocks noChangeArrowheads="1"/>
          </p:cNvSpPr>
          <p:nvPr/>
        </p:nvSpPr>
        <p:spPr bwMode="auto">
          <a:xfrm>
            <a:off x="311825" y="1340859"/>
            <a:ext cx="4936452" cy="431502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>
                <a:latin typeface="Courier New" pitchFamily="49" charset="0"/>
              </a:rPr>
              <a:t>public class Ball </a:t>
            </a:r>
            <a:r>
              <a:rPr lang="en-NZ" sz="1400" b="1" dirty="0" smtClean="0">
                <a:latin typeface="Courier New" pitchFamily="49" charset="0"/>
              </a:rPr>
              <a:t>{</a:t>
            </a:r>
            <a:endParaRPr lang="en-NZ" sz="1400" b="1" dirty="0"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>
                <a:latin typeface="Courier New" pitchFamily="49" charset="0"/>
              </a:rPr>
              <a:t>  public final static int SIZE = 20;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>
                <a:latin typeface="Courier New" pitchFamily="49" charset="0"/>
              </a:rPr>
              <a:t>  private int xPos;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>
                <a:latin typeface="Courier New" pitchFamily="49" charset="0"/>
              </a:rPr>
              <a:t>  private int yPos;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>
                <a:latin typeface="Courier New" pitchFamily="49" charset="0"/>
              </a:rPr>
              <a:t>  private Color color;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>
                <a:latin typeface="Courier New" pitchFamily="49" charset="0"/>
              </a:rPr>
              <a:t> </a:t>
            </a:r>
            <a:endParaRPr lang="en-NZ" sz="1400" b="1" dirty="0" smtClean="0"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 smtClean="0">
                <a:latin typeface="Courier New" pitchFamily="49" charset="0"/>
              </a:rPr>
              <a:t>  public </a:t>
            </a:r>
            <a:r>
              <a:rPr lang="en-NZ" sz="1400" b="1" dirty="0">
                <a:latin typeface="Courier New" pitchFamily="49" charset="0"/>
              </a:rPr>
              <a:t>Ball(int x, int y, Color c) {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>
                <a:latin typeface="Courier New" pitchFamily="49" charset="0"/>
              </a:rPr>
              <a:t>    xPos = x;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>
                <a:latin typeface="Courier New" pitchFamily="49" charset="0"/>
              </a:rPr>
              <a:t>    yPos = y;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>
                <a:latin typeface="Courier New" pitchFamily="49" charset="0"/>
              </a:rPr>
              <a:t>    color = c;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>
                <a:latin typeface="Courier New" pitchFamily="49" charset="0"/>
              </a:rPr>
              <a:t>  </a:t>
            </a:r>
            <a:r>
              <a:rPr lang="en-NZ" sz="1400" b="1" dirty="0" smtClean="0">
                <a:latin typeface="Courier New" pitchFamily="49" charset="0"/>
              </a:rPr>
              <a:t>}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 smtClean="0">
                <a:latin typeface="Courier New" pitchFamily="49" charset="0"/>
              </a:rPr>
              <a:t>  </a:t>
            </a:r>
            <a:r>
              <a:rPr lang="en-NZ" sz="1400" b="1" dirty="0">
                <a:latin typeface="Courier New" pitchFamily="49" charset="0"/>
              </a:rPr>
              <a:t>public void move(int deltaX, int deltaY) {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>
                <a:latin typeface="Courier New" pitchFamily="49" charset="0"/>
              </a:rPr>
              <a:t>    xPos += deltaX;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>
                <a:latin typeface="Courier New" pitchFamily="49" charset="0"/>
              </a:rPr>
              <a:t>    yPos += deltaY;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>
                <a:latin typeface="Courier New" pitchFamily="49" charset="0"/>
              </a:rPr>
              <a:t>  }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 smtClean="0">
                <a:latin typeface="Courier New" pitchFamily="49" charset="0"/>
              </a:rPr>
              <a:t>  ...</a:t>
            </a:r>
            <a:endParaRPr lang="en-NZ" sz="1400" b="1" dirty="0"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>
                <a:latin typeface="Courier New" pitchFamily="49" charset="0"/>
              </a:rPr>
              <a:t>  }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>
                <a:latin typeface="Courier New" pitchFamily="49" charset="0"/>
              </a:rPr>
              <a:t>}</a:t>
            </a:r>
          </a:p>
        </p:txBody>
      </p:sp>
      <p:pic>
        <p:nvPicPr>
          <p:cNvPr id="9225" name="Picture 9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55000" y="304800"/>
            <a:ext cx="1238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6" name="Freeform 15"/>
          <p:cNvSpPr>
            <a:spLocks/>
          </p:cNvSpPr>
          <p:nvPr/>
        </p:nvSpPr>
        <p:spPr bwMode="auto">
          <a:xfrm>
            <a:off x="5132389" y="2578100"/>
            <a:ext cx="1554162" cy="1155700"/>
          </a:xfrm>
          <a:custGeom>
            <a:avLst/>
            <a:gdLst>
              <a:gd name="T0" fmla="*/ 904 w 904"/>
              <a:gd name="T1" fmla="*/ 104 h 728"/>
              <a:gd name="T2" fmla="*/ 136 w 904"/>
              <a:gd name="T3" fmla="*/ 104 h 728"/>
              <a:gd name="T4" fmla="*/ 88 w 904"/>
              <a:gd name="T5" fmla="*/ 728 h 728"/>
              <a:gd name="T6" fmla="*/ 0 60000 65536"/>
              <a:gd name="T7" fmla="*/ 0 60000 65536"/>
              <a:gd name="T8" fmla="*/ 0 60000 65536"/>
              <a:gd name="T9" fmla="*/ 0 w 904"/>
              <a:gd name="T10" fmla="*/ 0 h 728"/>
              <a:gd name="T11" fmla="*/ 904 w 904"/>
              <a:gd name="T12" fmla="*/ 728 h 7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04" h="728">
                <a:moveTo>
                  <a:pt x="904" y="104"/>
                </a:moveTo>
                <a:cubicBezTo>
                  <a:pt x="588" y="52"/>
                  <a:pt x="272" y="0"/>
                  <a:pt x="136" y="104"/>
                </a:cubicBezTo>
                <a:cubicBezTo>
                  <a:pt x="0" y="208"/>
                  <a:pt x="96" y="624"/>
                  <a:pt x="88" y="728"/>
                </a:cubicBez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227" name="Text Box 36"/>
          <p:cNvSpPr txBox="1">
            <a:spLocks noChangeArrowheads="1"/>
          </p:cNvSpPr>
          <p:nvPr/>
        </p:nvSpPr>
        <p:spPr bwMode="auto">
          <a:xfrm>
            <a:off x="8697415" y="1447801"/>
            <a:ext cx="792659" cy="3254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sz="1200" dirty="0" smtClean="0"/>
              <a:t>Ball.java</a:t>
            </a:r>
            <a:endParaRPr lang="en-US" sz="1200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2576736" y="2204864"/>
            <a:ext cx="2555653" cy="72008"/>
          </a:xfrm>
          <a:prstGeom prst="straightConnector1">
            <a:avLst/>
          </a:prstGeom>
          <a:noFill/>
          <a:ln w="28575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H="1">
            <a:off x="2003775" y="3140968"/>
            <a:ext cx="3244502" cy="360040"/>
          </a:xfrm>
          <a:prstGeom prst="straightConnector1">
            <a:avLst/>
          </a:prstGeom>
          <a:noFill/>
          <a:ln w="28575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4736976" y="3733800"/>
            <a:ext cx="648073" cy="559296"/>
          </a:xfrm>
          <a:prstGeom prst="straightConnector1">
            <a:avLst/>
          </a:prstGeom>
          <a:noFill/>
          <a:ln w="28575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762" y="-85530"/>
            <a:ext cx="8543925" cy="1325563"/>
          </a:xfrm>
        </p:spPr>
        <p:txBody>
          <a:bodyPr>
            <a:normAutofit/>
          </a:bodyPr>
          <a:lstStyle/>
          <a:p>
            <a:r>
              <a:rPr lang="en-NZ" altLang="en-US" dirty="0"/>
              <a:t>3.</a:t>
            </a:r>
            <a:r>
              <a:rPr lang="en-US" altLang="en-US" dirty="0"/>
              <a:t>Creating Classes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NZ" dirty="0" smtClean="0"/>
              <a:t>Object Instantiation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099" y="1316961"/>
            <a:ext cx="9493250" cy="4082008"/>
          </a:xfrm>
        </p:spPr>
        <p:txBody>
          <a:bodyPr>
            <a:normAutofit/>
          </a:bodyPr>
          <a:lstStyle/>
          <a:p>
            <a:r>
              <a:rPr lang="en-US" dirty="0" smtClean="0"/>
              <a:t>When a constructor method is called, a new instance is created.</a:t>
            </a:r>
          </a:p>
          <a:p>
            <a:endParaRPr lang="en-NZ" dirty="0" smtClean="0"/>
          </a:p>
          <a:p>
            <a:endParaRPr lang="en-US" dirty="0" smtClean="0"/>
          </a:p>
          <a:p>
            <a:endParaRPr lang="en-NZ" dirty="0" smtClean="0"/>
          </a:p>
          <a:p>
            <a:r>
              <a:rPr lang="en-NZ" dirty="0"/>
              <a:t>Message </a:t>
            </a:r>
            <a:r>
              <a:rPr lang="en-NZ" dirty="0" smtClean="0"/>
              <a:t>Passing</a:t>
            </a:r>
          </a:p>
          <a:p>
            <a:pPr lvl="1"/>
            <a:r>
              <a:rPr lang="en-US" dirty="0"/>
              <a:t>In a method call, a message is passed to a </a:t>
            </a:r>
            <a:r>
              <a:rPr lang="en-US" dirty="0">
                <a:solidFill>
                  <a:srgbClr val="FF0000"/>
                </a:solidFill>
              </a:rPr>
              <a:t>receiver</a:t>
            </a:r>
            <a:r>
              <a:rPr lang="en-US" dirty="0"/>
              <a:t> object.</a:t>
            </a:r>
          </a:p>
          <a:p>
            <a:pPr lvl="1"/>
            <a:r>
              <a:rPr lang="en-US" dirty="0"/>
              <a:t>The receiver’s response to the message is determined by its class.</a:t>
            </a:r>
          </a:p>
          <a:p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02</a:t>
            </a:r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16</a:t>
            </a:fld>
            <a:endParaRPr lang="en-NZ" dirty="0"/>
          </a:p>
        </p:txBody>
      </p:sp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344488" y="1645316"/>
            <a:ext cx="4656335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 smtClean="0">
                <a:latin typeface="Courier New" pitchFamily="49" charset="0"/>
              </a:rPr>
              <a:t>Ball b = new Ball( 10, 20, Color.Red  );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Ball c = new Ball(  0, 10, Color.Blue );</a:t>
            </a:r>
            <a:endParaRPr lang="en-NZ" sz="1400" b="1" dirty="0">
              <a:latin typeface="Courier New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881203"/>
              </p:ext>
            </p:extLst>
          </p:nvPr>
        </p:nvGraphicFramePr>
        <p:xfrm>
          <a:off x="6331412" y="1772816"/>
          <a:ext cx="1285884" cy="122413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8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NZ" sz="1400" u="sng" dirty="0" smtClean="0"/>
                        <a:t>b: Ball</a:t>
                      </a:r>
                      <a:endParaRPr lang="en-US" sz="1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xPos</a:t>
                      </a:r>
                      <a:r>
                        <a:rPr lang="en-NZ" sz="1400" baseline="0" dirty="0" smtClean="0"/>
                        <a:t> = </a:t>
                      </a:r>
                      <a:r>
                        <a:rPr lang="en-NZ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yPos</a:t>
                      </a:r>
                      <a:r>
                        <a:rPr lang="en-NZ" sz="1400" baseline="0" dirty="0" smtClean="0"/>
                        <a:t> = </a:t>
                      </a:r>
                      <a:r>
                        <a:rPr lang="en-NZ" sz="1400" dirty="0" smtClean="0"/>
                        <a:t>20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Color </a:t>
                      </a:r>
                      <a:r>
                        <a:rPr lang="en-NZ" sz="1400" baseline="0" dirty="0" smtClean="0"/>
                        <a:t>= </a:t>
                      </a:r>
                      <a:r>
                        <a:rPr lang="en-NZ" sz="1400" dirty="0" smtClean="0"/>
                        <a:t>Red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>
            <a:endCxn id="9" idx="1"/>
          </p:cNvCxnSpPr>
          <p:nvPr/>
        </p:nvCxnSpPr>
        <p:spPr>
          <a:xfrm>
            <a:off x="4986904" y="2002184"/>
            <a:ext cx="1344508" cy="38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541033"/>
              </p:ext>
            </p:extLst>
          </p:nvPr>
        </p:nvGraphicFramePr>
        <p:xfrm>
          <a:off x="4808984" y="2204864"/>
          <a:ext cx="1285884" cy="122413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8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NZ" sz="1400" u="sng" baseline="0" dirty="0" smtClean="0"/>
                        <a:t>c</a:t>
                      </a:r>
                      <a:r>
                        <a:rPr lang="en-NZ" sz="1400" u="sng" dirty="0" smtClean="0"/>
                        <a:t>: Ball</a:t>
                      </a:r>
                      <a:endParaRPr lang="en-US" sz="1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xPos</a:t>
                      </a:r>
                      <a:r>
                        <a:rPr lang="en-NZ" sz="1400" baseline="0" dirty="0" smtClean="0"/>
                        <a:t> = 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yPos</a:t>
                      </a:r>
                      <a:r>
                        <a:rPr lang="en-NZ" sz="1400" baseline="0" dirty="0" smtClean="0"/>
                        <a:t> = 1</a:t>
                      </a:r>
                      <a:r>
                        <a:rPr lang="en-NZ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Color </a:t>
                      </a:r>
                      <a:r>
                        <a:rPr lang="en-NZ" sz="1400" baseline="0" dirty="0" smtClean="0"/>
                        <a:t>= </a:t>
                      </a:r>
                      <a:r>
                        <a:rPr lang="en-NZ" sz="1400" dirty="0" smtClean="0"/>
                        <a:t>Blue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2" name="Straight Connector 21"/>
          <p:cNvCxnSpPr>
            <a:endCxn id="19" idx="1"/>
          </p:cNvCxnSpPr>
          <p:nvPr/>
        </p:nvCxnSpPr>
        <p:spPr>
          <a:xfrm>
            <a:off x="4016896" y="2187327"/>
            <a:ext cx="792088" cy="629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727634" y="4532770"/>
            <a:ext cx="2357454" cy="2916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 smtClean="0">
                <a:latin typeface="Courier New" pitchFamily="49" charset="0"/>
              </a:rPr>
              <a:t>b.move(50, 100);</a:t>
            </a:r>
            <a:endParaRPr lang="en-NZ" sz="1400" b="1" dirty="0">
              <a:latin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4759" y="5465454"/>
            <a:ext cx="895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smtClean="0"/>
              <a:t>receiver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392138" y="5259494"/>
            <a:ext cx="976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smtClean="0"/>
              <a:t>message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2465174" y="5634376"/>
            <a:ext cx="1147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smtClean="0"/>
              <a:t>arguments</a:t>
            </a:r>
            <a:endParaRPr lang="en-US" sz="1600" dirty="0"/>
          </a:p>
        </p:txBody>
      </p:sp>
      <p:cxnSp>
        <p:nvCxnSpPr>
          <p:cNvPr id="26" name="Straight Arrow Connector 25"/>
          <p:cNvCxnSpPr>
            <a:stCxn id="23" idx="0"/>
          </p:cNvCxnSpPr>
          <p:nvPr/>
        </p:nvCxnSpPr>
        <p:spPr bwMode="auto">
          <a:xfrm flipH="1" flipV="1">
            <a:off x="914767" y="4824388"/>
            <a:ext cx="117679" cy="641066"/>
          </a:xfrm>
          <a:prstGeom prst="straightConnector1">
            <a:avLst/>
          </a:prstGeom>
          <a:noFill/>
          <a:ln w="28575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24" idx="0"/>
          </p:cNvCxnSpPr>
          <p:nvPr/>
        </p:nvCxnSpPr>
        <p:spPr bwMode="auto">
          <a:xfrm flipH="1" flipV="1">
            <a:off x="1324067" y="4790345"/>
            <a:ext cx="556346" cy="469149"/>
          </a:xfrm>
          <a:prstGeom prst="straightConnector1">
            <a:avLst/>
          </a:prstGeom>
          <a:noFill/>
          <a:ln w="28575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25" idx="0"/>
            <a:endCxn id="21" idx="2"/>
          </p:cNvCxnSpPr>
          <p:nvPr/>
        </p:nvCxnSpPr>
        <p:spPr bwMode="auto">
          <a:xfrm flipH="1" flipV="1">
            <a:off x="1906361" y="4824388"/>
            <a:ext cx="1132335" cy="809988"/>
          </a:xfrm>
          <a:prstGeom prst="straightConnector1">
            <a:avLst/>
          </a:prstGeom>
          <a:noFill/>
          <a:ln w="28575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3990522" y="4343771"/>
            <a:ext cx="5024437" cy="17081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>
                <a:latin typeface="Courier New" pitchFamily="49" charset="0"/>
              </a:rPr>
              <a:t>public class Ball </a:t>
            </a:r>
            <a:r>
              <a:rPr lang="en-NZ" sz="1400" b="1" dirty="0" smtClean="0">
                <a:latin typeface="Courier New" pitchFamily="49" charset="0"/>
              </a:rPr>
              <a:t>{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 smtClean="0">
                <a:latin typeface="Courier New" pitchFamily="49" charset="0"/>
              </a:rPr>
              <a:t>...</a:t>
            </a:r>
            <a:endParaRPr lang="en-NZ" sz="1400" b="1" dirty="0"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 </a:t>
            </a:r>
            <a:r>
              <a:rPr lang="en-NZ" b="1" dirty="0" smtClean="0">
                <a:latin typeface="Courier New" pitchFamily="49" charset="0"/>
              </a:rPr>
              <a:t> </a:t>
            </a:r>
            <a:r>
              <a:rPr lang="en-NZ" sz="1400" b="1" dirty="0" smtClean="0">
                <a:latin typeface="Courier New" pitchFamily="49" charset="0"/>
              </a:rPr>
              <a:t>public </a:t>
            </a:r>
            <a:r>
              <a:rPr lang="en-NZ" sz="1400" b="1" dirty="0">
                <a:latin typeface="Courier New" pitchFamily="49" charset="0"/>
              </a:rPr>
              <a:t>void move(int deltaX, int deltaY) {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>
                <a:latin typeface="Courier New" pitchFamily="49" charset="0"/>
              </a:rPr>
              <a:t>    xPos += deltaX;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>
                <a:latin typeface="Courier New" pitchFamily="49" charset="0"/>
              </a:rPr>
              <a:t>    yPos += deltaY;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>
                <a:latin typeface="Courier New" pitchFamily="49" charset="0"/>
              </a:rPr>
              <a:t>  }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 smtClean="0">
                <a:latin typeface="Courier New" pitchFamily="49" charset="0"/>
              </a:rPr>
              <a:t>}</a:t>
            </a:r>
            <a:endParaRPr lang="en-NZ" sz="1400" b="1" dirty="0">
              <a:latin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74669" y="2039645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60</a:t>
            </a:r>
            <a:endParaRPr lang="en-NZ" dirty="0"/>
          </a:p>
        </p:txBody>
      </p:sp>
      <p:sp>
        <p:nvSpPr>
          <p:cNvPr id="30" name="TextBox 29"/>
          <p:cNvSpPr txBox="1"/>
          <p:nvPr/>
        </p:nvSpPr>
        <p:spPr>
          <a:xfrm>
            <a:off x="8025777" y="2391909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120</a:t>
            </a:r>
            <a:endParaRPr lang="en-NZ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215000" y="2261477"/>
            <a:ext cx="810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247286" y="2546083"/>
            <a:ext cx="810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  <p:bldP spid="24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652470"/>
          </a:xfrm>
        </p:spPr>
        <p:txBody>
          <a:bodyPr>
            <a:normAutofit fontScale="90000"/>
          </a:bodyPr>
          <a:lstStyle/>
          <a:p>
            <a:r>
              <a:rPr lang="en-NZ" altLang="en-US" dirty="0"/>
              <a:t>3.</a:t>
            </a:r>
            <a:r>
              <a:rPr lang="en-US" altLang="en-US" dirty="0"/>
              <a:t>Creating </a:t>
            </a:r>
            <a:r>
              <a:rPr lang="en-US" altLang="en-US" dirty="0" smtClean="0"/>
              <a:t>Classes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Instance </a:t>
            </a:r>
            <a:r>
              <a:rPr lang="en-US" altLang="en-US" dirty="0" smtClean="0"/>
              <a:t>Method: </a:t>
            </a:r>
            <a:r>
              <a:rPr lang="en-US" altLang="en-US" dirty="0" err="1" smtClean="0"/>
              <a:t>setXXX</a:t>
            </a:r>
            <a:r>
              <a:rPr lang="en-US" altLang="en-US" dirty="0" smtClean="0"/>
              <a:t> &amp; </a:t>
            </a:r>
            <a:r>
              <a:rPr lang="en-US" altLang="en-US" dirty="0" err="1" smtClean="0"/>
              <a:t>getXXX</a:t>
            </a:r>
            <a:r>
              <a:rPr lang="en-US" altLang="en-US" dirty="0" smtClean="0"/>
              <a:t>  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5100" y="1219200"/>
            <a:ext cx="9493250" cy="4462670"/>
          </a:xfrm>
        </p:spPr>
        <p:txBody>
          <a:bodyPr>
            <a:normAutofit/>
          </a:bodyPr>
          <a:lstStyle/>
          <a:p>
            <a:r>
              <a:rPr lang="en-NZ" dirty="0" smtClean="0"/>
              <a:t>Method </a:t>
            </a:r>
            <a:r>
              <a:rPr lang="en-NZ" dirty="0" err="1" smtClean="0"/>
              <a:t>getX</a:t>
            </a:r>
            <a:r>
              <a:rPr lang="en-NZ" dirty="0" smtClean="0"/>
              <a:t>() </a:t>
            </a:r>
            <a:r>
              <a:rPr lang="en-NZ" dirty="0"/>
              <a:t>returns a particular </a:t>
            </a:r>
            <a:r>
              <a:rPr lang="en-NZ" dirty="0" smtClean="0"/>
              <a:t>Ball object’s x-position to </a:t>
            </a:r>
            <a:r>
              <a:rPr lang="en-NZ" dirty="0"/>
              <a:t>the caller. </a:t>
            </a:r>
          </a:p>
          <a:p>
            <a:pPr lvl="1"/>
            <a:r>
              <a:rPr lang="en-NZ" dirty="0" smtClean="0"/>
              <a:t>This method </a:t>
            </a:r>
            <a:r>
              <a:rPr lang="en-NZ" dirty="0"/>
              <a:t>has an empty parameter list, so it does not require additional </a:t>
            </a:r>
            <a:r>
              <a:rPr lang="en-NZ" dirty="0" smtClean="0"/>
              <a:t>information </a:t>
            </a:r>
            <a:r>
              <a:rPr lang="en-NZ" dirty="0"/>
              <a:t>to perform its </a:t>
            </a:r>
            <a:r>
              <a:rPr lang="en-NZ" dirty="0" smtClean="0"/>
              <a:t>task</a:t>
            </a:r>
            <a:r>
              <a:rPr lang="en-NZ" dirty="0"/>
              <a:t> </a:t>
            </a:r>
            <a:r>
              <a:rPr lang="en-NZ" dirty="0" smtClean="0"/>
              <a:t>and just return the value</a:t>
            </a:r>
          </a:p>
          <a:p>
            <a:pPr lvl="1"/>
            <a:r>
              <a:rPr lang="en-NZ" dirty="0"/>
              <a:t>Get methods are also commonly called accessor methods </a:t>
            </a:r>
            <a:endParaRPr lang="en-NZ" dirty="0" smtClean="0"/>
          </a:p>
          <a:p>
            <a:r>
              <a:rPr lang="en-NZ" dirty="0" smtClean="0"/>
              <a:t>Method </a:t>
            </a:r>
            <a:r>
              <a:rPr lang="en-NZ" dirty="0" err="1" smtClean="0"/>
              <a:t>setX</a:t>
            </a:r>
            <a:r>
              <a:rPr lang="en-NZ" dirty="0" smtClean="0"/>
              <a:t>() assigns </a:t>
            </a:r>
            <a:r>
              <a:rPr lang="en-NZ" dirty="0"/>
              <a:t>the value of the </a:t>
            </a:r>
            <a:r>
              <a:rPr lang="en-NZ" dirty="0" smtClean="0"/>
              <a:t>parameter </a:t>
            </a:r>
            <a:r>
              <a:rPr lang="en-NZ" dirty="0"/>
              <a:t>(</a:t>
            </a:r>
            <a:r>
              <a:rPr lang="en-NZ" dirty="0" smtClean="0"/>
              <a:t>an </a:t>
            </a:r>
            <a:r>
              <a:rPr lang="en-NZ" dirty="0" err="1" smtClean="0"/>
              <a:t>int</a:t>
            </a:r>
            <a:r>
              <a:rPr lang="en-NZ" dirty="0" smtClean="0"/>
              <a:t>) </a:t>
            </a:r>
            <a:r>
              <a:rPr lang="en-NZ" dirty="0"/>
              <a:t>to the class’s </a:t>
            </a:r>
            <a:r>
              <a:rPr lang="en-NZ" dirty="0" err="1" smtClean="0"/>
              <a:t>xPos</a:t>
            </a:r>
            <a:r>
              <a:rPr lang="en-NZ" dirty="0" smtClean="0"/>
              <a:t> instance </a:t>
            </a:r>
            <a:r>
              <a:rPr lang="en-NZ" dirty="0"/>
              <a:t>variable, thus storing the </a:t>
            </a:r>
            <a:r>
              <a:rPr lang="en-NZ" dirty="0" smtClean="0"/>
              <a:t>x-position in </a:t>
            </a:r>
            <a:r>
              <a:rPr lang="en-NZ" dirty="0"/>
              <a:t>the object. </a:t>
            </a:r>
          </a:p>
          <a:p>
            <a:pPr lvl="2"/>
            <a:r>
              <a:rPr lang="en-NZ" dirty="0" smtClean="0"/>
              <a:t>Note: If </a:t>
            </a:r>
            <a:r>
              <a:rPr lang="en-NZ" dirty="0"/>
              <a:t>a method contains a </a:t>
            </a:r>
            <a:r>
              <a:rPr lang="en-NZ" b="1" dirty="0"/>
              <a:t>local variable</a:t>
            </a:r>
            <a:r>
              <a:rPr lang="en-NZ" dirty="0"/>
              <a:t> with the </a:t>
            </a:r>
            <a:r>
              <a:rPr lang="en-NZ" b="1" dirty="0"/>
              <a:t>same</a:t>
            </a:r>
            <a:r>
              <a:rPr lang="en-NZ" dirty="0"/>
              <a:t> name as an </a:t>
            </a:r>
            <a:r>
              <a:rPr lang="en-NZ" b="1" dirty="0"/>
              <a:t>instance variable</a:t>
            </a:r>
            <a:r>
              <a:rPr lang="en-NZ" dirty="0"/>
              <a:t>, that method’s body will refer to the local variable rather than the instance variable. </a:t>
            </a:r>
          </a:p>
          <a:p>
            <a:pPr lvl="2"/>
            <a:r>
              <a:rPr lang="en-NZ" dirty="0"/>
              <a:t>T</a:t>
            </a:r>
            <a:r>
              <a:rPr lang="en-NZ" dirty="0" smtClean="0"/>
              <a:t>he </a:t>
            </a:r>
            <a:r>
              <a:rPr lang="en-NZ" dirty="0"/>
              <a:t>local variable is said to </a:t>
            </a:r>
            <a:r>
              <a:rPr lang="en-NZ" b="1" dirty="0"/>
              <a:t>shadow</a:t>
            </a:r>
            <a:r>
              <a:rPr lang="en-NZ" dirty="0"/>
              <a:t> the instance variable in the method’s body. </a:t>
            </a:r>
          </a:p>
          <a:p>
            <a:pPr lvl="2"/>
            <a:r>
              <a:rPr lang="en-NZ" dirty="0" smtClean="0"/>
              <a:t>You use </a:t>
            </a:r>
            <a:r>
              <a:rPr lang="en-NZ" dirty="0"/>
              <a:t>the keyword </a:t>
            </a:r>
            <a:r>
              <a:rPr lang="en-NZ" b="1" i="1" dirty="0"/>
              <a:t>this</a:t>
            </a:r>
            <a:r>
              <a:rPr lang="en-NZ" dirty="0"/>
              <a:t> to refer to the shadowed instance variable explicitly</a:t>
            </a:r>
          </a:p>
          <a:p>
            <a:pPr lvl="2"/>
            <a:r>
              <a:rPr lang="en-NZ" dirty="0"/>
              <a:t>Set methods are also commonly called </a:t>
            </a:r>
            <a:r>
              <a:rPr lang="en-NZ" dirty="0" err="1"/>
              <a:t>mutator</a:t>
            </a:r>
            <a:r>
              <a:rPr lang="en-NZ" dirty="0"/>
              <a:t> methods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17</a:t>
            </a:fld>
            <a:endParaRPr lang="en-NZ" dirty="0"/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908050" y="5518348"/>
            <a:ext cx="3786305" cy="7602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 smtClean="0">
                <a:latin typeface="Courier New" pitchFamily="49" charset="0"/>
              </a:rPr>
              <a:t>public </a:t>
            </a:r>
            <a:r>
              <a:rPr lang="en-NZ" sz="1400" b="1" dirty="0" err="1" smtClean="0">
                <a:latin typeface="Courier New" pitchFamily="49" charset="0"/>
              </a:rPr>
              <a:t>int</a:t>
            </a:r>
            <a:r>
              <a:rPr lang="en-NZ" sz="1400" b="1" dirty="0" smtClean="0">
                <a:latin typeface="Courier New" pitchFamily="49" charset="0"/>
              </a:rPr>
              <a:t> </a:t>
            </a:r>
            <a:r>
              <a:rPr lang="en-NZ" sz="1400" b="1" dirty="0" err="1" smtClean="0">
                <a:latin typeface="Courier New" pitchFamily="49" charset="0"/>
              </a:rPr>
              <a:t>getX</a:t>
            </a:r>
            <a:r>
              <a:rPr lang="en-NZ" sz="1400" b="1" dirty="0" smtClean="0">
                <a:latin typeface="Courier New" pitchFamily="49" charset="0"/>
              </a:rPr>
              <a:t>() </a:t>
            </a:r>
            <a:r>
              <a:rPr lang="en-NZ" sz="14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>
                <a:latin typeface="Courier New" pitchFamily="49" charset="0"/>
              </a:rPr>
              <a:t>    </a:t>
            </a:r>
            <a:r>
              <a:rPr lang="en-NZ" sz="1400" b="1" dirty="0" smtClean="0">
                <a:latin typeface="Courier New" pitchFamily="49" charset="0"/>
              </a:rPr>
              <a:t>return </a:t>
            </a:r>
            <a:r>
              <a:rPr lang="en-NZ" sz="1400" b="1" dirty="0" err="1" smtClean="0">
                <a:latin typeface="Courier New" pitchFamily="49" charset="0"/>
              </a:rPr>
              <a:t>xPos</a:t>
            </a:r>
            <a:r>
              <a:rPr lang="en-NZ" sz="1400" b="1" dirty="0" smtClean="0">
                <a:latin typeface="Courier New" pitchFamily="49" charset="0"/>
              </a:rPr>
              <a:t>;</a:t>
            </a:r>
            <a:endParaRPr lang="en-NZ" sz="1400" b="1" dirty="0"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 smtClean="0">
                <a:latin typeface="Courier New" pitchFamily="49" charset="0"/>
              </a:rPr>
              <a:t>}</a:t>
            </a:r>
            <a:endParaRPr lang="en-NZ" sz="1400" b="1" dirty="0">
              <a:latin typeface="Courier New" pitchFamily="49" charset="0"/>
            </a:endParaRPr>
          </a:p>
        </p:txBody>
      </p:sp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5169024" y="5759664"/>
            <a:ext cx="3786305" cy="7602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 smtClean="0">
                <a:latin typeface="Courier New" pitchFamily="49" charset="0"/>
              </a:rPr>
              <a:t>public void </a:t>
            </a:r>
            <a:r>
              <a:rPr lang="en-NZ" sz="1400" b="1" dirty="0" err="1" smtClean="0">
                <a:latin typeface="Courier New" pitchFamily="49" charset="0"/>
              </a:rPr>
              <a:t>setX</a:t>
            </a:r>
            <a:r>
              <a:rPr lang="en-NZ" sz="1400" b="1" dirty="0" smtClean="0">
                <a:latin typeface="Courier New" pitchFamily="49" charset="0"/>
              </a:rPr>
              <a:t>(</a:t>
            </a:r>
            <a:r>
              <a:rPr lang="en-NZ" sz="1400" b="1" dirty="0" err="1" smtClean="0">
                <a:latin typeface="Courier New" pitchFamily="49" charset="0"/>
              </a:rPr>
              <a:t>int</a:t>
            </a:r>
            <a:r>
              <a:rPr lang="en-NZ" sz="1400" b="1" dirty="0" smtClean="0">
                <a:latin typeface="Courier New" pitchFamily="49" charset="0"/>
              </a:rPr>
              <a:t> </a:t>
            </a:r>
            <a:r>
              <a:rPr lang="en-NZ" sz="1400" b="1" dirty="0" err="1" smtClean="0">
                <a:latin typeface="Courier New" pitchFamily="49" charset="0"/>
              </a:rPr>
              <a:t>xPos</a:t>
            </a:r>
            <a:r>
              <a:rPr lang="en-NZ" sz="1400" b="1" dirty="0" smtClean="0">
                <a:latin typeface="Courier New" pitchFamily="49" charset="0"/>
              </a:rPr>
              <a:t>) {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 </a:t>
            </a:r>
            <a:r>
              <a:rPr lang="en-NZ" b="1" dirty="0" smtClean="0">
                <a:latin typeface="Courier New" pitchFamily="49" charset="0"/>
              </a:rPr>
              <a:t>   </a:t>
            </a:r>
            <a:r>
              <a:rPr lang="en-NZ" b="1" dirty="0" err="1" smtClean="0">
                <a:latin typeface="Courier New" pitchFamily="49" charset="0"/>
              </a:rPr>
              <a:t>this.xPos</a:t>
            </a:r>
            <a:r>
              <a:rPr lang="en-NZ" b="1" dirty="0" smtClean="0">
                <a:latin typeface="Courier New" pitchFamily="49" charset="0"/>
              </a:rPr>
              <a:t> = </a:t>
            </a:r>
            <a:r>
              <a:rPr lang="en-NZ" b="1" dirty="0" err="1" smtClean="0">
                <a:latin typeface="Courier New" pitchFamily="49" charset="0"/>
              </a:rPr>
              <a:t>xPos</a:t>
            </a:r>
            <a:r>
              <a:rPr lang="en-NZ" b="1" dirty="0" smtClean="0">
                <a:latin typeface="Courier New" pitchFamily="49" charset="0"/>
              </a:rPr>
              <a:t>;</a:t>
            </a:r>
            <a:endParaRPr lang="en-NZ" sz="1400" b="1" dirty="0"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 smtClean="0">
                <a:latin typeface="Courier New" pitchFamily="49" charset="0"/>
              </a:rPr>
              <a:t>}</a:t>
            </a:r>
            <a:endParaRPr lang="en-NZ" sz="1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25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altLang="en-US" dirty="0"/>
              <a:t>3.</a:t>
            </a:r>
            <a:r>
              <a:rPr lang="en-US" altLang="en-US" dirty="0"/>
              <a:t>Creating Classes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NZ" dirty="0" smtClean="0"/>
              <a:t>Using </a:t>
            </a:r>
            <a:r>
              <a:rPr lang="en-NZ" dirty="0"/>
              <a:t>the this Keyword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58952" y="1412776"/>
            <a:ext cx="8543925" cy="4847740"/>
          </a:xfrm>
        </p:spPr>
        <p:txBody>
          <a:bodyPr>
            <a:normAutofit/>
          </a:bodyPr>
          <a:lstStyle/>
          <a:p>
            <a:r>
              <a:rPr lang="en-NZ" dirty="0"/>
              <a:t>Within an instance method or a constructor, </a:t>
            </a:r>
            <a:r>
              <a:rPr lang="en-NZ" dirty="0" smtClean="0"/>
              <a:t>“</a:t>
            </a:r>
            <a:r>
              <a:rPr lang="en-NZ" dirty="0" smtClean="0">
                <a:solidFill>
                  <a:srgbClr val="FF0000"/>
                </a:solidFill>
              </a:rPr>
              <a:t>this”</a:t>
            </a:r>
            <a:r>
              <a:rPr lang="en-NZ" dirty="0" smtClean="0"/>
              <a:t> </a:t>
            </a:r>
            <a:r>
              <a:rPr lang="en-NZ" dirty="0"/>
              <a:t>is a reference to the </a:t>
            </a:r>
            <a:r>
              <a:rPr lang="en-NZ" dirty="0">
                <a:solidFill>
                  <a:srgbClr val="FF0000"/>
                </a:solidFill>
              </a:rPr>
              <a:t>current</a:t>
            </a:r>
            <a:r>
              <a:rPr lang="en-NZ" dirty="0"/>
              <a:t> object — the object whose method or constructor is being called. </a:t>
            </a:r>
            <a:endParaRPr lang="en-NZ" dirty="0" smtClean="0"/>
          </a:p>
          <a:p>
            <a:pPr lvl="1"/>
            <a:r>
              <a:rPr lang="en-NZ" dirty="0" smtClean="0"/>
              <a:t>Using “this” </a:t>
            </a:r>
            <a:r>
              <a:rPr lang="en-NZ" dirty="0"/>
              <a:t>with a </a:t>
            </a:r>
            <a:r>
              <a:rPr lang="en-NZ" dirty="0" smtClean="0"/>
              <a:t>Field</a:t>
            </a:r>
          </a:p>
          <a:p>
            <a:pPr lvl="2"/>
            <a:r>
              <a:rPr lang="en-NZ" dirty="0"/>
              <a:t>When an instance variable and local variable share the same name, you must differentiate between the two by prefixing the instance variable access with the use of this.</a:t>
            </a:r>
          </a:p>
          <a:p>
            <a:pPr lvl="2"/>
            <a:endParaRPr lang="en-NZ" dirty="0"/>
          </a:p>
          <a:p>
            <a:pPr lvl="1"/>
            <a:endParaRPr lang="en-NZ" dirty="0" smtClean="0"/>
          </a:p>
          <a:p>
            <a:pPr lvl="1"/>
            <a:r>
              <a:rPr lang="en-NZ" dirty="0" smtClean="0"/>
              <a:t>Using “this” </a:t>
            </a:r>
            <a:r>
              <a:rPr lang="en-NZ" dirty="0"/>
              <a:t>with a </a:t>
            </a:r>
            <a:r>
              <a:rPr lang="en-NZ" dirty="0" smtClean="0"/>
              <a:t>Constructor</a:t>
            </a:r>
          </a:p>
          <a:p>
            <a:pPr lvl="2"/>
            <a:r>
              <a:rPr lang="en-NZ" dirty="0"/>
              <a:t>One constructor can call another by using "this"</a:t>
            </a:r>
          </a:p>
          <a:p>
            <a:pPr lvl="1"/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02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18</a:t>
            </a:fld>
            <a:endParaRPr lang="en-NZ" dirty="0"/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2432721" y="3646112"/>
            <a:ext cx="3240360" cy="99719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public </a:t>
            </a:r>
            <a:r>
              <a:rPr lang="en-NZ" b="1" dirty="0">
                <a:latin typeface="Courier New" pitchFamily="49" charset="0"/>
              </a:rPr>
              <a:t>Point(int a, int b) {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 </a:t>
            </a:r>
            <a:r>
              <a:rPr lang="en-NZ" b="1" dirty="0" smtClean="0">
                <a:latin typeface="Courier New" pitchFamily="49" charset="0"/>
              </a:rPr>
              <a:t> this.x </a:t>
            </a:r>
            <a:r>
              <a:rPr lang="en-NZ" b="1" dirty="0">
                <a:latin typeface="Courier New" pitchFamily="49" charset="0"/>
              </a:rPr>
              <a:t>= a;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  y </a:t>
            </a:r>
            <a:r>
              <a:rPr lang="en-NZ" b="1" dirty="0">
                <a:latin typeface="Courier New" pitchFamily="49" charset="0"/>
              </a:rPr>
              <a:t>= b;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}</a:t>
            </a:r>
            <a:endParaRPr lang="en-NZ" sz="1400" b="1" dirty="0" smtClean="0">
              <a:latin typeface="Courier New" pitchFamily="49" charset="0"/>
            </a:endParaRPr>
          </a:p>
        </p:txBody>
      </p:sp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6278818" y="3583556"/>
            <a:ext cx="3172375" cy="100258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public Point(int x, int y) {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  this.x </a:t>
            </a:r>
            <a:r>
              <a:rPr lang="en-NZ" b="1" dirty="0">
                <a:latin typeface="Courier New" pitchFamily="49" charset="0"/>
              </a:rPr>
              <a:t>= x;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  this.y </a:t>
            </a:r>
            <a:r>
              <a:rPr lang="en-NZ" b="1" dirty="0">
                <a:latin typeface="Courier New" pitchFamily="49" charset="0"/>
              </a:rPr>
              <a:t>= y;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}</a:t>
            </a:r>
            <a:endParaRPr lang="en-NZ" sz="1400" b="1" dirty="0" smtClean="0">
              <a:latin typeface="Courier New" pitchFamily="49" charset="0"/>
            </a:endParaRPr>
          </a:p>
        </p:txBody>
      </p:sp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776536" y="5499628"/>
            <a:ext cx="2127707" cy="7602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public </a:t>
            </a:r>
            <a:r>
              <a:rPr lang="en-NZ" b="1" dirty="0" smtClean="0">
                <a:latin typeface="Courier New" pitchFamily="49" charset="0"/>
              </a:rPr>
              <a:t>Point() </a:t>
            </a:r>
            <a:r>
              <a:rPr lang="en-NZ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  this(0,0);</a:t>
            </a:r>
            <a:endParaRPr lang="en-NZ" b="1" dirty="0"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}</a:t>
            </a:r>
            <a:endParaRPr lang="en-NZ" sz="1400" b="1" dirty="0" smtClean="0">
              <a:latin typeface="Courier New" pitchFamily="49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900628" y="3944886"/>
            <a:ext cx="1465636" cy="653530"/>
          </a:xfrm>
          <a:prstGeom prst="wedgeRectCallout">
            <a:avLst>
              <a:gd name="adj1" fmla="val 60176"/>
              <a:gd name="adj2" fmla="val -1605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Either this.x = a;</a:t>
            </a:r>
          </a:p>
          <a:p>
            <a:pPr algn="ctr"/>
            <a:r>
              <a:rPr lang="en-NZ" dirty="0" smtClean="0"/>
              <a:t>Or </a:t>
            </a:r>
          </a:p>
          <a:p>
            <a:pPr algn="ctr"/>
            <a:r>
              <a:rPr lang="en-NZ" dirty="0" smtClean="0"/>
              <a:t>x = a;</a:t>
            </a:r>
            <a:endParaRPr lang="en-NZ" dirty="0"/>
          </a:p>
        </p:txBody>
      </p:sp>
      <p:sp>
        <p:nvSpPr>
          <p:cNvPr id="11" name="Rectangular Callout 10"/>
          <p:cNvSpPr/>
          <p:nvPr/>
        </p:nvSpPr>
        <p:spPr>
          <a:xfrm>
            <a:off x="6969224" y="4475074"/>
            <a:ext cx="2133653" cy="653530"/>
          </a:xfrm>
          <a:prstGeom prst="wedgeRectCallout">
            <a:avLst>
              <a:gd name="adj1" fmla="val -41844"/>
              <a:gd name="adj2" fmla="val -734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Must use </a:t>
            </a:r>
            <a:r>
              <a:rPr lang="en-NZ" b="1" dirty="0" smtClean="0"/>
              <a:t>this.x</a:t>
            </a:r>
            <a:r>
              <a:rPr lang="en-NZ" dirty="0" smtClean="0"/>
              <a:t> to refer to the instance field</a:t>
            </a:r>
            <a:endParaRPr lang="en-NZ" dirty="0"/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4577114" y="163266"/>
            <a:ext cx="3287892" cy="2862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 smtClean="0">
                <a:latin typeface="Courier New" pitchFamily="49" charset="0"/>
              </a:rPr>
              <a:t>Point b = new Point( 10, 20);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075996"/>
              </p:ext>
            </p:extLst>
          </p:nvPr>
        </p:nvGraphicFramePr>
        <p:xfrm>
          <a:off x="8103927" y="166150"/>
          <a:ext cx="1285884" cy="91810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8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NZ" sz="1400" u="sng" baseline="0" dirty="0" smtClean="0"/>
                        <a:t>b</a:t>
                      </a:r>
                      <a:r>
                        <a:rPr lang="en-NZ" sz="1400" u="sng" dirty="0" smtClean="0"/>
                        <a:t>: Point</a:t>
                      </a:r>
                      <a:endParaRPr lang="en-US" sz="1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 =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y =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Exercise 1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50678" y="1196752"/>
            <a:ext cx="8543925" cy="4351338"/>
          </a:xfrm>
        </p:spPr>
        <p:txBody>
          <a:bodyPr/>
          <a:lstStyle/>
          <a:p>
            <a:r>
              <a:rPr lang="en-NZ" dirty="0" smtClean="0"/>
              <a:t>What is the output?</a:t>
            </a:r>
            <a:endParaRPr lang="en-NZ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02</a:t>
            </a:r>
            <a:endParaRPr lang="en-NZ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19</a:t>
            </a:fld>
            <a:endParaRPr lang="en-NZ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856656" y="1700808"/>
            <a:ext cx="7272808" cy="496135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public class Puppy</a:t>
            </a:r>
            <a:r>
              <a:rPr lang="en-NZ" b="1" dirty="0" smtClean="0">
                <a:latin typeface="Courier New" pitchFamily="49" charset="0"/>
              </a:rPr>
              <a:t>{</a:t>
            </a:r>
            <a:endParaRPr lang="en-NZ" b="1" dirty="0">
              <a:latin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  int </a:t>
            </a:r>
            <a:r>
              <a:rPr lang="en-NZ" b="1" dirty="0">
                <a:latin typeface="Courier New" pitchFamily="49" charset="0"/>
              </a:rPr>
              <a:t>puppyAge</a:t>
            </a:r>
            <a:r>
              <a:rPr lang="en-NZ" b="1" dirty="0" smtClean="0">
                <a:latin typeface="Courier New" pitchFamily="49" charset="0"/>
              </a:rPr>
              <a:t>;</a:t>
            </a:r>
            <a:endParaRPr lang="en-NZ" b="1" dirty="0">
              <a:latin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  public </a:t>
            </a:r>
            <a:r>
              <a:rPr lang="en-NZ" b="1" dirty="0">
                <a:latin typeface="Courier New" pitchFamily="49" charset="0"/>
              </a:rPr>
              <a:t>Puppy(String name){</a:t>
            </a:r>
          </a:p>
          <a:p>
            <a:pPr algn="l"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    System.out.println</a:t>
            </a:r>
            <a:r>
              <a:rPr lang="en-NZ" b="1" dirty="0">
                <a:latin typeface="Courier New" pitchFamily="49" charset="0"/>
              </a:rPr>
              <a:t>("Name chosen is :" + name );</a:t>
            </a:r>
          </a:p>
          <a:p>
            <a:pPr algn="l"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  }</a:t>
            </a:r>
            <a:endParaRPr lang="en-NZ" b="1" dirty="0">
              <a:latin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  public </a:t>
            </a:r>
            <a:r>
              <a:rPr lang="en-NZ" b="1" dirty="0">
                <a:latin typeface="Courier New" pitchFamily="49" charset="0"/>
              </a:rPr>
              <a:t>void setAge( int age ){</a:t>
            </a:r>
          </a:p>
          <a:p>
            <a:pPr algn="l"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    puppyAge </a:t>
            </a:r>
            <a:r>
              <a:rPr lang="en-NZ" b="1" dirty="0">
                <a:latin typeface="Courier New" pitchFamily="49" charset="0"/>
              </a:rPr>
              <a:t>= age;</a:t>
            </a:r>
          </a:p>
          <a:p>
            <a:pPr algn="l"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  }</a:t>
            </a:r>
            <a:endParaRPr lang="en-NZ" b="1" dirty="0">
              <a:latin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  public </a:t>
            </a:r>
            <a:r>
              <a:rPr lang="en-NZ" b="1" dirty="0">
                <a:latin typeface="Courier New" pitchFamily="49" charset="0"/>
              </a:rPr>
              <a:t>int getAge( ){</a:t>
            </a:r>
          </a:p>
          <a:p>
            <a:pPr algn="l"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    System.out.println</a:t>
            </a:r>
            <a:r>
              <a:rPr lang="en-NZ" b="1" dirty="0">
                <a:latin typeface="Courier New" pitchFamily="49" charset="0"/>
              </a:rPr>
              <a:t>("Puppy's age is :" + puppyAge );</a:t>
            </a:r>
          </a:p>
          <a:p>
            <a:pPr algn="l"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    return </a:t>
            </a:r>
            <a:r>
              <a:rPr lang="en-NZ" b="1" dirty="0">
                <a:latin typeface="Courier New" pitchFamily="49" charset="0"/>
              </a:rPr>
              <a:t>puppyAge;</a:t>
            </a:r>
          </a:p>
          <a:p>
            <a:pPr algn="l"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  }</a:t>
            </a:r>
            <a:endParaRPr lang="en-NZ" b="1" dirty="0">
              <a:latin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  public </a:t>
            </a:r>
            <a:r>
              <a:rPr lang="en-NZ" b="1" dirty="0">
                <a:latin typeface="Courier New" pitchFamily="49" charset="0"/>
              </a:rPr>
              <a:t>static void main(String []args){</a:t>
            </a:r>
          </a:p>
          <a:p>
            <a:pPr algn="l"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    Puppy </a:t>
            </a:r>
            <a:r>
              <a:rPr lang="en-NZ" b="1" dirty="0">
                <a:latin typeface="Courier New" pitchFamily="49" charset="0"/>
              </a:rPr>
              <a:t>myPuppy = new Puppy( "tommy" );</a:t>
            </a:r>
          </a:p>
          <a:p>
            <a:pPr algn="l"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    myPuppy.setAge</a:t>
            </a:r>
            <a:r>
              <a:rPr lang="en-NZ" b="1" dirty="0">
                <a:latin typeface="Courier New" pitchFamily="49" charset="0"/>
              </a:rPr>
              <a:t>( 2 );</a:t>
            </a:r>
          </a:p>
          <a:p>
            <a:pPr algn="l"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    myPuppy.getAge</a:t>
            </a:r>
            <a:r>
              <a:rPr lang="en-NZ" b="1" dirty="0">
                <a:latin typeface="Courier New" pitchFamily="49" charset="0"/>
              </a:rPr>
              <a:t>( );</a:t>
            </a:r>
          </a:p>
          <a:p>
            <a:pPr algn="l"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    System.out.println</a:t>
            </a:r>
            <a:r>
              <a:rPr lang="en-NZ" b="1" dirty="0">
                <a:latin typeface="Courier New" pitchFamily="49" charset="0"/>
              </a:rPr>
              <a:t>("Variable Value :" + myPuppy.puppyAge );</a:t>
            </a:r>
          </a:p>
          <a:p>
            <a:pPr algn="l"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   }</a:t>
            </a:r>
          </a:p>
          <a:p>
            <a:pPr algn="l"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}</a:t>
            </a:r>
            <a:endParaRPr lang="en-NZ" sz="1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73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&amp; Reading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Topics:</a:t>
            </a:r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NZ" dirty="0"/>
              <a:t>Built-In Classes in Java</a:t>
            </a:r>
            <a:endParaRPr lang="en-US" dirty="0" smtClean="0"/>
          </a:p>
          <a:p>
            <a:pPr lvl="1"/>
            <a:r>
              <a:rPr lang="en-US" altLang="en-US" dirty="0"/>
              <a:t>Creating </a:t>
            </a:r>
            <a:r>
              <a:rPr lang="en-US" altLang="en-US" dirty="0" smtClean="0"/>
              <a:t>Classes</a:t>
            </a:r>
          </a:p>
          <a:p>
            <a:pPr lvl="1"/>
            <a:r>
              <a:rPr lang="en-US" dirty="0" smtClean="0"/>
              <a:t>Class Variables &amp; Methods</a:t>
            </a:r>
            <a:endParaRPr lang="en-US" dirty="0"/>
          </a:p>
          <a:p>
            <a:r>
              <a:rPr lang="en-US" dirty="0" smtClean="0"/>
              <a:t>Reading</a:t>
            </a:r>
          </a:p>
          <a:p>
            <a:pPr lvl="1"/>
            <a:r>
              <a:rPr lang="en-NZ" dirty="0"/>
              <a:t>Java how to program Late objects version (D &amp; D)</a:t>
            </a:r>
          </a:p>
          <a:p>
            <a:pPr lvl="2"/>
            <a:r>
              <a:rPr lang="en-NZ" dirty="0"/>
              <a:t>Chapter </a:t>
            </a:r>
            <a:r>
              <a:rPr lang="en-NZ" dirty="0" smtClean="0"/>
              <a:t>7</a:t>
            </a:r>
            <a:endParaRPr lang="en-US" dirty="0"/>
          </a:p>
          <a:p>
            <a:pPr lvl="1"/>
            <a:r>
              <a:rPr lang="en-US" dirty="0" smtClean="0"/>
              <a:t>The Java Tutorial</a:t>
            </a:r>
          </a:p>
          <a:p>
            <a:pPr lvl="2"/>
            <a:r>
              <a:rPr lang="en-US" dirty="0" smtClean="0">
                <a:hlinkClick r:id="rId2"/>
              </a:rPr>
              <a:t>Classes</a:t>
            </a:r>
            <a:r>
              <a:rPr lang="en-US" dirty="0" smtClean="0"/>
              <a:t>:</a:t>
            </a:r>
          </a:p>
          <a:p>
            <a:pPr lvl="3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docs.oracle.com/javase/tutorial/java/javaOO/classes.html</a:t>
            </a:r>
            <a:endParaRPr lang="en-US" dirty="0" smtClean="0"/>
          </a:p>
          <a:p>
            <a:pPr lvl="2"/>
            <a:r>
              <a:rPr lang="en-US" dirty="0" smtClean="0">
                <a:hlinkClick r:id="rId3"/>
              </a:rPr>
              <a:t>Objects</a:t>
            </a:r>
            <a:endParaRPr lang="en-US" dirty="0" smtClean="0"/>
          </a:p>
          <a:p>
            <a:pPr lvl="3"/>
            <a:r>
              <a:rPr lang="en-US" dirty="0"/>
              <a:t>http://docs.oracle.com/javase/tutorial/java/javaOO/objects.html</a:t>
            </a:r>
            <a:endParaRPr lang="en-US" dirty="0" smtClean="0"/>
          </a:p>
          <a:p>
            <a:pPr lvl="2"/>
            <a:endParaRPr lang="en-NZ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02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</a:t>
            </a:fld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308" y="0"/>
            <a:ext cx="8543925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4.Class Variables &amp; Class Methods</a:t>
            </a:r>
            <a:br>
              <a:rPr lang="en-US" dirty="0" smtClean="0"/>
            </a:br>
            <a:r>
              <a:rPr lang="en-US" dirty="0" smtClean="0"/>
              <a:t>Class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600" y="1219200"/>
            <a:ext cx="9505056" cy="5105400"/>
          </a:xfrm>
        </p:spPr>
        <p:txBody>
          <a:bodyPr>
            <a:normAutofit/>
          </a:bodyPr>
          <a:lstStyle/>
          <a:p>
            <a:r>
              <a:rPr lang="en-NZ" dirty="0"/>
              <a:t>You specify a class member variable or a class method by using the </a:t>
            </a:r>
            <a:r>
              <a:rPr lang="en-NZ" u="sng" dirty="0">
                <a:solidFill>
                  <a:srgbClr val="FF0000"/>
                </a:solidFill>
              </a:rPr>
              <a:t>static</a:t>
            </a:r>
            <a:r>
              <a:rPr lang="en-NZ" dirty="0"/>
              <a:t> keyword in the member's declaration. </a:t>
            </a:r>
            <a:endParaRPr lang="en-NZ" dirty="0" smtClean="0"/>
          </a:p>
          <a:p>
            <a:r>
              <a:rPr lang="en-NZ" dirty="0"/>
              <a:t>A static variable represents </a:t>
            </a:r>
            <a:r>
              <a:rPr lang="en-NZ" dirty="0" err="1"/>
              <a:t>classwide</a:t>
            </a:r>
            <a:r>
              <a:rPr lang="en-NZ" dirty="0"/>
              <a:t> information—all objects of the class share the same piece of data. </a:t>
            </a:r>
          </a:p>
          <a:p>
            <a:r>
              <a:rPr lang="en-US" dirty="0" smtClean="0"/>
              <a:t>Class variables are statically allocated, so they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re </a:t>
            </a:r>
            <a:r>
              <a:rPr lang="en-US" dirty="0" smtClean="0">
                <a:solidFill>
                  <a:srgbClr val="FF0000"/>
                </a:solidFill>
              </a:rPr>
              <a:t>shared</a:t>
            </a:r>
            <a:r>
              <a:rPr lang="en-US" dirty="0" smtClean="0"/>
              <a:t> by an </a:t>
            </a:r>
            <a:r>
              <a:rPr lang="en-US" dirty="0" smtClean="0">
                <a:solidFill>
                  <a:srgbClr val="FF0000"/>
                </a:solidFill>
              </a:rPr>
              <a:t>entire Class of objects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The runtime system allocates class variables once per class, regardless of the number of instances created of that </a:t>
            </a:r>
            <a:r>
              <a:rPr lang="en-US" dirty="0"/>
              <a:t>class. (i.e. only one copy)</a:t>
            </a:r>
          </a:p>
          <a:p>
            <a:pPr lvl="1"/>
            <a:r>
              <a:rPr lang="en-US" dirty="0" smtClean="0"/>
              <a:t>Static storage is allocated when the class is loaded.</a:t>
            </a:r>
          </a:p>
          <a:p>
            <a:pPr lvl="1"/>
            <a:r>
              <a:rPr lang="en-US" dirty="0" smtClean="0"/>
              <a:t>All instances </a:t>
            </a:r>
            <a:r>
              <a:rPr lang="en-US" b="1" dirty="0" smtClean="0">
                <a:solidFill>
                  <a:srgbClr val="FF0000"/>
                </a:solidFill>
              </a:rPr>
              <a:t>share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the same copy of the class variables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02</a:t>
            </a:r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20</a:t>
            </a:fld>
            <a:endParaRPr lang="en-NZ" dirty="0"/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596308" y="5445224"/>
            <a:ext cx="3528392" cy="7602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>
                <a:latin typeface="Courier New" pitchFamily="49" charset="0"/>
              </a:rPr>
              <a:t>public class </a:t>
            </a:r>
            <a:r>
              <a:rPr lang="en-NZ" b="1" dirty="0">
                <a:latin typeface="Courier New" pitchFamily="49" charset="0"/>
              </a:rPr>
              <a:t>Stuff {</a:t>
            </a:r>
            <a:endParaRPr lang="en-NZ" sz="1400" b="1" dirty="0"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 smtClean="0">
                <a:latin typeface="Courier New" pitchFamily="49" charset="0"/>
              </a:rPr>
              <a:t>  public </a:t>
            </a:r>
            <a:r>
              <a:rPr lang="en-NZ" b="1" dirty="0" smtClean="0">
                <a:latin typeface="Courier New" pitchFamily="49" charset="0"/>
              </a:rPr>
              <a:t>static int </a:t>
            </a:r>
            <a:r>
              <a:rPr lang="en-NZ" sz="1400" b="1" dirty="0" smtClean="0">
                <a:latin typeface="Courier New" pitchFamily="49" charset="0"/>
              </a:rPr>
              <a:t>x = 10;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 smtClean="0">
                <a:latin typeface="Courier New" pitchFamily="49" charset="0"/>
              </a:rPr>
              <a:t>}</a:t>
            </a:r>
            <a:endParaRPr lang="en-NZ" sz="1400" b="1" dirty="0">
              <a:latin typeface="Courier New" pitchFamily="49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176298"/>
              </p:ext>
            </p:extLst>
          </p:nvPr>
        </p:nvGraphicFramePr>
        <p:xfrm>
          <a:off x="7854349" y="6138996"/>
          <a:ext cx="128588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213">
                <a:tc>
                  <a:txBody>
                    <a:bodyPr/>
                    <a:lstStyle/>
                    <a:p>
                      <a:pPr algn="ctr"/>
                      <a:r>
                        <a:rPr lang="en-NZ" sz="1400" u="sng" baseline="0" dirty="0" smtClean="0"/>
                        <a:t>Stuff</a:t>
                      </a:r>
                      <a:endParaRPr lang="en-US" sz="14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213"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X: 10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4297565" y="5825328"/>
            <a:ext cx="3331844" cy="7602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Stuff a1 = new Stuff();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Stuff </a:t>
            </a:r>
            <a:r>
              <a:rPr lang="en-NZ" b="1" dirty="0">
                <a:latin typeface="Courier New" pitchFamily="49" charset="0"/>
              </a:rPr>
              <a:t>a2 = new Stuff</a:t>
            </a:r>
            <a:r>
              <a:rPr lang="en-NZ" b="1" dirty="0" smtClean="0">
                <a:latin typeface="Courier New" pitchFamily="49" charset="0"/>
              </a:rPr>
              <a:t>();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 smtClean="0">
                <a:latin typeface="Courier New" pitchFamily="49" charset="0"/>
              </a:rPr>
              <a:t>System.out.println(Stuff.x);</a:t>
            </a:r>
            <a:endParaRPr lang="en-NZ" sz="1400" b="1" dirty="0">
              <a:latin typeface="Courier New" pitchFamily="49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717998"/>
              </p:ext>
            </p:extLst>
          </p:nvPr>
        </p:nvGraphicFramePr>
        <p:xfrm>
          <a:off x="6986467" y="5468453"/>
          <a:ext cx="128588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213">
                <a:tc>
                  <a:txBody>
                    <a:bodyPr/>
                    <a:lstStyle/>
                    <a:p>
                      <a:pPr algn="ctr"/>
                      <a:r>
                        <a:rPr lang="en-NZ" sz="1400" u="sng" baseline="0" dirty="0" smtClean="0"/>
                        <a:t>a1: Stuff</a:t>
                      </a:r>
                      <a:endParaRPr lang="en-US" sz="14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533314"/>
              </p:ext>
            </p:extLst>
          </p:nvPr>
        </p:nvGraphicFramePr>
        <p:xfrm>
          <a:off x="8379566" y="5468453"/>
          <a:ext cx="128588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213">
                <a:tc>
                  <a:txBody>
                    <a:bodyPr/>
                    <a:lstStyle/>
                    <a:p>
                      <a:pPr algn="ctr"/>
                      <a:r>
                        <a:rPr lang="en-NZ" sz="1400" u="sng" baseline="0" dirty="0" smtClean="0"/>
                        <a:t>a2 : Stuff</a:t>
                      </a:r>
                      <a:endParaRPr lang="en-US" sz="14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 Box 36"/>
          <p:cNvSpPr txBox="1">
            <a:spLocks noChangeArrowheads="1"/>
          </p:cNvSpPr>
          <p:nvPr/>
        </p:nvSpPr>
        <p:spPr bwMode="auto">
          <a:xfrm>
            <a:off x="8841432" y="120650"/>
            <a:ext cx="864096" cy="28707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sz="1200" dirty="0" smtClean="0"/>
              <a:t>Stuff.java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9932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532" y="-20270"/>
            <a:ext cx="8543925" cy="1325563"/>
          </a:xfrm>
        </p:spPr>
        <p:txBody>
          <a:bodyPr>
            <a:normAutofit/>
          </a:bodyPr>
          <a:lstStyle/>
          <a:p>
            <a:r>
              <a:rPr lang="en-US" dirty="0"/>
              <a:t>4.Class Variables &amp; Class Methods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600" y="1219200"/>
            <a:ext cx="9505056" cy="5105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Some methods do work but don’t need an object. Use the class name instead of an object name to invoke</a:t>
            </a:r>
          </a:p>
          <a:p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altLang="en-US" sz="2500" dirty="0" smtClean="0"/>
              <a:t>They </a:t>
            </a:r>
            <a:r>
              <a:rPr lang="en-US" altLang="en-US" sz="2500" dirty="0"/>
              <a:t>are called class </a:t>
            </a:r>
            <a:r>
              <a:rPr lang="en-US" altLang="en-US" sz="2500" dirty="0" smtClean="0"/>
              <a:t>methods.</a:t>
            </a:r>
            <a:endParaRPr lang="en-US" altLang="en-US" sz="25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Declare class methods with the </a:t>
            </a:r>
            <a:r>
              <a:rPr lang="en-US" altLang="en-US" sz="2800" dirty="0">
                <a:solidFill>
                  <a:srgbClr val="FF0000"/>
                </a:solidFill>
              </a:rPr>
              <a:t>static </a:t>
            </a:r>
            <a:r>
              <a:rPr lang="en-US" altLang="en-US" sz="2800" dirty="0"/>
              <a:t>modifier</a:t>
            </a:r>
          </a:p>
          <a:p>
            <a:pPr lvl="1"/>
            <a:r>
              <a:rPr lang="en-US" dirty="0" smtClean="0"/>
              <a:t>Class </a:t>
            </a:r>
            <a:r>
              <a:rPr lang="en-US" dirty="0"/>
              <a:t>methods cannot access instance variables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Class methods are handled by the “class object” – they can be called even if there are no instances of this class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02</a:t>
            </a:r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21</a:t>
            </a:fld>
            <a:endParaRPr lang="en-NZ" dirty="0"/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703114" y="4828132"/>
            <a:ext cx="4177877" cy="123418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>
                <a:latin typeface="Courier New" pitchFamily="49" charset="0"/>
              </a:rPr>
              <a:t>public class </a:t>
            </a:r>
            <a:r>
              <a:rPr lang="en-NZ" b="1" dirty="0">
                <a:latin typeface="Courier New" pitchFamily="49" charset="0"/>
              </a:rPr>
              <a:t>Stuff {</a:t>
            </a:r>
            <a:endParaRPr lang="en-NZ" sz="1400" b="1" dirty="0"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 smtClean="0">
                <a:latin typeface="Courier New" pitchFamily="49" charset="0"/>
              </a:rPr>
              <a:t>  private </a:t>
            </a:r>
            <a:r>
              <a:rPr lang="en-NZ" b="1" dirty="0" smtClean="0">
                <a:latin typeface="Courier New" pitchFamily="49" charset="0"/>
              </a:rPr>
              <a:t>static int </a:t>
            </a:r>
            <a:r>
              <a:rPr lang="en-NZ" sz="1400" b="1" dirty="0" smtClean="0">
                <a:latin typeface="Courier New" pitchFamily="49" charset="0"/>
              </a:rPr>
              <a:t>x = 10;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 smtClean="0">
                <a:latin typeface="Courier New" pitchFamily="49" charset="0"/>
              </a:rPr>
              <a:t>  public static int getX() { ...</a:t>
            </a:r>
            <a:endParaRPr lang="en-NZ" sz="1400" b="1" dirty="0"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 smtClean="0">
                <a:latin typeface="Courier New" pitchFamily="49" charset="0"/>
              </a:rPr>
              <a:t>  }</a:t>
            </a:r>
            <a:endParaRPr lang="en-NZ" sz="1400" b="1" dirty="0"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 smtClean="0">
                <a:latin typeface="Courier New" pitchFamily="49" charset="0"/>
              </a:rPr>
              <a:t>}</a:t>
            </a:r>
            <a:endParaRPr lang="en-NZ" sz="1400" b="1" dirty="0">
              <a:latin typeface="Courier New" pitchFamily="49" charset="0"/>
            </a:endParaRP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5329011" y="5661248"/>
            <a:ext cx="3728446" cy="2862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System.out.println(Stuff.getX());</a:t>
            </a:r>
            <a:endParaRPr lang="en-NZ" sz="1400" b="1" dirty="0">
              <a:latin typeface="Courier New" pitchFamily="49" charset="0"/>
            </a:endParaRP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4785494" y="2014484"/>
            <a:ext cx="2945054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en-US" b="1" dirty="0">
                <a:latin typeface="Courier New" panose="02070309020205020404" pitchFamily="49" charset="0"/>
              </a:rPr>
              <a:t>Math.round(2.3);</a:t>
            </a:r>
          </a:p>
          <a:p>
            <a:pPr algn="l"/>
            <a:r>
              <a:rPr lang="en-US" altLang="en-US" b="1" dirty="0">
                <a:latin typeface="Courier New" panose="02070309020205020404" pitchFamily="49" charset="0"/>
              </a:rPr>
              <a:t>Integer.parseInt("123");</a:t>
            </a:r>
          </a:p>
        </p:txBody>
      </p:sp>
    </p:spTree>
    <p:extLst>
      <p:ext uri="{BB962C8B-B14F-4D97-AF65-F5344CB8AC3E}">
        <p14:creationId xmlns:p14="http://schemas.microsoft.com/office/powerpoint/2010/main" val="12726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4.Class Variables &amp; Class Methods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NZ" dirty="0" smtClean="0"/>
              <a:t>Additional Notes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A </a:t>
            </a:r>
            <a:r>
              <a:rPr lang="en-NZ" dirty="0"/>
              <a:t>static method can call other static methods of the same class directly (i.e., using the method name by itself) and can manipulate static variables in the same class directly. </a:t>
            </a:r>
            <a:endParaRPr lang="en-NZ" dirty="0" smtClean="0"/>
          </a:p>
          <a:p>
            <a:pPr lvl="1"/>
            <a:r>
              <a:rPr lang="en-NZ" dirty="0" smtClean="0"/>
              <a:t>Java </a:t>
            </a:r>
            <a:r>
              <a:rPr lang="en-NZ" dirty="0"/>
              <a:t>does not allow a static method to directly access instance variables and instance methods of the same </a:t>
            </a:r>
            <a:r>
              <a:rPr lang="en-NZ" dirty="0" smtClean="0"/>
              <a:t>class</a:t>
            </a:r>
          </a:p>
          <a:p>
            <a:pPr lvl="2"/>
            <a:r>
              <a:rPr lang="en-NZ" dirty="0"/>
              <a:t>It is because a static method can be called even when no objects of the class have been instantiated. </a:t>
            </a:r>
            <a:r>
              <a:rPr lang="en-NZ" dirty="0" smtClean="0"/>
              <a:t> (i.e. </a:t>
            </a:r>
            <a:r>
              <a:rPr lang="en-NZ" i="1" dirty="0"/>
              <a:t>this</a:t>
            </a:r>
            <a:r>
              <a:rPr lang="en-NZ" dirty="0"/>
              <a:t> reference cannot be used in a </a:t>
            </a:r>
            <a:r>
              <a:rPr lang="en-NZ" i="1" dirty="0"/>
              <a:t>static</a:t>
            </a:r>
            <a:r>
              <a:rPr lang="en-NZ" dirty="0"/>
              <a:t> </a:t>
            </a:r>
            <a:r>
              <a:rPr lang="en-NZ" dirty="0" smtClean="0"/>
              <a:t>method)</a:t>
            </a:r>
            <a:endParaRPr lang="en-NZ" dirty="0"/>
          </a:p>
          <a:p>
            <a:r>
              <a:rPr lang="en-NZ" dirty="0" smtClean="0"/>
              <a:t>Instance </a:t>
            </a:r>
            <a:r>
              <a:rPr lang="en-NZ" dirty="0"/>
              <a:t>methods can access all fields (static variables and instance variables) and methods of the class</a:t>
            </a:r>
            <a:r>
              <a:rPr lang="en-NZ" dirty="0" smtClean="0"/>
              <a:t>.</a:t>
            </a:r>
          </a:p>
          <a:p>
            <a:pPr lvl="1"/>
            <a:r>
              <a:rPr lang="en-NZ" dirty="0"/>
              <a:t>Many objects of a class, each with its own copies of the instance variables, may exist at the same time.</a:t>
            </a:r>
          </a:p>
          <a:p>
            <a:r>
              <a:rPr lang="en-NZ" dirty="0"/>
              <a:t>Declaring instance variables private is known as data hiding or information hiding.</a:t>
            </a:r>
          </a:p>
          <a:p>
            <a:endParaRPr lang="en-NZ" dirty="0"/>
          </a:p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22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4254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886413"/>
              </p:ext>
            </p:extLst>
          </p:nvPr>
        </p:nvGraphicFramePr>
        <p:xfrm>
          <a:off x="6563776" y="1988840"/>
          <a:ext cx="299773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NZ" sz="2000" u="sng" baseline="0" dirty="0" smtClean="0"/>
                        <a:t>sharedCounter: Class</a:t>
                      </a:r>
                      <a:endParaRPr lang="en-US" sz="20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213">
                <a:tc>
                  <a:txBody>
                    <a:bodyPr/>
                    <a:lstStyle/>
                    <a:p>
                      <a:r>
                        <a:rPr lang="en-NZ" sz="2000" dirty="0" smtClean="0"/>
                        <a:t>count</a:t>
                      </a:r>
                      <a:r>
                        <a:rPr lang="en-NZ" sz="2000" baseline="0" dirty="0" smtClean="0"/>
                        <a:t> = 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269" name="Text Box 2"/>
          <p:cNvSpPr txBox="1">
            <a:spLocks noChangeArrowheads="1"/>
          </p:cNvSpPr>
          <p:nvPr/>
        </p:nvSpPr>
        <p:spPr bwMode="auto">
          <a:xfrm>
            <a:off x="344488" y="1766426"/>
            <a:ext cx="5435798" cy="2893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NZ" sz="1400" b="1" dirty="0">
                <a:latin typeface="Courier New" pitchFamily="49" charset="0"/>
              </a:rPr>
              <a:t>public class SharedCounter {</a:t>
            </a:r>
          </a:p>
          <a:p>
            <a:pPr algn="l">
              <a:spcBef>
                <a:spcPct val="20000"/>
              </a:spcBef>
            </a:pPr>
            <a:r>
              <a:rPr lang="en-NZ" sz="1400" b="1" dirty="0">
                <a:latin typeface="Courier New" pitchFamily="49" charset="0"/>
              </a:rPr>
              <a:t>  private static int count;</a:t>
            </a:r>
          </a:p>
          <a:p>
            <a:pPr algn="l">
              <a:spcBef>
                <a:spcPct val="20000"/>
              </a:spcBef>
            </a:pPr>
            <a:r>
              <a:rPr lang="en-NZ" sz="1400" b="1" dirty="0">
                <a:latin typeface="Courier New" pitchFamily="49" charset="0"/>
              </a:rPr>
              <a:t>  private int value;</a:t>
            </a:r>
          </a:p>
          <a:p>
            <a:pPr algn="l">
              <a:spcBef>
                <a:spcPct val="20000"/>
              </a:spcBef>
            </a:pPr>
            <a:r>
              <a:rPr lang="en-NZ" sz="1400" b="1" dirty="0">
                <a:latin typeface="Courier New" pitchFamily="49" charset="0"/>
              </a:rPr>
              <a:t>  public SharedCounter(int value) {</a:t>
            </a:r>
          </a:p>
          <a:p>
            <a:pPr algn="l">
              <a:spcBef>
                <a:spcPct val="20000"/>
              </a:spcBef>
            </a:pPr>
            <a:r>
              <a:rPr lang="en-NZ" sz="1400" b="1" dirty="0">
                <a:latin typeface="Courier New" pitchFamily="49" charset="0"/>
              </a:rPr>
              <a:t>    this.value = value;</a:t>
            </a:r>
          </a:p>
          <a:p>
            <a:pPr algn="l">
              <a:spcBef>
                <a:spcPct val="20000"/>
              </a:spcBef>
            </a:pPr>
            <a:r>
              <a:rPr lang="en-NZ" sz="1400" b="1" dirty="0">
                <a:latin typeface="Courier New" pitchFamily="49" charset="0"/>
              </a:rPr>
              <a:t>    count++;</a:t>
            </a:r>
          </a:p>
          <a:p>
            <a:pPr algn="l">
              <a:spcBef>
                <a:spcPct val="20000"/>
              </a:spcBef>
            </a:pPr>
            <a:r>
              <a:rPr lang="en-NZ" sz="1400" b="1" dirty="0">
                <a:latin typeface="Courier New" pitchFamily="49" charset="0"/>
              </a:rPr>
              <a:t>  }</a:t>
            </a:r>
          </a:p>
          <a:p>
            <a:pPr algn="l">
              <a:spcBef>
                <a:spcPct val="20000"/>
              </a:spcBef>
            </a:pPr>
            <a:r>
              <a:rPr lang="en-NZ" sz="1400" b="1" dirty="0" smtClean="0">
                <a:latin typeface="Courier New" pitchFamily="49" charset="0"/>
              </a:rPr>
              <a:t>  public </a:t>
            </a:r>
            <a:r>
              <a:rPr lang="en-NZ" sz="1400" b="1" dirty="0">
                <a:latin typeface="Courier New" pitchFamily="49" charset="0"/>
              </a:rPr>
              <a:t>String toString() {</a:t>
            </a:r>
          </a:p>
          <a:p>
            <a:pPr algn="l">
              <a:spcBef>
                <a:spcPct val="20000"/>
              </a:spcBef>
            </a:pPr>
            <a:r>
              <a:rPr lang="en-NZ" sz="1400" b="1" dirty="0">
                <a:latin typeface="Courier New" pitchFamily="49" charset="0"/>
              </a:rPr>
              <a:t>    return "value=" + value + " count=" + count;</a:t>
            </a:r>
          </a:p>
          <a:p>
            <a:pPr algn="l">
              <a:spcBef>
                <a:spcPct val="20000"/>
              </a:spcBef>
            </a:pPr>
            <a:r>
              <a:rPr lang="en-NZ" sz="1400" b="1" dirty="0">
                <a:latin typeface="Courier New" pitchFamily="49" charset="0"/>
              </a:rPr>
              <a:t>  }</a:t>
            </a:r>
          </a:p>
          <a:p>
            <a:pPr algn="l">
              <a:spcBef>
                <a:spcPct val="20000"/>
              </a:spcBef>
            </a:pPr>
            <a:r>
              <a:rPr lang="en-NZ" sz="1400" b="1" dirty="0">
                <a:latin typeface="Courier New" pitchFamily="49" charset="0"/>
              </a:rPr>
              <a:t>}</a:t>
            </a:r>
          </a:p>
        </p:txBody>
      </p:sp>
      <p:sp>
        <p:nvSpPr>
          <p:cNvPr id="11273" name="Text Box 6"/>
          <p:cNvSpPr txBox="1">
            <a:spLocks noChangeArrowheads="1"/>
          </p:cNvSpPr>
          <p:nvPr/>
        </p:nvSpPr>
        <p:spPr bwMode="auto">
          <a:xfrm>
            <a:off x="226856" y="5205203"/>
            <a:ext cx="5943600" cy="10833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NZ" sz="1400" b="1" dirty="0" err="1" smtClean="0">
                <a:latin typeface="Courier New" pitchFamily="49" charset="0"/>
              </a:rPr>
              <a:t>SharedCounter</a:t>
            </a:r>
            <a:r>
              <a:rPr lang="en-NZ" sz="1400" b="1" dirty="0" smtClean="0">
                <a:latin typeface="Courier New" pitchFamily="49" charset="0"/>
              </a:rPr>
              <a:t> sc1 </a:t>
            </a:r>
            <a:r>
              <a:rPr lang="en-NZ" sz="1400" b="1" dirty="0">
                <a:latin typeface="Courier New" pitchFamily="49" charset="0"/>
              </a:rPr>
              <a:t>= new SharedCounter(10);</a:t>
            </a:r>
          </a:p>
          <a:p>
            <a:pPr algn="l">
              <a:spcBef>
                <a:spcPct val="20000"/>
              </a:spcBef>
            </a:pPr>
            <a:r>
              <a:rPr lang="en-NZ" sz="1400" b="1" dirty="0" err="1" smtClean="0">
                <a:latin typeface="Courier New" pitchFamily="49" charset="0"/>
              </a:rPr>
              <a:t>SharedCounter</a:t>
            </a:r>
            <a:r>
              <a:rPr lang="en-NZ" sz="1400" b="1" dirty="0" smtClean="0">
                <a:latin typeface="Courier New" pitchFamily="49" charset="0"/>
              </a:rPr>
              <a:t> sc2 </a:t>
            </a:r>
            <a:r>
              <a:rPr lang="en-NZ" sz="1400" b="1" dirty="0">
                <a:latin typeface="Courier New" pitchFamily="49" charset="0"/>
              </a:rPr>
              <a:t>= new SharedCounter(100);</a:t>
            </a:r>
          </a:p>
          <a:p>
            <a:pPr algn="l">
              <a:spcBef>
                <a:spcPct val="20000"/>
              </a:spcBef>
            </a:pPr>
            <a:r>
              <a:rPr lang="en-NZ" sz="1400" b="1" dirty="0" err="1" smtClean="0">
                <a:latin typeface="Courier New" pitchFamily="49" charset="0"/>
              </a:rPr>
              <a:t>SharedCounter</a:t>
            </a:r>
            <a:r>
              <a:rPr lang="en-NZ" sz="1400" b="1" dirty="0" smtClean="0">
                <a:latin typeface="Courier New" pitchFamily="49" charset="0"/>
              </a:rPr>
              <a:t> sc3 </a:t>
            </a:r>
            <a:r>
              <a:rPr lang="en-NZ" sz="1400" b="1" dirty="0">
                <a:latin typeface="Courier New" pitchFamily="49" charset="0"/>
              </a:rPr>
              <a:t>= new SharedCounter(200);</a:t>
            </a:r>
          </a:p>
          <a:p>
            <a:pPr algn="l">
              <a:spcBef>
                <a:spcPct val="20000"/>
              </a:spcBef>
            </a:pPr>
            <a:r>
              <a:rPr lang="en-NZ" b="1" dirty="0" err="1" smtClean="0">
                <a:latin typeface="Courier New" pitchFamily="49" charset="0"/>
              </a:rPr>
              <a:t>System.out.println</a:t>
            </a:r>
            <a:r>
              <a:rPr lang="en-NZ" b="1" dirty="0" smtClean="0">
                <a:latin typeface="Courier New" pitchFamily="49" charset="0"/>
              </a:rPr>
              <a:t>(sc1 </a:t>
            </a:r>
            <a:r>
              <a:rPr lang="en-NZ" b="1" dirty="0">
                <a:latin typeface="Courier New" pitchFamily="49" charset="0"/>
              </a:rPr>
              <a:t>+ " " + </a:t>
            </a:r>
            <a:r>
              <a:rPr lang="en-NZ" b="1" dirty="0" smtClean="0">
                <a:latin typeface="Courier New" pitchFamily="49" charset="0"/>
              </a:rPr>
              <a:t>sc2 </a:t>
            </a:r>
            <a:r>
              <a:rPr lang="en-NZ" b="1" dirty="0">
                <a:latin typeface="Courier New" pitchFamily="49" charset="0"/>
              </a:rPr>
              <a:t>+ " " + </a:t>
            </a:r>
            <a:r>
              <a:rPr lang="en-NZ" b="1" dirty="0" smtClean="0">
                <a:latin typeface="Courier New" pitchFamily="49" charset="0"/>
              </a:rPr>
              <a:t>sc3);</a:t>
            </a:r>
            <a:endParaRPr lang="en-NZ" sz="1400" b="1" dirty="0">
              <a:latin typeface="Courier New" pitchFamily="49" charset="0"/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836897"/>
              </p:ext>
            </p:extLst>
          </p:nvPr>
        </p:nvGraphicFramePr>
        <p:xfrm>
          <a:off x="5937097" y="3838296"/>
          <a:ext cx="2608581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8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213">
                <a:tc>
                  <a:txBody>
                    <a:bodyPr/>
                    <a:lstStyle/>
                    <a:p>
                      <a:pPr algn="ctr"/>
                      <a:r>
                        <a:rPr lang="en-NZ" sz="1600" u="sng" baseline="0" dirty="0" smtClean="0"/>
                        <a:t>c1: SharedCounter</a:t>
                      </a:r>
                      <a:endParaRPr lang="en-US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213">
                <a:tc>
                  <a:txBody>
                    <a:bodyPr/>
                    <a:lstStyle/>
                    <a:p>
                      <a:r>
                        <a:rPr lang="en-NZ" sz="1600" dirty="0" smtClean="0"/>
                        <a:t>value</a:t>
                      </a:r>
                      <a:r>
                        <a:rPr lang="en-NZ" sz="1600" baseline="0" dirty="0" smtClean="0"/>
                        <a:t> = 10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415101"/>
              </p:ext>
            </p:extLst>
          </p:nvPr>
        </p:nvGraphicFramePr>
        <p:xfrm>
          <a:off x="6170456" y="4534643"/>
          <a:ext cx="302296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2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NZ" sz="1600" u="sng" baseline="0" dirty="0" smtClean="0"/>
                        <a:t>c2: SharedCounter</a:t>
                      </a:r>
                      <a:endParaRPr lang="en-US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213">
                <a:tc>
                  <a:txBody>
                    <a:bodyPr/>
                    <a:lstStyle/>
                    <a:p>
                      <a:r>
                        <a:rPr lang="en-NZ" sz="1600" dirty="0" smtClean="0"/>
                        <a:t>value</a:t>
                      </a:r>
                      <a:r>
                        <a:rPr lang="en-NZ" sz="1600" baseline="0" dirty="0" smtClean="0"/>
                        <a:t> = 100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917100"/>
              </p:ext>
            </p:extLst>
          </p:nvPr>
        </p:nvGraphicFramePr>
        <p:xfrm>
          <a:off x="6534472" y="5301208"/>
          <a:ext cx="324306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3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NZ" sz="1600" u="sng" baseline="0" dirty="0" smtClean="0"/>
                        <a:t>c3: SharedCounter</a:t>
                      </a:r>
                      <a:endParaRPr lang="en-US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600" dirty="0" smtClean="0"/>
                        <a:t>value</a:t>
                      </a:r>
                      <a:r>
                        <a:rPr lang="en-NZ" sz="1600" baseline="0" dirty="0" smtClean="0"/>
                        <a:t> = 200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474006"/>
              </p:ext>
            </p:extLst>
          </p:nvPr>
        </p:nvGraphicFramePr>
        <p:xfrm>
          <a:off x="6563505" y="1988840"/>
          <a:ext cx="2998008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8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NZ" sz="2000" u="sng" baseline="0" dirty="0" smtClean="0"/>
                        <a:t>sharedCounter: Class</a:t>
                      </a:r>
                      <a:endParaRPr lang="en-US" sz="20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213">
                <a:tc>
                  <a:txBody>
                    <a:bodyPr/>
                    <a:lstStyle/>
                    <a:p>
                      <a:r>
                        <a:rPr lang="en-NZ" sz="2000" dirty="0" smtClean="0"/>
                        <a:t>count</a:t>
                      </a:r>
                      <a:r>
                        <a:rPr lang="en-NZ" sz="2000" baseline="0" dirty="0" smtClean="0"/>
                        <a:t> = </a:t>
                      </a:r>
                      <a:r>
                        <a:rPr lang="en-NZ" sz="2000" strike="sngStrike" baseline="0" dirty="0" smtClean="0"/>
                        <a:t>0 </a:t>
                      </a:r>
                      <a:r>
                        <a:rPr lang="en-NZ" sz="2000" strike="noStrike" baseline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>
            <a:stCxn id="40" idx="0"/>
            <a:endCxn id="51" idx="2"/>
          </p:cNvCxnSpPr>
          <p:nvPr/>
        </p:nvCxnSpPr>
        <p:spPr>
          <a:xfrm flipV="1">
            <a:off x="7241387" y="2781320"/>
            <a:ext cx="821257" cy="1056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8913440" y="2781320"/>
            <a:ext cx="504056" cy="172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159095"/>
              </p:ext>
            </p:extLst>
          </p:nvPr>
        </p:nvGraphicFramePr>
        <p:xfrm>
          <a:off x="6538708" y="1976264"/>
          <a:ext cx="3060972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NZ" sz="2000" u="sng" baseline="0" dirty="0" smtClean="0"/>
                        <a:t>sharedCounter: Class</a:t>
                      </a:r>
                      <a:endParaRPr lang="en-US" sz="20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213">
                <a:tc>
                  <a:txBody>
                    <a:bodyPr/>
                    <a:lstStyle/>
                    <a:p>
                      <a:r>
                        <a:rPr lang="en-NZ" sz="2000" dirty="0" smtClean="0"/>
                        <a:t>count</a:t>
                      </a:r>
                      <a:r>
                        <a:rPr lang="en-NZ" sz="2000" baseline="0" dirty="0" smtClean="0"/>
                        <a:t> = </a:t>
                      </a:r>
                      <a:r>
                        <a:rPr lang="en-NZ" sz="2000" strike="sngStrike" baseline="0" dirty="0" smtClean="0"/>
                        <a:t>0 1</a:t>
                      </a:r>
                      <a:r>
                        <a:rPr lang="en-NZ" sz="2000" baseline="0" dirty="0" smtClean="0"/>
                        <a:t> </a:t>
                      </a:r>
                      <a:r>
                        <a:rPr lang="en-NZ" sz="2000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>
          <a:xfrm flipH="1" flipV="1">
            <a:off x="9569896" y="2781320"/>
            <a:ext cx="135632" cy="2591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733124"/>
              </p:ext>
            </p:extLst>
          </p:nvPr>
        </p:nvGraphicFramePr>
        <p:xfrm>
          <a:off x="6534472" y="1978307"/>
          <a:ext cx="31032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3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5592">
                <a:tc>
                  <a:txBody>
                    <a:bodyPr/>
                    <a:lstStyle/>
                    <a:p>
                      <a:pPr algn="ctr"/>
                      <a:r>
                        <a:rPr lang="en-NZ" sz="2000" u="sng" baseline="0" dirty="0" smtClean="0"/>
                        <a:t>: Class</a:t>
                      </a:r>
                      <a:endParaRPr lang="en-US" sz="20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213">
                <a:tc>
                  <a:txBody>
                    <a:bodyPr/>
                    <a:lstStyle/>
                    <a:p>
                      <a:r>
                        <a:rPr lang="en-NZ" sz="2000" dirty="0" smtClean="0"/>
                        <a:t>name = “SharedCounter”</a:t>
                      </a:r>
                    </a:p>
                    <a:p>
                      <a:r>
                        <a:rPr lang="en-NZ" sz="2000" dirty="0" smtClean="0"/>
                        <a:t>count</a:t>
                      </a:r>
                      <a:r>
                        <a:rPr lang="en-NZ" sz="2000" baseline="0" dirty="0" smtClean="0"/>
                        <a:t> = </a:t>
                      </a:r>
                      <a:r>
                        <a:rPr lang="en-NZ" sz="2000" strike="sngStrike" baseline="0" dirty="0" smtClean="0"/>
                        <a:t>0 1 2</a:t>
                      </a:r>
                      <a:r>
                        <a:rPr lang="en-NZ" sz="2000" baseline="0" dirty="0" smtClean="0"/>
                        <a:t> </a:t>
                      </a:r>
                      <a:r>
                        <a:rPr lang="en-NZ" sz="2000" baseline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Examples: Class &amp; Instance variables</a:t>
            </a:r>
            <a:endParaRPr lang="en-NZ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02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23</a:t>
            </a:fld>
            <a:endParaRPr lang="en-NZ" dirty="0"/>
          </a:p>
        </p:txBody>
      </p:sp>
      <p:sp>
        <p:nvSpPr>
          <p:cNvPr id="10" name="Rectangular Callout 9"/>
          <p:cNvSpPr/>
          <p:nvPr/>
        </p:nvSpPr>
        <p:spPr>
          <a:xfrm>
            <a:off x="3728864" y="1556792"/>
            <a:ext cx="914400" cy="612648"/>
          </a:xfrm>
          <a:prstGeom prst="wedgeRectCallout">
            <a:avLst>
              <a:gd name="adj1" fmla="val -64653"/>
              <a:gd name="adj2" fmla="val 356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Class variable</a:t>
            </a:r>
            <a:endParaRPr lang="en-NZ" dirty="0"/>
          </a:p>
        </p:txBody>
      </p:sp>
      <p:sp>
        <p:nvSpPr>
          <p:cNvPr id="23" name="Rectangular Callout 22"/>
          <p:cNvSpPr/>
          <p:nvPr/>
        </p:nvSpPr>
        <p:spPr>
          <a:xfrm>
            <a:off x="4612764" y="2354535"/>
            <a:ext cx="914400" cy="612648"/>
          </a:xfrm>
          <a:prstGeom prst="wedgeRectCallout">
            <a:avLst>
              <a:gd name="adj1" fmla="val -119709"/>
              <a:gd name="adj2" fmla="val -2973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Instance variable</a:t>
            </a:r>
            <a:endParaRPr lang="en-NZ" dirty="0"/>
          </a:p>
        </p:txBody>
      </p:sp>
      <p:sp>
        <p:nvSpPr>
          <p:cNvPr id="19" name="Text Box 36"/>
          <p:cNvSpPr txBox="1">
            <a:spLocks noChangeArrowheads="1"/>
          </p:cNvSpPr>
          <p:nvPr/>
        </p:nvSpPr>
        <p:spPr bwMode="auto">
          <a:xfrm>
            <a:off x="8193360" y="126487"/>
            <a:ext cx="1512168" cy="28124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sz="1200" dirty="0" smtClean="0"/>
              <a:t>SharedCounter.java</a:t>
            </a:r>
            <a:endParaRPr lang="en-US" sz="1200" dirty="0"/>
          </a:p>
        </p:txBody>
      </p:sp>
      <p:grpSp>
        <p:nvGrpSpPr>
          <p:cNvPr id="20" name="Group 26"/>
          <p:cNvGrpSpPr>
            <a:grpSpLocks/>
          </p:cNvGrpSpPr>
          <p:nvPr/>
        </p:nvGrpSpPr>
        <p:grpSpPr bwMode="auto">
          <a:xfrm>
            <a:off x="8410877" y="2754922"/>
            <a:ext cx="628650" cy="630237"/>
            <a:chOff x="975" y="300"/>
            <a:chExt cx="680" cy="681"/>
          </a:xfrm>
        </p:grpSpPr>
        <p:sp>
          <p:nvSpPr>
            <p:cNvPr id="22" name="Oval 27"/>
            <p:cNvSpPr>
              <a:spLocks noChangeArrowheads="1"/>
            </p:cNvSpPr>
            <p:nvPr/>
          </p:nvSpPr>
          <p:spPr bwMode="auto">
            <a:xfrm>
              <a:off x="975" y="300"/>
              <a:ext cx="680" cy="68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altLang="zh-CN" sz="2000">
                <a:solidFill>
                  <a:srgbClr val="CC0000"/>
                </a:solidFill>
              </a:endParaRPr>
            </a:p>
          </p:txBody>
        </p:sp>
        <p:sp>
          <p:nvSpPr>
            <p:cNvPr id="24" name="Oval 28"/>
            <p:cNvSpPr>
              <a:spLocks noChangeArrowheads="1"/>
            </p:cNvSpPr>
            <p:nvPr/>
          </p:nvSpPr>
          <p:spPr bwMode="auto">
            <a:xfrm>
              <a:off x="1020" y="346"/>
              <a:ext cx="589" cy="589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25" name="WordArt 29"/>
            <p:cNvSpPr>
              <a:spLocks noChangeArrowheads="1" noChangeShapeType="1" noTextEdit="1"/>
            </p:cNvSpPr>
            <p:nvPr/>
          </p:nvSpPr>
          <p:spPr bwMode="auto">
            <a:xfrm>
              <a:off x="1258" y="391"/>
              <a:ext cx="125" cy="51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NZ" sz="9600" b="1" kern="10" dirty="0"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!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Exercise 2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5100" y="1219200"/>
            <a:ext cx="9493250" cy="1777752"/>
          </a:xfrm>
        </p:spPr>
        <p:txBody>
          <a:bodyPr>
            <a:normAutofit/>
          </a:bodyPr>
          <a:lstStyle/>
          <a:p>
            <a:r>
              <a:rPr lang="en-NZ" dirty="0"/>
              <a:t>Exercise: </a:t>
            </a:r>
            <a:endParaRPr lang="en-NZ" dirty="0" smtClean="0"/>
          </a:p>
          <a:p>
            <a:pPr lvl="1"/>
            <a:r>
              <a:rPr lang="en-NZ" dirty="0" smtClean="0"/>
              <a:t>Add a static </a:t>
            </a:r>
            <a:r>
              <a:rPr lang="en-NZ" dirty="0"/>
              <a:t>variable </a:t>
            </a:r>
            <a:r>
              <a:rPr lang="en-NZ" dirty="0" smtClean="0"/>
              <a:t>to </a:t>
            </a:r>
            <a:r>
              <a:rPr lang="en-NZ" dirty="0"/>
              <a:t>maintain a count of the number </a:t>
            </a:r>
            <a:r>
              <a:rPr lang="en-NZ" dirty="0" smtClean="0"/>
              <a:t>of Employee </a:t>
            </a:r>
            <a:r>
              <a:rPr lang="en-NZ" dirty="0"/>
              <a:t>objects in memory</a:t>
            </a:r>
            <a:r>
              <a:rPr lang="en-NZ" dirty="0" smtClean="0"/>
              <a:t>. (public or private?)</a:t>
            </a:r>
          </a:p>
          <a:p>
            <a:pPr lvl="1"/>
            <a:r>
              <a:rPr lang="en-NZ" dirty="0" smtClean="0"/>
              <a:t>Complete the constructor …</a:t>
            </a:r>
          </a:p>
          <a:p>
            <a:pPr lvl="1"/>
            <a:r>
              <a:rPr lang="en-NZ" dirty="0" smtClean="0"/>
              <a:t>Add a static </a:t>
            </a:r>
            <a:r>
              <a:rPr lang="en-NZ" dirty="0" err="1" smtClean="0"/>
              <a:t>getCount</a:t>
            </a:r>
            <a:r>
              <a:rPr lang="en-NZ" dirty="0" smtClean="0"/>
              <a:t>() method (why static?)</a:t>
            </a:r>
          </a:p>
          <a:p>
            <a:pPr lvl="1"/>
            <a:endParaRPr lang="en-NZ" dirty="0" smtClean="0"/>
          </a:p>
          <a:p>
            <a:endParaRPr lang="en-NZ" dirty="0" smtClean="0"/>
          </a:p>
          <a:p>
            <a:pPr lvl="1"/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Lecture09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24</a:t>
            </a:fld>
            <a:endParaRPr lang="en-NZ" dirty="0"/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1179433" y="3073152"/>
            <a:ext cx="7159626" cy="336707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class Employee {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  private String </a:t>
            </a:r>
            <a:r>
              <a:rPr lang="en-NZ" b="1" dirty="0" err="1">
                <a:latin typeface="Courier New" pitchFamily="49" charset="0"/>
              </a:rPr>
              <a:t>firstName</a:t>
            </a:r>
            <a:r>
              <a:rPr lang="en-NZ" b="1" dirty="0" smtClean="0">
                <a:latin typeface="Courier New" pitchFamily="49" charset="0"/>
              </a:rPr>
              <a:t>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 </a:t>
            </a:r>
            <a:r>
              <a:rPr lang="en-NZ" b="1" dirty="0" smtClean="0">
                <a:latin typeface="Courier New" pitchFamily="49" charset="0"/>
              </a:rPr>
              <a:t> </a:t>
            </a:r>
            <a:r>
              <a:rPr lang="en-NZ" b="1" dirty="0">
                <a:latin typeface="Courier New" pitchFamily="49" charset="0"/>
              </a:rPr>
              <a:t>private String </a:t>
            </a:r>
            <a:r>
              <a:rPr lang="en-NZ" b="1" dirty="0" err="1">
                <a:latin typeface="Courier New" pitchFamily="49" charset="0"/>
              </a:rPr>
              <a:t>lastName</a:t>
            </a:r>
            <a:r>
              <a:rPr lang="en-NZ" b="1" dirty="0" smtClean="0">
                <a:latin typeface="Courier New" pitchFamily="49" charset="0"/>
              </a:rPr>
              <a:t>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 // complete this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endParaRPr lang="en-NZ" b="1" dirty="0" smtClean="0"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  public </a:t>
            </a:r>
            <a:r>
              <a:rPr lang="en-NZ" b="1" dirty="0">
                <a:latin typeface="Courier New" pitchFamily="49" charset="0"/>
              </a:rPr>
              <a:t>Employee( String first, String last </a:t>
            </a:r>
            <a:r>
              <a:rPr lang="en-NZ" b="1" dirty="0" smtClean="0">
                <a:latin typeface="Courier New" pitchFamily="49" charset="0"/>
              </a:rPr>
              <a:t>) {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endParaRPr lang="en-NZ" b="1" dirty="0"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endParaRPr lang="en-NZ" b="1" dirty="0" smtClean="0"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  }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endParaRPr lang="en-NZ" b="1" dirty="0"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  public </a:t>
            </a:r>
            <a:r>
              <a:rPr lang="en-NZ" b="1" dirty="0">
                <a:latin typeface="Courier New" pitchFamily="49" charset="0"/>
              </a:rPr>
              <a:t>String </a:t>
            </a:r>
            <a:r>
              <a:rPr lang="en-NZ" b="1" dirty="0" err="1">
                <a:latin typeface="Courier New" pitchFamily="49" charset="0"/>
              </a:rPr>
              <a:t>toString</a:t>
            </a:r>
            <a:r>
              <a:rPr lang="en-NZ" b="1" dirty="0">
                <a:latin typeface="Courier New" pitchFamily="49" charset="0"/>
              </a:rPr>
              <a:t>() {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    return </a:t>
            </a:r>
            <a:r>
              <a:rPr lang="en-NZ" b="1" dirty="0" err="1">
                <a:latin typeface="Courier New" pitchFamily="49" charset="0"/>
              </a:rPr>
              <a:t>String.format</a:t>
            </a:r>
            <a:r>
              <a:rPr lang="en-NZ" b="1" dirty="0">
                <a:latin typeface="Courier New" pitchFamily="49" charset="0"/>
              </a:rPr>
              <a:t>("%s, %</a:t>
            </a:r>
            <a:r>
              <a:rPr lang="en-NZ" b="1" dirty="0" err="1">
                <a:latin typeface="Courier New" pitchFamily="49" charset="0"/>
              </a:rPr>
              <a:t>s%n</a:t>
            </a:r>
            <a:r>
              <a:rPr lang="en-NZ" b="1" dirty="0">
                <a:latin typeface="Courier New" pitchFamily="49" charset="0"/>
              </a:rPr>
              <a:t>", </a:t>
            </a:r>
            <a:r>
              <a:rPr lang="en-NZ" b="1" dirty="0" err="1">
                <a:latin typeface="Courier New" pitchFamily="49" charset="0"/>
              </a:rPr>
              <a:t>lastName</a:t>
            </a:r>
            <a:r>
              <a:rPr lang="en-NZ" b="1" dirty="0">
                <a:latin typeface="Courier New" pitchFamily="49" charset="0"/>
              </a:rPr>
              <a:t>, </a:t>
            </a:r>
            <a:r>
              <a:rPr lang="en-NZ" b="1" dirty="0" err="1">
                <a:latin typeface="Courier New" pitchFamily="49" charset="0"/>
              </a:rPr>
              <a:t>firstName</a:t>
            </a:r>
            <a:r>
              <a:rPr lang="en-NZ" b="1" dirty="0">
                <a:latin typeface="Courier New" pitchFamily="49" charset="0"/>
              </a:rPr>
              <a:t>);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  }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8768524" y="1271567"/>
            <a:ext cx="474367" cy="2916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fr-FR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3198394" y="743640"/>
            <a:ext cx="5328592" cy="7602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Employee </a:t>
            </a:r>
            <a:r>
              <a:rPr lang="en-NZ" b="1" dirty="0">
                <a:latin typeface="Courier New" pitchFamily="49" charset="0"/>
              </a:rPr>
              <a:t>bob = new Employee("Bob", "Blue</a:t>
            </a:r>
            <a:r>
              <a:rPr lang="en-NZ" b="1" dirty="0" smtClean="0">
                <a:latin typeface="Courier New" pitchFamily="49" charset="0"/>
              </a:rPr>
              <a:t>");</a:t>
            </a:r>
            <a:endParaRPr lang="en-NZ" b="1" dirty="0"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Employee </a:t>
            </a:r>
            <a:r>
              <a:rPr lang="en-NZ" b="1" dirty="0" err="1">
                <a:latin typeface="Courier New" pitchFamily="49" charset="0"/>
              </a:rPr>
              <a:t>susan</a:t>
            </a:r>
            <a:r>
              <a:rPr lang="en-NZ" b="1" dirty="0">
                <a:latin typeface="Courier New" pitchFamily="49" charset="0"/>
              </a:rPr>
              <a:t> = new Employee("Susan", "Baker</a:t>
            </a:r>
            <a:r>
              <a:rPr lang="en-NZ" b="1" dirty="0" smtClean="0">
                <a:latin typeface="Courier New" pitchFamily="49" charset="0"/>
              </a:rPr>
              <a:t>");</a:t>
            </a:r>
            <a:endParaRPr lang="en-NZ" b="1" dirty="0"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err="1" smtClean="0">
                <a:latin typeface="Courier New" pitchFamily="49" charset="0"/>
              </a:rPr>
              <a:t>System.out.println</a:t>
            </a:r>
            <a:r>
              <a:rPr lang="en-NZ" b="1" dirty="0" smtClean="0">
                <a:latin typeface="Courier New" pitchFamily="49" charset="0"/>
              </a:rPr>
              <a:t>(</a:t>
            </a:r>
            <a:r>
              <a:rPr lang="en-NZ" b="1" dirty="0" err="1" smtClean="0">
                <a:latin typeface="Courier New" pitchFamily="49" charset="0"/>
              </a:rPr>
              <a:t>Employee.getCount</a:t>
            </a:r>
            <a:r>
              <a:rPr lang="en-NZ" b="1" dirty="0" smtClean="0">
                <a:latin typeface="Courier New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95543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Exercise </a:t>
            </a:r>
            <a:r>
              <a:rPr lang="en-NZ" dirty="0" smtClean="0"/>
              <a:t>3: </a:t>
            </a:r>
            <a:r>
              <a:rPr lang="en-NZ" dirty="0" err="1" smtClean="0"/>
              <a:t>MyPoint</a:t>
            </a:r>
            <a:r>
              <a:rPr lang="en-NZ" dirty="0" smtClean="0"/>
              <a:t> class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Complete the constructors</a:t>
            </a:r>
          </a:p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25</a:t>
            </a:fld>
            <a:endParaRPr lang="en-NZ" dirty="0"/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632520" y="1772816"/>
            <a:ext cx="5281414" cy="407803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 smtClean="0">
                <a:latin typeface="Courier New" pitchFamily="49" charset="0"/>
              </a:rPr>
              <a:t>class </a:t>
            </a:r>
            <a:r>
              <a:rPr lang="en-NZ" sz="1400" b="1" dirty="0" err="1" smtClean="0">
                <a:latin typeface="Courier New" pitchFamily="49" charset="0"/>
              </a:rPr>
              <a:t>MyPoint</a:t>
            </a:r>
            <a:r>
              <a:rPr lang="en-NZ" sz="1400" b="1" dirty="0" smtClean="0">
                <a:latin typeface="Courier New" pitchFamily="49" charset="0"/>
              </a:rPr>
              <a:t> {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 smtClean="0">
                <a:latin typeface="Courier New" pitchFamily="49" charset="0"/>
              </a:rPr>
              <a:t>  private </a:t>
            </a:r>
            <a:r>
              <a:rPr lang="en-NZ" sz="1400" b="1" dirty="0" err="1" smtClean="0">
                <a:latin typeface="Courier New" pitchFamily="49" charset="0"/>
              </a:rPr>
              <a:t>int</a:t>
            </a:r>
            <a:r>
              <a:rPr lang="en-NZ" sz="1400" b="1" dirty="0" smtClean="0">
                <a:latin typeface="Courier New" pitchFamily="49" charset="0"/>
              </a:rPr>
              <a:t> x;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 smtClean="0">
                <a:latin typeface="Courier New" pitchFamily="49" charset="0"/>
              </a:rPr>
              <a:t>  private </a:t>
            </a:r>
            <a:r>
              <a:rPr lang="en-NZ" sz="1400" b="1" dirty="0" err="1" smtClean="0">
                <a:latin typeface="Courier New" pitchFamily="49" charset="0"/>
              </a:rPr>
              <a:t>int</a:t>
            </a:r>
            <a:r>
              <a:rPr lang="en-NZ" sz="1400" b="1" dirty="0" smtClean="0">
                <a:latin typeface="Courier New" pitchFamily="49" charset="0"/>
              </a:rPr>
              <a:t> y;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endParaRPr lang="en-NZ" sz="1400" b="1" dirty="0" smtClean="0"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 smtClean="0">
                <a:latin typeface="Courier New" pitchFamily="49" charset="0"/>
              </a:rPr>
              <a:t>  public </a:t>
            </a:r>
            <a:r>
              <a:rPr lang="en-NZ" sz="1400" b="1" dirty="0" err="1" smtClean="0">
                <a:latin typeface="Courier New" pitchFamily="49" charset="0"/>
              </a:rPr>
              <a:t>MyPoint</a:t>
            </a:r>
            <a:r>
              <a:rPr lang="en-NZ" sz="1400" b="1" dirty="0" smtClean="0">
                <a:latin typeface="Courier New" pitchFamily="49" charset="0"/>
              </a:rPr>
              <a:t>() {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 smtClean="0">
                <a:latin typeface="Courier New" pitchFamily="49" charset="0"/>
              </a:rPr>
              <a:t>    //complete this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endParaRPr lang="en-NZ" sz="1400" b="1" dirty="0" smtClean="0"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 smtClean="0">
                <a:latin typeface="Courier New" pitchFamily="49" charset="0"/>
              </a:rPr>
              <a:t>  }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 smtClean="0">
                <a:latin typeface="Courier New" pitchFamily="49" charset="0"/>
              </a:rPr>
              <a:t>  public </a:t>
            </a:r>
            <a:r>
              <a:rPr lang="en-NZ" sz="1400" b="1" dirty="0" err="1" smtClean="0">
                <a:latin typeface="Courier New" pitchFamily="49" charset="0"/>
              </a:rPr>
              <a:t>MyPoint</a:t>
            </a:r>
            <a:r>
              <a:rPr lang="en-NZ" sz="1400" b="1" dirty="0" smtClean="0">
                <a:latin typeface="Courier New" pitchFamily="49" charset="0"/>
              </a:rPr>
              <a:t>(</a:t>
            </a:r>
            <a:r>
              <a:rPr lang="en-NZ" sz="1400" b="1" dirty="0" err="1" smtClean="0">
                <a:latin typeface="Courier New" pitchFamily="49" charset="0"/>
              </a:rPr>
              <a:t>int</a:t>
            </a:r>
            <a:r>
              <a:rPr lang="en-NZ" sz="1400" b="1" dirty="0" smtClean="0">
                <a:latin typeface="Courier New" pitchFamily="49" charset="0"/>
              </a:rPr>
              <a:t> x, </a:t>
            </a:r>
            <a:r>
              <a:rPr lang="en-NZ" sz="1400" b="1" dirty="0" err="1" smtClean="0">
                <a:latin typeface="Courier New" pitchFamily="49" charset="0"/>
              </a:rPr>
              <a:t>int</a:t>
            </a:r>
            <a:r>
              <a:rPr lang="en-NZ" sz="1400" b="1" dirty="0" smtClean="0">
                <a:latin typeface="Courier New" pitchFamily="49" charset="0"/>
              </a:rPr>
              <a:t> y) {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 </a:t>
            </a:r>
            <a:r>
              <a:rPr lang="en-NZ" b="1" dirty="0" smtClean="0">
                <a:latin typeface="Courier New" pitchFamily="49" charset="0"/>
              </a:rPr>
              <a:t>   </a:t>
            </a:r>
            <a:r>
              <a:rPr lang="en-NZ" sz="1400" b="1" dirty="0" smtClean="0">
                <a:latin typeface="Courier New" pitchFamily="49" charset="0"/>
              </a:rPr>
              <a:t>//complete this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endParaRPr lang="en-NZ" sz="1400" b="1" dirty="0" smtClean="0"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 smtClean="0">
                <a:latin typeface="Courier New" pitchFamily="49" charset="0"/>
              </a:rPr>
              <a:t>  }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endParaRPr lang="en-NZ" sz="1400" b="1" dirty="0" smtClean="0"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 smtClean="0">
                <a:latin typeface="Courier New" pitchFamily="49" charset="0"/>
              </a:rPr>
              <a:t>  public String </a:t>
            </a:r>
            <a:r>
              <a:rPr lang="en-NZ" sz="1400" b="1" dirty="0" err="1" smtClean="0">
                <a:latin typeface="Courier New" pitchFamily="49" charset="0"/>
              </a:rPr>
              <a:t>toString</a:t>
            </a:r>
            <a:r>
              <a:rPr lang="en-NZ" sz="1400" b="1" dirty="0" smtClean="0">
                <a:latin typeface="Courier New" pitchFamily="49" charset="0"/>
              </a:rPr>
              <a:t>() {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 smtClean="0">
                <a:latin typeface="Courier New" pitchFamily="49" charset="0"/>
              </a:rPr>
              <a:t>    </a:t>
            </a:r>
            <a:r>
              <a:rPr lang="en-NZ" b="1" dirty="0" smtClean="0">
                <a:latin typeface="Courier New" pitchFamily="49" charset="0"/>
              </a:rPr>
              <a:t>return </a:t>
            </a:r>
            <a:r>
              <a:rPr lang="en-NZ" b="1" dirty="0" err="1">
                <a:latin typeface="Courier New" pitchFamily="49" charset="0"/>
              </a:rPr>
              <a:t>String.format</a:t>
            </a:r>
            <a:r>
              <a:rPr lang="en-NZ" b="1" dirty="0">
                <a:latin typeface="Courier New" pitchFamily="49" charset="0"/>
              </a:rPr>
              <a:t>("(%d, %d)", x, y);    </a:t>
            </a:r>
            <a:r>
              <a:rPr lang="en-NZ" b="1" dirty="0" smtClean="0">
                <a:latin typeface="Courier New" pitchFamily="49" charset="0"/>
              </a:rPr>
              <a:t> 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>
                <a:latin typeface="Courier New" pitchFamily="49" charset="0"/>
              </a:rPr>
              <a:t> </a:t>
            </a:r>
            <a:r>
              <a:rPr lang="en-NZ" sz="1400" b="1" dirty="0" smtClean="0">
                <a:latin typeface="Courier New" pitchFamily="49" charset="0"/>
              </a:rPr>
              <a:t> }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 smtClean="0">
                <a:latin typeface="Courier New" pitchFamily="49" charset="0"/>
              </a:rPr>
              <a:t>}</a:t>
            </a:r>
            <a:endParaRPr lang="en-NZ" sz="1400" b="1" dirty="0">
              <a:latin typeface="Courier New" pitchFamily="49" charset="0"/>
            </a:endParaRPr>
          </a:p>
        </p:txBody>
      </p:sp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5247507" y="2492896"/>
            <a:ext cx="3893904" cy="99719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 err="1" smtClean="0">
                <a:latin typeface="Courier New" pitchFamily="49" charset="0"/>
              </a:rPr>
              <a:t>MyPoint</a:t>
            </a:r>
            <a:r>
              <a:rPr lang="en-NZ" sz="1400" b="1" dirty="0" smtClean="0">
                <a:latin typeface="Courier New" pitchFamily="49" charset="0"/>
              </a:rPr>
              <a:t> p = new </a:t>
            </a:r>
            <a:r>
              <a:rPr lang="en-NZ" sz="1400" b="1" dirty="0" err="1" smtClean="0">
                <a:latin typeface="Courier New" pitchFamily="49" charset="0"/>
              </a:rPr>
              <a:t>MyPoint</a:t>
            </a:r>
            <a:r>
              <a:rPr lang="en-NZ" sz="1400" b="1" dirty="0" smtClean="0">
                <a:latin typeface="Courier New" pitchFamily="49" charset="0"/>
              </a:rPr>
              <a:t>(10, 20);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 err="1" smtClean="0">
                <a:latin typeface="Courier New" pitchFamily="49" charset="0"/>
              </a:rPr>
              <a:t>System.out.println</a:t>
            </a:r>
            <a:r>
              <a:rPr lang="en-NZ" sz="1400" b="1" dirty="0" smtClean="0">
                <a:latin typeface="Courier New" pitchFamily="49" charset="0"/>
              </a:rPr>
              <a:t>(p);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err="1">
                <a:latin typeface="Courier New" pitchFamily="49" charset="0"/>
              </a:rPr>
              <a:t>MyPoint</a:t>
            </a:r>
            <a:r>
              <a:rPr lang="en-NZ" b="1" dirty="0">
                <a:latin typeface="Courier New" pitchFamily="49" charset="0"/>
              </a:rPr>
              <a:t> p2 = new </a:t>
            </a:r>
            <a:r>
              <a:rPr lang="en-NZ" b="1" dirty="0" err="1">
                <a:latin typeface="Courier New" pitchFamily="49" charset="0"/>
              </a:rPr>
              <a:t>MyPoint</a:t>
            </a:r>
            <a:r>
              <a:rPr lang="en-NZ" b="1" dirty="0">
                <a:latin typeface="Courier New" pitchFamily="49" charset="0"/>
              </a:rPr>
              <a:t>();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err="1" smtClean="0">
                <a:latin typeface="Courier New" pitchFamily="49" charset="0"/>
              </a:rPr>
              <a:t>System.out.println</a:t>
            </a:r>
            <a:r>
              <a:rPr lang="en-NZ" b="1" dirty="0" smtClean="0">
                <a:latin typeface="Courier New" pitchFamily="49" charset="0"/>
              </a:rPr>
              <a:t>(p2</a:t>
            </a:r>
            <a:r>
              <a:rPr lang="en-NZ" b="1" dirty="0">
                <a:latin typeface="Courier New" pitchFamily="49" charset="0"/>
              </a:rPr>
              <a:t>);</a:t>
            </a:r>
            <a:endParaRPr lang="en-NZ" sz="1400" b="1" dirty="0" smtClean="0">
              <a:latin typeface="Courier New" pitchFamily="49" charset="0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7264745" y="3803088"/>
            <a:ext cx="132911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(10, 20)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NZ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(0, 0)</a:t>
            </a:r>
            <a:endParaRPr lang="fr-FR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25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Exercise 4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Consider the </a:t>
            </a:r>
            <a:r>
              <a:rPr lang="en-NZ" dirty="0" err="1" smtClean="0"/>
              <a:t>MyPoint</a:t>
            </a:r>
            <a:r>
              <a:rPr lang="en-NZ" dirty="0" smtClean="0"/>
              <a:t> class again, what will happen if the two constructors are declared as private?</a:t>
            </a:r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26</a:t>
            </a:fld>
            <a:endParaRPr lang="en-NZ" dirty="0"/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344488" y="2132856"/>
            <a:ext cx="5281414" cy="258840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 smtClean="0">
                <a:latin typeface="Courier New" pitchFamily="49" charset="0"/>
              </a:rPr>
              <a:t>class </a:t>
            </a:r>
            <a:r>
              <a:rPr lang="en-NZ" sz="1400" b="1" dirty="0" err="1" smtClean="0">
                <a:latin typeface="Courier New" pitchFamily="49" charset="0"/>
              </a:rPr>
              <a:t>MyPoint</a:t>
            </a:r>
            <a:r>
              <a:rPr lang="en-NZ" sz="1400" b="1" dirty="0" smtClean="0">
                <a:latin typeface="Courier New" pitchFamily="49" charset="0"/>
              </a:rPr>
              <a:t> {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 smtClean="0">
                <a:latin typeface="Courier New" pitchFamily="49" charset="0"/>
              </a:rPr>
              <a:t>  private </a:t>
            </a:r>
            <a:r>
              <a:rPr lang="en-NZ" sz="1400" b="1" dirty="0" err="1" smtClean="0">
                <a:latin typeface="Courier New" pitchFamily="49" charset="0"/>
              </a:rPr>
              <a:t>int</a:t>
            </a:r>
            <a:r>
              <a:rPr lang="en-NZ" sz="1400" b="1" dirty="0" smtClean="0">
                <a:latin typeface="Courier New" pitchFamily="49" charset="0"/>
              </a:rPr>
              <a:t> x;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 smtClean="0">
                <a:latin typeface="Courier New" pitchFamily="49" charset="0"/>
              </a:rPr>
              <a:t>  private </a:t>
            </a:r>
            <a:r>
              <a:rPr lang="en-NZ" sz="1400" b="1" dirty="0" err="1" smtClean="0">
                <a:latin typeface="Courier New" pitchFamily="49" charset="0"/>
              </a:rPr>
              <a:t>int</a:t>
            </a:r>
            <a:r>
              <a:rPr lang="en-NZ" sz="1400" b="1" dirty="0" smtClean="0">
                <a:latin typeface="Courier New" pitchFamily="49" charset="0"/>
              </a:rPr>
              <a:t> y;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endParaRPr lang="en-NZ" sz="1400" b="1" dirty="0" smtClean="0"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 smtClean="0">
                <a:latin typeface="Courier New" pitchFamily="49" charset="0"/>
              </a:rPr>
              <a:t>  </a:t>
            </a:r>
            <a:r>
              <a:rPr lang="en-NZ" sz="1800" b="1" dirty="0" smtClean="0">
                <a:solidFill>
                  <a:srgbClr val="FF0000"/>
                </a:solidFill>
                <a:latin typeface="Courier New" pitchFamily="49" charset="0"/>
              </a:rPr>
              <a:t>private</a:t>
            </a:r>
            <a:r>
              <a:rPr lang="en-NZ" sz="1050" b="1" dirty="0" smtClean="0">
                <a:latin typeface="Courier New" pitchFamily="49" charset="0"/>
              </a:rPr>
              <a:t> </a:t>
            </a:r>
            <a:r>
              <a:rPr lang="en-NZ" sz="1400" b="1" dirty="0" err="1" smtClean="0">
                <a:latin typeface="Courier New" pitchFamily="49" charset="0"/>
              </a:rPr>
              <a:t>MyPoint</a:t>
            </a:r>
            <a:r>
              <a:rPr lang="en-NZ" sz="1400" b="1" dirty="0" smtClean="0">
                <a:latin typeface="Courier New" pitchFamily="49" charset="0"/>
              </a:rPr>
              <a:t>() {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 smtClean="0">
                <a:latin typeface="Courier New" pitchFamily="49" charset="0"/>
              </a:rPr>
              <a:t>  ...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 smtClean="0">
                <a:latin typeface="Courier New" pitchFamily="49" charset="0"/>
              </a:rPr>
              <a:t>  }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 smtClean="0">
                <a:latin typeface="Courier New" pitchFamily="49" charset="0"/>
              </a:rPr>
              <a:t>  </a:t>
            </a:r>
            <a:r>
              <a:rPr lang="en-NZ" sz="2000" b="1" dirty="0" smtClean="0">
                <a:solidFill>
                  <a:srgbClr val="FF0000"/>
                </a:solidFill>
                <a:latin typeface="Courier New" pitchFamily="49" charset="0"/>
              </a:rPr>
              <a:t>private</a:t>
            </a:r>
            <a:r>
              <a:rPr lang="en-NZ" sz="1400" b="1" dirty="0" smtClean="0">
                <a:latin typeface="Courier New" pitchFamily="49" charset="0"/>
              </a:rPr>
              <a:t> </a:t>
            </a:r>
            <a:r>
              <a:rPr lang="en-NZ" sz="1400" b="1" dirty="0" err="1" smtClean="0">
                <a:latin typeface="Courier New" pitchFamily="49" charset="0"/>
              </a:rPr>
              <a:t>MyPoint</a:t>
            </a:r>
            <a:r>
              <a:rPr lang="en-NZ" sz="1400" b="1" dirty="0" smtClean="0">
                <a:latin typeface="Courier New" pitchFamily="49" charset="0"/>
              </a:rPr>
              <a:t>(</a:t>
            </a:r>
            <a:r>
              <a:rPr lang="en-NZ" sz="1400" b="1" dirty="0" err="1" smtClean="0">
                <a:latin typeface="Courier New" pitchFamily="49" charset="0"/>
              </a:rPr>
              <a:t>int</a:t>
            </a:r>
            <a:r>
              <a:rPr lang="en-NZ" sz="1400" b="1" dirty="0" smtClean="0">
                <a:latin typeface="Courier New" pitchFamily="49" charset="0"/>
              </a:rPr>
              <a:t> x, </a:t>
            </a:r>
            <a:r>
              <a:rPr lang="en-NZ" sz="1400" b="1" dirty="0" err="1" smtClean="0">
                <a:latin typeface="Courier New" pitchFamily="49" charset="0"/>
              </a:rPr>
              <a:t>int</a:t>
            </a:r>
            <a:r>
              <a:rPr lang="en-NZ" sz="1400" b="1" dirty="0" smtClean="0">
                <a:latin typeface="Courier New" pitchFamily="49" charset="0"/>
              </a:rPr>
              <a:t> y) {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   ...</a:t>
            </a:r>
            <a:endParaRPr lang="en-NZ" sz="1400" b="1" dirty="0" smtClean="0"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 smtClean="0">
                <a:latin typeface="Courier New" pitchFamily="49" charset="0"/>
              </a:rPr>
              <a:t>  }</a:t>
            </a:r>
          </a:p>
        </p:txBody>
      </p:sp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3669224" y="5062672"/>
            <a:ext cx="5636999" cy="147655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 smtClean="0">
                <a:latin typeface="Courier New" pitchFamily="49" charset="0"/>
              </a:rPr>
              <a:t>public class </a:t>
            </a:r>
            <a:r>
              <a:rPr lang="en-NZ" b="1" dirty="0" err="1" smtClean="0">
                <a:latin typeface="Courier New" pitchFamily="49" charset="0"/>
              </a:rPr>
              <a:t>MyPoint</a:t>
            </a:r>
            <a:r>
              <a:rPr lang="en-NZ" sz="1400" b="1" dirty="0" err="1" smtClean="0">
                <a:latin typeface="Courier New" pitchFamily="49" charset="0"/>
              </a:rPr>
              <a:t>App</a:t>
            </a:r>
            <a:r>
              <a:rPr lang="en-NZ" sz="1400" b="1" dirty="0" smtClean="0">
                <a:latin typeface="Courier New" pitchFamily="49" charset="0"/>
              </a:rPr>
              <a:t> {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 smtClean="0">
                <a:latin typeface="Courier New" pitchFamily="49" charset="0"/>
              </a:rPr>
              <a:t>  public static void main(String[] </a:t>
            </a:r>
            <a:r>
              <a:rPr lang="en-NZ" sz="1400" b="1" dirty="0" err="1" smtClean="0">
                <a:latin typeface="Courier New" pitchFamily="49" charset="0"/>
              </a:rPr>
              <a:t>args</a:t>
            </a:r>
            <a:r>
              <a:rPr lang="en-NZ" sz="1400" b="1" dirty="0" smtClean="0">
                <a:latin typeface="Courier New" pitchFamily="49" charset="0"/>
              </a:rPr>
              <a:t>) {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 smtClean="0">
                <a:latin typeface="Courier New" pitchFamily="49" charset="0"/>
              </a:rPr>
              <a:t>    </a:t>
            </a:r>
            <a:r>
              <a:rPr lang="en-NZ" sz="1400" b="1" dirty="0" err="1" smtClean="0">
                <a:latin typeface="Courier New" pitchFamily="49" charset="0"/>
              </a:rPr>
              <a:t>MyPoint</a:t>
            </a:r>
            <a:r>
              <a:rPr lang="en-NZ" sz="1400" b="1" dirty="0" smtClean="0">
                <a:latin typeface="Courier New" pitchFamily="49" charset="0"/>
              </a:rPr>
              <a:t> p = new </a:t>
            </a:r>
            <a:r>
              <a:rPr lang="en-NZ" sz="1400" b="1" dirty="0" err="1" smtClean="0">
                <a:latin typeface="Courier New" pitchFamily="49" charset="0"/>
              </a:rPr>
              <a:t>MyPoint</a:t>
            </a:r>
            <a:r>
              <a:rPr lang="en-NZ" sz="1400" b="1" dirty="0" smtClean="0">
                <a:latin typeface="Courier New" pitchFamily="49" charset="0"/>
              </a:rPr>
              <a:t>(10, 20);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 smtClean="0">
                <a:latin typeface="Courier New" pitchFamily="49" charset="0"/>
              </a:rPr>
              <a:t>    </a:t>
            </a:r>
            <a:r>
              <a:rPr lang="en-NZ" sz="1400" b="1" dirty="0" err="1" smtClean="0">
                <a:latin typeface="Courier New" pitchFamily="49" charset="0"/>
              </a:rPr>
              <a:t>System.out.println</a:t>
            </a:r>
            <a:r>
              <a:rPr lang="en-NZ" sz="1400" b="1" dirty="0" smtClean="0">
                <a:latin typeface="Courier New" pitchFamily="49" charset="0"/>
              </a:rPr>
              <a:t>(p);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 smtClean="0">
                <a:latin typeface="Courier New" pitchFamily="49" charset="0"/>
              </a:rPr>
              <a:t>  }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400" b="1" dirty="0" smtClean="0">
                <a:latin typeface="Courier New" pitchFamily="49" charset="0"/>
              </a:rPr>
              <a:t>}</a:t>
            </a:r>
            <a:endParaRPr lang="en-NZ" sz="1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75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1.Introduction</a:t>
            </a:r>
            <a:endParaRPr lang="en-NZ" dirty="0" smtClean="0"/>
          </a:p>
        </p:txBody>
      </p:sp>
      <p:sp>
        <p:nvSpPr>
          <p:cNvPr id="71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65100" y="1219200"/>
            <a:ext cx="9493250" cy="4010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A set of objects with shared behaviour and individual state</a:t>
            </a:r>
          </a:p>
          <a:p>
            <a:pPr lvl="1"/>
            <a:r>
              <a:rPr lang="en-US" dirty="0" smtClean="0"/>
              <a:t>Individual state:</a:t>
            </a:r>
          </a:p>
          <a:p>
            <a:pPr lvl="2"/>
            <a:r>
              <a:rPr lang="en-US" dirty="0" smtClean="0"/>
              <a:t>Data is stored with each instance,  as an instance variable.</a:t>
            </a:r>
          </a:p>
          <a:p>
            <a:pPr lvl="1"/>
            <a:r>
              <a:rPr lang="en-US" dirty="0" smtClean="0"/>
              <a:t>Shared behaviour:</a:t>
            </a:r>
          </a:p>
          <a:p>
            <a:pPr lvl="2"/>
            <a:r>
              <a:rPr lang="en-US" dirty="0" smtClean="0"/>
              <a:t>Code is stored with the class object,  as a method.</a:t>
            </a:r>
          </a:p>
          <a:p>
            <a:pPr lvl="1"/>
            <a:r>
              <a:rPr lang="en-US" dirty="0" smtClean="0"/>
              <a:t>Shared state may be stored with the class object, as a class variable.</a:t>
            </a:r>
          </a:p>
          <a:p>
            <a:r>
              <a:rPr lang="en-NZ" dirty="0" smtClean="0"/>
              <a:t>Object</a:t>
            </a:r>
          </a:p>
          <a:p>
            <a:pPr lvl="1"/>
            <a:r>
              <a:rPr lang="en-US" dirty="0" smtClean="0"/>
              <a:t>Objects are created from classes at runtime by instantiation</a:t>
            </a:r>
          </a:p>
          <a:p>
            <a:pPr lvl="2"/>
            <a:r>
              <a:rPr lang="en-US" dirty="0" smtClean="0"/>
              <a:t>usually with  the “new” operator.</a:t>
            </a:r>
          </a:p>
          <a:p>
            <a:pPr lvl="1"/>
            <a:r>
              <a:rPr lang="en-US" dirty="0" smtClean="0"/>
              <a:t>There may be zero, one, or many objects (instances) of a class.</a:t>
            </a:r>
          </a:p>
          <a:p>
            <a:pPr lvl="1"/>
            <a:r>
              <a:rPr lang="en-US" dirty="0" smtClean="0"/>
              <a:t>Instantiated objects are garbage-collected if no other </a:t>
            </a:r>
            <a:br>
              <a:rPr lang="en-US" dirty="0" smtClean="0"/>
            </a:br>
            <a:r>
              <a:rPr lang="en-US" dirty="0" smtClean="0"/>
              <a:t>user-defined object can reference them.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02</a:t>
            </a:r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3</a:t>
            </a:fld>
            <a:endParaRPr lang="en-NZ" dirty="0"/>
          </a:p>
        </p:txBody>
      </p:sp>
      <p:pic>
        <p:nvPicPr>
          <p:cNvPr id="7177" name="Picture 6" descr="butterfly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43603" y="2106199"/>
            <a:ext cx="2614747" cy="78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8" name="Picture 7" descr="ladybugs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78877" y="3780460"/>
            <a:ext cx="1836738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C:\Users\ctho065\AppData\Local\Microsoft\Windows\Temporary Internet Files\Content.IE5\DH377A2G\MC900438041[1]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37143" y="1219286"/>
            <a:ext cx="821127" cy="82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tho065\AppData\Local\Microsoft\Windows\Temporary Internet Files\Content.IE5\YSY572JS\MC900083966[1].wmf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47096" y="1308808"/>
            <a:ext cx="607602" cy="75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98456" y="4917529"/>
            <a:ext cx="4464496" cy="1750493"/>
          </a:xfrm>
          <a:prstGeom prst="rect">
            <a:avLst/>
          </a:prstGeom>
        </p:spPr>
      </p:pic>
      <p:sp>
        <p:nvSpPr>
          <p:cNvPr id="3" name="Rectangular Callout 2"/>
          <p:cNvSpPr/>
          <p:nvPr/>
        </p:nvSpPr>
        <p:spPr>
          <a:xfrm>
            <a:off x="2017453" y="5378439"/>
            <a:ext cx="3434680" cy="828672"/>
          </a:xfrm>
          <a:prstGeom prst="wedgeRectCallout">
            <a:avLst>
              <a:gd name="adj1" fmla="val 55871"/>
              <a:gd name="adj2" fmla="val -222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Z" dirty="0"/>
              <a:t>Each instance, or object, has its own property </a:t>
            </a:r>
            <a:r>
              <a:rPr lang="en-NZ" dirty="0" smtClean="0"/>
              <a:t>values that </a:t>
            </a:r>
            <a:r>
              <a:rPr lang="en-NZ" dirty="0"/>
              <a:t>may differ from those of </a:t>
            </a:r>
            <a:r>
              <a:rPr lang="en-NZ" dirty="0" smtClean="0"/>
              <a:t>other objects </a:t>
            </a:r>
            <a:r>
              <a:rPr lang="en-NZ" dirty="0"/>
              <a:t>of the </a:t>
            </a:r>
            <a:r>
              <a:rPr lang="en-NZ" dirty="0" smtClean="0"/>
              <a:t>same kind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39762" y="14701"/>
            <a:ext cx="8543925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1.Introduction</a:t>
            </a:r>
            <a:br>
              <a:rPr lang="en-US" dirty="0" smtClean="0"/>
            </a:br>
            <a:r>
              <a:rPr lang="en-US" dirty="0" smtClean="0"/>
              <a:t>What is an Object?</a:t>
            </a:r>
            <a:endParaRPr lang="en-NZ" dirty="0" smtClean="0"/>
          </a:p>
        </p:txBody>
      </p:sp>
      <p:sp>
        <p:nvSpPr>
          <p:cNvPr id="61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65100" y="1219200"/>
            <a:ext cx="9493250" cy="5234136"/>
          </a:xfrm>
        </p:spPr>
        <p:txBody>
          <a:bodyPr>
            <a:normAutofit/>
          </a:bodyPr>
          <a:lstStyle/>
          <a:p>
            <a:r>
              <a:rPr lang="en-US" dirty="0" smtClean="0"/>
              <a:t>A building block for OO development</a:t>
            </a:r>
          </a:p>
          <a:p>
            <a:pPr lvl="1"/>
            <a:r>
              <a:rPr lang="en-US" dirty="0" smtClean="0"/>
              <a:t>Like objects in the world around us</a:t>
            </a:r>
          </a:p>
          <a:p>
            <a:pPr lvl="1"/>
            <a:r>
              <a:rPr lang="en-US" dirty="0" smtClean="0"/>
              <a:t>Objects have state and </a:t>
            </a:r>
            <a:r>
              <a:rPr lang="en-NZ" dirty="0" smtClean="0"/>
              <a:t>behaviour</a:t>
            </a:r>
          </a:p>
          <a:p>
            <a:r>
              <a:rPr lang="en-NZ" dirty="0" smtClean="0"/>
              <a:t>Examples:</a:t>
            </a:r>
          </a:p>
          <a:p>
            <a:pPr lvl="1"/>
            <a:r>
              <a:rPr lang="en-NZ" dirty="0" smtClean="0"/>
              <a:t>Dog</a:t>
            </a:r>
          </a:p>
          <a:p>
            <a:pPr lvl="2"/>
            <a:r>
              <a:rPr lang="en-NZ" dirty="0" smtClean="0"/>
              <a:t>State/field/attribute:  name,  colour,  isHungry,  …</a:t>
            </a:r>
          </a:p>
          <a:p>
            <a:pPr lvl="2"/>
            <a:r>
              <a:rPr lang="en-NZ" dirty="0" smtClean="0"/>
              <a:t>Behaviour:  bark(),  fetch(),  eat(),  …</a:t>
            </a:r>
          </a:p>
          <a:p>
            <a:pPr lvl="1"/>
            <a:r>
              <a:rPr lang="en-NZ" dirty="0" smtClean="0"/>
              <a:t>Car</a:t>
            </a:r>
          </a:p>
          <a:p>
            <a:pPr lvl="2"/>
            <a:r>
              <a:rPr lang="en-NZ" dirty="0" smtClean="0"/>
              <a:t>State:  make, model, speed, number of doors, …</a:t>
            </a:r>
          </a:p>
          <a:p>
            <a:pPr lvl="2"/>
            <a:r>
              <a:rPr lang="en-NZ" dirty="0" smtClean="0"/>
              <a:t>Behaviour/operation: accelerate, decelerate, open bonnet …</a:t>
            </a:r>
          </a:p>
          <a:p>
            <a:pPr lvl="1"/>
            <a:r>
              <a:rPr lang="en-NZ" dirty="0" smtClean="0"/>
              <a:t>VCR</a:t>
            </a:r>
          </a:p>
          <a:p>
            <a:pPr lvl="2"/>
            <a:r>
              <a:rPr lang="en-NZ" dirty="0" smtClean="0"/>
              <a:t>State:  brand,  colour,  isOn …</a:t>
            </a:r>
          </a:p>
          <a:p>
            <a:pPr lvl="2"/>
            <a:r>
              <a:rPr lang="en-NZ" dirty="0" smtClean="0"/>
              <a:t>Behaviour:  play(),  stop(),  rewind(),  turnOn(),  …</a:t>
            </a:r>
          </a:p>
          <a:p>
            <a:pPr lvl="2"/>
            <a:endParaRPr lang="en-NZ" dirty="0" smtClean="0"/>
          </a:p>
          <a:p>
            <a:pPr lvl="2"/>
            <a:endParaRPr lang="en-NZ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02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4</a:t>
            </a:fld>
            <a:endParaRPr lang="en-NZ" dirty="0"/>
          </a:p>
        </p:txBody>
      </p:sp>
      <p:pic>
        <p:nvPicPr>
          <p:cNvPr id="6152" name="Picture 5" descr="j030493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821" y="5230220"/>
            <a:ext cx="911225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6" descr="j019928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54901" y="5451617"/>
            <a:ext cx="920750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7" descr="j023413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71849" y="1397025"/>
            <a:ext cx="979487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9" descr="j0149627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40564" y="3698084"/>
            <a:ext cx="1266825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0" descr="j0215086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88247" y="1916924"/>
            <a:ext cx="831851" cy="130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7" name="Picture 11" descr="j029976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22602" y="1397025"/>
            <a:ext cx="914401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8" name="Picture 12" descr="j0216858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5640" y="3494448"/>
            <a:ext cx="13716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2. Built-In Classes in Java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Java provide some useful classes in </a:t>
            </a:r>
            <a:r>
              <a:rPr lang="en-NZ" dirty="0"/>
              <a:t>the </a:t>
            </a:r>
            <a:r>
              <a:rPr lang="en-NZ" dirty="0" err="1" smtClean="0"/>
              <a:t>java.awt</a:t>
            </a:r>
            <a:r>
              <a:rPr lang="en-NZ" dirty="0" smtClean="0"/>
              <a:t> package. </a:t>
            </a:r>
          </a:p>
          <a:p>
            <a:pPr lvl="1"/>
            <a:r>
              <a:rPr lang="en-NZ" dirty="0" smtClean="0"/>
              <a:t>These classes provide us with some methods and fields that help us save time and effort in writing code and repeating it more and more…</a:t>
            </a:r>
          </a:p>
          <a:p>
            <a:pPr lvl="1"/>
            <a:r>
              <a:rPr lang="en-NZ" dirty="0" smtClean="0"/>
              <a:t>Example: </a:t>
            </a:r>
          </a:p>
          <a:p>
            <a:pPr lvl="2"/>
            <a:r>
              <a:rPr lang="en-NZ" dirty="0" smtClean="0"/>
              <a:t>Point class </a:t>
            </a:r>
            <a:r>
              <a:rPr lang="en-NZ" dirty="0"/>
              <a:t>: A point </a:t>
            </a:r>
            <a:r>
              <a:rPr lang="en-NZ" dirty="0" smtClean="0"/>
              <a:t>representing </a:t>
            </a:r>
            <a:r>
              <a:rPr lang="en-NZ" dirty="0"/>
              <a:t>a location in (</a:t>
            </a:r>
            <a:r>
              <a:rPr lang="en-NZ" dirty="0" err="1"/>
              <a:t>x,y</a:t>
            </a:r>
            <a:r>
              <a:rPr lang="en-NZ" dirty="0"/>
              <a:t>) coordinate space, specified in integer precision</a:t>
            </a:r>
            <a:r>
              <a:rPr lang="en-NZ" dirty="0" smtClean="0"/>
              <a:t>.</a:t>
            </a:r>
          </a:p>
          <a:p>
            <a:pPr lvl="3"/>
            <a:r>
              <a:rPr lang="en-NZ" dirty="0" smtClean="0"/>
              <a:t>Fields: x-coordinate, y-coordinate</a:t>
            </a:r>
          </a:p>
          <a:p>
            <a:pPr lvl="2"/>
            <a:r>
              <a:rPr lang="en-NZ" dirty="0" smtClean="0"/>
              <a:t>Rectangle class:  A rectangle specifies </a:t>
            </a:r>
            <a:r>
              <a:rPr lang="en-NZ" dirty="0"/>
              <a:t>an area in a coordinate space that is defined by the rectangle's top-left point (x, y) in the coordinate space, its width, and its height</a:t>
            </a:r>
            <a:r>
              <a:rPr lang="en-NZ" dirty="0" smtClean="0"/>
              <a:t>.</a:t>
            </a:r>
          </a:p>
          <a:p>
            <a:pPr lvl="3"/>
            <a:r>
              <a:rPr lang="en-NZ" dirty="0"/>
              <a:t>Fields: </a:t>
            </a:r>
            <a:r>
              <a:rPr lang="en-NZ" dirty="0" smtClean="0"/>
              <a:t>top-left point (</a:t>
            </a:r>
            <a:r>
              <a:rPr lang="en-NZ" dirty="0" err="1" smtClean="0"/>
              <a:t>x,y</a:t>
            </a:r>
            <a:r>
              <a:rPr lang="en-NZ" dirty="0" smtClean="0"/>
              <a:t>), width and height</a:t>
            </a:r>
            <a:endParaRPr lang="en-NZ" dirty="0"/>
          </a:p>
          <a:p>
            <a:r>
              <a:rPr lang="en-NZ" dirty="0" smtClean="0"/>
              <a:t>Creating Objects from Java built-in classes</a:t>
            </a:r>
            <a:endParaRPr lang="en-NZ" dirty="0"/>
          </a:p>
          <a:p>
            <a:pPr lvl="1"/>
            <a:r>
              <a:rPr lang="en-NZ" dirty="0" smtClean="0"/>
              <a:t>Declaration</a:t>
            </a:r>
          </a:p>
          <a:p>
            <a:pPr lvl="1"/>
            <a:r>
              <a:rPr lang="en-NZ" dirty="0" smtClean="0"/>
              <a:t>Instantiation</a:t>
            </a:r>
          </a:p>
          <a:p>
            <a:pPr lvl="1"/>
            <a:r>
              <a:rPr lang="en-NZ" dirty="0"/>
              <a:t>Initialization</a:t>
            </a:r>
            <a:endParaRPr lang="en-NZ" dirty="0" smtClean="0"/>
          </a:p>
          <a:p>
            <a:pPr lvl="1"/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5</a:t>
            </a:fld>
            <a:endParaRPr lang="en-NZ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427293"/>
              </p:ext>
            </p:extLst>
          </p:nvPr>
        </p:nvGraphicFramePr>
        <p:xfrm>
          <a:off x="6644582" y="4463772"/>
          <a:ext cx="128588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213">
                <a:tc>
                  <a:txBody>
                    <a:bodyPr/>
                    <a:lstStyle/>
                    <a:p>
                      <a:pPr algn="ctr"/>
                      <a:r>
                        <a:rPr lang="en-NZ" sz="1400" u="sng" baseline="0" dirty="0" smtClean="0"/>
                        <a:t>Point</a:t>
                      </a:r>
                      <a:endParaRPr lang="en-US" sz="14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213"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x</a:t>
                      </a:r>
                      <a:r>
                        <a:rPr lang="en-NZ" sz="1400" baseline="0" dirty="0" smtClean="0"/>
                        <a:t> =23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213"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y</a:t>
                      </a:r>
                      <a:r>
                        <a:rPr lang="en-NZ" sz="1400" baseline="0" dirty="0" smtClean="0"/>
                        <a:t> = 94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400302"/>
              </p:ext>
            </p:extLst>
          </p:nvPr>
        </p:nvGraphicFramePr>
        <p:xfrm>
          <a:off x="8139865" y="4445496"/>
          <a:ext cx="128588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213">
                <a:tc>
                  <a:txBody>
                    <a:bodyPr/>
                    <a:lstStyle/>
                    <a:p>
                      <a:pPr algn="ctr"/>
                      <a:r>
                        <a:rPr lang="en-NZ" sz="1400" u="sng" baseline="0" dirty="0" smtClean="0"/>
                        <a:t>Rectangle</a:t>
                      </a:r>
                      <a:endParaRPr lang="en-US" sz="14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213"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x</a:t>
                      </a:r>
                      <a:r>
                        <a:rPr lang="en-NZ" sz="1400" baseline="0" dirty="0" smtClean="0"/>
                        <a:t> =0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213"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y</a:t>
                      </a:r>
                      <a:r>
                        <a:rPr lang="en-NZ" sz="1400" baseline="0" dirty="0" smtClean="0"/>
                        <a:t> = 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21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width=50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21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height=100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4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87627" y="-138384"/>
            <a:ext cx="8543925" cy="1325563"/>
          </a:xfrm>
        </p:spPr>
        <p:txBody>
          <a:bodyPr>
            <a:normAutofit/>
          </a:bodyPr>
          <a:lstStyle/>
          <a:p>
            <a:r>
              <a:rPr lang="en-NZ" dirty="0"/>
              <a:t>2. Built-In Classes in </a:t>
            </a:r>
            <a:r>
              <a:rPr lang="en-NZ" dirty="0" smtClean="0"/>
              <a:t>Java</a:t>
            </a:r>
            <a:br>
              <a:rPr lang="en-NZ" dirty="0" smtClean="0"/>
            </a:br>
            <a:r>
              <a:rPr lang="en-US" altLang="en-US" dirty="0" smtClean="0"/>
              <a:t>Creating Objects</a:t>
            </a:r>
          </a:p>
        </p:txBody>
      </p:sp>
      <p:sp>
        <p:nvSpPr>
          <p:cNvPr id="1741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Declaration:</a:t>
            </a:r>
          </a:p>
          <a:p>
            <a:pPr lvl="1"/>
            <a:r>
              <a:rPr lang="en-NZ" dirty="0"/>
              <a:t>Declaring a Variable to Refer to an Object</a:t>
            </a:r>
          </a:p>
          <a:p>
            <a:pPr lvl="1"/>
            <a:r>
              <a:rPr lang="en-US" altLang="en-US" dirty="0" smtClean="0"/>
              <a:t>Note: a variable either holds a primitive type, or it holds a reference to an object. </a:t>
            </a:r>
          </a:p>
          <a:p>
            <a:r>
              <a:rPr lang="en-US" altLang="en-US" dirty="0"/>
              <a:t>Instantiation &amp; </a:t>
            </a:r>
            <a:r>
              <a:rPr lang="en-US" altLang="en-US" dirty="0" smtClean="0"/>
              <a:t>Initialization: </a:t>
            </a:r>
          </a:p>
          <a:p>
            <a:pPr lvl="1"/>
            <a:r>
              <a:rPr lang="en-US" altLang="en-US" dirty="0" smtClean="0"/>
              <a:t>The new keyword is a Java operator that creates the object. This is known as instantiating a class.</a:t>
            </a:r>
          </a:p>
          <a:p>
            <a:pPr lvl="1"/>
            <a:r>
              <a:rPr lang="en-US" altLang="en-US" dirty="0" smtClean="0"/>
              <a:t>The </a:t>
            </a:r>
            <a:r>
              <a:rPr lang="en-US" altLang="en-US" dirty="0" smtClean="0">
                <a:solidFill>
                  <a:srgbClr val="FF0000"/>
                </a:solidFill>
              </a:rPr>
              <a:t>new</a:t>
            </a:r>
            <a:r>
              <a:rPr lang="en-US" altLang="en-US" dirty="0" smtClean="0"/>
              <a:t> operator allocates memory for the new object</a:t>
            </a:r>
          </a:p>
          <a:p>
            <a:pPr lvl="1"/>
            <a:r>
              <a:rPr lang="en-US" altLang="en-US" dirty="0" smtClean="0"/>
              <a:t>The </a:t>
            </a:r>
            <a:r>
              <a:rPr lang="en-US" altLang="en-US" dirty="0" smtClean="0">
                <a:solidFill>
                  <a:srgbClr val="FF0000"/>
                </a:solidFill>
              </a:rPr>
              <a:t>new</a:t>
            </a:r>
            <a:r>
              <a:rPr lang="en-US" altLang="en-US" dirty="0" smtClean="0"/>
              <a:t> operator returns a reference to the object it created</a:t>
            </a:r>
          </a:p>
          <a:p>
            <a:pPr lvl="1"/>
            <a:r>
              <a:rPr lang="en-US" altLang="en-US" dirty="0"/>
              <a:t>The new operator is followed by a call to a constructor. </a:t>
            </a:r>
          </a:p>
          <a:p>
            <a:pPr lvl="1"/>
            <a:r>
              <a:rPr lang="en-US" altLang="en-US" dirty="0"/>
              <a:t>For example, Point(23, 94) is a call to Point's only constructor.  The constructor initializes the new object with x is 23 and y is 94</a:t>
            </a:r>
          </a:p>
          <a:p>
            <a:pPr lvl="1"/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02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6</a:t>
            </a:fld>
            <a:endParaRPr lang="en-NZ" dirty="0"/>
          </a:p>
        </p:txBody>
      </p:sp>
      <p:graphicFrame>
        <p:nvGraphicFramePr>
          <p:cNvPr id="417799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578146"/>
              </p:ext>
            </p:extLst>
          </p:nvPr>
        </p:nvGraphicFramePr>
        <p:xfrm>
          <a:off x="8992769" y="2492896"/>
          <a:ext cx="863600" cy="91440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38"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88"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7818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7932"/>
              </p:ext>
            </p:extLst>
          </p:nvPr>
        </p:nvGraphicFramePr>
        <p:xfrm>
          <a:off x="8056144" y="2492896"/>
          <a:ext cx="863600" cy="609600"/>
        </p:xfrm>
        <a:graphic>
          <a:graphicData uri="http://schemas.openxmlformats.org/drawingml/2006/table">
            <a:tbl>
              <a:tblPr/>
              <a:tblGrid>
                <a:gridCol w="433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925"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algn="l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437" name="Line 41"/>
          <p:cNvSpPr>
            <a:spLocks noChangeShapeType="1"/>
          </p:cNvSpPr>
          <p:nvPr/>
        </p:nvSpPr>
        <p:spPr bwMode="auto">
          <a:xfrm>
            <a:off x="8633995" y="2996133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 dirty="0"/>
          </a:p>
        </p:txBody>
      </p:sp>
      <p:sp>
        <p:nvSpPr>
          <p:cNvPr id="7" name="Rectangular Callout 6"/>
          <p:cNvSpPr/>
          <p:nvPr/>
        </p:nvSpPr>
        <p:spPr>
          <a:xfrm>
            <a:off x="4365126" y="1113879"/>
            <a:ext cx="2262462" cy="538362"/>
          </a:xfrm>
          <a:prstGeom prst="wedgeRectCallout">
            <a:avLst>
              <a:gd name="adj1" fmla="val -55898"/>
              <a:gd name="adj2" fmla="val -222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en-US" dirty="0"/>
              <a:t>No object has been created with this declaration.</a:t>
            </a:r>
            <a:endParaRPr lang="en-NZ" dirty="0"/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2792760" y="1237108"/>
            <a:ext cx="1280134" cy="3139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600" b="1" dirty="0" smtClean="0">
                <a:latin typeface="Courier New" pitchFamily="49" charset="0"/>
              </a:rPr>
              <a:t>Point p;</a:t>
            </a:r>
            <a:endParaRPr lang="en-NZ" sz="1600" b="1" dirty="0">
              <a:latin typeface="Courier New" pitchFamily="49" charset="0"/>
            </a:endParaRP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4437256" y="2794018"/>
            <a:ext cx="3888432" cy="3139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sz="1600" b="1" dirty="0" smtClean="0">
                <a:latin typeface="Courier New" pitchFamily="49" charset="0"/>
              </a:rPr>
              <a:t>Point p2 = new Point(23, 94);</a:t>
            </a:r>
            <a:endParaRPr lang="en-NZ" sz="16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23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2. Built-In Classes in Java</a:t>
            </a:r>
            <a:br>
              <a:rPr lang="en-NZ" dirty="0"/>
            </a:br>
            <a:r>
              <a:rPr lang="en-NZ" dirty="0" smtClean="0"/>
              <a:t>Examples: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176" y="1491724"/>
            <a:ext cx="8543925" cy="4351338"/>
          </a:xfrm>
        </p:spPr>
        <p:txBody>
          <a:bodyPr/>
          <a:lstStyle/>
          <a:p>
            <a:r>
              <a:rPr lang="en-NZ" dirty="0" smtClean="0"/>
              <a:t>Objects</a:t>
            </a:r>
            <a:r>
              <a:rPr lang="en-NZ" dirty="0"/>
              <a:t>: </a:t>
            </a:r>
            <a:r>
              <a:rPr lang="en-NZ" dirty="0" smtClean="0"/>
              <a:t>originOne, rectOne, rectTwo</a:t>
            </a:r>
            <a:endParaRPr lang="en-NZ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02</a:t>
            </a:r>
            <a:endParaRPr lang="en-NZ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7</a:t>
            </a:fld>
            <a:endParaRPr lang="en-NZ" dirty="0"/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323219" y="2046727"/>
            <a:ext cx="6259358" cy="3130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import java.awt.Point;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import java.awt.Rectangle;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endParaRPr lang="en-NZ" b="1" dirty="0"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public class L08Code {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  public </a:t>
            </a:r>
            <a:r>
              <a:rPr lang="en-NZ" b="1" dirty="0">
                <a:latin typeface="Courier New" pitchFamily="49" charset="0"/>
              </a:rPr>
              <a:t>static void main(String[] args){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    Point </a:t>
            </a:r>
            <a:r>
              <a:rPr lang="en-NZ" b="1" dirty="0">
                <a:latin typeface="Courier New" pitchFamily="49" charset="0"/>
              </a:rPr>
              <a:t>originOne = new Point(23, 94);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    Rectangle </a:t>
            </a:r>
            <a:r>
              <a:rPr lang="en-NZ" b="1" dirty="0">
                <a:latin typeface="Courier New" pitchFamily="49" charset="0"/>
              </a:rPr>
              <a:t>rectOne = new Rectangle(10, 20, 100, 200);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    Rectangle </a:t>
            </a:r>
            <a:r>
              <a:rPr lang="en-NZ" b="1" dirty="0">
                <a:latin typeface="Courier New" pitchFamily="49" charset="0"/>
              </a:rPr>
              <a:t>rectTwo = new Rectangle(50, 100);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    System.out.println(rectOne.getWidth</a:t>
            </a:r>
            <a:r>
              <a:rPr lang="en-NZ" b="1" dirty="0">
                <a:latin typeface="Courier New" pitchFamily="49" charset="0"/>
              </a:rPr>
              <a:t>());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    System.out.println(rectTwo.getLocation</a:t>
            </a:r>
            <a:r>
              <a:rPr lang="en-NZ" b="1" dirty="0">
                <a:latin typeface="Courier New" pitchFamily="49" charset="0"/>
              </a:rPr>
              <a:t>());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 smtClean="0">
                <a:latin typeface="Courier New" pitchFamily="49" charset="0"/>
              </a:rPr>
              <a:t>    System.out.println(originOne.toString</a:t>
            </a:r>
            <a:r>
              <a:rPr lang="en-NZ" b="1" dirty="0">
                <a:latin typeface="Courier New" pitchFamily="49" charset="0"/>
              </a:rPr>
              <a:t>());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NZ" b="1" dirty="0">
                <a:latin typeface="Courier New" pitchFamily="49" charset="0"/>
              </a:rPr>
              <a:t>}</a:t>
            </a:r>
            <a:endParaRPr lang="en-NZ" b="1" dirty="0" smtClean="0">
              <a:latin typeface="Courier New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438808"/>
              </p:ext>
            </p:extLst>
          </p:nvPr>
        </p:nvGraphicFramePr>
        <p:xfrm>
          <a:off x="7215000" y="1307232"/>
          <a:ext cx="1285884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213">
                <a:tc>
                  <a:txBody>
                    <a:bodyPr/>
                    <a:lstStyle/>
                    <a:p>
                      <a:pPr algn="ctr"/>
                      <a:r>
                        <a:rPr lang="en-NZ" sz="1400" u="sng" baseline="0" dirty="0" smtClean="0"/>
                        <a:t>originOne: Point</a:t>
                      </a:r>
                      <a:endParaRPr lang="en-US" sz="14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213"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x</a:t>
                      </a:r>
                      <a:r>
                        <a:rPr lang="en-NZ" sz="1400" baseline="0" dirty="0" smtClean="0"/>
                        <a:t> =23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213"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y</a:t>
                      </a:r>
                      <a:r>
                        <a:rPr lang="en-NZ" sz="1400" baseline="0" dirty="0" smtClean="0"/>
                        <a:t> = 94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065743"/>
              </p:ext>
            </p:extLst>
          </p:nvPr>
        </p:nvGraphicFramePr>
        <p:xfrm>
          <a:off x="8049344" y="2540163"/>
          <a:ext cx="128588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213">
                <a:tc>
                  <a:txBody>
                    <a:bodyPr/>
                    <a:lstStyle/>
                    <a:p>
                      <a:pPr algn="ctr"/>
                      <a:r>
                        <a:rPr lang="en-NZ" sz="1400" u="sng" baseline="0" dirty="0" smtClean="0"/>
                        <a:t>rectOne: Rectangle</a:t>
                      </a:r>
                      <a:endParaRPr lang="en-US" sz="14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213"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x</a:t>
                      </a:r>
                      <a:r>
                        <a:rPr lang="en-NZ" sz="1400" baseline="0" dirty="0" smtClean="0"/>
                        <a:t> =10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213"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y</a:t>
                      </a:r>
                      <a:r>
                        <a:rPr lang="en-NZ" sz="1400" baseline="0" dirty="0" smtClean="0"/>
                        <a:t> = 20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21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width=100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21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height=200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486007"/>
              </p:ext>
            </p:extLst>
          </p:nvPr>
        </p:nvGraphicFramePr>
        <p:xfrm>
          <a:off x="7689304" y="4587240"/>
          <a:ext cx="128588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213">
                <a:tc>
                  <a:txBody>
                    <a:bodyPr/>
                    <a:lstStyle/>
                    <a:p>
                      <a:pPr algn="ctr"/>
                      <a:r>
                        <a:rPr lang="en-NZ" sz="1400" u="sng" baseline="0" dirty="0" smtClean="0"/>
                        <a:t>rectTwo: Rectangle</a:t>
                      </a:r>
                      <a:endParaRPr lang="en-US" sz="14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213"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x</a:t>
                      </a:r>
                      <a:r>
                        <a:rPr lang="en-NZ" sz="1400" baseline="0" dirty="0" smtClean="0"/>
                        <a:t> =0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213"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y</a:t>
                      </a:r>
                      <a:r>
                        <a:rPr lang="en-NZ" sz="1400" baseline="0" dirty="0" smtClean="0"/>
                        <a:t> = 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21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width=50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21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height=100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3587816" y="5322898"/>
            <a:ext cx="3600400" cy="8556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fr-FR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100.0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fr-FR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java.awt.Point[x=0,y=0]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fr-FR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java.awt.Point[x=23,y=94]</a:t>
            </a:r>
          </a:p>
        </p:txBody>
      </p:sp>
      <p:sp>
        <p:nvSpPr>
          <p:cNvPr id="11" name="Text Box 36"/>
          <p:cNvSpPr txBox="1">
            <a:spLocks noChangeArrowheads="1"/>
          </p:cNvSpPr>
          <p:nvPr/>
        </p:nvSpPr>
        <p:spPr bwMode="auto">
          <a:xfrm>
            <a:off x="8193360" y="152400"/>
            <a:ext cx="1106032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eaLnBrk="0" hangingPunct="0"/>
            <a:r>
              <a:rPr lang="en-US" sz="1200" dirty="0" smtClean="0"/>
              <a:t>L08Code.java</a:t>
            </a:r>
            <a:endParaRPr lang="en-US" sz="1200" dirty="0"/>
          </a:p>
        </p:txBody>
      </p:sp>
      <p:sp>
        <p:nvSpPr>
          <p:cNvPr id="3" name="Rectangular Callout 2"/>
          <p:cNvSpPr/>
          <p:nvPr/>
        </p:nvSpPr>
        <p:spPr>
          <a:xfrm>
            <a:off x="3598492" y="1946437"/>
            <a:ext cx="2016224" cy="498859"/>
          </a:xfrm>
          <a:prstGeom prst="wedgeRectCallout">
            <a:avLst>
              <a:gd name="adj1" fmla="val -64390"/>
              <a:gd name="adj2" fmla="val 22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Remember to add the import statements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0640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60512" y="-398642"/>
            <a:ext cx="8543925" cy="1325563"/>
          </a:xfrm>
        </p:spPr>
        <p:txBody>
          <a:bodyPr>
            <a:normAutofit/>
          </a:bodyPr>
          <a:lstStyle/>
          <a:p>
            <a:r>
              <a:rPr lang="en-NZ" altLang="en-US" dirty="0" smtClean="0"/>
              <a:t/>
            </a:r>
            <a:br>
              <a:rPr lang="en-NZ" altLang="en-US" dirty="0" smtClean="0"/>
            </a:br>
            <a:r>
              <a:rPr lang="en-NZ" altLang="en-US" dirty="0" smtClean="0"/>
              <a:t>3.</a:t>
            </a:r>
            <a:r>
              <a:rPr lang="en-US" altLang="en-US" dirty="0" smtClean="0"/>
              <a:t>Creating Classes</a:t>
            </a:r>
          </a:p>
        </p:txBody>
      </p:sp>
      <p:sp>
        <p:nvSpPr>
          <p:cNvPr id="1843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65100" y="1219200"/>
            <a:ext cx="9493250" cy="5306144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We can write our own classes that define specific objects that we need.</a:t>
            </a:r>
          </a:p>
          <a:p>
            <a:pPr lvl="1"/>
            <a:r>
              <a:rPr lang="en-NZ" altLang="en-US" dirty="0"/>
              <a:t>Each class you create becomes a new type that can be used to declare variables and create objects. </a:t>
            </a:r>
          </a:p>
          <a:p>
            <a:r>
              <a:rPr lang="en-US" altLang="en-US" dirty="0" smtClean="0"/>
              <a:t>A class definition has two parts: a class declaration and a class body.</a:t>
            </a:r>
          </a:p>
          <a:p>
            <a:pPr lvl="1"/>
            <a:r>
              <a:rPr lang="en-US" altLang="en-US" dirty="0" smtClean="0"/>
              <a:t>Class declaration</a:t>
            </a:r>
          </a:p>
          <a:p>
            <a:pPr lvl="2"/>
            <a:r>
              <a:rPr lang="en-NZ" altLang="en-US" dirty="0" smtClean="0"/>
              <a:t>contains </a:t>
            </a:r>
            <a:r>
              <a:rPr lang="en-NZ" altLang="en-US" dirty="0"/>
              <a:t>keyword </a:t>
            </a:r>
            <a:r>
              <a:rPr lang="en-NZ" altLang="en-US" dirty="0" smtClean="0"/>
              <a:t>“class” </a:t>
            </a:r>
            <a:r>
              <a:rPr lang="en-NZ" altLang="en-US" dirty="0"/>
              <a:t>followed immediately by the class’s name</a:t>
            </a:r>
            <a:r>
              <a:rPr lang="en-NZ" altLang="en-US" dirty="0" smtClean="0"/>
              <a:t>.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Class body</a:t>
            </a:r>
          </a:p>
          <a:p>
            <a:pPr lvl="2"/>
            <a:r>
              <a:rPr lang="en-US" altLang="en-US" dirty="0" smtClean="0"/>
              <a:t>contains </a:t>
            </a:r>
          </a:p>
          <a:p>
            <a:pPr lvl="3"/>
            <a:r>
              <a:rPr lang="en-US" altLang="en-US" dirty="0" smtClean="0"/>
              <a:t>constructors for initializing new objects, </a:t>
            </a:r>
          </a:p>
          <a:p>
            <a:pPr lvl="3"/>
            <a:r>
              <a:rPr lang="en-US" altLang="en-US" dirty="0" smtClean="0"/>
              <a:t>declarations for the variables that provide the state, and </a:t>
            </a:r>
          </a:p>
          <a:p>
            <a:pPr lvl="3"/>
            <a:r>
              <a:rPr lang="en-US" altLang="en-US" dirty="0" smtClean="0"/>
              <a:t>methods to implement the behavior of the class and its objects. </a:t>
            </a:r>
          </a:p>
          <a:p>
            <a:pPr lvl="1"/>
            <a:r>
              <a:rPr lang="en-US" altLang="en-US" dirty="0" smtClean="0"/>
              <a:t>Note: </a:t>
            </a:r>
            <a:r>
              <a:rPr lang="en-NZ" altLang="en-US" dirty="0"/>
              <a:t>Each class declaration that begins with the access modifier </a:t>
            </a:r>
            <a:r>
              <a:rPr lang="en-NZ" altLang="en-US" b="1" i="1" dirty="0"/>
              <a:t>public</a:t>
            </a:r>
            <a:r>
              <a:rPr lang="en-NZ" altLang="en-US" dirty="0"/>
              <a:t> must be stored in a file that has the same name </a:t>
            </a:r>
            <a:r>
              <a:rPr lang="en-NZ" altLang="en-US" dirty="0" smtClean="0"/>
              <a:t>and </a:t>
            </a:r>
            <a:r>
              <a:rPr lang="en-NZ" altLang="en-US" dirty="0"/>
              <a:t>ends with the .java </a:t>
            </a:r>
            <a:r>
              <a:rPr lang="en-NZ" altLang="en-US" dirty="0" smtClean="0"/>
              <a:t>extension.</a:t>
            </a:r>
          </a:p>
          <a:p>
            <a:pPr lvl="1"/>
            <a:r>
              <a:rPr lang="en-NZ" altLang="en-US" dirty="0"/>
              <a:t>Class, method and variable names are identifiers. </a:t>
            </a:r>
            <a:r>
              <a:rPr lang="en-NZ" altLang="en-US" dirty="0" smtClean="0"/>
              <a:t> (i.e. </a:t>
            </a:r>
            <a:r>
              <a:rPr lang="en-NZ" altLang="en-US" dirty="0"/>
              <a:t>all use camel case names</a:t>
            </a:r>
            <a:r>
              <a:rPr lang="en-NZ" altLang="en-US" dirty="0" smtClean="0"/>
              <a:t>.)</a:t>
            </a:r>
            <a:endParaRPr lang="en-NZ" altLang="en-US" dirty="0"/>
          </a:p>
          <a:p>
            <a:pPr lvl="1"/>
            <a:endParaRPr lang="en-NZ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02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8</a:t>
            </a:fld>
            <a:endParaRPr lang="en-NZ" dirty="0"/>
          </a:p>
        </p:txBody>
      </p:sp>
      <p:sp>
        <p:nvSpPr>
          <p:cNvPr id="18439" name="Rectangle 4"/>
          <p:cNvSpPr>
            <a:spLocks noChangeArrowheads="1"/>
          </p:cNvSpPr>
          <p:nvPr/>
        </p:nvSpPr>
        <p:spPr bwMode="auto">
          <a:xfrm>
            <a:off x="5037932" y="3129322"/>
            <a:ext cx="3916362" cy="74295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000" tIns="46800" rIns="90000" bIns="46800" anchor="ctr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class MyClass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//field and method declarations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367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409" y="-117167"/>
            <a:ext cx="8543925" cy="1325563"/>
          </a:xfrm>
        </p:spPr>
        <p:txBody>
          <a:bodyPr>
            <a:normAutofit/>
          </a:bodyPr>
          <a:lstStyle/>
          <a:p>
            <a:r>
              <a:rPr lang="en-NZ" altLang="en-US" dirty="0"/>
              <a:t>3.</a:t>
            </a:r>
            <a:r>
              <a:rPr lang="en-US" altLang="en-US" dirty="0"/>
              <a:t>Creating Classes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dirty="0" smtClean="0"/>
              <a:t>Instance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81494" y="1221965"/>
            <a:ext cx="7164164" cy="5306144"/>
          </a:xfrm>
        </p:spPr>
        <p:txBody>
          <a:bodyPr>
            <a:normAutofit/>
          </a:bodyPr>
          <a:lstStyle/>
          <a:p>
            <a:r>
              <a:rPr lang="en-US" dirty="0" smtClean="0"/>
              <a:t>Instance variables are dynamically allocated, </a:t>
            </a:r>
          </a:p>
          <a:p>
            <a:pPr lvl="1"/>
            <a:r>
              <a:rPr lang="en-US" dirty="0" smtClean="0"/>
              <a:t>So they may have </a:t>
            </a:r>
            <a:r>
              <a:rPr lang="en-US" dirty="0" smtClean="0">
                <a:solidFill>
                  <a:srgbClr val="FF0000"/>
                </a:solidFill>
              </a:rPr>
              <a:t>different values </a:t>
            </a:r>
            <a:r>
              <a:rPr lang="en-US" dirty="0" smtClean="0"/>
              <a:t>in </a:t>
            </a:r>
            <a:r>
              <a:rPr lang="en-US" b="1" dirty="0" smtClean="0"/>
              <a:t>each</a:t>
            </a:r>
            <a:r>
              <a:rPr lang="en-US" dirty="0" smtClean="0"/>
              <a:t> instance of an object.</a:t>
            </a:r>
          </a:p>
          <a:p>
            <a:pPr lvl="1"/>
            <a:r>
              <a:rPr lang="en-NZ" dirty="0"/>
              <a:t>A class declares the type of the data, but it does not reserve any memory space for it</a:t>
            </a:r>
          </a:p>
          <a:p>
            <a:pPr lvl="1"/>
            <a:r>
              <a:rPr lang="en-US" dirty="0" smtClean="0"/>
              <a:t>When an object is instantiated, the runtime system allocates some memory to this instance – so that it can “</a:t>
            </a:r>
            <a:r>
              <a:rPr lang="en-US" dirty="0" smtClean="0">
                <a:solidFill>
                  <a:srgbClr val="FF0000"/>
                </a:solidFill>
              </a:rPr>
              <a:t>remember</a:t>
            </a:r>
            <a:r>
              <a:rPr lang="en-US" dirty="0" smtClean="0"/>
              <a:t>” the values it stores in instance variables </a:t>
            </a:r>
            <a:r>
              <a:rPr lang="en-NZ" dirty="0"/>
              <a:t>carried with it throughout its lifetime. </a:t>
            </a:r>
          </a:p>
          <a:p>
            <a:pPr lvl="1"/>
            <a:r>
              <a:rPr lang="en-NZ" dirty="0"/>
              <a:t>Instance variables exist before methods are called on an object. </a:t>
            </a:r>
            <a:endParaRPr lang="en-NZ" dirty="0" smtClean="0"/>
          </a:p>
          <a:p>
            <a:pPr lvl="1"/>
            <a:r>
              <a:rPr lang="en-NZ" dirty="0" smtClean="0"/>
              <a:t>A </a:t>
            </a:r>
            <a:r>
              <a:rPr lang="en-NZ" dirty="0"/>
              <a:t>class normally contains one or more methods that </a:t>
            </a:r>
            <a:r>
              <a:rPr lang="en-NZ" b="1" dirty="0"/>
              <a:t>manipulate</a:t>
            </a:r>
            <a:r>
              <a:rPr lang="en-NZ" dirty="0"/>
              <a:t> the instance variables that belong to particular objects of the class. </a:t>
            </a:r>
            <a:endParaRPr lang="en-NZ" dirty="0" smtClean="0"/>
          </a:p>
          <a:p>
            <a:pPr lvl="1"/>
            <a:r>
              <a:rPr lang="en-NZ" dirty="0"/>
              <a:t>Instance variables are declared </a:t>
            </a:r>
            <a:r>
              <a:rPr lang="en-NZ" b="1" dirty="0"/>
              <a:t>inside</a:t>
            </a:r>
            <a:r>
              <a:rPr lang="en-NZ" dirty="0"/>
              <a:t> a class declaration but </a:t>
            </a:r>
            <a:r>
              <a:rPr lang="en-NZ" b="1" dirty="0"/>
              <a:t>outside</a:t>
            </a:r>
            <a:r>
              <a:rPr lang="en-NZ" dirty="0"/>
              <a:t> the bodies of the class’s method declarations. </a:t>
            </a:r>
            <a:endParaRPr lang="en-NZ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02</a:t>
            </a:r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6582-9796-409F-A1EA-A094F915F976}" type="slidenum">
              <a:rPr lang="en-NZ" smtClean="0"/>
              <a:pPr/>
              <a:t>9</a:t>
            </a:fld>
            <a:endParaRPr lang="en-NZ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41885"/>
              </p:ext>
            </p:extLst>
          </p:nvPr>
        </p:nvGraphicFramePr>
        <p:xfrm>
          <a:off x="6974354" y="3532294"/>
          <a:ext cx="128588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213">
                <a:tc>
                  <a:txBody>
                    <a:bodyPr/>
                    <a:lstStyle/>
                    <a:p>
                      <a:pPr algn="ctr"/>
                      <a:r>
                        <a:rPr lang="en-NZ" sz="1400" u="sng" baseline="0" dirty="0" smtClean="0"/>
                        <a:t>b2: Ball</a:t>
                      </a:r>
                      <a:endParaRPr lang="en-US" sz="14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213"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xPos</a:t>
                      </a:r>
                      <a:r>
                        <a:rPr lang="en-NZ" sz="1400" baseline="0" dirty="0" smtClean="0"/>
                        <a:t> =</a:t>
                      </a:r>
                      <a:r>
                        <a:rPr lang="en-NZ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213"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yPos</a:t>
                      </a:r>
                      <a:r>
                        <a:rPr lang="en-NZ" sz="1400" baseline="0" dirty="0" smtClean="0"/>
                        <a:t> = </a:t>
                      </a:r>
                      <a:r>
                        <a:rPr lang="en-NZ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213"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Color</a:t>
                      </a:r>
                      <a:r>
                        <a:rPr lang="en-NZ" sz="1400" baseline="0" dirty="0" smtClean="0"/>
                        <a:t> = </a:t>
                      </a:r>
                      <a:r>
                        <a:rPr lang="en-NZ" sz="1400" dirty="0" smtClean="0"/>
                        <a:t>Blue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817407"/>
              </p:ext>
            </p:extLst>
          </p:nvPr>
        </p:nvGraphicFramePr>
        <p:xfrm>
          <a:off x="7617296" y="4941168"/>
          <a:ext cx="128588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033">
                <a:tc>
                  <a:txBody>
                    <a:bodyPr/>
                    <a:lstStyle/>
                    <a:p>
                      <a:pPr algn="ctr"/>
                      <a:r>
                        <a:rPr lang="en-NZ" sz="1400" u="sng" baseline="0" dirty="0" smtClean="0"/>
                        <a:t>b3: Ball</a:t>
                      </a:r>
                      <a:endParaRPr lang="en-US" sz="14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033"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xPos</a:t>
                      </a:r>
                      <a:r>
                        <a:rPr lang="en-NZ" sz="1400" baseline="0" dirty="0" smtClean="0"/>
                        <a:t> = </a:t>
                      </a:r>
                      <a:r>
                        <a:rPr lang="en-NZ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033"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yPos</a:t>
                      </a:r>
                      <a:r>
                        <a:rPr lang="en-NZ" sz="1400" baseline="0" dirty="0" smtClean="0"/>
                        <a:t> =</a:t>
                      </a:r>
                      <a:r>
                        <a:rPr lang="en-NZ" sz="1400" dirty="0" smtClean="0"/>
                        <a:t> 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033"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Color</a:t>
                      </a:r>
                      <a:r>
                        <a:rPr lang="en-NZ" sz="1400" baseline="0" dirty="0" smtClean="0"/>
                        <a:t> = </a:t>
                      </a:r>
                      <a:r>
                        <a:rPr lang="en-NZ" sz="1400" dirty="0" smtClean="0"/>
                        <a:t>Green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5248" y="1268760"/>
            <a:ext cx="2333625" cy="1895475"/>
          </a:xfrm>
          <a:prstGeom prst="rect">
            <a:avLst/>
          </a:prstGeom>
        </p:spPr>
      </p:pic>
      <p:cxnSp>
        <p:nvCxnSpPr>
          <p:cNvPr id="11" name="Straight Connector 10"/>
          <p:cNvCxnSpPr>
            <a:stCxn id="8" idx="0"/>
          </p:cNvCxnSpPr>
          <p:nvPr/>
        </p:nvCxnSpPr>
        <p:spPr>
          <a:xfrm flipV="1">
            <a:off x="7617296" y="2809642"/>
            <a:ext cx="573499" cy="72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0"/>
          </p:cNvCxnSpPr>
          <p:nvPr/>
        </p:nvCxnSpPr>
        <p:spPr>
          <a:xfrm flipH="1" flipV="1">
            <a:off x="8190795" y="2809642"/>
            <a:ext cx="69443" cy="2131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7" idx="0"/>
          </p:cNvCxnSpPr>
          <p:nvPr/>
        </p:nvCxnSpPr>
        <p:spPr>
          <a:xfrm>
            <a:off x="8190795" y="2809642"/>
            <a:ext cx="933539" cy="259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314670"/>
              </p:ext>
            </p:extLst>
          </p:nvPr>
        </p:nvGraphicFramePr>
        <p:xfrm>
          <a:off x="8481392" y="3068960"/>
          <a:ext cx="128588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NZ" sz="1400" u="sng" baseline="0" dirty="0" smtClean="0"/>
                        <a:t>b1: Ball</a:t>
                      </a:r>
                      <a:endParaRPr lang="en-US" sz="14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xPos</a:t>
                      </a:r>
                      <a:r>
                        <a:rPr lang="en-NZ" sz="1400" baseline="0" dirty="0" smtClean="0"/>
                        <a:t>=</a:t>
                      </a:r>
                      <a:r>
                        <a:rPr lang="en-NZ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yPos = 20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Color = Red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3952</TotalTime>
  <Words>3186</Words>
  <Application>Microsoft Office PowerPoint</Application>
  <PresentationFormat>A4 Paper (210x297 mm)</PresentationFormat>
  <Paragraphs>558</Paragraphs>
  <Slides>26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宋体</vt:lpstr>
      <vt:lpstr>Arial</vt:lpstr>
      <vt:lpstr>Calibri</vt:lpstr>
      <vt:lpstr>Calibri Light</vt:lpstr>
      <vt:lpstr>Courier New</vt:lpstr>
      <vt:lpstr>新細明體</vt:lpstr>
      <vt:lpstr>Tahoma</vt:lpstr>
      <vt:lpstr>Times New Roman</vt:lpstr>
      <vt:lpstr>Wingdings</vt:lpstr>
      <vt:lpstr>Office Theme</vt:lpstr>
      <vt:lpstr>CLASSES AND OBJECTS</vt:lpstr>
      <vt:lpstr>Agenda &amp; Reading</vt:lpstr>
      <vt:lpstr>1.Introduction</vt:lpstr>
      <vt:lpstr>1.Introduction What is an Object?</vt:lpstr>
      <vt:lpstr>2. Built-In Classes in Java</vt:lpstr>
      <vt:lpstr>2. Built-In Classes in Java Creating Objects</vt:lpstr>
      <vt:lpstr>2. Built-In Classes in Java Examples:</vt:lpstr>
      <vt:lpstr> 3.Creating Classes</vt:lpstr>
      <vt:lpstr>3.Creating Classes  Instance Variables</vt:lpstr>
      <vt:lpstr>3.Creating Classes  Visibility Modifiers</vt:lpstr>
      <vt:lpstr>3.Creating Classes  Instances of Car</vt:lpstr>
      <vt:lpstr>3.Creating Classes  Constructors</vt:lpstr>
      <vt:lpstr>3.Creating Classes  Constructors (con’t)</vt:lpstr>
      <vt:lpstr>3.Creating Classes  Instance Methods</vt:lpstr>
      <vt:lpstr>3.Creating Classes  Example 1: Ball</vt:lpstr>
      <vt:lpstr>3.Creating Classes  Object Instantiation</vt:lpstr>
      <vt:lpstr>3.Creating Classes Instance Method: setXXX &amp; getXXX  </vt:lpstr>
      <vt:lpstr>3.Creating Classes  Using the this Keyword</vt:lpstr>
      <vt:lpstr>Exercise 1</vt:lpstr>
      <vt:lpstr>4.Class Variables &amp; Class Methods Class Variables</vt:lpstr>
      <vt:lpstr>4.Class Variables &amp; Class Methods  Class Methods</vt:lpstr>
      <vt:lpstr>4.Class Variables &amp; Class Methods  Additional Notes</vt:lpstr>
      <vt:lpstr>Examples: Class &amp; Instance variables</vt:lpstr>
      <vt:lpstr>Exercise 2</vt:lpstr>
      <vt:lpstr>Exercise 3: MyPoint class</vt:lpstr>
      <vt:lpstr>Exercise 4</vt:lpstr>
    </vt:vector>
  </TitlesOfParts>
  <Company>The University of Auckland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Chang</dc:creator>
  <cp:lastModifiedBy>user</cp:lastModifiedBy>
  <cp:revision>552</cp:revision>
  <cp:lastPrinted>2017-08-04T02:30:57Z</cp:lastPrinted>
  <dcterms:created xsi:type="dcterms:W3CDTF">2003-06-18T01:49:53Z</dcterms:created>
  <dcterms:modified xsi:type="dcterms:W3CDTF">2020-08-03T14:09:02Z</dcterms:modified>
</cp:coreProperties>
</file>