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8" r:id="rId3"/>
    <p:sldId id="365" r:id="rId4"/>
    <p:sldId id="366" r:id="rId5"/>
    <p:sldId id="377" r:id="rId6"/>
    <p:sldId id="368" r:id="rId7"/>
    <p:sldId id="370" r:id="rId8"/>
    <p:sldId id="371" r:id="rId9"/>
    <p:sldId id="378" r:id="rId10"/>
    <p:sldId id="372" r:id="rId11"/>
    <p:sldId id="373" r:id="rId12"/>
    <p:sldId id="379" r:id="rId13"/>
    <p:sldId id="380" r:id="rId14"/>
    <p:sldId id="375" r:id="rId15"/>
    <p:sldId id="384" r:id="rId16"/>
    <p:sldId id="383" r:id="rId17"/>
  </p:sldIdLst>
  <p:sldSz cx="9906000" cy="6858000" type="A4"/>
  <p:notesSz cx="7099300" cy="10234613"/>
  <p:defaultTextStyle>
    <a:defPPr>
      <a:defRPr lang="en-NZ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41" autoAdjust="0"/>
    <p:restoredTop sz="90183" autoAdjust="0"/>
  </p:normalViewPr>
  <p:slideViewPr>
    <p:cSldViewPr>
      <p:cViewPr varScale="1">
        <p:scale>
          <a:sx n="77" d="100"/>
          <a:sy n="77" d="100"/>
        </p:scale>
        <p:origin x="1098" y="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8" d="100"/>
        <a:sy n="13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6575" cy="50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2" tIns="47810" rIns="95622" bIns="47810" numCol="1" anchor="t" anchorCtr="0" compatLnSpc="1">
            <a:prstTxWarp prst="textNoShape">
              <a:avLst/>
            </a:prstTxWarp>
          </a:bodyPr>
          <a:lstStyle>
            <a:lvl1pPr algn="l" defTabSz="955689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7" y="1"/>
            <a:ext cx="3076575" cy="50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2" tIns="47810" rIns="95622" bIns="47810" numCol="1" anchor="t" anchorCtr="0" compatLnSpc="1">
            <a:prstTxWarp prst="textNoShape">
              <a:avLst/>
            </a:prstTxWarp>
          </a:bodyPr>
          <a:lstStyle>
            <a:lvl1pPr algn="r" defTabSz="955689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5106"/>
            <a:ext cx="3076575" cy="50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2" tIns="47810" rIns="95622" bIns="47810" numCol="1" anchor="b" anchorCtr="0" compatLnSpc="1">
            <a:prstTxWarp prst="textNoShape">
              <a:avLst/>
            </a:prstTxWarp>
          </a:bodyPr>
          <a:lstStyle>
            <a:lvl1pPr algn="l" defTabSz="955689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7" y="9725106"/>
            <a:ext cx="3076575" cy="50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2" tIns="47810" rIns="95622" bIns="47810" numCol="1" anchor="b" anchorCtr="0" compatLnSpc="1">
            <a:prstTxWarp prst="textNoShape">
              <a:avLst/>
            </a:prstTxWarp>
          </a:bodyPr>
          <a:lstStyle>
            <a:lvl1pPr algn="r" defTabSz="955689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fld id="{0C741521-4A33-40CB-A3C8-9F255B07B84F}" type="slidenum">
              <a:rPr lang="en-NZ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85228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6575" cy="50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2" tIns="47810" rIns="95622" bIns="47810" numCol="1" anchor="t" anchorCtr="0" compatLnSpc="1">
            <a:prstTxWarp prst="textNoShape">
              <a:avLst/>
            </a:prstTxWarp>
          </a:bodyPr>
          <a:lstStyle>
            <a:lvl1pPr algn="l" defTabSz="955689">
              <a:defRPr sz="1300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1"/>
            <a:ext cx="3076575" cy="50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2" tIns="47810" rIns="95622" bIns="47810" numCol="1" anchor="t" anchorCtr="0" compatLnSpc="1">
            <a:prstTxWarp prst="textNoShape">
              <a:avLst/>
            </a:prstTxWarp>
          </a:bodyPr>
          <a:lstStyle>
            <a:lvl1pPr algn="r" defTabSz="955689">
              <a:defRPr sz="1300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6288" y="768350"/>
            <a:ext cx="5546725" cy="3840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1762"/>
            <a:ext cx="5207000" cy="4604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2" tIns="47810" rIns="95622" bIns="478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smtClean="0"/>
              <a:t>Click to edit Master text styles</a:t>
            </a:r>
          </a:p>
          <a:p>
            <a:pPr lvl="1"/>
            <a:r>
              <a:rPr lang="en-NZ" smtClean="0"/>
              <a:t>Second level</a:t>
            </a:r>
          </a:p>
          <a:p>
            <a:pPr lvl="2"/>
            <a:r>
              <a:rPr lang="en-NZ" smtClean="0"/>
              <a:t>Third level</a:t>
            </a:r>
          </a:p>
          <a:p>
            <a:pPr lvl="3"/>
            <a:r>
              <a:rPr lang="en-NZ" smtClean="0"/>
              <a:t>Fourth level</a:t>
            </a:r>
          </a:p>
          <a:p>
            <a:pPr lvl="4"/>
            <a:r>
              <a:rPr lang="en-NZ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5106"/>
            <a:ext cx="3076575" cy="50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2" tIns="47810" rIns="95622" bIns="47810" numCol="1" anchor="b" anchorCtr="0" compatLnSpc="1">
            <a:prstTxWarp prst="textNoShape">
              <a:avLst/>
            </a:prstTxWarp>
          </a:bodyPr>
          <a:lstStyle>
            <a:lvl1pPr algn="l" defTabSz="955689">
              <a:defRPr sz="1300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5106"/>
            <a:ext cx="3076575" cy="50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2" tIns="47810" rIns="95622" bIns="47810" numCol="1" anchor="b" anchorCtr="0" compatLnSpc="1">
            <a:prstTxWarp prst="textNoShape">
              <a:avLst/>
            </a:prstTxWarp>
          </a:bodyPr>
          <a:lstStyle>
            <a:lvl1pPr algn="r" defTabSz="955689">
              <a:defRPr sz="1300">
                <a:latin typeface="Times New Roman" pitchFamily="18" charset="0"/>
              </a:defRPr>
            </a:lvl1pPr>
          </a:lstStyle>
          <a:p>
            <a:fld id="{015F5D31-D609-4875-A03F-8218D830ED8B}" type="slidenum">
              <a:rPr lang="en-NZ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7959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32A0A1-3295-4191-8003-405EB50D1542}" type="slidenum">
              <a:rPr lang="en-NZ"/>
              <a:pPr/>
              <a:t>1</a:t>
            </a:fld>
            <a:endParaRPr lang="en-NZ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8350"/>
            <a:ext cx="5546725" cy="3840163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87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21264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5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21986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Lecture09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1CEC-180C-48BD-BC42-5E2F6BF56289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2958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Lecture09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E966-B2DA-4E69-8B67-6107F8F82A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0506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Lecture09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75D5-549F-47C6-9B66-D5D10977011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3715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Lecture09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722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Lecture09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45F2-9057-4CE4-96BB-25774CECCA1C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748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Lecture09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3FC3-8E9D-4E7A-B408-86DA62033C65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6319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Lecture09</a:t>
            </a:r>
            <a:endParaRPr lang="en-N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2DE6-9BD8-4B82-A187-796DAF58579B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588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Lecture09</a:t>
            </a: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6CDF-CC11-4CD0-9F56-4BFA992A39B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2075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Lecture09</a:t>
            </a:r>
            <a:endParaRPr lang="en-N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20B8-80F2-4BF1-92C4-015A56B0D5D5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5497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Lecture09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84A4-8DFB-4C82-A896-9F664FE2178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2493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Lecture09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2B2A-4F34-4E85-BD8E-2A1F3F19299D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914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Lecture09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AB5CE-884F-4AAD-BA76-283F9C884A0D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7513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ftr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ocs/books/tutorial/java/javaOO/objects.html" TargetMode="External"/><Relationship Id="rId2" Type="http://schemas.openxmlformats.org/officeDocument/2006/relationships/hyperlink" Target="http://docs.oracle.com/javase/tutorial/java/javaOO/class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>
                <a:ea typeface="新細明體" pitchFamily="18" charset="-120"/>
              </a:rPr>
              <a:t>CLASSES:DEEPER LOOK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dirty="0" smtClean="0">
              <a:ea typeface="新細明體" pitchFamily="18" charset="-120"/>
            </a:endParaRPr>
          </a:p>
        </p:txBody>
      </p:sp>
      <p:sp>
        <p:nvSpPr>
          <p:cNvPr id="20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320800" y="5052442"/>
            <a:ext cx="7429500" cy="680814"/>
          </a:xfrm>
        </p:spPr>
        <p:txBody>
          <a:bodyPr>
            <a:normAutofit/>
          </a:bodyPr>
          <a:lstStyle/>
          <a:p>
            <a:r>
              <a:rPr lang="en-NZ" dirty="0"/>
              <a:t>Classes and Objects: A Deeper Look</a:t>
            </a:r>
            <a:endParaRPr lang="en-N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2.Case Study: Time2 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Get &amp; Set methods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5100" y="1219200"/>
            <a:ext cx="9493250" cy="4370040"/>
          </a:xfrm>
        </p:spPr>
        <p:txBody>
          <a:bodyPr>
            <a:normAutofit/>
          </a:bodyPr>
          <a:lstStyle/>
          <a:p>
            <a:r>
              <a:rPr lang="en-NZ" dirty="0"/>
              <a:t>It would seem that providing set and get capabilities is essentially the same as making a class’s instance variables </a:t>
            </a:r>
            <a:r>
              <a:rPr lang="en-NZ" b="1" dirty="0"/>
              <a:t>public</a:t>
            </a:r>
            <a:r>
              <a:rPr lang="en-NZ" dirty="0"/>
              <a:t>. </a:t>
            </a:r>
          </a:p>
          <a:p>
            <a:pPr lvl="1"/>
            <a:r>
              <a:rPr lang="en-NZ" dirty="0"/>
              <a:t>A public instance variable can be read or written by any method that has a reference to an object that contains that variable. </a:t>
            </a:r>
          </a:p>
          <a:p>
            <a:pPr lvl="1"/>
            <a:r>
              <a:rPr lang="en-NZ" dirty="0"/>
              <a:t>If an instance variable is declared </a:t>
            </a:r>
            <a:r>
              <a:rPr lang="en-NZ" b="1" dirty="0"/>
              <a:t>private</a:t>
            </a:r>
            <a:r>
              <a:rPr lang="en-NZ" dirty="0"/>
              <a:t>, a public get method certainly allows other methods to access it, but the get method can </a:t>
            </a:r>
            <a:r>
              <a:rPr lang="en-NZ" b="1" dirty="0"/>
              <a:t>control</a:t>
            </a:r>
            <a:r>
              <a:rPr lang="en-NZ" dirty="0"/>
              <a:t> how the client can </a:t>
            </a:r>
            <a:r>
              <a:rPr lang="en-NZ" b="1" dirty="0"/>
              <a:t>access</a:t>
            </a:r>
            <a:r>
              <a:rPr lang="en-NZ" dirty="0"/>
              <a:t> it. </a:t>
            </a:r>
          </a:p>
          <a:p>
            <a:pPr lvl="1"/>
            <a:r>
              <a:rPr lang="en-NZ" dirty="0"/>
              <a:t>A public set method can—and should—carefully scrutinize </a:t>
            </a:r>
            <a:r>
              <a:rPr lang="en-NZ" dirty="0" smtClean="0"/>
              <a:t>attempts </a:t>
            </a:r>
            <a:r>
              <a:rPr lang="en-NZ" dirty="0"/>
              <a:t>to modify the variable’s value to ensure </a:t>
            </a:r>
            <a:r>
              <a:rPr lang="en-NZ" b="1" dirty="0"/>
              <a:t>valid</a:t>
            </a:r>
            <a:r>
              <a:rPr lang="en-NZ" dirty="0"/>
              <a:t> values. </a:t>
            </a:r>
            <a:endParaRPr lang="en-NZ" dirty="0" smtClean="0"/>
          </a:p>
          <a:p>
            <a:pPr lvl="2"/>
            <a:r>
              <a:rPr lang="en-NZ" dirty="0" smtClean="0"/>
              <a:t>We can check and only modify if the parameter is a valid value</a:t>
            </a:r>
            <a:endParaRPr lang="en-NZ" dirty="0"/>
          </a:p>
          <a:p>
            <a:r>
              <a:rPr lang="en-NZ" dirty="0"/>
              <a:t>Although set and get methods provide access to private data, it is </a:t>
            </a:r>
            <a:r>
              <a:rPr lang="en-NZ" b="1" dirty="0"/>
              <a:t>restricted</a:t>
            </a:r>
            <a:r>
              <a:rPr lang="en-NZ" dirty="0"/>
              <a:t> by the implementation of the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Lecture09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10</a:t>
            </a:fld>
            <a:endParaRPr lang="en-NZ" dirty="0"/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6969224" y="2564904"/>
            <a:ext cx="1368152" cy="2916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err="1" smtClean="0">
                <a:latin typeface="Courier New" pitchFamily="49" charset="0"/>
              </a:rPr>
              <a:t>time.hour</a:t>
            </a:r>
            <a:endParaRPr lang="en-NZ" b="1" dirty="0" smtClean="0">
              <a:latin typeface="Courier New" pitchFamily="49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7653300" y="5233392"/>
            <a:ext cx="1152128" cy="432048"/>
          </a:xfrm>
          <a:prstGeom prst="wedgeRectCallout">
            <a:avLst>
              <a:gd name="adj1" fmla="val -68659"/>
              <a:gd name="adj2" fmla="val -364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Advantages</a:t>
            </a:r>
            <a:endParaRPr lang="en-NZ" dirty="0"/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1268150" y="5779022"/>
            <a:ext cx="5621553" cy="7602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public </a:t>
            </a:r>
            <a:r>
              <a:rPr lang="en-NZ" b="1" dirty="0">
                <a:latin typeface="Courier New" pitchFamily="49" charset="0"/>
              </a:rPr>
              <a:t>void </a:t>
            </a:r>
            <a:r>
              <a:rPr lang="en-NZ" b="1" dirty="0" err="1">
                <a:latin typeface="Courier New" pitchFamily="49" charset="0"/>
              </a:rPr>
              <a:t>setHour</a:t>
            </a:r>
            <a:r>
              <a:rPr lang="en-NZ" b="1" dirty="0">
                <a:latin typeface="Courier New" pitchFamily="49" charset="0"/>
              </a:rPr>
              <a:t>( 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 h </a:t>
            </a:r>
            <a:r>
              <a:rPr lang="en-NZ" b="1" dirty="0" smtClean="0">
                <a:latin typeface="Courier New" pitchFamily="49" charset="0"/>
              </a:rPr>
              <a:t>){</a:t>
            </a:r>
            <a:endParaRPr lang="en-NZ" b="1" dirty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     hour = ( ( h &gt;= 0 &amp;&amp; h &lt; 24 ) ? h : 0 );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 </a:t>
            </a:r>
            <a:r>
              <a:rPr lang="en-NZ" b="1" dirty="0" smtClean="0">
                <a:latin typeface="Courier New" pitchFamily="49" charset="0"/>
              </a:rPr>
              <a:t>} 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6760793" y="6107182"/>
            <a:ext cx="892507" cy="325368"/>
          </a:xfrm>
          <a:prstGeom prst="wedgeRectCallout">
            <a:avLst>
              <a:gd name="adj1" fmla="val -68659"/>
              <a:gd name="adj2" fmla="val -364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Validation</a:t>
            </a:r>
            <a:endParaRPr lang="en-NZ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4896" y="113311"/>
            <a:ext cx="1453454" cy="110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8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3.Composition</a:t>
            </a:r>
            <a:br>
              <a:rPr lang="en-NZ" dirty="0" smtClean="0"/>
            </a:br>
            <a:r>
              <a:rPr lang="en-NZ" dirty="0" smtClean="0"/>
              <a:t>Date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Class Date</a:t>
            </a:r>
          </a:p>
          <a:p>
            <a:pPr lvl="1"/>
            <a:r>
              <a:rPr lang="en-NZ" dirty="0" smtClean="0"/>
              <a:t>Instance variables: day, month and year to represent a date</a:t>
            </a:r>
          </a:p>
          <a:p>
            <a:pPr lvl="1"/>
            <a:r>
              <a:rPr lang="en-NZ" dirty="0" smtClean="0"/>
              <a:t>The constructor receives three </a:t>
            </a:r>
            <a:r>
              <a:rPr lang="en-NZ" dirty="0" err="1" smtClean="0"/>
              <a:t>int</a:t>
            </a:r>
            <a:r>
              <a:rPr lang="en-NZ" dirty="0" smtClean="0"/>
              <a:t> parameters. It also validate day if it’s out of range or invalid</a:t>
            </a:r>
          </a:p>
          <a:p>
            <a:pPr lvl="1"/>
            <a:r>
              <a:rPr lang="en-NZ" dirty="0" smtClean="0"/>
              <a:t>The </a:t>
            </a:r>
            <a:r>
              <a:rPr lang="en-NZ" dirty="0" err="1" smtClean="0"/>
              <a:t>toString</a:t>
            </a:r>
            <a:r>
              <a:rPr lang="en-NZ" dirty="0" smtClean="0"/>
              <a:t> method return the object’s string representation.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Lecture09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11</a:t>
            </a:fld>
            <a:endParaRPr lang="en-NZ" dirty="0"/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2462472" y="3539013"/>
            <a:ext cx="5621553" cy="3130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public class </a:t>
            </a:r>
            <a:r>
              <a:rPr lang="en-NZ" b="1" dirty="0" smtClean="0">
                <a:latin typeface="Courier New" pitchFamily="49" charset="0"/>
              </a:rPr>
              <a:t>Time2 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 private 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 hour;   // 0 - 23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 </a:t>
            </a:r>
            <a:r>
              <a:rPr lang="en-NZ" b="1" dirty="0" smtClean="0">
                <a:latin typeface="Courier New" pitchFamily="49" charset="0"/>
              </a:rPr>
              <a:t>private 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 minute; // 0 - 59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 </a:t>
            </a:r>
            <a:r>
              <a:rPr lang="en-NZ" b="1" dirty="0" smtClean="0">
                <a:latin typeface="Courier New" pitchFamily="49" charset="0"/>
              </a:rPr>
              <a:t>private 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 second; // 0 </a:t>
            </a:r>
            <a:r>
              <a:rPr lang="en-NZ" b="1" dirty="0" smtClean="0">
                <a:latin typeface="Courier New" pitchFamily="49" charset="0"/>
              </a:rPr>
              <a:t>– 59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public </a:t>
            </a:r>
            <a:r>
              <a:rPr lang="en-NZ" b="1" dirty="0">
                <a:latin typeface="Courier New" pitchFamily="49" charset="0"/>
              </a:rPr>
              <a:t>void </a:t>
            </a:r>
            <a:r>
              <a:rPr lang="en-NZ" b="1" dirty="0" err="1">
                <a:latin typeface="Courier New" pitchFamily="49" charset="0"/>
              </a:rPr>
              <a:t>setTime</a:t>
            </a:r>
            <a:r>
              <a:rPr lang="en-NZ" b="1" dirty="0">
                <a:latin typeface="Courier New" pitchFamily="49" charset="0"/>
              </a:rPr>
              <a:t>( 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 h, 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 m, 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 s </a:t>
            </a:r>
            <a:r>
              <a:rPr lang="en-NZ" b="1" dirty="0" smtClean="0">
                <a:latin typeface="Courier New" pitchFamily="49" charset="0"/>
              </a:rPr>
              <a:t>) {</a:t>
            </a:r>
            <a:endParaRPr lang="en-NZ" b="1" dirty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     </a:t>
            </a:r>
            <a:r>
              <a:rPr lang="en-NZ" b="1" dirty="0" err="1">
                <a:latin typeface="Courier New" pitchFamily="49" charset="0"/>
              </a:rPr>
              <a:t>setHour</a:t>
            </a:r>
            <a:r>
              <a:rPr lang="en-NZ" b="1" dirty="0">
                <a:latin typeface="Courier New" pitchFamily="49" charset="0"/>
              </a:rPr>
              <a:t>( h );   // set the hour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     </a:t>
            </a:r>
            <a:r>
              <a:rPr lang="en-NZ" b="1" dirty="0" err="1">
                <a:latin typeface="Courier New" pitchFamily="49" charset="0"/>
              </a:rPr>
              <a:t>setMinute</a:t>
            </a:r>
            <a:r>
              <a:rPr lang="en-NZ" b="1" dirty="0">
                <a:latin typeface="Courier New" pitchFamily="49" charset="0"/>
              </a:rPr>
              <a:t>( m ); // set the minute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     </a:t>
            </a:r>
            <a:r>
              <a:rPr lang="en-NZ" b="1" dirty="0" err="1">
                <a:latin typeface="Courier New" pitchFamily="49" charset="0"/>
              </a:rPr>
              <a:t>setSecond</a:t>
            </a:r>
            <a:r>
              <a:rPr lang="en-NZ" b="1" dirty="0">
                <a:latin typeface="Courier New" pitchFamily="49" charset="0"/>
              </a:rPr>
              <a:t>( s ); // set the second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 </a:t>
            </a:r>
            <a:r>
              <a:rPr lang="en-NZ" b="1" dirty="0" smtClean="0">
                <a:latin typeface="Courier New" pitchFamily="49" charset="0"/>
              </a:rPr>
              <a:t>}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</a:t>
            </a:r>
            <a:r>
              <a:rPr lang="en-NZ" b="1" dirty="0" smtClean="0">
                <a:latin typeface="Courier New" pitchFamily="49" charset="0"/>
              </a:rPr>
              <a:t> public </a:t>
            </a:r>
            <a:r>
              <a:rPr lang="en-NZ" b="1" dirty="0">
                <a:latin typeface="Courier New" pitchFamily="49" charset="0"/>
              </a:rPr>
              <a:t>void </a:t>
            </a:r>
            <a:r>
              <a:rPr lang="en-NZ" b="1" dirty="0" err="1">
                <a:latin typeface="Courier New" pitchFamily="49" charset="0"/>
              </a:rPr>
              <a:t>setHour</a:t>
            </a:r>
            <a:r>
              <a:rPr lang="en-NZ" b="1" dirty="0">
                <a:latin typeface="Courier New" pitchFamily="49" charset="0"/>
              </a:rPr>
              <a:t>( 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 h </a:t>
            </a:r>
            <a:r>
              <a:rPr lang="en-NZ" b="1" dirty="0" smtClean="0">
                <a:latin typeface="Courier New" pitchFamily="49" charset="0"/>
              </a:rPr>
              <a:t>){</a:t>
            </a:r>
            <a:endParaRPr lang="en-NZ" b="1" dirty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     hour = ( ( h &gt;= 0 &amp;&amp; h &lt; 24 ) ? h : 0 );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 </a:t>
            </a:r>
            <a:r>
              <a:rPr lang="en-NZ" b="1" dirty="0" smtClean="0">
                <a:latin typeface="Courier New" pitchFamily="49" charset="0"/>
              </a:rPr>
              <a:t>}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45182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3.Composition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5100" y="1219200"/>
            <a:ext cx="9493250" cy="3145904"/>
          </a:xfrm>
        </p:spPr>
        <p:txBody>
          <a:bodyPr>
            <a:normAutofit/>
          </a:bodyPr>
          <a:lstStyle/>
          <a:p>
            <a:r>
              <a:rPr lang="en-NZ" dirty="0"/>
              <a:t>A class can have references to objects of other classes as members. </a:t>
            </a:r>
          </a:p>
          <a:p>
            <a:r>
              <a:rPr lang="en-NZ" dirty="0"/>
              <a:t>This is called composition and is sometimes referred to as a </a:t>
            </a:r>
            <a:r>
              <a:rPr lang="en-NZ" b="1" dirty="0">
                <a:solidFill>
                  <a:srgbClr val="FF0000"/>
                </a:solidFill>
              </a:rPr>
              <a:t>has-a relationship</a:t>
            </a:r>
            <a:r>
              <a:rPr lang="en-NZ" dirty="0"/>
              <a:t>. </a:t>
            </a:r>
          </a:p>
          <a:p>
            <a:r>
              <a:rPr lang="en-NZ" dirty="0" smtClean="0"/>
              <a:t>Example: Employee and hire date (Date)</a:t>
            </a:r>
          </a:p>
          <a:p>
            <a:r>
              <a:rPr lang="en-NZ" dirty="0" smtClean="0"/>
              <a:t>Class Employee</a:t>
            </a:r>
          </a:p>
          <a:p>
            <a:pPr lvl="1"/>
            <a:r>
              <a:rPr lang="en-NZ" dirty="0" smtClean="0"/>
              <a:t>Instance variables: </a:t>
            </a:r>
            <a:r>
              <a:rPr lang="en-NZ" dirty="0" err="1" smtClean="0"/>
              <a:t>firstName</a:t>
            </a:r>
            <a:r>
              <a:rPr lang="en-NZ" dirty="0" smtClean="0"/>
              <a:t>, </a:t>
            </a:r>
            <a:r>
              <a:rPr lang="en-NZ" dirty="0" err="1" smtClean="0"/>
              <a:t>lastName</a:t>
            </a:r>
            <a:r>
              <a:rPr lang="en-NZ" dirty="0" smtClean="0"/>
              <a:t>, </a:t>
            </a:r>
            <a:r>
              <a:rPr lang="en-NZ" dirty="0" err="1" smtClean="0"/>
              <a:t>birthDate</a:t>
            </a:r>
            <a:r>
              <a:rPr lang="en-NZ" dirty="0" smtClean="0"/>
              <a:t> and </a:t>
            </a:r>
            <a:r>
              <a:rPr lang="en-NZ" dirty="0" err="1" smtClean="0"/>
              <a:t>hireDate</a:t>
            </a:r>
            <a:endParaRPr lang="en-NZ" dirty="0" smtClean="0"/>
          </a:p>
          <a:p>
            <a:pPr lvl="1"/>
            <a:r>
              <a:rPr lang="en-NZ" dirty="0" smtClean="0"/>
              <a:t>Members </a:t>
            </a:r>
            <a:r>
              <a:rPr lang="en-NZ" dirty="0" err="1" smtClean="0"/>
              <a:t>firstName</a:t>
            </a:r>
            <a:r>
              <a:rPr lang="en-NZ" dirty="0" smtClean="0"/>
              <a:t> and </a:t>
            </a:r>
            <a:r>
              <a:rPr lang="en-NZ" dirty="0" err="1" smtClean="0"/>
              <a:t>lastName</a:t>
            </a:r>
            <a:r>
              <a:rPr lang="en-NZ" dirty="0" smtClean="0"/>
              <a:t> are references to String objects</a:t>
            </a:r>
          </a:p>
          <a:p>
            <a:pPr lvl="1"/>
            <a:r>
              <a:rPr lang="en-NZ" dirty="0" smtClean="0"/>
              <a:t>Members </a:t>
            </a:r>
            <a:r>
              <a:rPr lang="en-NZ" dirty="0" err="1" smtClean="0"/>
              <a:t>birthDate</a:t>
            </a:r>
            <a:r>
              <a:rPr lang="en-NZ" dirty="0" smtClean="0"/>
              <a:t> and </a:t>
            </a:r>
            <a:r>
              <a:rPr lang="en-NZ" dirty="0" err="1" smtClean="0"/>
              <a:t>hireDate</a:t>
            </a:r>
            <a:r>
              <a:rPr lang="en-NZ" dirty="0" smtClean="0"/>
              <a:t> are references to Date objects</a:t>
            </a:r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Lecture09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12</a:t>
            </a:fld>
            <a:endParaRPr lang="en-NZ" dirty="0"/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235907" y="4441304"/>
            <a:ext cx="6264696" cy="9971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Date birth = new Date(7, 24, 1949);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Date </a:t>
            </a:r>
            <a:r>
              <a:rPr lang="en-NZ" b="1" dirty="0">
                <a:latin typeface="Courier New" pitchFamily="49" charset="0"/>
              </a:rPr>
              <a:t>hire = new Date(3,12,1988);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Employee </a:t>
            </a:r>
            <a:r>
              <a:rPr lang="en-NZ" b="1" dirty="0">
                <a:latin typeface="Courier New" pitchFamily="49" charset="0"/>
              </a:rPr>
              <a:t>bob = new Employee("Bob", "Blue", birth, hire);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err="1" smtClean="0">
                <a:latin typeface="Courier New" pitchFamily="49" charset="0"/>
              </a:rPr>
              <a:t>System.out.println</a:t>
            </a:r>
            <a:r>
              <a:rPr lang="en-NZ" b="1" dirty="0" smtClean="0">
                <a:latin typeface="Courier New" pitchFamily="49" charset="0"/>
              </a:rPr>
              <a:t>(bob</a:t>
            </a:r>
            <a:r>
              <a:rPr lang="en-NZ" b="1" dirty="0">
                <a:latin typeface="Courier New" pitchFamily="49" charset="0"/>
              </a:rPr>
              <a:t>);</a:t>
            </a:r>
            <a:endParaRPr lang="en-NZ" b="1" dirty="0" smtClean="0">
              <a:latin typeface="Courier New" pitchFamily="49" charset="0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4214719" y="4295495"/>
            <a:ext cx="5397632" cy="2916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Blue, 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Bob; 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Hired: 3/12/1988 Birthday: 7/24/1949</a:t>
            </a:r>
            <a:endParaRPr lang="fr-FR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8193361" y="152400"/>
            <a:ext cx="1487108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sz="1200" dirty="0" smtClean="0"/>
              <a:t>EmployeeTest.java</a:t>
            </a:r>
            <a:endParaRPr lang="en-US" sz="1200" dirty="0"/>
          </a:p>
        </p:txBody>
      </p:sp>
      <p:graphicFrame>
        <p:nvGraphicFramePr>
          <p:cNvPr id="1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361505"/>
              </p:ext>
            </p:extLst>
          </p:nvPr>
        </p:nvGraphicFramePr>
        <p:xfrm>
          <a:off x="1344695" y="5295624"/>
          <a:ext cx="1179991" cy="1365252"/>
        </p:xfrm>
        <a:graphic>
          <a:graphicData uri="http://schemas.openxmlformats.org/drawingml/2006/table">
            <a:tbl>
              <a:tblPr/>
              <a:tblGrid>
                <a:gridCol w="971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38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firstName</a:t>
                      </a:r>
                      <a:endParaRPr kumimoji="0" lang="en-US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88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lastName</a:t>
                      </a:r>
                      <a:endParaRPr kumimoji="0" lang="en-US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birthDate</a:t>
                      </a:r>
                      <a:endParaRPr kumimoji="0" lang="en-US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hireDate</a:t>
                      </a:r>
                      <a:endParaRPr kumimoji="0" lang="en-US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86936"/>
              </p:ext>
            </p:extLst>
          </p:nvPr>
        </p:nvGraphicFramePr>
        <p:xfrm>
          <a:off x="235907" y="5514700"/>
          <a:ext cx="1080121" cy="609600"/>
        </p:xfrm>
        <a:graphic>
          <a:graphicData uri="http://schemas.openxmlformats.org/drawingml/2006/table">
            <a:tbl>
              <a:tblPr/>
              <a:tblGrid>
                <a:gridCol w="542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25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bob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027130" y="5551008"/>
            <a:ext cx="48853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Z" dirty="0" smtClean="0"/>
              <a:t>Bob</a:t>
            </a:r>
            <a:endParaRPr lang="en-NZ" dirty="0"/>
          </a:p>
        </p:txBody>
      </p:sp>
      <p:sp>
        <p:nvSpPr>
          <p:cNvPr id="20" name="TextBox 19"/>
          <p:cNvSpPr txBox="1"/>
          <p:nvPr/>
        </p:nvSpPr>
        <p:spPr>
          <a:xfrm>
            <a:off x="3020366" y="5865135"/>
            <a:ext cx="50206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Z" dirty="0" smtClean="0"/>
              <a:t>Blue</a:t>
            </a:r>
            <a:endParaRPr lang="en-NZ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12393"/>
              </p:ext>
            </p:extLst>
          </p:nvPr>
        </p:nvGraphicFramePr>
        <p:xfrm>
          <a:off x="3647789" y="5541507"/>
          <a:ext cx="98296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77">
                <a:tc>
                  <a:txBody>
                    <a:bodyPr/>
                    <a:lstStyle/>
                    <a:p>
                      <a:pPr algn="ctr"/>
                      <a:r>
                        <a:rPr lang="en-NZ" sz="1000" u="sng" baseline="0" dirty="0" smtClean="0"/>
                        <a:t>Date</a:t>
                      </a:r>
                      <a:endParaRPr lang="en-US" sz="10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577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year: 1949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577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month: 7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57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day: 24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863363"/>
              </p:ext>
            </p:extLst>
          </p:nvPr>
        </p:nvGraphicFramePr>
        <p:xfrm>
          <a:off x="4884883" y="5626001"/>
          <a:ext cx="982969" cy="1096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589">
                <a:tc>
                  <a:txBody>
                    <a:bodyPr/>
                    <a:lstStyle/>
                    <a:p>
                      <a:pPr algn="ctr"/>
                      <a:r>
                        <a:rPr lang="en-NZ" sz="1000" u="sng" baseline="0" dirty="0" smtClean="0"/>
                        <a:t>Date</a:t>
                      </a:r>
                      <a:endParaRPr lang="en-US" sz="10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577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year: 1988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577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month: 12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57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day: 3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>
            <a:endCxn id="19" idx="1"/>
          </p:cNvCxnSpPr>
          <p:nvPr/>
        </p:nvCxnSpPr>
        <p:spPr>
          <a:xfrm>
            <a:off x="2369967" y="5704896"/>
            <a:ext cx="65716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424816" y="5975985"/>
            <a:ext cx="65716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430207" y="6247074"/>
            <a:ext cx="1244174" cy="191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417535" y="6570331"/>
            <a:ext cx="2467348" cy="29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12990" y="5968914"/>
            <a:ext cx="598696" cy="7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6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3.Composition</a:t>
            </a:r>
            <a:br>
              <a:rPr lang="en-NZ" dirty="0" smtClean="0"/>
            </a:br>
            <a:r>
              <a:rPr lang="en-NZ" dirty="0" smtClean="0"/>
              <a:t>Employee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Employee &amp; Date : has-a relationship</a:t>
            </a:r>
          </a:p>
          <a:p>
            <a:pPr lvl="1"/>
            <a:r>
              <a:rPr lang="en-NZ" dirty="0" smtClean="0"/>
              <a:t>Employee Class</a:t>
            </a:r>
          </a:p>
          <a:p>
            <a:pPr lvl="1"/>
            <a:r>
              <a:rPr lang="en-NZ" dirty="0" smtClean="0"/>
              <a:t>Date class</a:t>
            </a:r>
          </a:p>
          <a:p>
            <a:pPr lvl="1"/>
            <a:endParaRPr lang="en-NZ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Lecture09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13</a:t>
            </a:fld>
            <a:endParaRPr lang="en-NZ" dirty="0"/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5689116" y="1673028"/>
            <a:ext cx="3282616" cy="14711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public class </a:t>
            </a:r>
            <a:r>
              <a:rPr lang="en-NZ" b="1" dirty="0" smtClean="0">
                <a:latin typeface="Courier New" pitchFamily="49" charset="0"/>
              </a:rPr>
              <a:t>Employee {</a:t>
            </a:r>
            <a:endParaRPr lang="en-NZ" b="1" dirty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  private String </a:t>
            </a:r>
            <a:r>
              <a:rPr lang="en-NZ" b="1" dirty="0" err="1">
                <a:latin typeface="Courier New" pitchFamily="49" charset="0"/>
              </a:rPr>
              <a:t>firstName</a:t>
            </a:r>
            <a:r>
              <a:rPr lang="en-NZ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  private String </a:t>
            </a:r>
            <a:r>
              <a:rPr lang="en-NZ" b="1" dirty="0" err="1">
                <a:latin typeface="Courier New" pitchFamily="49" charset="0"/>
              </a:rPr>
              <a:t>lastName</a:t>
            </a:r>
            <a:r>
              <a:rPr lang="en-NZ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  private Date </a:t>
            </a:r>
            <a:r>
              <a:rPr lang="en-NZ" b="1" dirty="0" err="1">
                <a:latin typeface="Courier New" pitchFamily="49" charset="0"/>
              </a:rPr>
              <a:t>birthDate</a:t>
            </a:r>
            <a:r>
              <a:rPr lang="en-NZ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  private Date </a:t>
            </a:r>
            <a:r>
              <a:rPr lang="en-NZ" b="1" dirty="0" err="1">
                <a:latin typeface="Courier New" pitchFamily="49" charset="0"/>
              </a:rPr>
              <a:t>hireDate</a:t>
            </a:r>
            <a:r>
              <a:rPr lang="en-NZ" b="1" dirty="0" smtClean="0">
                <a:latin typeface="Courier New" pitchFamily="49" charset="0"/>
              </a:rPr>
              <a:t>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...</a:t>
            </a: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195000" y="2631752"/>
            <a:ext cx="4824536" cy="194514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class Date 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private 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 month; // 1-12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</a:t>
            </a:r>
            <a:r>
              <a:rPr lang="en-NZ" b="1" dirty="0" smtClean="0">
                <a:latin typeface="Courier New" pitchFamily="49" charset="0"/>
              </a:rPr>
              <a:t> private 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 day;   // 1-31 based on month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 </a:t>
            </a:r>
            <a:r>
              <a:rPr lang="en-NZ" b="1" dirty="0" smtClean="0">
                <a:latin typeface="Courier New" pitchFamily="49" charset="0"/>
              </a:rPr>
              <a:t>private 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 year;</a:t>
            </a:r>
            <a:endParaRPr lang="en-NZ" b="1" dirty="0" smtClean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 public Date( 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 </a:t>
            </a:r>
            <a:r>
              <a:rPr lang="en-NZ" b="1" dirty="0" err="1">
                <a:latin typeface="Courier New" pitchFamily="49" charset="0"/>
              </a:rPr>
              <a:t>theMonth</a:t>
            </a:r>
            <a:r>
              <a:rPr lang="en-NZ" b="1" dirty="0">
                <a:latin typeface="Courier New" pitchFamily="49" charset="0"/>
              </a:rPr>
              <a:t>, 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 </a:t>
            </a:r>
            <a:r>
              <a:rPr lang="en-NZ" b="1" dirty="0" err="1">
                <a:latin typeface="Courier New" pitchFamily="49" charset="0"/>
              </a:rPr>
              <a:t>theDay</a:t>
            </a:r>
            <a:r>
              <a:rPr lang="en-NZ" b="1" dirty="0" smtClean="0">
                <a:latin typeface="Courier New" pitchFamily="49" charset="0"/>
              </a:rPr>
              <a:t>,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</a:t>
            </a:r>
            <a:r>
              <a:rPr lang="en-NZ" b="1" dirty="0" smtClean="0">
                <a:latin typeface="Courier New" pitchFamily="49" charset="0"/>
              </a:rPr>
              <a:t>   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 </a:t>
            </a:r>
            <a:r>
              <a:rPr lang="en-NZ" b="1" dirty="0" err="1">
                <a:latin typeface="Courier New" pitchFamily="49" charset="0"/>
              </a:rPr>
              <a:t>theYear</a:t>
            </a:r>
            <a:r>
              <a:rPr lang="en-NZ" b="1" dirty="0">
                <a:latin typeface="Courier New" pitchFamily="49" charset="0"/>
              </a:rPr>
              <a:t> </a:t>
            </a:r>
            <a:r>
              <a:rPr lang="en-NZ" b="1" dirty="0" smtClean="0">
                <a:latin typeface="Courier New" pitchFamily="49" charset="0"/>
              </a:rPr>
              <a:t>){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...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}</a:t>
            </a:r>
            <a:endParaRPr lang="en-NZ" b="1" dirty="0" smtClean="0">
              <a:latin typeface="Courier New" pitchFamily="49" charset="0"/>
            </a:endParaRP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4448944" y="4281292"/>
            <a:ext cx="4896544" cy="17081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public </a:t>
            </a:r>
            <a:r>
              <a:rPr lang="en-NZ" b="1" dirty="0" smtClean="0">
                <a:latin typeface="Courier New" pitchFamily="49" charset="0"/>
              </a:rPr>
              <a:t>Employee(String </a:t>
            </a:r>
            <a:r>
              <a:rPr lang="en-NZ" b="1" dirty="0">
                <a:latin typeface="Courier New" pitchFamily="49" charset="0"/>
              </a:rPr>
              <a:t>first, String last, </a:t>
            </a:r>
            <a:endParaRPr lang="en-NZ" b="1" dirty="0" smtClean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</a:t>
            </a:r>
            <a:r>
              <a:rPr lang="en-NZ" b="1" dirty="0" smtClean="0">
                <a:latin typeface="Courier New" pitchFamily="49" charset="0"/>
              </a:rPr>
              <a:t> Date </a:t>
            </a:r>
            <a:r>
              <a:rPr lang="en-NZ" b="1" dirty="0">
                <a:latin typeface="Courier New" pitchFamily="49" charset="0"/>
              </a:rPr>
              <a:t>birth, Date hire </a:t>
            </a:r>
            <a:r>
              <a:rPr lang="en-NZ" b="1" dirty="0" smtClean="0">
                <a:latin typeface="Courier New" pitchFamily="49" charset="0"/>
              </a:rPr>
              <a:t>) 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 </a:t>
            </a:r>
            <a:r>
              <a:rPr lang="en-NZ" b="1" dirty="0" smtClean="0">
                <a:latin typeface="Courier New" pitchFamily="49" charset="0"/>
              </a:rPr>
              <a:t>  </a:t>
            </a:r>
            <a:r>
              <a:rPr lang="en-NZ" b="1" dirty="0" err="1" smtClean="0">
                <a:latin typeface="Courier New" pitchFamily="49" charset="0"/>
              </a:rPr>
              <a:t>firstName</a:t>
            </a:r>
            <a:r>
              <a:rPr lang="en-NZ" b="1" dirty="0" smtClean="0">
                <a:latin typeface="Courier New" pitchFamily="49" charset="0"/>
              </a:rPr>
              <a:t> </a:t>
            </a:r>
            <a:r>
              <a:rPr lang="en-NZ" b="1" dirty="0">
                <a:latin typeface="Courier New" pitchFamily="49" charset="0"/>
              </a:rPr>
              <a:t>= first;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  </a:t>
            </a:r>
            <a:r>
              <a:rPr lang="en-NZ" b="1" dirty="0" err="1" smtClean="0">
                <a:latin typeface="Courier New" pitchFamily="49" charset="0"/>
              </a:rPr>
              <a:t>lastName</a:t>
            </a:r>
            <a:r>
              <a:rPr lang="en-NZ" b="1" dirty="0" smtClean="0">
                <a:latin typeface="Courier New" pitchFamily="49" charset="0"/>
              </a:rPr>
              <a:t> </a:t>
            </a:r>
            <a:r>
              <a:rPr lang="en-NZ" b="1" dirty="0">
                <a:latin typeface="Courier New" pitchFamily="49" charset="0"/>
              </a:rPr>
              <a:t>= last;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  </a:t>
            </a:r>
            <a:r>
              <a:rPr lang="en-NZ" b="1" dirty="0" err="1" smtClean="0">
                <a:latin typeface="Courier New" pitchFamily="49" charset="0"/>
              </a:rPr>
              <a:t>this.birthDate</a:t>
            </a:r>
            <a:r>
              <a:rPr lang="en-NZ" b="1" dirty="0" smtClean="0">
                <a:latin typeface="Courier New" pitchFamily="49" charset="0"/>
              </a:rPr>
              <a:t> </a:t>
            </a:r>
            <a:r>
              <a:rPr lang="en-NZ" b="1" dirty="0">
                <a:latin typeface="Courier New" pitchFamily="49" charset="0"/>
              </a:rPr>
              <a:t>= birth;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  </a:t>
            </a:r>
            <a:r>
              <a:rPr lang="en-NZ" b="1" dirty="0" err="1" smtClean="0">
                <a:latin typeface="Courier New" pitchFamily="49" charset="0"/>
              </a:rPr>
              <a:t>hireDate</a:t>
            </a:r>
            <a:r>
              <a:rPr lang="en-NZ" b="1" dirty="0" smtClean="0">
                <a:latin typeface="Courier New" pitchFamily="49" charset="0"/>
              </a:rPr>
              <a:t> </a:t>
            </a:r>
            <a:r>
              <a:rPr lang="en-NZ" b="1" dirty="0">
                <a:latin typeface="Courier New" pitchFamily="49" charset="0"/>
              </a:rPr>
              <a:t>= hire</a:t>
            </a:r>
            <a:r>
              <a:rPr lang="en-NZ" b="1" dirty="0" smtClean="0">
                <a:latin typeface="Courier New" pitchFamily="49" charset="0"/>
              </a:rPr>
              <a:t>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}</a:t>
            </a:r>
            <a:endParaRPr lang="en-NZ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85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3.Composition </a:t>
            </a:r>
            <a:br>
              <a:rPr lang="en-NZ" dirty="0" smtClean="0"/>
            </a:br>
            <a:r>
              <a:rPr lang="en-NZ" dirty="0" smtClean="0"/>
              <a:t>Java Source Files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When you compile a .java file containing more than one class, the compiler produces a </a:t>
            </a:r>
            <a:r>
              <a:rPr lang="en-NZ" b="1" dirty="0"/>
              <a:t>separate class</a:t>
            </a:r>
            <a:r>
              <a:rPr lang="en-NZ" dirty="0"/>
              <a:t> file with the .class extension for every compiled class. </a:t>
            </a:r>
          </a:p>
          <a:p>
            <a:r>
              <a:rPr lang="en-NZ" dirty="0"/>
              <a:t>When one source-code (.java) file contains multiple class declarations, the compiler places both class files for those classes in the same directory. </a:t>
            </a:r>
          </a:p>
          <a:p>
            <a:r>
              <a:rPr lang="en-NZ" dirty="0"/>
              <a:t>A source-code file can contain only </a:t>
            </a:r>
            <a:r>
              <a:rPr lang="en-NZ" b="1" dirty="0"/>
              <a:t>one public class</a:t>
            </a:r>
            <a:r>
              <a:rPr lang="en-NZ" dirty="0"/>
              <a:t>—otherwise, a compilation error occurs. </a:t>
            </a:r>
          </a:p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Lecture09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14</a:t>
            </a:fld>
            <a:endParaRPr lang="en-NZ" dirty="0"/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4247585" y="4239870"/>
            <a:ext cx="4968552" cy="237603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class Date {</a:t>
            </a:r>
            <a:br>
              <a:rPr lang="en-NZ" b="1" dirty="0" smtClean="0">
                <a:latin typeface="Courier New" pitchFamily="49" charset="0"/>
              </a:rPr>
            </a:br>
            <a:r>
              <a:rPr lang="en-NZ" b="1" dirty="0" smtClean="0">
                <a:latin typeface="Courier New" pitchFamily="49" charset="0"/>
              </a:rPr>
              <a:t>...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}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class Employee {</a:t>
            </a:r>
            <a:endParaRPr lang="en-NZ" b="1" dirty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  </a:t>
            </a:r>
            <a:r>
              <a:rPr lang="en-NZ" b="1" dirty="0" smtClean="0">
                <a:latin typeface="Courier New" pitchFamily="49" charset="0"/>
              </a:rPr>
              <a:t>...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}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public class </a:t>
            </a:r>
            <a:r>
              <a:rPr lang="en-NZ" b="1" dirty="0" err="1" smtClean="0">
                <a:latin typeface="Courier New" pitchFamily="49" charset="0"/>
              </a:rPr>
              <a:t>EmployeeTest</a:t>
            </a:r>
            <a:r>
              <a:rPr lang="en-NZ" b="1" dirty="0" smtClean="0">
                <a:latin typeface="Courier New" pitchFamily="49" charset="0"/>
              </a:rPr>
              <a:t> 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public </a:t>
            </a:r>
            <a:r>
              <a:rPr lang="en-NZ" b="1" dirty="0">
                <a:latin typeface="Courier New" pitchFamily="49" charset="0"/>
              </a:rPr>
              <a:t>static void main( String </a:t>
            </a:r>
            <a:r>
              <a:rPr lang="en-NZ" b="1" dirty="0" err="1">
                <a:latin typeface="Courier New" pitchFamily="49" charset="0"/>
              </a:rPr>
              <a:t>args</a:t>
            </a:r>
            <a:r>
              <a:rPr lang="en-NZ" b="1" dirty="0">
                <a:latin typeface="Courier New" pitchFamily="49" charset="0"/>
              </a:rPr>
              <a:t>[] </a:t>
            </a:r>
            <a:r>
              <a:rPr lang="en-NZ" b="1" dirty="0" smtClean="0">
                <a:latin typeface="Courier New" pitchFamily="49" charset="0"/>
              </a:rPr>
              <a:t>) 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</a:t>
            </a:r>
            <a:r>
              <a:rPr lang="en-NZ" b="1" dirty="0" smtClean="0">
                <a:latin typeface="Courier New" pitchFamily="49" charset="0"/>
              </a:rPr>
              <a:t>...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}</a:t>
            </a:r>
            <a:endParaRPr lang="en-NZ" b="1" dirty="0" smtClean="0">
              <a:latin typeface="Courier New" pitchFamily="49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1640632" y="5229200"/>
            <a:ext cx="2164740" cy="397376"/>
          </a:xfrm>
          <a:prstGeom prst="wedgeRectCallout">
            <a:avLst>
              <a:gd name="adj1" fmla="val 58938"/>
              <a:gd name="adj2" fmla="val -53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b="1" dirty="0" smtClean="0">
                <a:latin typeface="Courier New" pitchFamily="49" charset="0"/>
              </a:rPr>
              <a:t>EmployeeTest.java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69629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Exercise 2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5100" y="1219200"/>
            <a:ext cx="9493250" cy="1489720"/>
          </a:xfrm>
        </p:spPr>
        <p:txBody>
          <a:bodyPr>
            <a:normAutofit/>
          </a:bodyPr>
          <a:lstStyle/>
          <a:p>
            <a:r>
              <a:rPr lang="en-NZ" dirty="0"/>
              <a:t>A</a:t>
            </a:r>
            <a:r>
              <a:rPr lang="en-NZ" dirty="0" smtClean="0"/>
              <a:t> </a:t>
            </a:r>
            <a:r>
              <a:rPr lang="en-NZ" dirty="0"/>
              <a:t>3x3 matrix is represented by the following array: </a:t>
            </a:r>
          </a:p>
          <a:p>
            <a:pPr lvl="1"/>
            <a:r>
              <a:rPr lang="en-NZ" dirty="0" smtClean="0"/>
              <a:t>{ </a:t>
            </a:r>
            <a:r>
              <a:rPr lang="en-NZ" dirty="0"/>
              <a:t>{29, 28, 27}, {16, 15, 14}, {3, 2, 1</a:t>
            </a:r>
            <a:r>
              <a:rPr lang="en-NZ" dirty="0" smtClean="0"/>
              <a:t>} };</a:t>
            </a:r>
          </a:p>
          <a:p>
            <a:r>
              <a:rPr lang="en-NZ" dirty="0" smtClean="0"/>
              <a:t>Complete the following </a:t>
            </a:r>
            <a:r>
              <a:rPr lang="en-NZ" dirty="0" err="1" smtClean="0"/>
              <a:t>MyMatrix</a:t>
            </a:r>
            <a:r>
              <a:rPr lang="en-NZ" dirty="0" smtClean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Lecture09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15</a:t>
            </a:fld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713" y="1"/>
            <a:ext cx="1052736" cy="1052736"/>
          </a:xfrm>
          <a:prstGeom prst="rect">
            <a:avLst/>
          </a:prstGeom>
        </p:spPr>
      </p:pic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195000" y="2179129"/>
            <a:ext cx="9422443" cy="12341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class </a:t>
            </a:r>
            <a:r>
              <a:rPr lang="en-NZ" b="1" dirty="0" err="1">
                <a:latin typeface="Courier New" pitchFamily="49" charset="0"/>
              </a:rPr>
              <a:t>MyMatrix</a:t>
            </a:r>
            <a:r>
              <a:rPr lang="en-NZ" b="1" dirty="0">
                <a:latin typeface="Courier New" pitchFamily="49" charset="0"/>
              </a:rPr>
              <a:t> 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private 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[][] data;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private </a:t>
            </a:r>
            <a:r>
              <a:rPr lang="en-NZ" b="1" dirty="0">
                <a:latin typeface="Courier New" pitchFamily="49" charset="0"/>
              </a:rPr>
              <a:t>final static 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  SIZE=3</a:t>
            </a:r>
            <a:r>
              <a:rPr lang="en-NZ" b="1" dirty="0" smtClean="0">
                <a:latin typeface="Courier New" pitchFamily="49" charset="0"/>
              </a:rPr>
              <a:t>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public </a:t>
            </a:r>
            <a:r>
              <a:rPr lang="en-NZ" b="1" dirty="0" err="1">
                <a:latin typeface="Courier New" pitchFamily="49" charset="0"/>
              </a:rPr>
              <a:t>MyMatrix</a:t>
            </a:r>
            <a:r>
              <a:rPr lang="en-NZ" b="1" dirty="0">
                <a:latin typeface="Courier New" pitchFamily="49" charset="0"/>
              </a:rPr>
              <a:t>() </a:t>
            </a:r>
            <a:r>
              <a:rPr lang="en-NZ" b="1" dirty="0" smtClean="0">
                <a:latin typeface="Courier New" pitchFamily="49" charset="0"/>
              </a:rPr>
              <a:t>{  //complete this }</a:t>
            </a:r>
            <a:endParaRPr lang="en-NZ" b="1" dirty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public </a:t>
            </a:r>
            <a:r>
              <a:rPr lang="en-NZ" b="1" dirty="0" err="1">
                <a:latin typeface="Courier New" pitchFamily="49" charset="0"/>
              </a:rPr>
              <a:t>MyMatrix</a:t>
            </a:r>
            <a:r>
              <a:rPr lang="en-NZ" b="1" dirty="0">
                <a:latin typeface="Courier New" pitchFamily="49" charset="0"/>
              </a:rPr>
              <a:t>(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 x11, 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 x12, 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 x13, 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 x21, 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 x22, </a:t>
            </a:r>
            <a:r>
              <a:rPr lang="en-NZ" b="1" dirty="0" smtClean="0">
                <a:latin typeface="Courier New" pitchFamily="49" charset="0"/>
              </a:rPr>
              <a:t>...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7617296" y="5546205"/>
            <a:ext cx="1296144" cy="7602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2, 3]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 5, 6]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[7, 8, 9]</a:t>
            </a:r>
            <a:endParaRPr lang="fr-FR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238639" y="5733256"/>
            <a:ext cx="6976361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fr-FR" b="1" dirty="0" err="1">
                <a:latin typeface="Courier New" pitchFamily="49" charset="0"/>
              </a:rPr>
              <a:t>MyMatrix</a:t>
            </a:r>
            <a:r>
              <a:rPr lang="fr-FR" b="1" dirty="0">
                <a:latin typeface="Courier New" pitchFamily="49" charset="0"/>
              </a:rPr>
              <a:t> myMatrix2  = new </a:t>
            </a:r>
            <a:r>
              <a:rPr lang="fr-FR" b="1" dirty="0" err="1">
                <a:latin typeface="Courier New" pitchFamily="49" charset="0"/>
              </a:rPr>
              <a:t>MyMatrix</a:t>
            </a:r>
            <a:r>
              <a:rPr lang="fr-FR" b="1" dirty="0">
                <a:latin typeface="Courier New" pitchFamily="49" charset="0"/>
              </a:rPr>
              <a:t>(1, 2, 3, 4, 5, 6, 7, 8, 9</a:t>
            </a:r>
            <a:r>
              <a:rPr lang="fr-FR" b="1" dirty="0" smtClean="0">
                <a:latin typeface="Courier New" pitchFamily="49" charset="0"/>
              </a:rPr>
              <a:t>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fr-FR" b="1" dirty="0" err="1">
                <a:latin typeface="Courier New" pitchFamily="49" charset="0"/>
              </a:rPr>
              <a:t>System.out.println</a:t>
            </a:r>
            <a:r>
              <a:rPr lang="fr-FR" b="1" dirty="0">
                <a:latin typeface="Courier New" pitchFamily="49" charset="0"/>
              </a:rPr>
              <a:t>(myMatrix2 </a:t>
            </a:r>
            <a:r>
              <a:rPr lang="fr-FR" b="1" dirty="0" smtClean="0">
                <a:latin typeface="Courier New" pitchFamily="49" charset="0"/>
              </a:rPr>
              <a:t>);</a:t>
            </a:r>
            <a:endParaRPr lang="fr-FR" b="1" dirty="0">
              <a:latin typeface="Courier New" pitchFamily="49" charset="0"/>
            </a:endParaRP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908050" y="3763258"/>
            <a:ext cx="7201073" cy="14711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public </a:t>
            </a:r>
            <a:r>
              <a:rPr lang="en-NZ" b="1" dirty="0">
                <a:latin typeface="Courier New" pitchFamily="49" charset="0"/>
              </a:rPr>
              <a:t>String </a:t>
            </a:r>
            <a:r>
              <a:rPr lang="en-NZ" b="1" dirty="0" err="1">
                <a:latin typeface="Courier New" pitchFamily="49" charset="0"/>
              </a:rPr>
              <a:t>toString</a:t>
            </a:r>
            <a:r>
              <a:rPr lang="en-NZ" b="1" dirty="0">
                <a:latin typeface="Courier New" pitchFamily="49" charset="0"/>
              </a:rPr>
              <a:t>() 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  </a:t>
            </a:r>
            <a:r>
              <a:rPr lang="en-NZ" b="1" dirty="0" err="1" smtClean="0">
                <a:latin typeface="Courier New" pitchFamily="49" charset="0"/>
              </a:rPr>
              <a:t>StringBuffer</a:t>
            </a:r>
            <a:r>
              <a:rPr lang="en-NZ" b="1" dirty="0" smtClean="0">
                <a:latin typeface="Courier New" pitchFamily="49" charset="0"/>
              </a:rPr>
              <a:t> </a:t>
            </a:r>
            <a:r>
              <a:rPr lang="en-NZ" b="1" dirty="0" err="1">
                <a:latin typeface="Courier New" pitchFamily="49" charset="0"/>
              </a:rPr>
              <a:t>sb</a:t>
            </a:r>
            <a:r>
              <a:rPr lang="en-NZ" b="1" dirty="0">
                <a:latin typeface="Courier New" pitchFamily="49" charset="0"/>
              </a:rPr>
              <a:t> = new </a:t>
            </a:r>
            <a:r>
              <a:rPr lang="en-NZ" b="1" dirty="0" err="1">
                <a:latin typeface="Courier New" pitchFamily="49" charset="0"/>
              </a:rPr>
              <a:t>StringBuffer</a:t>
            </a:r>
            <a:r>
              <a:rPr lang="en-NZ" b="1" dirty="0">
                <a:latin typeface="Courier New" pitchFamily="49" charset="0"/>
              </a:rPr>
              <a:t>("");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  for </a:t>
            </a:r>
            <a:r>
              <a:rPr lang="en-NZ" b="1" dirty="0">
                <a:latin typeface="Courier New" pitchFamily="49" charset="0"/>
              </a:rPr>
              <a:t>(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[] row: data)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    </a:t>
            </a:r>
            <a:r>
              <a:rPr lang="en-NZ" b="1" dirty="0" err="1" smtClean="0">
                <a:latin typeface="Courier New" pitchFamily="49" charset="0"/>
              </a:rPr>
              <a:t>sb.append</a:t>
            </a:r>
            <a:r>
              <a:rPr lang="en-NZ" b="1" dirty="0" smtClean="0">
                <a:latin typeface="Courier New" pitchFamily="49" charset="0"/>
              </a:rPr>
              <a:t>(</a:t>
            </a:r>
            <a:r>
              <a:rPr lang="en-NZ" b="1" dirty="0" err="1" smtClean="0">
                <a:latin typeface="Courier New" pitchFamily="49" charset="0"/>
              </a:rPr>
              <a:t>String.format</a:t>
            </a:r>
            <a:r>
              <a:rPr lang="en-NZ" b="1" dirty="0">
                <a:latin typeface="Courier New" pitchFamily="49" charset="0"/>
              </a:rPr>
              <a:t>("%</a:t>
            </a:r>
            <a:r>
              <a:rPr lang="en-NZ" b="1" dirty="0" err="1">
                <a:latin typeface="Courier New" pitchFamily="49" charset="0"/>
              </a:rPr>
              <a:t>s%n</a:t>
            </a:r>
            <a:r>
              <a:rPr lang="en-NZ" b="1" dirty="0">
                <a:latin typeface="Courier New" pitchFamily="49" charset="0"/>
              </a:rPr>
              <a:t>", </a:t>
            </a:r>
            <a:r>
              <a:rPr lang="en-NZ" b="1" dirty="0" smtClean="0">
                <a:latin typeface="Courier New" pitchFamily="49" charset="0"/>
              </a:rPr>
              <a:t>_______________________));</a:t>
            </a:r>
            <a:endParaRPr lang="en-NZ" b="1" dirty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  return </a:t>
            </a:r>
            <a:r>
              <a:rPr lang="en-NZ" b="1" dirty="0" err="1">
                <a:latin typeface="Courier New" pitchFamily="49" charset="0"/>
              </a:rPr>
              <a:t>sb.toString</a:t>
            </a:r>
            <a:r>
              <a:rPr lang="en-NZ" b="1" dirty="0">
                <a:latin typeface="Courier New" pitchFamily="49" charset="0"/>
              </a:rPr>
              <a:t>();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893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Exercise 3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5100" y="1219200"/>
            <a:ext cx="9493250" cy="3073896"/>
          </a:xfrm>
        </p:spPr>
        <p:txBody>
          <a:bodyPr>
            <a:normAutofit/>
          </a:bodyPr>
          <a:lstStyle/>
          <a:p>
            <a:r>
              <a:rPr lang="en-NZ" dirty="0" smtClean="0"/>
              <a:t>Complete the </a:t>
            </a:r>
            <a:r>
              <a:rPr lang="en-NZ" dirty="0"/>
              <a:t>add method. </a:t>
            </a:r>
            <a:r>
              <a:rPr lang="en-NZ" dirty="0" smtClean="0"/>
              <a:t>This </a:t>
            </a:r>
            <a:r>
              <a:rPr lang="en-NZ" dirty="0"/>
              <a:t>method takes two </a:t>
            </a:r>
            <a:r>
              <a:rPr lang="en-NZ" dirty="0" err="1" smtClean="0"/>
              <a:t>MyMatrix</a:t>
            </a:r>
            <a:r>
              <a:rPr lang="en-NZ" dirty="0" smtClean="0"/>
              <a:t> </a:t>
            </a:r>
            <a:r>
              <a:rPr lang="en-NZ" dirty="0"/>
              <a:t>as parameters, adds and returns a </a:t>
            </a:r>
            <a:r>
              <a:rPr lang="en-NZ" dirty="0" smtClean="0"/>
              <a:t>new </a:t>
            </a:r>
            <a:r>
              <a:rPr lang="en-NZ" dirty="0" err="1" smtClean="0"/>
              <a:t>MyMatrix</a:t>
            </a:r>
            <a:r>
              <a:rPr lang="en-NZ" dirty="0" smtClean="0"/>
              <a:t> object.</a:t>
            </a:r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Lecture09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16</a:t>
            </a:fld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713" y="1"/>
            <a:ext cx="1052736" cy="1052736"/>
          </a:xfrm>
          <a:prstGeom prst="rect">
            <a:avLst/>
          </a:prstGeom>
        </p:spPr>
      </p:pic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282415" y="2261911"/>
            <a:ext cx="4742593" cy="218213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public </a:t>
            </a:r>
            <a:r>
              <a:rPr lang="en-NZ" b="1" dirty="0" err="1">
                <a:latin typeface="Courier New" pitchFamily="49" charset="0"/>
              </a:rPr>
              <a:t>MyMatrix</a:t>
            </a:r>
            <a:r>
              <a:rPr lang="en-NZ" b="1" dirty="0">
                <a:latin typeface="Courier New" pitchFamily="49" charset="0"/>
              </a:rPr>
              <a:t> add(</a:t>
            </a:r>
            <a:r>
              <a:rPr lang="en-NZ" b="1" dirty="0" err="1">
                <a:latin typeface="Courier New" pitchFamily="49" charset="0"/>
              </a:rPr>
              <a:t>MyMatrix</a:t>
            </a:r>
            <a:r>
              <a:rPr lang="en-NZ" b="1" dirty="0">
                <a:latin typeface="Courier New" pitchFamily="49" charset="0"/>
              </a:rPr>
              <a:t> other) 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</a:t>
            </a:r>
            <a:r>
              <a:rPr lang="en-NZ" b="1" dirty="0" err="1" smtClean="0">
                <a:latin typeface="Courier New" pitchFamily="49" charset="0"/>
              </a:rPr>
              <a:t>MyMatrix</a:t>
            </a:r>
            <a:r>
              <a:rPr lang="en-NZ" b="1" dirty="0" smtClean="0">
                <a:latin typeface="Courier New" pitchFamily="49" charset="0"/>
              </a:rPr>
              <a:t> </a:t>
            </a:r>
            <a:r>
              <a:rPr lang="en-NZ" b="1" dirty="0">
                <a:latin typeface="Courier New" pitchFamily="49" charset="0"/>
              </a:rPr>
              <a:t>result = new </a:t>
            </a:r>
            <a:r>
              <a:rPr lang="en-NZ" b="1" dirty="0" err="1">
                <a:latin typeface="Courier New" pitchFamily="49" charset="0"/>
              </a:rPr>
              <a:t>MyMatrix</a:t>
            </a:r>
            <a:r>
              <a:rPr lang="en-NZ" b="1" dirty="0" smtClean="0">
                <a:latin typeface="Courier New" pitchFamily="49" charset="0"/>
              </a:rPr>
              <a:t>();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endParaRPr lang="en-NZ" b="1" dirty="0" smtClean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endParaRPr lang="en-NZ" b="1" dirty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endParaRPr lang="en-NZ" b="1" dirty="0" smtClean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endParaRPr lang="en-NZ" b="1" dirty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endParaRPr lang="en-NZ" b="1" dirty="0" smtClean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 return result;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303128" y="4928078"/>
            <a:ext cx="7550906" cy="9971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err="1">
                <a:latin typeface="Courier New" pitchFamily="49" charset="0"/>
              </a:rPr>
              <a:t>MyMatrix</a:t>
            </a:r>
            <a:r>
              <a:rPr lang="en-NZ" b="1" dirty="0">
                <a:latin typeface="Courier New" pitchFamily="49" charset="0"/>
              </a:rPr>
              <a:t> myMatrix2  = new </a:t>
            </a:r>
            <a:r>
              <a:rPr lang="en-NZ" b="1" dirty="0" err="1">
                <a:latin typeface="Courier New" pitchFamily="49" charset="0"/>
              </a:rPr>
              <a:t>MyMatrix</a:t>
            </a:r>
            <a:r>
              <a:rPr lang="en-NZ" b="1" dirty="0">
                <a:latin typeface="Courier New" pitchFamily="49" charset="0"/>
              </a:rPr>
              <a:t>(1, 2, 3, 4, 5, 6, 7, 8, 9);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err="1" smtClean="0">
                <a:latin typeface="Courier New" pitchFamily="49" charset="0"/>
              </a:rPr>
              <a:t>MyMatrix</a:t>
            </a:r>
            <a:r>
              <a:rPr lang="en-NZ" b="1" dirty="0" smtClean="0">
                <a:latin typeface="Courier New" pitchFamily="49" charset="0"/>
              </a:rPr>
              <a:t> </a:t>
            </a:r>
            <a:r>
              <a:rPr lang="en-NZ" b="1" dirty="0">
                <a:latin typeface="Courier New" pitchFamily="49" charset="0"/>
              </a:rPr>
              <a:t>myMatrix1  = new </a:t>
            </a:r>
            <a:r>
              <a:rPr lang="en-NZ" b="1" dirty="0" err="1">
                <a:latin typeface="Courier New" pitchFamily="49" charset="0"/>
              </a:rPr>
              <a:t>MyMatrix</a:t>
            </a:r>
            <a:r>
              <a:rPr lang="en-NZ" b="1" dirty="0">
                <a:latin typeface="Courier New" pitchFamily="49" charset="0"/>
              </a:rPr>
              <a:t>(29, 28, 27, 16, 15, 14, 3, 2, 1);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err="1" smtClean="0">
                <a:latin typeface="Courier New" pitchFamily="49" charset="0"/>
              </a:rPr>
              <a:t>MyMatrix</a:t>
            </a:r>
            <a:r>
              <a:rPr lang="en-NZ" b="1" dirty="0" smtClean="0">
                <a:latin typeface="Courier New" pitchFamily="49" charset="0"/>
              </a:rPr>
              <a:t> </a:t>
            </a:r>
            <a:r>
              <a:rPr lang="en-NZ" b="1" dirty="0">
                <a:latin typeface="Courier New" pitchFamily="49" charset="0"/>
              </a:rPr>
              <a:t>result = myMatrix1.add(myMatrix2);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err="1" smtClean="0">
                <a:latin typeface="Courier New" pitchFamily="49" charset="0"/>
              </a:rPr>
              <a:t>System.out.println</a:t>
            </a:r>
            <a:r>
              <a:rPr lang="en-NZ" b="1" dirty="0" smtClean="0">
                <a:latin typeface="Courier New" pitchFamily="49" charset="0"/>
              </a:rPr>
              <a:t>(result</a:t>
            </a:r>
            <a:r>
              <a:rPr lang="en-NZ" b="1" dirty="0">
                <a:latin typeface="Courier New" pitchFamily="49" charset="0"/>
              </a:rPr>
              <a:t>);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7527905" y="4344068"/>
            <a:ext cx="1584176" cy="7602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fr-FR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[30, 30, 30]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fr-FR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[20, 20, 20]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fr-FR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[10, 10, 10]</a:t>
            </a:r>
          </a:p>
        </p:txBody>
      </p:sp>
    </p:spTree>
    <p:extLst>
      <p:ext uri="{BB962C8B-B14F-4D97-AF65-F5344CB8AC3E}">
        <p14:creationId xmlns:p14="http://schemas.microsoft.com/office/powerpoint/2010/main" val="1054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&amp; Reading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Topics:</a:t>
            </a:r>
          </a:p>
          <a:p>
            <a:pPr lvl="1"/>
            <a:r>
              <a:rPr lang="en-NZ" dirty="0" smtClean="0"/>
              <a:t>Case study: Time class</a:t>
            </a:r>
          </a:p>
          <a:p>
            <a:pPr lvl="1"/>
            <a:r>
              <a:rPr lang="en-NZ" dirty="0"/>
              <a:t>Case study: </a:t>
            </a:r>
            <a:r>
              <a:rPr lang="en-NZ" dirty="0" smtClean="0"/>
              <a:t>Time2 class</a:t>
            </a:r>
          </a:p>
          <a:p>
            <a:pPr lvl="1"/>
            <a:r>
              <a:rPr lang="en-NZ" dirty="0" smtClean="0"/>
              <a:t>Composition: Employee &amp; Date</a:t>
            </a:r>
          </a:p>
          <a:p>
            <a:r>
              <a:rPr lang="en-US" dirty="0" smtClean="0"/>
              <a:t>Reading</a:t>
            </a:r>
          </a:p>
          <a:p>
            <a:pPr lvl="1"/>
            <a:r>
              <a:rPr lang="en-NZ" dirty="0"/>
              <a:t>Java how to program Late objects version (D &amp; D)</a:t>
            </a:r>
          </a:p>
          <a:p>
            <a:pPr lvl="2"/>
            <a:r>
              <a:rPr lang="en-NZ" dirty="0"/>
              <a:t>Chapter </a:t>
            </a:r>
            <a:r>
              <a:rPr lang="en-NZ" dirty="0" smtClean="0"/>
              <a:t>7 &amp; 8</a:t>
            </a:r>
            <a:endParaRPr lang="en-US" dirty="0"/>
          </a:p>
          <a:p>
            <a:pPr lvl="1"/>
            <a:r>
              <a:rPr lang="en-US" dirty="0" smtClean="0"/>
              <a:t>The Java Tutorial</a:t>
            </a:r>
          </a:p>
          <a:p>
            <a:pPr lvl="2"/>
            <a:r>
              <a:rPr lang="en-US" dirty="0" smtClean="0">
                <a:hlinkClick r:id="rId2"/>
              </a:rPr>
              <a:t>Classes</a:t>
            </a:r>
            <a:r>
              <a:rPr lang="en-US" dirty="0" smtClean="0"/>
              <a:t>:</a:t>
            </a:r>
          </a:p>
          <a:p>
            <a:pPr lvl="3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docs.oracle.com/javase/tutorial/java/javaOO/classes.html</a:t>
            </a:r>
            <a:endParaRPr lang="en-US" dirty="0" smtClean="0"/>
          </a:p>
          <a:p>
            <a:pPr lvl="2"/>
            <a:r>
              <a:rPr lang="en-US" dirty="0" smtClean="0">
                <a:hlinkClick r:id="rId3"/>
              </a:rPr>
              <a:t>Objects</a:t>
            </a:r>
            <a:endParaRPr lang="en-US" dirty="0" smtClean="0"/>
          </a:p>
          <a:p>
            <a:pPr lvl="3"/>
            <a:r>
              <a:rPr lang="en-US" dirty="0"/>
              <a:t>http://docs.oracle.com/javase/tutorial/java/javaOO/objects.html</a:t>
            </a:r>
            <a:endParaRPr lang="en-US" dirty="0" smtClean="0"/>
          </a:p>
          <a:p>
            <a:pPr lvl="2"/>
            <a:endParaRPr lang="en-NZ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Lecture09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</a:t>
            </a:fld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1.Case Study: Time1 class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Class Time1 represents the time of day. </a:t>
            </a:r>
          </a:p>
          <a:p>
            <a:pPr lvl="1"/>
            <a:r>
              <a:rPr lang="en-NZ" b="1" dirty="0"/>
              <a:t>private</a:t>
            </a:r>
            <a:r>
              <a:rPr lang="en-NZ" dirty="0"/>
              <a:t> </a:t>
            </a:r>
            <a:r>
              <a:rPr lang="en-NZ" dirty="0" err="1"/>
              <a:t>int</a:t>
            </a:r>
            <a:r>
              <a:rPr lang="en-NZ" dirty="0"/>
              <a:t> instance variables </a:t>
            </a:r>
            <a:r>
              <a:rPr lang="en-NZ" b="1" dirty="0"/>
              <a:t>hour</a:t>
            </a:r>
            <a:r>
              <a:rPr lang="en-NZ" dirty="0"/>
              <a:t>, </a:t>
            </a:r>
            <a:r>
              <a:rPr lang="en-NZ" b="1" dirty="0"/>
              <a:t>minute</a:t>
            </a:r>
            <a:r>
              <a:rPr lang="en-NZ" dirty="0"/>
              <a:t> and </a:t>
            </a:r>
            <a:r>
              <a:rPr lang="en-NZ" b="1" dirty="0"/>
              <a:t>second</a:t>
            </a:r>
            <a:r>
              <a:rPr lang="en-NZ" dirty="0"/>
              <a:t> represent the time in universal-time format (24-hour clock format in which hours are in the range 0–23, and minutes and seconds are each in the range 0–59). </a:t>
            </a:r>
          </a:p>
          <a:p>
            <a:pPr lvl="1"/>
            <a:r>
              <a:rPr lang="en-NZ" b="1" dirty="0" smtClean="0"/>
              <a:t>public</a:t>
            </a:r>
            <a:r>
              <a:rPr lang="en-NZ" dirty="0" smtClean="0"/>
              <a:t> methods </a:t>
            </a:r>
            <a:r>
              <a:rPr lang="en-NZ" b="1" dirty="0" err="1" smtClean="0"/>
              <a:t>setTime</a:t>
            </a:r>
            <a:r>
              <a:rPr lang="en-NZ" dirty="0" smtClean="0"/>
              <a:t>, </a:t>
            </a:r>
            <a:r>
              <a:rPr lang="en-NZ" b="1" dirty="0" err="1" smtClean="0"/>
              <a:t>toUniversalString</a:t>
            </a:r>
            <a:r>
              <a:rPr lang="en-NZ" dirty="0" smtClean="0"/>
              <a:t> and </a:t>
            </a:r>
            <a:r>
              <a:rPr lang="en-NZ" b="1" dirty="0" err="1" smtClean="0"/>
              <a:t>toString</a:t>
            </a:r>
            <a:r>
              <a:rPr lang="en-NZ" dirty="0" smtClean="0"/>
              <a:t>. </a:t>
            </a:r>
          </a:p>
          <a:p>
            <a:pPr lvl="1"/>
            <a:r>
              <a:rPr lang="en-NZ" dirty="0" smtClean="0"/>
              <a:t>Class Time1 does not declare a constructor, so the compiler supplies a </a:t>
            </a:r>
            <a:r>
              <a:rPr lang="en-NZ" b="1" dirty="0" smtClean="0"/>
              <a:t>default</a:t>
            </a:r>
            <a:r>
              <a:rPr lang="en-NZ" dirty="0" smtClean="0"/>
              <a:t> constructor. </a:t>
            </a:r>
          </a:p>
          <a:p>
            <a:pPr lvl="2"/>
            <a:r>
              <a:rPr lang="en-NZ" dirty="0" smtClean="0"/>
              <a:t>Each instance variable implicitly receives the default </a:t>
            </a:r>
            <a:r>
              <a:rPr lang="en-NZ" dirty="0" err="1" smtClean="0"/>
              <a:t>int</a:t>
            </a:r>
            <a:r>
              <a:rPr lang="en-NZ" dirty="0" smtClean="0"/>
              <a:t> value. </a:t>
            </a:r>
          </a:p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Lecture09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3</a:t>
            </a:fld>
            <a:endParaRPr lang="en-NZ" dirty="0"/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2936776" y="4539974"/>
            <a:ext cx="6259358" cy="218213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public class </a:t>
            </a:r>
            <a:r>
              <a:rPr lang="en-NZ" b="1" dirty="0" smtClean="0">
                <a:latin typeface="Courier New" pitchFamily="49" charset="0"/>
              </a:rPr>
              <a:t>Time1 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 private 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 hour;   // 0 - 23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 </a:t>
            </a:r>
            <a:r>
              <a:rPr lang="en-NZ" b="1" dirty="0" smtClean="0">
                <a:latin typeface="Courier New" pitchFamily="49" charset="0"/>
              </a:rPr>
              <a:t>private 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 minute; // 0 - 59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 </a:t>
            </a:r>
            <a:r>
              <a:rPr lang="en-NZ" b="1" dirty="0" smtClean="0">
                <a:latin typeface="Courier New" pitchFamily="49" charset="0"/>
              </a:rPr>
              <a:t>private 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 second; // 0 </a:t>
            </a:r>
            <a:r>
              <a:rPr lang="en-NZ" b="1" dirty="0" smtClean="0">
                <a:latin typeface="Courier New" pitchFamily="49" charset="0"/>
              </a:rPr>
              <a:t>– 59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</a:t>
            </a:r>
            <a:endParaRPr lang="en-NZ" b="1" dirty="0" smtClean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</a:t>
            </a:r>
            <a:r>
              <a:rPr lang="en-NZ" b="1" dirty="0" smtClean="0">
                <a:latin typeface="Courier New" pitchFamily="49" charset="0"/>
              </a:rPr>
              <a:t> public </a:t>
            </a:r>
            <a:r>
              <a:rPr lang="en-NZ" b="1" dirty="0">
                <a:latin typeface="Courier New" pitchFamily="49" charset="0"/>
              </a:rPr>
              <a:t>void </a:t>
            </a:r>
            <a:r>
              <a:rPr lang="en-NZ" b="1" dirty="0" err="1">
                <a:latin typeface="Courier New" pitchFamily="49" charset="0"/>
              </a:rPr>
              <a:t>setTime</a:t>
            </a:r>
            <a:r>
              <a:rPr lang="en-NZ" b="1" dirty="0">
                <a:latin typeface="Courier New" pitchFamily="49" charset="0"/>
              </a:rPr>
              <a:t>( 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 h, 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 m, 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 s </a:t>
            </a:r>
            <a:r>
              <a:rPr lang="en-NZ" b="1" dirty="0" smtClean="0">
                <a:latin typeface="Courier New" pitchFamily="49" charset="0"/>
              </a:rPr>
              <a:t>) { ... }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</a:t>
            </a:r>
            <a:r>
              <a:rPr lang="en-NZ" b="1" dirty="0" smtClean="0">
                <a:latin typeface="Courier New" pitchFamily="49" charset="0"/>
              </a:rPr>
              <a:t> public </a:t>
            </a:r>
            <a:r>
              <a:rPr lang="en-NZ" b="1" dirty="0">
                <a:latin typeface="Courier New" pitchFamily="49" charset="0"/>
              </a:rPr>
              <a:t>String </a:t>
            </a:r>
            <a:r>
              <a:rPr lang="en-NZ" b="1" dirty="0" err="1">
                <a:latin typeface="Courier New" pitchFamily="49" charset="0"/>
              </a:rPr>
              <a:t>toUniversalString</a:t>
            </a:r>
            <a:r>
              <a:rPr lang="en-NZ" b="1" dirty="0" smtClean="0">
                <a:latin typeface="Courier New" pitchFamily="49" charset="0"/>
              </a:rPr>
              <a:t>() </a:t>
            </a:r>
            <a:r>
              <a:rPr lang="en-NZ" b="1" dirty="0">
                <a:latin typeface="Courier New" pitchFamily="49" charset="0"/>
              </a:rPr>
              <a:t>{ ... }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</a:t>
            </a:r>
            <a:r>
              <a:rPr lang="en-NZ" b="1" dirty="0" smtClean="0">
                <a:latin typeface="Courier New" pitchFamily="49" charset="0"/>
              </a:rPr>
              <a:t> public </a:t>
            </a:r>
            <a:r>
              <a:rPr lang="en-NZ" b="1" dirty="0">
                <a:latin typeface="Courier New" pitchFamily="49" charset="0"/>
              </a:rPr>
              <a:t>String </a:t>
            </a:r>
            <a:r>
              <a:rPr lang="en-NZ" b="1" dirty="0" err="1">
                <a:latin typeface="Courier New" pitchFamily="49" charset="0"/>
              </a:rPr>
              <a:t>toString</a:t>
            </a:r>
            <a:r>
              <a:rPr lang="en-NZ" b="1" dirty="0" smtClean="0">
                <a:latin typeface="Courier New" pitchFamily="49" charset="0"/>
              </a:rPr>
              <a:t>()   { ... }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}</a:t>
            </a:r>
            <a:endParaRPr lang="en-NZ" b="1" dirty="0" smtClean="0">
              <a:latin typeface="Courier New" pitchFamily="49" charset="0"/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8752765" y="152400"/>
            <a:ext cx="927704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sz="1200" dirty="0" smtClean="0"/>
              <a:t>Time1.java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5275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1.Time1 class</a:t>
            </a:r>
            <a:br>
              <a:rPr lang="en-NZ" dirty="0" smtClean="0"/>
            </a:br>
            <a:r>
              <a:rPr lang="en-NZ" dirty="0" smtClean="0"/>
              <a:t>Instance Variables &amp; Methods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 instance variables hour, minute and second are each declared </a:t>
            </a:r>
            <a:r>
              <a:rPr lang="en-NZ" b="1" dirty="0" smtClean="0"/>
              <a:t>private</a:t>
            </a:r>
          </a:p>
          <a:p>
            <a:pPr lvl="1"/>
            <a:r>
              <a:rPr lang="en-NZ" dirty="0" smtClean="0"/>
              <a:t>private instance members </a:t>
            </a:r>
            <a:r>
              <a:rPr lang="en-NZ" dirty="0"/>
              <a:t>are not accessible outside the class. </a:t>
            </a:r>
            <a:endParaRPr lang="en-NZ" dirty="0" smtClean="0"/>
          </a:p>
          <a:p>
            <a:pPr lvl="1"/>
            <a:endParaRPr lang="en-NZ" dirty="0"/>
          </a:p>
          <a:p>
            <a:pPr lvl="1"/>
            <a:endParaRPr lang="en-NZ" dirty="0" smtClean="0"/>
          </a:p>
          <a:p>
            <a:pPr lvl="1"/>
            <a:endParaRPr lang="en-NZ" dirty="0"/>
          </a:p>
          <a:p>
            <a:r>
              <a:rPr lang="en-NZ" dirty="0" smtClean="0"/>
              <a:t>Instance Methods:</a:t>
            </a:r>
          </a:p>
          <a:p>
            <a:pPr lvl="1"/>
            <a:r>
              <a:rPr lang="en-NZ" b="1" dirty="0" err="1" smtClean="0"/>
              <a:t>toUniversalString</a:t>
            </a:r>
            <a:r>
              <a:rPr lang="en-NZ" b="1" dirty="0" smtClean="0"/>
              <a:t> and </a:t>
            </a:r>
            <a:r>
              <a:rPr lang="en-NZ" b="1" dirty="0" err="1" smtClean="0"/>
              <a:t>toString</a:t>
            </a:r>
            <a:endParaRPr lang="en-NZ" dirty="0"/>
          </a:p>
          <a:p>
            <a:endParaRPr lang="en-NZ" dirty="0"/>
          </a:p>
          <a:p>
            <a:pPr lvl="1"/>
            <a:endParaRPr lang="en-NZ" dirty="0"/>
          </a:p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Lecture09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4</a:t>
            </a:fld>
            <a:endParaRPr lang="en-NZ" dirty="0"/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416496" y="2604492"/>
            <a:ext cx="4564845" cy="52860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Time1 time = new Time1</a:t>
            </a:r>
            <a:r>
              <a:rPr lang="en-NZ" b="1" dirty="0" smtClean="0">
                <a:latin typeface="Courier New" pitchFamily="49" charset="0"/>
              </a:rPr>
              <a:t>();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err="1">
                <a:latin typeface="Courier New" pitchFamily="49" charset="0"/>
              </a:rPr>
              <a:t>System.out.println</a:t>
            </a:r>
            <a:r>
              <a:rPr lang="en-NZ" b="1" dirty="0">
                <a:latin typeface="Courier New" pitchFamily="49" charset="0"/>
              </a:rPr>
              <a:t>( </a:t>
            </a:r>
            <a:r>
              <a:rPr lang="en-NZ" b="1" dirty="0" err="1">
                <a:latin typeface="Courier New" pitchFamily="49" charset="0"/>
              </a:rPr>
              <a:t>time.toString</a:t>
            </a:r>
            <a:r>
              <a:rPr lang="en-NZ" b="1" dirty="0">
                <a:latin typeface="Courier New" pitchFamily="49" charset="0"/>
              </a:rPr>
              <a:t>() );</a:t>
            </a:r>
            <a:endParaRPr lang="en-NZ" b="1" dirty="0" smtClean="0">
              <a:latin typeface="Courier New" pitchFamily="49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4483612" y="2756181"/>
            <a:ext cx="5397632" cy="2862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initial standard time is: 12:00:00 AM</a:t>
            </a:r>
            <a:endParaRPr lang="fr-FR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1712640" y="3243294"/>
            <a:ext cx="4564845" cy="2916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err="1" smtClean="0">
                <a:latin typeface="Courier New" pitchFamily="49" charset="0"/>
              </a:rPr>
              <a:t>System.out.println</a:t>
            </a:r>
            <a:r>
              <a:rPr lang="en-NZ" b="1" dirty="0">
                <a:latin typeface="Courier New" pitchFamily="49" charset="0"/>
              </a:rPr>
              <a:t>( </a:t>
            </a:r>
            <a:r>
              <a:rPr lang="en-NZ" b="1" dirty="0" err="1" smtClean="0">
                <a:latin typeface="Courier New" pitchFamily="49" charset="0"/>
              </a:rPr>
              <a:t>time.hour</a:t>
            </a:r>
            <a:r>
              <a:rPr lang="en-NZ" b="1" dirty="0" smtClean="0">
                <a:latin typeface="Courier New" pitchFamily="49" charset="0"/>
              </a:rPr>
              <a:t> </a:t>
            </a:r>
            <a:r>
              <a:rPr lang="en-NZ" b="1" dirty="0">
                <a:latin typeface="Courier New" pitchFamily="49" charset="0"/>
              </a:rPr>
              <a:t>);</a:t>
            </a:r>
            <a:endParaRPr lang="en-NZ" b="1" dirty="0" smtClean="0">
              <a:latin typeface="Courier New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737" y="3049651"/>
            <a:ext cx="594770" cy="594770"/>
          </a:xfrm>
          <a:prstGeom prst="rect">
            <a:avLst/>
          </a:prstGeom>
        </p:spPr>
      </p:pic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488504" y="4650885"/>
            <a:ext cx="5450126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err="1" smtClean="0">
                <a:latin typeface="Courier New" pitchFamily="49" charset="0"/>
              </a:rPr>
              <a:t>System.out.println</a:t>
            </a:r>
            <a:r>
              <a:rPr lang="en-NZ" b="1" dirty="0">
                <a:latin typeface="Courier New" pitchFamily="49" charset="0"/>
              </a:rPr>
              <a:t>( </a:t>
            </a:r>
            <a:r>
              <a:rPr lang="en-NZ" b="1" dirty="0" err="1" smtClean="0">
                <a:latin typeface="Courier New" pitchFamily="49" charset="0"/>
              </a:rPr>
              <a:t>time.toUniversalString</a:t>
            </a:r>
            <a:r>
              <a:rPr lang="en-NZ" b="1" dirty="0">
                <a:latin typeface="Courier New" pitchFamily="49" charset="0"/>
              </a:rPr>
              <a:t>() 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err="1" smtClean="0">
                <a:latin typeface="Courier New" pitchFamily="49" charset="0"/>
              </a:rPr>
              <a:t>System.out.println</a:t>
            </a:r>
            <a:r>
              <a:rPr lang="en-NZ" b="1" dirty="0">
                <a:latin typeface="Courier New" pitchFamily="49" charset="0"/>
              </a:rPr>
              <a:t>( </a:t>
            </a:r>
            <a:r>
              <a:rPr lang="en-NZ" b="1" dirty="0" err="1" smtClean="0">
                <a:latin typeface="Courier New" pitchFamily="49" charset="0"/>
              </a:rPr>
              <a:t>time.toString</a:t>
            </a:r>
            <a:r>
              <a:rPr lang="en-NZ" b="1" dirty="0">
                <a:latin typeface="Courier New" pitchFamily="49" charset="0"/>
              </a:rPr>
              <a:t>() );</a:t>
            </a:r>
            <a:endParaRPr lang="en-NZ" b="1" dirty="0" smtClean="0">
              <a:latin typeface="Courier New" pitchFamily="49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013906" y="3735793"/>
            <a:ext cx="5397632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initial universal time is: </a:t>
            </a: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00:00:00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initial standard time is: 12:00:00 AM</a:t>
            </a:r>
            <a:endParaRPr lang="fr-FR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7626808" y="3337370"/>
            <a:ext cx="1656185" cy="360323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dirty="0"/>
              <a:t>%02d:%02d:%02d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657864" y="5310328"/>
            <a:ext cx="6523546" cy="12341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public String </a:t>
            </a:r>
            <a:r>
              <a:rPr lang="en-NZ" b="1" dirty="0" err="1">
                <a:latin typeface="Courier New" pitchFamily="49" charset="0"/>
              </a:rPr>
              <a:t>toString</a:t>
            </a:r>
            <a:r>
              <a:rPr lang="en-NZ" b="1" dirty="0" smtClean="0">
                <a:latin typeface="Courier New" pitchFamily="49" charset="0"/>
              </a:rPr>
              <a:t>() {</a:t>
            </a:r>
            <a:endParaRPr lang="en-NZ" b="1" dirty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     return </a:t>
            </a:r>
            <a:r>
              <a:rPr lang="en-NZ" b="1" dirty="0" err="1">
                <a:latin typeface="Courier New" pitchFamily="49" charset="0"/>
              </a:rPr>
              <a:t>String.format</a:t>
            </a:r>
            <a:r>
              <a:rPr lang="en-NZ" b="1" dirty="0">
                <a:latin typeface="Courier New" pitchFamily="49" charset="0"/>
              </a:rPr>
              <a:t>( "%d:%02d:%02d %s",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        ( ( hour == 0 || hour == 12 ) ? 12 : hour % 12 ),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        minute, second, ( hour &lt; 12 ? "AM" : "PM" ) 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</a:t>
            </a:r>
            <a:r>
              <a:rPr lang="en-NZ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7398902" y="4869160"/>
            <a:ext cx="2162609" cy="502072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Complete the </a:t>
            </a:r>
            <a:r>
              <a:rPr lang="en-NZ" dirty="0" err="1" smtClean="0"/>
              <a:t>toUniversalString</a:t>
            </a:r>
            <a:r>
              <a:rPr lang="en-NZ" dirty="0" smtClean="0"/>
              <a:t> method</a:t>
            </a:r>
            <a:endParaRPr lang="en-NZ" dirty="0"/>
          </a:p>
        </p:txBody>
      </p:sp>
      <p:sp>
        <p:nvSpPr>
          <p:cNvPr id="18" name="Text Box 36"/>
          <p:cNvSpPr txBox="1">
            <a:spLocks noChangeArrowheads="1"/>
          </p:cNvSpPr>
          <p:nvPr/>
        </p:nvSpPr>
        <p:spPr bwMode="auto">
          <a:xfrm>
            <a:off x="8481391" y="152400"/>
            <a:ext cx="1199077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sz="1200" dirty="0" smtClean="0"/>
              <a:t>Time1Test.java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1010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1.Time1 </a:t>
            </a:r>
            <a:r>
              <a:rPr lang="en-NZ" dirty="0"/>
              <a:t>class</a:t>
            </a:r>
            <a:br>
              <a:rPr lang="en-NZ" dirty="0"/>
            </a:br>
            <a:r>
              <a:rPr lang="en-NZ" dirty="0"/>
              <a:t>Instance Variables &amp;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Method </a:t>
            </a:r>
            <a:r>
              <a:rPr lang="en-NZ" dirty="0" err="1"/>
              <a:t>setTime</a:t>
            </a:r>
            <a:r>
              <a:rPr lang="en-NZ" dirty="0"/>
              <a:t> </a:t>
            </a:r>
            <a:r>
              <a:rPr lang="en-NZ" dirty="0" smtClean="0"/>
              <a:t>declares </a:t>
            </a:r>
            <a:r>
              <a:rPr lang="en-NZ" b="1" dirty="0"/>
              <a:t>three</a:t>
            </a:r>
            <a:r>
              <a:rPr lang="en-NZ" dirty="0"/>
              <a:t> </a:t>
            </a:r>
            <a:r>
              <a:rPr lang="en-NZ" dirty="0" err="1"/>
              <a:t>int</a:t>
            </a:r>
            <a:r>
              <a:rPr lang="en-NZ" dirty="0"/>
              <a:t> parameters and uses them to set the time. </a:t>
            </a:r>
            <a:endParaRPr lang="en-NZ" dirty="0" smtClean="0"/>
          </a:p>
          <a:p>
            <a:pPr lvl="1"/>
            <a:r>
              <a:rPr lang="en-NZ" dirty="0"/>
              <a:t>test each argument to determine whether the value is outside the proper range. </a:t>
            </a:r>
            <a:endParaRPr lang="en-NZ" dirty="0" smtClean="0"/>
          </a:p>
          <a:p>
            <a:pPr lvl="2"/>
            <a:r>
              <a:rPr lang="en-NZ" dirty="0" smtClean="0"/>
              <a:t>If it is out of range, set the value to zero</a:t>
            </a:r>
          </a:p>
          <a:p>
            <a:pPr lvl="1"/>
            <a:endParaRPr lang="en-NZ" dirty="0"/>
          </a:p>
          <a:p>
            <a:pPr lvl="1"/>
            <a:endParaRPr lang="en-NZ" dirty="0" smtClean="0"/>
          </a:p>
          <a:p>
            <a:pPr lvl="1"/>
            <a:endParaRPr lang="en-NZ" dirty="0"/>
          </a:p>
          <a:p>
            <a:pPr lvl="1"/>
            <a:endParaRPr lang="en-NZ" dirty="0" smtClean="0"/>
          </a:p>
          <a:p>
            <a:endParaRPr lang="en-NZ" dirty="0"/>
          </a:p>
          <a:p>
            <a:pPr lvl="1"/>
            <a:endParaRPr lang="en-NZ" dirty="0"/>
          </a:p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Lecture09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5</a:t>
            </a:fld>
            <a:endParaRPr lang="en-NZ" dirty="0"/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1841527" y="4787844"/>
            <a:ext cx="5487737" cy="7602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public void </a:t>
            </a:r>
            <a:r>
              <a:rPr lang="en-NZ" b="1" dirty="0" err="1">
                <a:latin typeface="Courier New" pitchFamily="49" charset="0"/>
              </a:rPr>
              <a:t>setTime</a:t>
            </a:r>
            <a:r>
              <a:rPr lang="en-NZ" b="1" dirty="0">
                <a:latin typeface="Courier New" pitchFamily="49" charset="0"/>
              </a:rPr>
              <a:t>( 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 h, 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 m, 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 s </a:t>
            </a:r>
            <a:r>
              <a:rPr lang="en-NZ" b="1" dirty="0" smtClean="0">
                <a:latin typeface="Courier New" pitchFamily="49" charset="0"/>
              </a:rPr>
              <a:t>) {</a:t>
            </a:r>
            <a:endParaRPr lang="en-NZ" b="1" dirty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     </a:t>
            </a:r>
            <a:r>
              <a:rPr lang="en-NZ" b="1" dirty="0" smtClean="0">
                <a:latin typeface="Courier New" pitchFamily="49" charset="0"/>
              </a:rPr>
              <a:t>hour = </a:t>
            </a:r>
            <a:r>
              <a:rPr lang="en-NZ" dirty="0"/>
              <a:t>= ( ( h &gt;= 0 &amp;&amp; h &lt; 24 ) ? </a:t>
            </a:r>
            <a:r>
              <a:rPr lang="en-NZ" dirty="0" smtClean="0"/>
              <a:t>  …………….</a:t>
            </a:r>
            <a:endParaRPr lang="en-NZ" b="1" dirty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  }</a:t>
            </a:r>
            <a:endParaRPr lang="en-NZ" b="1" dirty="0" smtClean="0">
              <a:latin typeface="Courier New" pitchFamily="49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987228" y="3314247"/>
            <a:ext cx="4717860" cy="2916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Universal time after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 13:27:06</a:t>
            </a:r>
            <a:endParaRPr lang="fr-FR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678127" y="3300948"/>
            <a:ext cx="3122746" cy="2916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err="1">
                <a:latin typeface="Courier New" pitchFamily="49" charset="0"/>
              </a:rPr>
              <a:t>time.setTime</a:t>
            </a:r>
            <a:r>
              <a:rPr lang="en-NZ" b="1" dirty="0">
                <a:latin typeface="Courier New" pitchFamily="49" charset="0"/>
              </a:rPr>
              <a:t>( 13, 27, 6 );</a:t>
            </a:r>
            <a:endParaRPr lang="en-NZ" b="1" dirty="0" smtClean="0">
              <a:latin typeface="Courier New" pitchFamily="49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008459" y="4257715"/>
            <a:ext cx="3032773" cy="2916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Universal time: 00:00:00</a:t>
            </a:r>
            <a:endParaRPr lang="fr-FR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678127" y="3902250"/>
            <a:ext cx="3122746" cy="2916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err="1">
                <a:latin typeface="Courier New" pitchFamily="49" charset="0"/>
              </a:rPr>
              <a:t>time.setTime</a:t>
            </a:r>
            <a:r>
              <a:rPr lang="en-NZ" b="1" dirty="0">
                <a:latin typeface="Courier New" pitchFamily="49" charset="0"/>
              </a:rPr>
              <a:t>( 99, 99, 99 );</a:t>
            </a:r>
            <a:endParaRPr lang="en-NZ" b="1" dirty="0" smtClean="0">
              <a:latin typeface="Courier New" pitchFamily="49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503" y="3619164"/>
            <a:ext cx="594770" cy="594770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>
          <a:xfrm>
            <a:off x="5643872" y="5786563"/>
            <a:ext cx="1571128" cy="587259"/>
          </a:xfrm>
          <a:prstGeom prst="wedgeRectCallout">
            <a:avLst>
              <a:gd name="adj1" fmla="val -11378"/>
              <a:gd name="adj2" fmla="val -711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Complete the </a:t>
            </a:r>
            <a:r>
              <a:rPr lang="en-NZ" dirty="0" err="1" smtClean="0"/>
              <a:t>setTime</a:t>
            </a:r>
            <a:r>
              <a:rPr lang="en-NZ" dirty="0" smtClean="0"/>
              <a:t> method</a:t>
            </a:r>
            <a:endParaRPr lang="en-NZ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693" y="31325"/>
            <a:ext cx="1187875" cy="1187875"/>
          </a:xfrm>
          <a:prstGeom prst="rect">
            <a:avLst/>
          </a:prstGeom>
        </p:spPr>
      </p:pic>
      <p:grpSp>
        <p:nvGrpSpPr>
          <p:cNvPr id="18" name="Group 26"/>
          <p:cNvGrpSpPr>
            <a:grpSpLocks/>
          </p:cNvGrpSpPr>
          <p:nvPr/>
        </p:nvGrpSpPr>
        <p:grpSpPr bwMode="auto">
          <a:xfrm>
            <a:off x="7113240" y="4721952"/>
            <a:ext cx="628650" cy="630237"/>
            <a:chOff x="975" y="300"/>
            <a:chExt cx="680" cy="681"/>
          </a:xfrm>
        </p:grpSpPr>
        <p:sp>
          <p:nvSpPr>
            <p:cNvPr id="19" name="Oval 27"/>
            <p:cNvSpPr>
              <a:spLocks noChangeArrowheads="1"/>
            </p:cNvSpPr>
            <p:nvPr/>
          </p:nvSpPr>
          <p:spPr bwMode="auto">
            <a:xfrm>
              <a:off x="975" y="300"/>
              <a:ext cx="680" cy="6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sz="2000">
                <a:solidFill>
                  <a:srgbClr val="CC0000"/>
                </a:solidFill>
              </a:endParaRPr>
            </a:p>
          </p:txBody>
        </p:sp>
        <p:sp>
          <p:nvSpPr>
            <p:cNvPr id="20" name="Oval 28"/>
            <p:cNvSpPr>
              <a:spLocks noChangeArrowheads="1"/>
            </p:cNvSpPr>
            <p:nvPr/>
          </p:nvSpPr>
          <p:spPr bwMode="auto">
            <a:xfrm>
              <a:off x="1020" y="346"/>
              <a:ext cx="589" cy="589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21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1258" y="391"/>
              <a:ext cx="125" cy="5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NZ" sz="9600" b="1" kern="10" dirty="0"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010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2.Case </a:t>
            </a:r>
            <a:r>
              <a:rPr lang="en-NZ" dirty="0"/>
              <a:t>Study: Time2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Note:  </a:t>
            </a:r>
          </a:p>
          <a:p>
            <a:pPr lvl="1"/>
            <a:r>
              <a:rPr lang="en-NZ" dirty="0" smtClean="0"/>
              <a:t>No constructor has been defined in Time1 class. We can only use the default one</a:t>
            </a:r>
          </a:p>
          <a:p>
            <a:r>
              <a:rPr lang="en-NZ" dirty="0" smtClean="0"/>
              <a:t>Case Study: Time2 class</a:t>
            </a:r>
          </a:p>
          <a:p>
            <a:pPr lvl="1"/>
            <a:r>
              <a:rPr lang="en-NZ" dirty="0" smtClean="0"/>
              <a:t>Add 5 overloaded constructors </a:t>
            </a:r>
          </a:p>
          <a:p>
            <a:pPr lvl="2"/>
            <a:r>
              <a:rPr lang="en-NZ" dirty="0"/>
              <a:t>Overloaded constructors enable objects of a class to be initialized in different ways. </a:t>
            </a:r>
          </a:p>
          <a:p>
            <a:pPr lvl="2"/>
            <a:r>
              <a:rPr lang="en-NZ" dirty="0"/>
              <a:t>To overload constructors, simply provide multiple constructor declarations with different signatures. </a:t>
            </a:r>
          </a:p>
          <a:p>
            <a:pPr lvl="3"/>
            <a:r>
              <a:rPr lang="en-NZ" dirty="0"/>
              <a:t>Recall that the compiler differentiates signatures by the number of parameters, the types of the parameters and the order of the parameter types in each signature.</a:t>
            </a:r>
          </a:p>
          <a:p>
            <a:pPr lvl="1"/>
            <a:r>
              <a:rPr lang="en-NZ" dirty="0" smtClean="0"/>
              <a:t>Add </a:t>
            </a:r>
            <a:r>
              <a:rPr lang="en-NZ" dirty="0" err="1" smtClean="0"/>
              <a:t>getHour</a:t>
            </a:r>
            <a:r>
              <a:rPr lang="en-NZ" dirty="0" smtClean="0"/>
              <a:t>, </a:t>
            </a:r>
            <a:r>
              <a:rPr lang="en-NZ" dirty="0" err="1" smtClean="0"/>
              <a:t>getMinute</a:t>
            </a:r>
            <a:r>
              <a:rPr lang="en-NZ" dirty="0" smtClean="0"/>
              <a:t>, </a:t>
            </a:r>
            <a:r>
              <a:rPr lang="en-NZ" dirty="0" err="1" smtClean="0"/>
              <a:t>getSecond</a:t>
            </a:r>
            <a:r>
              <a:rPr lang="en-NZ" dirty="0" smtClean="0"/>
              <a:t> methods</a:t>
            </a:r>
          </a:p>
          <a:p>
            <a:pPr lvl="1"/>
            <a:r>
              <a:rPr lang="en-NZ" dirty="0" smtClean="0"/>
              <a:t>Add </a:t>
            </a:r>
            <a:r>
              <a:rPr lang="en-NZ" dirty="0" err="1" smtClean="0"/>
              <a:t>setHour</a:t>
            </a:r>
            <a:r>
              <a:rPr lang="en-NZ" dirty="0" smtClean="0"/>
              <a:t>, </a:t>
            </a:r>
            <a:r>
              <a:rPr lang="en-NZ" dirty="0" err="1" smtClean="0"/>
              <a:t>setMinute</a:t>
            </a:r>
            <a:r>
              <a:rPr lang="en-NZ" dirty="0" smtClean="0"/>
              <a:t>, </a:t>
            </a:r>
            <a:r>
              <a:rPr lang="en-NZ" dirty="0" err="1" smtClean="0"/>
              <a:t>setSecond</a:t>
            </a:r>
            <a:r>
              <a:rPr lang="en-NZ" dirty="0" smtClean="0"/>
              <a:t> methods</a:t>
            </a:r>
          </a:p>
          <a:p>
            <a:pPr lvl="1"/>
            <a:r>
              <a:rPr lang="en-NZ" dirty="0" smtClean="0"/>
              <a:t>Modify the </a:t>
            </a:r>
            <a:r>
              <a:rPr lang="en-NZ" dirty="0" err="1" smtClean="0"/>
              <a:t>toString</a:t>
            </a:r>
            <a:r>
              <a:rPr lang="en-NZ" dirty="0" smtClean="0"/>
              <a:t>() and </a:t>
            </a:r>
            <a:r>
              <a:rPr lang="en-NZ" dirty="0" err="1" smtClean="0"/>
              <a:t>toUniversalString</a:t>
            </a:r>
            <a:r>
              <a:rPr lang="en-NZ" dirty="0" smtClean="0"/>
              <a:t>() methods</a:t>
            </a:r>
          </a:p>
          <a:p>
            <a:pPr lvl="1"/>
            <a:endParaRPr lang="en-NZ" dirty="0" smtClean="0"/>
          </a:p>
          <a:p>
            <a:pPr lvl="1"/>
            <a:endParaRPr lang="en-NZ" dirty="0" smtClean="0"/>
          </a:p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Lecture09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6</a:t>
            </a:fld>
            <a:endParaRPr lang="en-NZ" dirty="0"/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5769918" y="260648"/>
            <a:ext cx="3888432" cy="12341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public class </a:t>
            </a:r>
            <a:r>
              <a:rPr lang="en-NZ" b="1" dirty="0" smtClean="0">
                <a:latin typeface="Courier New" pitchFamily="49" charset="0"/>
              </a:rPr>
              <a:t>Time2 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 private 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 hour;   // 0 - 23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 </a:t>
            </a:r>
            <a:r>
              <a:rPr lang="en-NZ" b="1" dirty="0" smtClean="0">
                <a:latin typeface="Courier New" pitchFamily="49" charset="0"/>
              </a:rPr>
              <a:t>private 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 minute; // 0 - 59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 </a:t>
            </a:r>
            <a:r>
              <a:rPr lang="en-NZ" b="1" dirty="0" smtClean="0">
                <a:latin typeface="Courier New" pitchFamily="49" charset="0"/>
              </a:rPr>
              <a:t>private 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 second; // 0 </a:t>
            </a:r>
            <a:r>
              <a:rPr lang="en-NZ" b="1" dirty="0" smtClean="0">
                <a:latin typeface="Courier New" pitchFamily="49" charset="0"/>
              </a:rPr>
              <a:t>– 59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</a:t>
            </a:r>
            <a:r>
              <a:rPr lang="en-NZ" b="1" dirty="0" smtClean="0">
                <a:latin typeface="Courier New" pitchFamily="49" charset="0"/>
              </a:rPr>
              <a:t>...</a:t>
            </a: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8767098" y="2060848"/>
            <a:ext cx="927704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sz="1200" dirty="0" smtClean="0"/>
              <a:t>Time2.java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93817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2.Case Study: </a:t>
            </a:r>
            <a:r>
              <a:rPr lang="en-NZ" dirty="0" smtClean="0"/>
              <a:t>Time2</a:t>
            </a:r>
            <a:br>
              <a:rPr lang="en-NZ" dirty="0" smtClean="0"/>
            </a:br>
            <a:r>
              <a:rPr lang="en-NZ" dirty="0" smtClean="0"/>
              <a:t>Overloaded Constructors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Five </a:t>
            </a:r>
            <a:r>
              <a:rPr lang="en-NZ" dirty="0"/>
              <a:t>overloaded constructors that provide convenient ways to initialize objects. </a:t>
            </a:r>
            <a:endParaRPr lang="en-NZ" dirty="0" smtClean="0"/>
          </a:p>
          <a:p>
            <a:pPr lvl="1"/>
            <a:r>
              <a:rPr lang="en-NZ" dirty="0"/>
              <a:t>The compiler </a:t>
            </a:r>
            <a:r>
              <a:rPr lang="en-NZ" b="1" dirty="0"/>
              <a:t>invokes</a:t>
            </a:r>
            <a:r>
              <a:rPr lang="en-NZ" dirty="0"/>
              <a:t> the </a:t>
            </a:r>
            <a:r>
              <a:rPr lang="en-NZ" b="1" dirty="0"/>
              <a:t>appropriate</a:t>
            </a:r>
            <a:r>
              <a:rPr lang="en-NZ" dirty="0"/>
              <a:t> constructor by matching the </a:t>
            </a:r>
            <a:r>
              <a:rPr lang="en-NZ" b="1" dirty="0"/>
              <a:t>number</a:t>
            </a:r>
            <a:r>
              <a:rPr lang="en-NZ" dirty="0"/>
              <a:t>, </a:t>
            </a:r>
            <a:r>
              <a:rPr lang="en-NZ" b="1" dirty="0"/>
              <a:t>types</a:t>
            </a:r>
            <a:r>
              <a:rPr lang="en-NZ" dirty="0"/>
              <a:t> and </a:t>
            </a:r>
            <a:r>
              <a:rPr lang="en-NZ" b="1" dirty="0"/>
              <a:t>order of the types</a:t>
            </a:r>
            <a:r>
              <a:rPr lang="en-NZ" dirty="0"/>
              <a:t> of the arguments specified in the constructor call with the number, types and order of the types of the parameters specified in each constructor declaration. </a:t>
            </a:r>
          </a:p>
          <a:p>
            <a:pPr lvl="1"/>
            <a:endParaRPr lang="en-NZ" dirty="0"/>
          </a:p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Lecture09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7</a:t>
            </a:fld>
            <a:endParaRPr lang="en-NZ" dirty="0"/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704528" y="3645024"/>
            <a:ext cx="5400600" cy="14711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Time2 </a:t>
            </a:r>
            <a:r>
              <a:rPr lang="en-NZ" b="1" dirty="0">
                <a:latin typeface="Courier New" pitchFamily="49" charset="0"/>
              </a:rPr>
              <a:t>t1 = new Time2();             // 00:00:00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Time2 </a:t>
            </a:r>
            <a:r>
              <a:rPr lang="en-NZ" b="1" dirty="0">
                <a:latin typeface="Courier New" pitchFamily="49" charset="0"/>
              </a:rPr>
              <a:t>t2 = new Time2( 2 );          // 02:00:00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Time2 </a:t>
            </a:r>
            <a:r>
              <a:rPr lang="en-NZ" b="1" dirty="0">
                <a:latin typeface="Courier New" pitchFamily="49" charset="0"/>
              </a:rPr>
              <a:t>t3 = new Time2( 21, 34 );     // 21:34:00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Time2 </a:t>
            </a:r>
            <a:r>
              <a:rPr lang="en-NZ" b="1" dirty="0">
                <a:latin typeface="Courier New" pitchFamily="49" charset="0"/>
              </a:rPr>
              <a:t>t4 = new Time2( 12, 25, 42 ); // 12:25:42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Time2 </a:t>
            </a:r>
            <a:r>
              <a:rPr lang="en-NZ" b="1" dirty="0">
                <a:latin typeface="Courier New" pitchFamily="49" charset="0"/>
              </a:rPr>
              <a:t>t5 = new Time2( 27, 74, 99 ); // 00:00:00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Time2 </a:t>
            </a:r>
            <a:r>
              <a:rPr lang="en-NZ" b="1" dirty="0">
                <a:latin typeface="Courier New" pitchFamily="49" charset="0"/>
              </a:rPr>
              <a:t>t6 = new Time2( t4 );         // 12:25:42</a:t>
            </a:r>
            <a:endParaRPr lang="en-NZ" b="1" dirty="0" smtClean="0">
              <a:latin typeface="Courier New" pitchFamily="49" charset="0"/>
            </a:endParaRP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8481391" y="152400"/>
            <a:ext cx="1199077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sz="1200" dirty="0" smtClean="0"/>
              <a:t>Time2Test.java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0257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2.Case Study: </a:t>
            </a:r>
            <a:r>
              <a:rPr lang="en-NZ" dirty="0" smtClean="0"/>
              <a:t>Time2</a:t>
            </a:r>
            <a:br>
              <a:rPr lang="en-NZ" dirty="0" smtClean="0"/>
            </a:br>
            <a:r>
              <a:rPr lang="en-NZ" dirty="0" smtClean="0"/>
              <a:t>Overloaded </a:t>
            </a:r>
            <a:r>
              <a:rPr lang="en-NZ" dirty="0"/>
              <a:t>Constructors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5100" y="1219200"/>
            <a:ext cx="9493250" cy="3150954"/>
          </a:xfrm>
        </p:spPr>
        <p:txBody>
          <a:bodyPr>
            <a:normAutofit fontScale="92500"/>
          </a:bodyPr>
          <a:lstStyle/>
          <a:p>
            <a:r>
              <a:rPr lang="en-NZ" dirty="0"/>
              <a:t>Such a constructor simply initializes the object as specified in the constructor’s </a:t>
            </a:r>
            <a:r>
              <a:rPr lang="en-NZ" dirty="0" smtClean="0"/>
              <a:t>body</a:t>
            </a:r>
          </a:p>
          <a:p>
            <a:r>
              <a:rPr lang="en-NZ" dirty="0" smtClean="0"/>
              <a:t>Using </a:t>
            </a:r>
            <a:r>
              <a:rPr lang="en-NZ" dirty="0"/>
              <a:t>this in method-call syntax as the first statement in a constructor’s body </a:t>
            </a:r>
            <a:r>
              <a:rPr lang="en-NZ" b="1" dirty="0"/>
              <a:t>invokes another constructor </a:t>
            </a:r>
            <a:r>
              <a:rPr lang="en-NZ" dirty="0"/>
              <a:t>of the same class.</a:t>
            </a:r>
          </a:p>
          <a:p>
            <a:r>
              <a:rPr lang="en-NZ" dirty="0"/>
              <a:t>Popular way to reuse initialization code provided by another of the class’s constructors rather than defining similar code in the no-argument constructor’s body. </a:t>
            </a:r>
            <a:endParaRPr lang="en-NZ" dirty="0" smtClean="0"/>
          </a:p>
          <a:p>
            <a:r>
              <a:rPr lang="en-NZ" dirty="0"/>
              <a:t>Once you declare any constructors in a class, the compiler will not provide a default constructor</a:t>
            </a:r>
            <a:r>
              <a:rPr lang="en-NZ" dirty="0" smtClean="0"/>
              <a:t>.</a:t>
            </a:r>
          </a:p>
          <a:p>
            <a:r>
              <a:rPr lang="en-NZ" dirty="0" smtClean="0"/>
              <a:t>Standard constructor:</a:t>
            </a:r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Lecture09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8</a:t>
            </a:fld>
            <a:endParaRPr lang="en-NZ" dirty="0"/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5149333" y="5750358"/>
            <a:ext cx="3936710" cy="7602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public Time2(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 h, 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 m, 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 </a:t>
            </a:r>
            <a:r>
              <a:rPr lang="en-NZ" b="1" dirty="0" smtClean="0">
                <a:latin typeface="Courier New" pitchFamily="49" charset="0"/>
              </a:rPr>
              <a:t>s){</a:t>
            </a:r>
            <a:endParaRPr lang="en-NZ" b="1" dirty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 </a:t>
            </a:r>
            <a:r>
              <a:rPr lang="en-NZ" b="1" dirty="0" err="1">
                <a:latin typeface="Courier New" pitchFamily="49" charset="0"/>
              </a:rPr>
              <a:t>setTime</a:t>
            </a:r>
            <a:r>
              <a:rPr lang="en-NZ" b="1" dirty="0">
                <a:latin typeface="Courier New" pitchFamily="49" charset="0"/>
              </a:rPr>
              <a:t>( h, m, s );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941224" y="5467893"/>
            <a:ext cx="2088232" cy="410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Time2(</a:t>
            </a:r>
            <a:r>
              <a:rPr lang="en-NZ" dirty="0" err="1" smtClean="0"/>
              <a:t>int</a:t>
            </a:r>
            <a:r>
              <a:rPr lang="en-NZ" dirty="0" smtClean="0"/>
              <a:t> h, </a:t>
            </a:r>
            <a:r>
              <a:rPr lang="en-NZ" dirty="0" err="1" smtClean="0"/>
              <a:t>int</a:t>
            </a:r>
            <a:r>
              <a:rPr lang="en-NZ" dirty="0" smtClean="0"/>
              <a:t> m, </a:t>
            </a:r>
            <a:r>
              <a:rPr lang="en-NZ" dirty="0" err="1" smtClean="0"/>
              <a:t>int</a:t>
            </a:r>
            <a:r>
              <a:rPr lang="en-NZ" dirty="0" smtClean="0"/>
              <a:t> s)</a:t>
            </a:r>
            <a:endParaRPr lang="en-NZ" dirty="0"/>
          </a:p>
        </p:txBody>
      </p:sp>
      <p:sp>
        <p:nvSpPr>
          <p:cNvPr id="8" name="Rectangle 7"/>
          <p:cNvSpPr/>
          <p:nvPr/>
        </p:nvSpPr>
        <p:spPr>
          <a:xfrm>
            <a:off x="2638641" y="6225017"/>
            <a:ext cx="1531614" cy="410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Time2(Time2 t)</a:t>
            </a:r>
            <a:endParaRPr lang="en-NZ" dirty="0"/>
          </a:p>
        </p:txBody>
      </p:sp>
      <p:sp>
        <p:nvSpPr>
          <p:cNvPr id="10" name="Rectangle 9"/>
          <p:cNvSpPr/>
          <p:nvPr/>
        </p:nvSpPr>
        <p:spPr>
          <a:xfrm>
            <a:off x="3171089" y="3855614"/>
            <a:ext cx="2088232" cy="410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Time2(</a:t>
            </a:r>
            <a:r>
              <a:rPr lang="en-NZ" dirty="0" err="1" smtClean="0"/>
              <a:t>int</a:t>
            </a:r>
            <a:r>
              <a:rPr lang="en-NZ" dirty="0" smtClean="0"/>
              <a:t> h, </a:t>
            </a:r>
            <a:r>
              <a:rPr lang="en-NZ" dirty="0" err="1" smtClean="0"/>
              <a:t>int</a:t>
            </a:r>
            <a:r>
              <a:rPr lang="en-NZ" dirty="0" smtClean="0"/>
              <a:t> m, </a:t>
            </a:r>
            <a:r>
              <a:rPr lang="en-NZ" dirty="0" err="1" smtClean="0"/>
              <a:t>int</a:t>
            </a:r>
            <a:r>
              <a:rPr lang="en-NZ" dirty="0" smtClean="0"/>
              <a:t> s)</a:t>
            </a:r>
            <a:endParaRPr lang="en-NZ" dirty="0"/>
          </a:p>
        </p:txBody>
      </p:sp>
      <p:sp>
        <p:nvSpPr>
          <p:cNvPr id="11" name="Rectangle 10"/>
          <p:cNvSpPr/>
          <p:nvPr/>
        </p:nvSpPr>
        <p:spPr>
          <a:xfrm>
            <a:off x="1414505" y="5026747"/>
            <a:ext cx="1008112" cy="410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Time2()</a:t>
            </a:r>
            <a:endParaRPr lang="en-NZ" dirty="0"/>
          </a:p>
        </p:txBody>
      </p:sp>
      <p:sp>
        <p:nvSpPr>
          <p:cNvPr id="12" name="Rectangle 11"/>
          <p:cNvSpPr/>
          <p:nvPr/>
        </p:nvSpPr>
        <p:spPr>
          <a:xfrm>
            <a:off x="3440832" y="4679967"/>
            <a:ext cx="1382703" cy="410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Time2(</a:t>
            </a:r>
            <a:r>
              <a:rPr lang="en-NZ" dirty="0" err="1" smtClean="0"/>
              <a:t>int</a:t>
            </a:r>
            <a:r>
              <a:rPr lang="en-NZ" dirty="0" smtClean="0"/>
              <a:t> h)</a:t>
            </a:r>
            <a:endParaRPr lang="en-NZ" dirty="0"/>
          </a:p>
        </p:txBody>
      </p:sp>
      <p:sp>
        <p:nvSpPr>
          <p:cNvPr id="13" name="Rectangle 12"/>
          <p:cNvSpPr/>
          <p:nvPr/>
        </p:nvSpPr>
        <p:spPr>
          <a:xfrm>
            <a:off x="5361142" y="4996971"/>
            <a:ext cx="1623240" cy="410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Time2(</a:t>
            </a:r>
            <a:r>
              <a:rPr lang="en-NZ" dirty="0" err="1" smtClean="0"/>
              <a:t>int</a:t>
            </a:r>
            <a:r>
              <a:rPr lang="en-NZ" dirty="0" smtClean="0"/>
              <a:t> h, </a:t>
            </a:r>
            <a:r>
              <a:rPr lang="en-NZ" dirty="0" err="1" smtClean="0"/>
              <a:t>int</a:t>
            </a:r>
            <a:r>
              <a:rPr lang="en-NZ" dirty="0" smtClean="0"/>
              <a:t> m)</a:t>
            </a:r>
            <a:endParaRPr lang="en-NZ" dirty="0"/>
          </a:p>
        </p:txBody>
      </p:sp>
      <p:cxnSp>
        <p:nvCxnSpPr>
          <p:cNvPr id="15" name="Straight Arrow Connector 14"/>
          <p:cNvCxnSpPr>
            <a:stCxn id="11" idx="3"/>
            <a:endCxn id="6" idx="1"/>
          </p:cNvCxnSpPr>
          <p:nvPr/>
        </p:nvCxnSpPr>
        <p:spPr>
          <a:xfrm>
            <a:off x="2422617" y="5231919"/>
            <a:ext cx="518607" cy="4411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</p:cNvCxnSpPr>
          <p:nvPr/>
        </p:nvCxnSpPr>
        <p:spPr>
          <a:xfrm flipH="1">
            <a:off x="3772518" y="5090311"/>
            <a:ext cx="359666" cy="376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029456" y="5406338"/>
            <a:ext cx="331686" cy="320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417307" y="5909039"/>
            <a:ext cx="355211" cy="315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ular Callout 25"/>
          <p:cNvSpPr/>
          <p:nvPr/>
        </p:nvSpPr>
        <p:spPr>
          <a:xfrm>
            <a:off x="6383057" y="4572106"/>
            <a:ext cx="533808" cy="265849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s: 0</a:t>
            </a:r>
            <a:endParaRPr lang="en-NZ" dirty="0"/>
          </a:p>
        </p:txBody>
      </p:sp>
      <p:sp>
        <p:nvSpPr>
          <p:cNvPr id="27" name="Rectangular Callout 26"/>
          <p:cNvSpPr/>
          <p:nvPr/>
        </p:nvSpPr>
        <p:spPr>
          <a:xfrm>
            <a:off x="704528" y="6356351"/>
            <a:ext cx="1592258" cy="365760"/>
          </a:xfrm>
          <a:prstGeom prst="wedgeRectCallout">
            <a:avLst>
              <a:gd name="adj1" fmla="val 74126"/>
              <a:gd name="adj2" fmla="val -38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dirty="0"/>
              <a:t> </a:t>
            </a:r>
            <a:r>
              <a:rPr lang="en-NZ" dirty="0" err="1"/>
              <a:t>time.getHour</a:t>
            </a:r>
            <a:r>
              <a:rPr lang="en-NZ" dirty="0" smtClean="0"/>
              <a:t>(), …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27315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Exercise 1: Complete all constructors</a:t>
            </a:r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Lecture09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9</a:t>
            </a:fld>
            <a:endParaRPr lang="en-NZ" dirty="0"/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560512" y="1268760"/>
            <a:ext cx="5621553" cy="3130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public class </a:t>
            </a:r>
            <a:r>
              <a:rPr lang="en-NZ" b="1" dirty="0" smtClean="0">
                <a:latin typeface="Courier New" pitchFamily="49" charset="0"/>
              </a:rPr>
              <a:t>Time2 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 private 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 hour;   // 0 - 23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 </a:t>
            </a:r>
            <a:r>
              <a:rPr lang="en-NZ" b="1" dirty="0" smtClean="0">
                <a:latin typeface="Courier New" pitchFamily="49" charset="0"/>
              </a:rPr>
              <a:t>private 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 minute; // 0 - 59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 </a:t>
            </a:r>
            <a:r>
              <a:rPr lang="en-NZ" b="1" dirty="0" smtClean="0">
                <a:latin typeface="Courier New" pitchFamily="49" charset="0"/>
              </a:rPr>
              <a:t>private 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 second; // 0 </a:t>
            </a:r>
            <a:r>
              <a:rPr lang="en-NZ" b="1" dirty="0" smtClean="0">
                <a:latin typeface="Courier New" pitchFamily="49" charset="0"/>
              </a:rPr>
              <a:t>– 59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public </a:t>
            </a:r>
            <a:r>
              <a:rPr lang="en-NZ" b="1" dirty="0">
                <a:latin typeface="Courier New" pitchFamily="49" charset="0"/>
              </a:rPr>
              <a:t>void </a:t>
            </a:r>
            <a:r>
              <a:rPr lang="en-NZ" b="1" dirty="0" err="1">
                <a:latin typeface="Courier New" pitchFamily="49" charset="0"/>
              </a:rPr>
              <a:t>setTime</a:t>
            </a:r>
            <a:r>
              <a:rPr lang="en-NZ" b="1" dirty="0">
                <a:latin typeface="Courier New" pitchFamily="49" charset="0"/>
              </a:rPr>
              <a:t>( 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 h, 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 m, 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 s </a:t>
            </a:r>
            <a:r>
              <a:rPr lang="en-NZ" b="1" dirty="0" smtClean="0">
                <a:latin typeface="Courier New" pitchFamily="49" charset="0"/>
              </a:rPr>
              <a:t>) {</a:t>
            </a:r>
            <a:endParaRPr lang="en-NZ" b="1" dirty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     </a:t>
            </a:r>
            <a:r>
              <a:rPr lang="en-NZ" b="1" dirty="0" err="1">
                <a:latin typeface="Courier New" pitchFamily="49" charset="0"/>
              </a:rPr>
              <a:t>setHour</a:t>
            </a:r>
            <a:r>
              <a:rPr lang="en-NZ" b="1" dirty="0">
                <a:latin typeface="Courier New" pitchFamily="49" charset="0"/>
              </a:rPr>
              <a:t>( h );   // set the hour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     </a:t>
            </a:r>
            <a:r>
              <a:rPr lang="en-NZ" b="1" dirty="0" err="1">
                <a:latin typeface="Courier New" pitchFamily="49" charset="0"/>
              </a:rPr>
              <a:t>setMinute</a:t>
            </a:r>
            <a:r>
              <a:rPr lang="en-NZ" b="1" dirty="0">
                <a:latin typeface="Courier New" pitchFamily="49" charset="0"/>
              </a:rPr>
              <a:t>( m ); // set the minute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     </a:t>
            </a:r>
            <a:r>
              <a:rPr lang="en-NZ" b="1" dirty="0" err="1">
                <a:latin typeface="Courier New" pitchFamily="49" charset="0"/>
              </a:rPr>
              <a:t>setSecond</a:t>
            </a:r>
            <a:r>
              <a:rPr lang="en-NZ" b="1" dirty="0">
                <a:latin typeface="Courier New" pitchFamily="49" charset="0"/>
              </a:rPr>
              <a:t>( s ); // set the second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 </a:t>
            </a:r>
            <a:r>
              <a:rPr lang="en-NZ" b="1" dirty="0" smtClean="0">
                <a:latin typeface="Courier New" pitchFamily="49" charset="0"/>
              </a:rPr>
              <a:t>}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</a:t>
            </a:r>
            <a:r>
              <a:rPr lang="en-NZ" b="1" dirty="0" smtClean="0">
                <a:latin typeface="Courier New" pitchFamily="49" charset="0"/>
              </a:rPr>
              <a:t> public </a:t>
            </a:r>
            <a:r>
              <a:rPr lang="en-NZ" b="1" dirty="0">
                <a:latin typeface="Courier New" pitchFamily="49" charset="0"/>
              </a:rPr>
              <a:t>void </a:t>
            </a:r>
            <a:r>
              <a:rPr lang="en-NZ" b="1" dirty="0" err="1">
                <a:latin typeface="Courier New" pitchFamily="49" charset="0"/>
              </a:rPr>
              <a:t>setHour</a:t>
            </a:r>
            <a:r>
              <a:rPr lang="en-NZ" b="1" dirty="0">
                <a:latin typeface="Courier New" pitchFamily="49" charset="0"/>
              </a:rPr>
              <a:t>( </a:t>
            </a:r>
            <a:r>
              <a:rPr lang="en-NZ" b="1" dirty="0" err="1">
                <a:latin typeface="Courier New" pitchFamily="49" charset="0"/>
              </a:rPr>
              <a:t>int</a:t>
            </a:r>
            <a:r>
              <a:rPr lang="en-NZ" b="1" dirty="0">
                <a:latin typeface="Courier New" pitchFamily="49" charset="0"/>
              </a:rPr>
              <a:t> h </a:t>
            </a:r>
            <a:r>
              <a:rPr lang="en-NZ" b="1" dirty="0" smtClean="0">
                <a:latin typeface="Courier New" pitchFamily="49" charset="0"/>
              </a:rPr>
              <a:t>){</a:t>
            </a:r>
            <a:endParaRPr lang="en-NZ" b="1" dirty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     hour = ( ( h &gt;= 0 &amp;&amp; h &lt; 24 ) ? h : 0 );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 </a:t>
            </a:r>
            <a:r>
              <a:rPr lang="en-NZ" b="1" dirty="0" smtClean="0">
                <a:latin typeface="Courier New" pitchFamily="49" charset="0"/>
              </a:rPr>
              <a:t>}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...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05" y="36435"/>
            <a:ext cx="1106565" cy="110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12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3980</TotalTime>
  <Words>1922</Words>
  <Application>Microsoft Office PowerPoint</Application>
  <PresentationFormat>A4 Paper (210x297 mm)</PresentationFormat>
  <Paragraphs>303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SimSun</vt:lpstr>
      <vt:lpstr>Arial</vt:lpstr>
      <vt:lpstr>Calibri</vt:lpstr>
      <vt:lpstr>Calibri Light</vt:lpstr>
      <vt:lpstr>Courier New</vt:lpstr>
      <vt:lpstr>新細明體</vt:lpstr>
      <vt:lpstr>Tahoma</vt:lpstr>
      <vt:lpstr>Times New Roman</vt:lpstr>
      <vt:lpstr>Wingdings</vt:lpstr>
      <vt:lpstr>Office Theme</vt:lpstr>
      <vt:lpstr>CLASSES:DEEPER LOOK </vt:lpstr>
      <vt:lpstr>Agenda &amp; Reading</vt:lpstr>
      <vt:lpstr>1.Case Study: Time1 class</vt:lpstr>
      <vt:lpstr>1.Time1 class Instance Variables &amp; Methods</vt:lpstr>
      <vt:lpstr>1.Time1 class Instance Variables &amp; Methods</vt:lpstr>
      <vt:lpstr>2.Case Study: Time2</vt:lpstr>
      <vt:lpstr>2.Case Study: Time2 Overloaded Constructors</vt:lpstr>
      <vt:lpstr>2.Case Study: Time2 Overloaded Constructors</vt:lpstr>
      <vt:lpstr> Exercise 1: Complete all constructors</vt:lpstr>
      <vt:lpstr>2.Case Study: Time2  Get &amp; Set methods</vt:lpstr>
      <vt:lpstr>3.Composition Date</vt:lpstr>
      <vt:lpstr>3.Composition</vt:lpstr>
      <vt:lpstr>3.Composition Employee</vt:lpstr>
      <vt:lpstr>3.Composition  Java Source Files</vt:lpstr>
      <vt:lpstr>Exercise 2</vt:lpstr>
      <vt:lpstr>Exercise 3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Chang</dc:creator>
  <cp:lastModifiedBy>user</cp:lastModifiedBy>
  <cp:revision>612</cp:revision>
  <cp:lastPrinted>2017-08-04T02:31:51Z</cp:lastPrinted>
  <dcterms:created xsi:type="dcterms:W3CDTF">2003-06-18T01:49:53Z</dcterms:created>
  <dcterms:modified xsi:type="dcterms:W3CDTF">2020-07-28T05:17:02Z</dcterms:modified>
</cp:coreProperties>
</file>