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8" r:id="rId17"/>
    <p:sldId id="273" r:id="rId18"/>
    <p:sldId id="274" r:id="rId19"/>
    <p:sldId id="275" r:id="rId20"/>
    <p:sldId id="276" r:id="rId21"/>
    <p:sldId id="277"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54" d="100"/>
          <a:sy n="54" d="100"/>
        </p:scale>
        <p:origin x="-47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11008-E30D-4761-A8EA-ABE6D8A0A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 xmlns:a16="http://schemas.microsoft.com/office/drawing/2014/main" id="{D781C6B6-3F1E-4082-9F8B-CF85540C5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 xmlns:a16="http://schemas.microsoft.com/office/drawing/2014/main" id="{67B3A31B-C100-4AD8-AF35-73C9C55A3AA1}"/>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5" name="Footer Placeholder 4">
            <a:extLst>
              <a:ext uri="{FF2B5EF4-FFF2-40B4-BE49-F238E27FC236}">
                <a16:creationId xmlns="" xmlns:a16="http://schemas.microsoft.com/office/drawing/2014/main" id="{58283BFA-8802-477C-AAC9-0E63406F4717}"/>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 xmlns:a16="http://schemas.microsoft.com/office/drawing/2014/main" id="{E60194B6-BEC1-49FC-9167-B7E783C4F330}"/>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69990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6DAFF2-9004-48D3-8A2C-BC3A925A5B06}"/>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 xmlns:a16="http://schemas.microsoft.com/office/drawing/2014/main" id="{1CDF85E1-DCE5-47CC-8389-004288730E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 xmlns:a16="http://schemas.microsoft.com/office/drawing/2014/main" id="{6A71E274-CB28-4837-A98D-44FBD8EE6D68}"/>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5" name="Footer Placeholder 4">
            <a:extLst>
              <a:ext uri="{FF2B5EF4-FFF2-40B4-BE49-F238E27FC236}">
                <a16:creationId xmlns="" xmlns:a16="http://schemas.microsoft.com/office/drawing/2014/main" id="{37E3D9F8-9529-4322-8739-E5E3F5ABDBB4}"/>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 xmlns:a16="http://schemas.microsoft.com/office/drawing/2014/main" id="{8D4D1E4B-6508-489B-95A3-F5A57BC4BF69}"/>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147904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367CDFE-E735-4B7D-9968-BEFD7B931B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 xmlns:a16="http://schemas.microsoft.com/office/drawing/2014/main" id="{6A94730C-AFDF-457A-B173-ACA7B35452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 xmlns:a16="http://schemas.microsoft.com/office/drawing/2014/main" id="{94DAC95C-4AE0-4F6F-8BDB-EDF9C97114B3}"/>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5" name="Footer Placeholder 4">
            <a:extLst>
              <a:ext uri="{FF2B5EF4-FFF2-40B4-BE49-F238E27FC236}">
                <a16:creationId xmlns="" xmlns:a16="http://schemas.microsoft.com/office/drawing/2014/main" id="{02D9A063-0DFB-40AB-B2F5-5DAE23712D1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 xmlns:a16="http://schemas.microsoft.com/office/drawing/2014/main" id="{B7C4E686-1CD9-4D0A-A33A-90BAD33E171F}"/>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3643423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DB8D13-EABD-40F3-B16E-BD8A4236E04B}"/>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 xmlns:a16="http://schemas.microsoft.com/office/drawing/2014/main" id="{EC8BC0CF-AB3B-4C20-8EDD-664E6D182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 xmlns:a16="http://schemas.microsoft.com/office/drawing/2014/main" id="{07620F76-6F64-46ED-8BFB-839BF8799279}"/>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5" name="Footer Placeholder 4">
            <a:extLst>
              <a:ext uri="{FF2B5EF4-FFF2-40B4-BE49-F238E27FC236}">
                <a16:creationId xmlns="" xmlns:a16="http://schemas.microsoft.com/office/drawing/2014/main" id="{9C5C7A4F-6016-4B19-8F3E-71F16D41BF1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 xmlns:a16="http://schemas.microsoft.com/office/drawing/2014/main" id="{82B23486-1C73-4CC8-B84B-3AE2734BA198}"/>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421954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D085F0-E7F2-415B-BD33-F03F360D8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 xmlns:a16="http://schemas.microsoft.com/office/drawing/2014/main" id="{714F1D8F-E720-411D-8C2C-A0180EAF7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1D0D542-C571-4576-BB4C-046D3C34109C}"/>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5" name="Footer Placeholder 4">
            <a:extLst>
              <a:ext uri="{FF2B5EF4-FFF2-40B4-BE49-F238E27FC236}">
                <a16:creationId xmlns="" xmlns:a16="http://schemas.microsoft.com/office/drawing/2014/main" id="{E961237F-59A0-433A-AD6B-6739E8F184E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 xmlns:a16="http://schemas.microsoft.com/office/drawing/2014/main" id="{C16FD2EC-4F2D-4927-923F-CFB1CF15111E}"/>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384356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FF42E-3F95-411A-9BB8-A7B7FD3C4551}"/>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 xmlns:a16="http://schemas.microsoft.com/office/drawing/2014/main" id="{3F7BC332-E900-4A0F-9591-DEB5D012B5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 xmlns:a16="http://schemas.microsoft.com/office/drawing/2014/main" id="{9DD6BFFA-A963-4025-8F8E-A10C44150F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 xmlns:a16="http://schemas.microsoft.com/office/drawing/2014/main" id="{C07C6070-7659-45C6-B7A3-BFEFBC5047FB}"/>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6" name="Footer Placeholder 5">
            <a:extLst>
              <a:ext uri="{FF2B5EF4-FFF2-40B4-BE49-F238E27FC236}">
                <a16:creationId xmlns="" xmlns:a16="http://schemas.microsoft.com/office/drawing/2014/main" id="{2459F924-CB1C-4169-864B-32E64DB280D7}"/>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 xmlns:a16="http://schemas.microsoft.com/office/drawing/2014/main" id="{2805E118-F23C-4C31-AA0B-74BCAC611874}"/>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386776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0008BA-690B-4A6F-A0D7-9B21728C66E2}"/>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 xmlns:a16="http://schemas.microsoft.com/office/drawing/2014/main" id="{D45A3C13-A36A-4FE1-98E9-D02428AF3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2DB7E669-84BF-40D2-9033-A65F981F64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 xmlns:a16="http://schemas.microsoft.com/office/drawing/2014/main" id="{A89EAA31-B0A7-4F6C-9EEC-6E918B8AE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E9DE9141-E87A-46CB-AE47-A1BAFB213C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 xmlns:a16="http://schemas.microsoft.com/office/drawing/2014/main" id="{3BBAFB1A-D876-48DA-8A24-C2AA0459C07F}"/>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8" name="Footer Placeholder 7">
            <a:extLst>
              <a:ext uri="{FF2B5EF4-FFF2-40B4-BE49-F238E27FC236}">
                <a16:creationId xmlns="" xmlns:a16="http://schemas.microsoft.com/office/drawing/2014/main" id="{2444EED9-2F5C-484F-84B7-BACED0B2086D}"/>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 xmlns:a16="http://schemas.microsoft.com/office/drawing/2014/main" id="{9530514A-ACBC-4BA9-8EB8-633F34940D7C}"/>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397061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98653D-B7AC-4389-9054-3A8D4D6650AF}"/>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 xmlns:a16="http://schemas.microsoft.com/office/drawing/2014/main" id="{F3C3065F-7D4D-4A31-9B41-7E0CB6DAFD18}"/>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4" name="Footer Placeholder 3">
            <a:extLst>
              <a:ext uri="{FF2B5EF4-FFF2-40B4-BE49-F238E27FC236}">
                <a16:creationId xmlns="" xmlns:a16="http://schemas.microsoft.com/office/drawing/2014/main" id="{C82BAEA4-8D90-4343-834F-DA0E6CC17F43}"/>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 xmlns:a16="http://schemas.microsoft.com/office/drawing/2014/main" id="{2B97D22F-659F-48C2-B07D-CB914F5D283A}"/>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413380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F99C720-46BE-4981-BDBC-F787557259C5}"/>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3" name="Footer Placeholder 2">
            <a:extLst>
              <a:ext uri="{FF2B5EF4-FFF2-40B4-BE49-F238E27FC236}">
                <a16:creationId xmlns="" xmlns:a16="http://schemas.microsoft.com/office/drawing/2014/main" id="{7BF9320B-D39D-4D2A-B486-4D6A8407B140}"/>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 xmlns:a16="http://schemas.microsoft.com/office/drawing/2014/main" id="{C316680A-8C7F-49D5-AE40-A619474C6BD2}"/>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84970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441A6-0951-4DAE-960A-AE77B92E4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 xmlns:a16="http://schemas.microsoft.com/office/drawing/2014/main" id="{245501BB-EE32-48D9-AB34-2D7A31513D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 xmlns:a16="http://schemas.microsoft.com/office/drawing/2014/main" id="{C1A3D0EB-13C3-426D-B88C-623454CEA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E90A746-D50B-41A8-AE1A-9C4189A58C51}"/>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6" name="Footer Placeholder 5">
            <a:extLst>
              <a:ext uri="{FF2B5EF4-FFF2-40B4-BE49-F238E27FC236}">
                <a16:creationId xmlns="" xmlns:a16="http://schemas.microsoft.com/office/drawing/2014/main" id="{EAAC158D-A8FB-4F66-AD6E-A7ED22CAFF21}"/>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 xmlns:a16="http://schemas.microsoft.com/office/drawing/2014/main" id="{1287220B-8953-40EE-BD20-1AB6ABCD64A3}"/>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29841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7E9249-74C2-463F-AB71-909FB6C34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 xmlns:a16="http://schemas.microsoft.com/office/drawing/2014/main" id="{CC71EC5A-0933-43F6-88D0-FCFA57F3E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 xmlns:a16="http://schemas.microsoft.com/office/drawing/2014/main" id="{79A68EF9-CA5A-4570-BC24-6A579A7DE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3464B59-8672-44C5-B4F1-2DAFC2CB0815}"/>
              </a:ext>
            </a:extLst>
          </p:cNvPr>
          <p:cNvSpPr>
            <a:spLocks noGrp="1"/>
          </p:cNvSpPr>
          <p:nvPr>
            <p:ph type="dt" sz="half" idx="10"/>
          </p:nvPr>
        </p:nvSpPr>
        <p:spPr/>
        <p:txBody>
          <a:bodyPr/>
          <a:lstStyle/>
          <a:p>
            <a:fld id="{EF2C0C5E-3A94-48D5-9C84-C7DDDD559D2F}" type="datetimeFigureOut">
              <a:rPr lang="pt-BR" smtClean="0"/>
              <a:t>31/10/2018</a:t>
            </a:fld>
            <a:endParaRPr lang="pt-BR"/>
          </a:p>
        </p:txBody>
      </p:sp>
      <p:sp>
        <p:nvSpPr>
          <p:cNvPr id="6" name="Footer Placeholder 5">
            <a:extLst>
              <a:ext uri="{FF2B5EF4-FFF2-40B4-BE49-F238E27FC236}">
                <a16:creationId xmlns="" xmlns:a16="http://schemas.microsoft.com/office/drawing/2014/main" id="{1BB67659-A125-4A16-9245-C18E5EC22ED0}"/>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 xmlns:a16="http://schemas.microsoft.com/office/drawing/2014/main" id="{57A007A6-355E-4B42-90D1-C73B969B1D44}"/>
              </a:ext>
            </a:extLst>
          </p:cNvPr>
          <p:cNvSpPr>
            <a:spLocks noGrp="1"/>
          </p:cNvSpPr>
          <p:nvPr>
            <p:ph type="sldNum" sz="quarter" idx="12"/>
          </p:nvPr>
        </p:nvSpPr>
        <p:spPr/>
        <p:txBody>
          <a:bodyPr/>
          <a:lstStyle/>
          <a:p>
            <a:fld id="{96A34926-E2E9-495E-811A-6F82FE0D852A}" type="slidenum">
              <a:rPr lang="pt-BR" smtClean="0"/>
              <a:t>‹nº›</a:t>
            </a:fld>
            <a:endParaRPr lang="pt-BR"/>
          </a:p>
        </p:txBody>
      </p:sp>
    </p:spTree>
    <p:extLst>
      <p:ext uri="{BB962C8B-B14F-4D97-AF65-F5344CB8AC3E}">
        <p14:creationId xmlns:p14="http://schemas.microsoft.com/office/powerpoint/2010/main" val="132028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205C0FE-8BAD-45DD-9B1A-2259E2872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 xmlns:a16="http://schemas.microsoft.com/office/drawing/2014/main" id="{13D651DC-BF42-45A6-927D-B3F31317D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 xmlns:a16="http://schemas.microsoft.com/office/drawing/2014/main" id="{4ADFABC0-04F3-429E-AB6A-789E96BAD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C0C5E-3A94-48D5-9C84-C7DDDD559D2F}" type="datetimeFigureOut">
              <a:rPr lang="pt-BR" smtClean="0"/>
              <a:t>31/10/2018</a:t>
            </a:fld>
            <a:endParaRPr lang="pt-BR"/>
          </a:p>
        </p:txBody>
      </p:sp>
      <p:sp>
        <p:nvSpPr>
          <p:cNvPr id="5" name="Footer Placeholder 4">
            <a:extLst>
              <a:ext uri="{FF2B5EF4-FFF2-40B4-BE49-F238E27FC236}">
                <a16:creationId xmlns="" xmlns:a16="http://schemas.microsoft.com/office/drawing/2014/main" id="{5C6A0C4E-3594-4AE6-9DAF-2943438FA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 xmlns:a16="http://schemas.microsoft.com/office/drawing/2014/main" id="{8C8A8DCB-43BA-4D58-A91B-0C16D5281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34926-E2E9-495E-811A-6F82FE0D852A}" type="slidenum">
              <a:rPr lang="pt-BR" smtClean="0"/>
              <a:t>‹nº›</a:t>
            </a:fld>
            <a:endParaRPr lang="pt-BR"/>
          </a:p>
        </p:txBody>
      </p:sp>
    </p:spTree>
    <p:extLst>
      <p:ext uri="{BB962C8B-B14F-4D97-AF65-F5344CB8AC3E}">
        <p14:creationId xmlns:p14="http://schemas.microsoft.com/office/powerpoint/2010/main" val="3477624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367DE9A-4DF1-42B6-8F00-5401968C9ACA}"/>
              </a:ext>
            </a:extLst>
          </p:cNvPr>
          <p:cNvSpPr/>
          <p:nvPr/>
        </p:nvSpPr>
        <p:spPr>
          <a:xfrm>
            <a:off x="3048000" y="723740"/>
            <a:ext cx="6096000" cy="5599482"/>
          </a:xfrm>
          <a:prstGeom prst="rect">
            <a:avLst/>
          </a:prstGeom>
        </p:spPr>
        <p:txBody>
          <a:bodyPr>
            <a:spAutoFit/>
          </a:bodyPr>
          <a:lstStyle/>
          <a:p>
            <a:pPr marL="342900" lvl="0" indent="-342900" algn="just">
              <a:lnSpc>
                <a:spcPct val="107000"/>
              </a:lnSpc>
              <a:spcAft>
                <a:spcPts val="800"/>
              </a:spcAft>
              <a:buFont typeface="+mj-lt"/>
              <a:buAutoNum type="arabicPeriod"/>
            </a:pPr>
            <a:r>
              <a:rPr lang="pt-B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O 7º selo  -  silêncio no céu  - 8:1</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600" u="sng" dirty="0">
                <a:solidFill>
                  <a:srgbClr val="00B050"/>
                </a:solidFill>
                <a:latin typeface="Calibri" panose="020F0502020204030204" pitchFamily="34" charset="0"/>
                <a:ea typeface="Calibri" panose="020F0502020204030204" pitchFamily="34" charset="0"/>
                <a:cs typeface="Times New Roman" panose="02020603050405020304" pitchFamily="18" charset="0"/>
              </a:rPr>
              <a:t>2º PARÊNTESIS  -  PREPARAÇÃO PARA AS TROMBETAS  -  8:2-6</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pt-B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 1ª trombeta  -  a terra é ferida: saraiva, fogo e sangue  -  7</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pt-B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 2ª trombeta  -  o mar se torna em sangue  -  8-9</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pt-B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 3ª trombeta  -  águas contaminadas  -  10-11</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pt-B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 4ª trombeta  -  planetas escuros  -  12-13</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600" u="sng" dirty="0">
                <a:solidFill>
                  <a:srgbClr val="00B050"/>
                </a:solidFill>
                <a:latin typeface="Calibri" panose="020F0502020204030204" pitchFamily="34" charset="0"/>
                <a:ea typeface="Calibri" panose="020F0502020204030204" pitchFamily="34" charset="0"/>
                <a:cs typeface="Times New Roman" panose="02020603050405020304" pitchFamily="18" charset="0"/>
              </a:rPr>
              <a:t>3º PARÊNTESIS  -  ANUNCIA OS 3 AIS CONTRA A RAÇA HUMANA</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pt-B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 5ª trombeta - o primeiro ai - demonios soltos para atormentar os homens 1-12</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pt-B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 6ª trombeta – o segundo ai – 200 milhões de demonios soltos para matar </a:t>
            </a:r>
            <a:r>
              <a:rPr lang="pt-BR" sz="16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1/3   </a:t>
            </a:r>
            <a:r>
              <a:rPr lang="pt-BR"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dos homens  -  13-21</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600" u="sng" dirty="0">
                <a:solidFill>
                  <a:srgbClr val="00B050"/>
                </a:solidFill>
                <a:latin typeface="Calibri" panose="020F0502020204030204" pitchFamily="34" charset="0"/>
                <a:ea typeface="Calibri" panose="020F0502020204030204" pitchFamily="34" charset="0"/>
                <a:cs typeface="Times New Roman" panose="02020603050405020304" pitchFamily="18" charset="0"/>
              </a:rPr>
              <a:t>4º PARÊNTESIS  -  REVELAÇÃO DAS COISAS É RECEBIDA E ESCRITA DENTRO DO LIVRO COM </a:t>
            </a:r>
            <a:r>
              <a:rPr lang="pt-BR" sz="1600" u="sng" dirty="0" smtClean="0">
                <a:solidFill>
                  <a:srgbClr val="00B050"/>
                </a:solidFill>
                <a:latin typeface="Calibri" panose="020F0502020204030204" pitchFamily="34" charset="0"/>
                <a:ea typeface="Calibri" panose="020F0502020204030204" pitchFamily="34" charset="0"/>
                <a:cs typeface="Times New Roman" panose="02020603050405020304" pitchFamily="18" charset="0"/>
              </a:rPr>
              <a:t>7 </a:t>
            </a:r>
            <a:r>
              <a:rPr lang="pt-BR" sz="1600" dirty="0" smtClean="0">
                <a:solidFill>
                  <a:srgbClr val="00B050"/>
                </a:solidFill>
                <a:latin typeface="Calibri" panose="020F0502020204030204" pitchFamily="34" charset="0"/>
                <a:ea typeface="Calibri" panose="020F0502020204030204" pitchFamily="34" charset="0"/>
                <a:cs typeface="Times New Roman" panose="02020603050405020304" pitchFamily="18" charset="0"/>
              </a:rPr>
              <a:t>  </a:t>
            </a:r>
            <a:r>
              <a:rPr lang="pt-BR" sz="1600" u="sng" dirty="0">
                <a:solidFill>
                  <a:srgbClr val="00B050"/>
                </a:solidFill>
                <a:latin typeface="Calibri" panose="020F0502020204030204" pitchFamily="34" charset="0"/>
                <a:ea typeface="Calibri" panose="020F0502020204030204" pitchFamily="34" charset="0"/>
                <a:cs typeface="Times New Roman" panose="02020603050405020304" pitchFamily="18" charset="0"/>
              </a:rPr>
              <a:t>SELOS  -  5:5-7  e  6:1 -  8:1</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pt-BR" sz="1600" dirty="0">
                <a:solidFill>
                  <a:srgbClr val="00B050"/>
                </a:solidFill>
                <a:latin typeface="Calibri" panose="020F0502020204030204" pitchFamily="34" charset="0"/>
                <a:ea typeface="Calibri" panose="020F0502020204030204" pitchFamily="34" charset="0"/>
                <a:cs typeface="Times New Roman" panose="02020603050405020304" pitchFamily="18" charset="0"/>
              </a:rPr>
              <a:t>A visão da captura de Jerusalem pelo AC  (Dn 11:40-45,  e  2Ts2:3-4)</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pt-BR" sz="1600" dirty="0">
                <a:solidFill>
                  <a:srgbClr val="00B050"/>
                </a:solidFill>
                <a:latin typeface="Calibri" panose="020F0502020204030204" pitchFamily="34" charset="0"/>
                <a:ea typeface="Calibri" panose="020F0502020204030204" pitchFamily="34" charset="0"/>
                <a:cs typeface="Times New Roman" panose="02020603050405020304" pitchFamily="18" charset="0"/>
              </a:rPr>
              <a:t>O ministério das 2 testemunhas que farão oposição ao AC nos últimos 3 anos e meio da 70ª semana de Daniel</a:t>
            </a:r>
            <a:endParaRPr lang="pt-B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pt-BR" sz="1600" dirty="0">
                <a:solidFill>
                  <a:srgbClr val="00B050"/>
                </a:solidFill>
                <a:latin typeface="Calibri" panose="020F0502020204030204" pitchFamily="34" charset="0"/>
                <a:ea typeface="Calibri" panose="020F0502020204030204" pitchFamily="34" charset="0"/>
                <a:cs typeface="Times New Roman" panose="02020603050405020304" pitchFamily="18" charset="0"/>
              </a:rPr>
              <a:t>O grande terremoto na ascenção das 2 testemunhas = ao grande tremor de terra sob a 7ª taça  - 16:17-21</a:t>
            </a:r>
            <a:endParaRPr lang="pt-BR"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4200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GAFANHOTOS</a:t>
            </a:r>
            <a:endParaRPr lang="pt-BR" b="1" dirty="0"/>
          </a:p>
        </p:txBody>
      </p:sp>
      <p:sp>
        <p:nvSpPr>
          <p:cNvPr id="3" name="Espaço Reservado para Conteúdo 2"/>
          <p:cNvSpPr>
            <a:spLocks noGrp="1"/>
          </p:cNvSpPr>
          <p:nvPr>
            <p:ph idx="1"/>
          </p:nvPr>
        </p:nvSpPr>
        <p:spPr/>
        <p:txBody>
          <a:bodyPr>
            <a:normAutofit/>
          </a:bodyPr>
          <a:lstStyle/>
          <a:p>
            <a:r>
              <a:rPr lang="pt-BR" dirty="0" smtClean="0"/>
              <a:t>Um rei os governa porque:</a:t>
            </a:r>
          </a:p>
          <a:p>
            <a:pPr marL="457200" lvl="1" indent="0">
              <a:buNone/>
            </a:pPr>
            <a:r>
              <a:rPr lang="pt-BR" sz="2800" dirty="0" smtClean="0"/>
              <a:t>3. Para não fazerem dano a árvore alguma (4)</a:t>
            </a:r>
          </a:p>
          <a:p>
            <a:pPr marL="457200" lvl="1" indent="0">
              <a:buNone/>
            </a:pPr>
            <a:r>
              <a:rPr lang="pt-BR" sz="2800" dirty="0" smtClean="0"/>
              <a:t>4. Para não fazerem dano aos 144 mil judeus (4)</a:t>
            </a:r>
          </a:p>
          <a:p>
            <a:pPr marL="457200" lvl="1" indent="0">
              <a:buNone/>
            </a:pPr>
            <a:r>
              <a:rPr lang="pt-BR" sz="2800" dirty="0" smtClean="0"/>
              <a:t>5. Para fazerem dano (atormentarem) a todos os outros homens por 5 meses  (4)</a:t>
            </a:r>
          </a:p>
          <a:p>
            <a:pPr marL="457200" lvl="1" indent="0">
              <a:buNone/>
            </a:pPr>
            <a:endParaRPr lang="pt-BR" sz="2800" dirty="0" smtClean="0"/>
          </a:p>
        </p:txBody>
      </p:sp>
    </p:spTree>
    <p:extLst>
      <p:ext uri="{BB962C8B-B14F-4D97-AF65-F5344CB8AC3E}">
        <p14:creationId xmlns:p14="http://schemas.microsoft.com/office/powerpoint/2010/main" val="1937121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OS GAFANHOTOS  -  9:1-11</a:t>
            </a:r>
            <a:endParaRPr lang="pt-BR" dirty="0"/>
          </a:p>
        </p:txBody>
      </p:sp>
      <p:sp>
        <p:nvSpPr>
          <p:cNvPr id="3" name="Espaço Reservado para Conteúdo 2"/>
          <p:cNvSpPr>
            <a:spLocks noGrp="1"/>
          </p:cNvSpPr>
          <p:nvPr>
            <p:ph idx="1"/>
          </p:nvPr>
        </p:nvSpPr>
        <p:spPr/>
        <p:txBody>
          <a:bodyPr/>
          <a:lstStyle/>
          <a:p>
            <a:pPr algn="just"/>
            <a:r>
              <a:rPr lang="pt-BR" dirty="0" smtClean="0"/>
              <a:t>9:11 – E tinham sobre si rei, o anjo do abismo; em hebreu era o seu nome </a:t>
            </a:r>
            <a:r>
              <a:rPr lang="pt-BR" dirty="0" err="1" smtClean="0"/>
              <a:t>Abadom</a:t>
            </a:r>
            <a:r>
              <a:rPr lang="pt-BR" dirty="0" smtClean="0"/>
              <a:t>, e em grego </a:t>
            </a:r>
            <a:r>
              <a:rPr lang="pt-BR" dirty="0" err="1" smtClean="0"/>
              <a:t>Apoliom</a:t>
            </a:r>
            <a:r>
              <a:rPr lang="pt-BR" dirty="0" smtClean="0"/>
              <a:t>.</a:t>
            </a:r>
          </a:p>
          <a:p>
            <a:pPr algn="just"/>
            <a:endParaRPr lang="pt-BR" dirty="0"/>
          </a:p>
          <a:p>
            <a:pPr algn="just"/>
            <a:r>
              <a:rPr lang="pt-BR" dirty="0" smtClean="0"/>
              <a:t>Este é um anjo caído que agora está preso no abismo com essas criaturas demoníacas. Seu nome significa destruição ou destruidor. Não se sabe quando esses demônios foram criados nem quais foram as suas primeiras responsabilidades e pecado. Uma coisa é certa: todas as criaturas foram criadas sem pecado, mas capazes de cometer falhas morais.</a:t>
            </a:r>
            <a:endParaRPr lang="pt-BR" dirty="0"/>
          </a:p>
        </p:txBody>
      </p:sp>
    </p:spTree>
    <p:extLst>
      <p:ext uri="{BB962C8B-B14F-4D97-AF65-F5344CB8AC3E}">
        <p14:creationId xmlns:p14="http://schemas.microsoft.com/office/powerpoint/2010/main" val="935542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6ª TROMBETA</a:t>
            </a:r>
            <a:endParaRPr lang="pt-BR" dirty="0"/>
          </a:p>
        </p:txBody>
      </p:sp>
      <p:sp>
        <p:nvSpPr>
          <p:cNvPr id="3" name="Espaço Reservado para Conteúdo 2"/>
          <p:cNvSpPr>
            <a:spLocks noGrp="1"/>
          </p:cNvSpPr>
          <p:nvPr>
            <p:ph idx="1"/>
          </p:nvPr>
        </p:nvSpPr>
        <p:spPr/>
        <p:txBody>
          <a:bodyPr/>
          <a:lstStyle/>
          <a:p>
            <a:pPr algn="just"/>
            <a:r>
              <a:rPr lang="pt-BR" b="1" dirty="0" smtClean="0"/>
              <a:t>A 6ª TROMBETA </a:t>
            </a:r>
            <a:r>
              <a:rPr lang="pt-BR" dirty="0" smtClean="0"/>
              <a:t>– 9:13-21 -  o 2º aí contra os homens – 200 milhões de demônios são soltos do poço para matar 1/3 dos homens</a:t>
            </a:r>
          </a:p>
          <a:p>
            <a:pPr lvl="1" algn="just"/>
            <a:r>
              <a:rPr lang="pt-BR" sz="2800" dirty="0" smtClean="0"/>
              <a:t>Anjos presos junto ao grande rio Eufrates</a:t>
            </a:r>
            <a:r>
              <a:rPr lang="pt-BR" dirty="0" smtClean="0"/>
              <a:t> – </a:t>
            </a:r>
            <a:r>
              <a:rPr lang="pt-BR" sz="2800" dirty="0" smtClean="0"/>
              <a:t>estes são anjos caídos; anjos bons nunca são presos. São os líderes dos 200 milhões de cavaleiros demoníacos que agora estão presos no abismo e que serão soltos ao som da 6ª trombeta para causarem o 2º aí.</a:t>
            </a:r>
          </a:p>
          <a:p>
            <a:pPr lvl="1" algn="just"/>
            <a:r>
              <a:rPr lang="pt-BR" sz="2800" dirty="0" smtClean="0"/>
              <a:t>9:15 - “E foram soltos os 4 anjos que estavam preparados para a hora, o dia, e mês e ano, a fim de matarem 1/3 parte dos homens.”</a:t>
            </a:r>
            <a:endParaRPr lang="pt-BR" sz="2800" dirty="0"/>
          </a:p>
        </p:txBody>
      </p:sp>
    </p:spTree>
    <p:extLst>
      <p:ext uri="{BB962C8B-B14F-4D97-AF65-F5344CB8AC3E}">
        <p14:creationId xmlns:p14="http://schemas.microsoft.com/office/powerpoint/2010/main" val="1939504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6ª TROMBETA</a:t>
            </a:r>
            <a:endParaRPr lang="pt-BR" dirty="0"/>
          </a:p>
        </p:txBody>
      </p:sp>
      <p:sp>
        <p:nvSpPr>
          <p:cNvPr id="3" name="Espaço Reservado para Conteúdo 2"/>
          <p:cNvSpPr>
            <a:spLocks noGrp="1"/>
          </p:cNvSpPr>
          <p:nvPr>
            <p:ph idx="1"/>
          </p:nvPr>
        </p:nvSpPr>
        <p:spPr/>
        <p:txBody>
          <a:bodyPr/>
          <a:lstStyle/>
          <a:p>
            <a:pPr marL="0" indent="0" algn="just">
              <a:buNone/>
            </a:pPr>
            <a:endParaRPr lang="pt-BR" sz="2800" dirty="0" smtClean="0"/>
          </a:p>
          <a:p>
            <a:pPr algn="just"/>
            <a:r>
              <a:rPr lang="pt-BR" dirty="0" smtClean="0"/>
              <a:t>São criaturas inteligentes que obedecem ordens e a liderança (14,15)</a:t>
            </a:r>
          </a:p>
          <a:p>
            <a:pPr algn="just"/>
            <a:r>
              <a:rPr lang="pt-BR" sz="2800" dirty="0" smtClean="0"/>
              <a:t>Os cavalos tem cavaleiros sobre eles; são criaturas reais (17)</a:t>
            </a:r>
          </a:p>
          <a:p>
            <a:pPr algn="just"/>
            <a:r>
              <a:rPr lang="pt-BR" sz="2800" dirty="0" smtClean="0"/>
              <a:t>Não são mortos pelo fogo nem pela fumaça do abismo; são assim seres espirituais</a:t>
            </a:r>
          </a:p>
          <a:p>
            <a:pPr algn="just"/>
            <a:r>
              <a:rPr lang="pt-BR" dirty="0" smtClean="0"/>
              <a:t>Agora estão presos no abismo, pois são seres caídos e pecaminosos (1,2)</a:t>
            </a:r>
          </a:p>
          <a:p>
            <a:pPr algn="just"/>
            <a:r>
              <a:rPr lang="pt-BR" dirty="0" smtClean="0"/>
              <a:t>Tem corpo semelhante ao do cavalo e cabeça como a do leão (17)</a:t>
            </a:r>
          </a:p>
          <a:p>
            <a:pPr algn="just"/>
            <a:r>
              <a:rPr lang="pt-BR" sz="2800" dirty="0" smtClean="0"/>
              <a:t>Fogo, fumaça e enxofre saem de sua boca e matam os homens </a:t>
            </a:r>
          </a:p>
        </p:txBody>
      </p:sp>
    </p:spTree>
    <p:extLst>
      <p:ext uri="{BB962C8B-B14F-4D97-AF65-F5344CB8AC3E}">
        <p14:creationId xmlns:p14="http://schemas.microsoft.com/office/powerpoint/2010/main" val="735090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6ª TROMBETA</a:t>
            </a:r>
            <a:endParaRPr lang="pt-BR" dirty="0"/>
          </a:p>
        </p:txBody>
      </p:sp>
      <p:sp>
        <p:nvSpPr>
          <p:cNvPr id="3" name="Espaço Reservado para Conteúdo 2"/>
          <p:cNvSpPr>
            <a:spLocks noGrp="1"/>
          </p:cNvSpPr>
          <p:nvPr>
            <p:ph idx="1"/>
          </p:nvPr>
        </p:nvSpPr>
        <p:spPr/>
        <p:txBody>
          <a:bodyPr/>
          <a:lstStyle/>
          <a:p>
            <a:pPr algn="just"/>
            <a:r>
              <a:rPr lang="pt-BR" sz="2800" dirty="0" smtClean="0"/>
              <a:t>Tem caudas como a da serpente e cabeças que podem ferir os homens (19)</a:t>
            </a:r>
          </a:p>
          <a:p>
            <a:pPr algn="just"/>
            <a:r>
              <a:rPr lang="pt-BR" dirty="0" smtClean="0"/>
              <a:t>Os homens que não forem mortos por essa pragas só se endurecem contra Deus e continuam a adorar demônios e ídolos:</a:t>
            </a:r>
          </a:p>
          <a:p>
            <a:pPr algn="just"/>
            <a:r>
              <a:rPr lang="pt-BR" sz="2800" dirty="0" smtClean="0"/>
              <a:t>“E não se arrependeram dos seus homicídios, nem das sua feitiçarias, nem da sua prostituição, nem das suas ladroices.”(21)</a:t>
            </a:r>
          </a:p>
          <a:p>
            <a:pPr algn="just"/>
            <a:endParaRPr lang="pt-BR" dirty="0"/>
          </a:p>
          <a:p>
            <a:pPr marL="0" indent="0" algn="just">
              <a:buNone/>
            </a:pPr>
            <a:endParaRPr lang="pt-BR" sz="2800" dirty="0" smtClean="0"/>
          </a:p>
        </p:txBody>
      </p:sp>
    </p:spTree>
    <p:extLst>
      <p:ext uri="{BB962C8B-B14F-4D97-AF65-F5344CB8AC3E}">
        <p14:creationId xmlns:p14="http://schemas.microsoft.com/office/powerpoint/2010/main" val="783397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4º Parêntesis – 10:1  -  11:14</a:t>
            </a:r>
            <a:endParaRPr lang="pt-BR" dirty="0"/>
          </a:p>
        </p:txBody>
      </p:sp>
      <p:sp>
        <p:nvSpPr>
          <p:cNvPr id="3" name="Espaço Reservado para Conteúdo 2"/>
          <p:cNvSpPr>
            <a:spLocks noGrp="1"/>
          </p:cNvSpPr>
          <p:nvPr>
            <p:ph idx="1"/>
          </p:nvPr>
        </p:nvSpPr>
        <p:spPr/>
        <p:txBody>
          <a:bodyPr>
            <a:normAutofit/>
          </a:bodyPr>
          <a:lstStyle/>
          <a:p>
            <a:pPr algn="just"/>
            <a:r>
              <a:rPr lang="pt-BR" dirty="0" smtClean="0"/>
              <a:t>Inserido entre a 6ª e 7ª trombetas e é formado por 4 partes:</a:t>
            </a:r>
          </a:p>
          <a:p>
            <a:pPr marL="514350" indent="-514350" algn="just">
              <a:buFont typeface="+mj-lt"/>
              <a:buAutoNum type="arabicPeriod"/>
            </a:pPr>
            <a:r>
              <a:rPr lang="pt-BR" dirty="0" err="1" smtClean="0"/>
              <a:t>Ap</a:t>
            </a:r>
            <a:r>
              <a:rPr lang="pt-BR" dirty="0" smtClean="0"/>
              <a:t> 10 – quando a revelação das coisas é recebida  (escrita no livrinho com 7 selos); o versículo 11  é chave para o conteúdo do livro e atesta que que é revelação acerca dos juízos contra muitas nações;{11-</a:t>
            </a:r>
            <a:r>
              <a:rPr lang="pt-BR" i="1" dirty="0" smtClean="0"/>
              <a:t>E ele disse-me: importa que profetizes outra vez a muitos povos, e nações, e línguas, e reis</a:t>
            </a:r>
            <a:r>
              <a:rPr lang="pt-BR" dirty="0" smtClean="0"/>
              <a:t>.}</a:t>
            </a:r>
          </a:p>
          <a:p>
            <a:pPr marL="0" indent="0" algn="just">
              <a:buNone/>
            </a:pPr>
            <a:r>
              <a:rPr lang="pt-BR" dirty="0" smtClean="0"/>
              <a:t>      10:8-10 </a:t>
            </a:r>
            <a:r>
              <a:rPr lang="pt-BR" dirty="0"/>
              <a:t>- O livrinho é comido e seus efeitos; o efeito de conhecer os </a:t>
            </a:r>
            <a:r>
              <a:rPr lang="pt-BR" dirty="0" smtClean="0"/>
              <a:t> </a:t>
            </a:r>
          </a:p>
          <a:p>
            <a:pPr marL="0" indent="0" algn="just">
              <a:buNone/>
            </a:pPr>
            <a:r>
              <a:rPr lang="pt-BR" dirty="0"/>
              <a:t> </a:t>
            </a:r>
            <a:r>
              <a:rPr lang="pt-BR" dirty="0" smtClean="0"/>
              <a:t>                      fatos </a:t>
            </a:r>
            <a:r>
              <a:rPr lang="pt-BR" dirty="0"/>
              <a:t>relatados no livrinho é o mesmo que tiveram </a:t>
            </a:r>
            <a:endParaRPr lang="pt-BR" dirty="0" smtClean="0"/>
          </a:p>
          <a:p>
            <a:pPr marL="0" indent="0" algn="just">
              <a:buNone/>
            </a:pPr>
            <a:r>
              <a:rPr lang="pt-BR" dirty="0"/>
              <a:t> </a:t>
            </a:r>
            <a:r>
              <a:rPr lang="pt-BR" dirty="0" smtClean="0"/>
              <a:t>                       Ezequiel </a:t>
            </a:r>
            <a:r>
              <a:rPr lang="pt-BR" dirty="0"/>
              <a:t>(</a:t>
            </a:r>
            <a:r>
              <a:rPr lang="pt-BR" dirty="0" err="1"/>
              <a:t>Ez</a:t>
            </a:r>
            <a:r>
              <a:rPr lang="pt-BR" dirty="0"/>
              <a:t> 2:8 – 3:3) e Jeremias (Jr 15:16; 20:7-9)</a:t>
            </a:r>
          </a:p>
          <a:p>
            <a:pPr marL="0" indent="0" algn="just">
              <a:buNone/>
            </a:pPr>
            <a:endParaRPr lang="pt-BR" dirty="0" smtClean="0"/>
          </a:p>
        </p:txBody>
      </p:sp>
    </p:spTree>
    <p:extLst>
      <p:ext uri="{BB962C8B-B14F-4D97-AF65-F5344CB8AC3E}">
        <p14:creationId xmlns:p14="http://schemas.microsoft.com/office/powerpoint/2010/main" val="3391607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4º PARÊNTESIS  -  10:8-10</a:t>
            </a:r>
            <a:endParaRPr lang="pt-BR" dirty="0"/>
          </a:p>
        </p:txBody>
      </p:sp>
      <p:sp>
        <p:nvSpPr>
          <p:cNvPr id="3" name="Espaço Reservado para Conteúdo 2"/>
          <p:cNvSpPr>
            <a:spLocks noGrp="1"/>
          </p:cNvSpPr>
          <p:nvPr>
            <p:ph idx="1"/>
          </p:nvPr>
        </p:nvSpPr>
        <p:spPr/>
        <p:txBody>
          <a:bodyPr>
            <a:normAutofit/>
          </a:bodyPr>
          <a:lstStyle/>
          <a:p>
            <a:pPr marL="0" indent="0" algn="just">
              <a:buNone/>
            </a:pPr>
            <a:endParaRPr lang="pt-BR" dirty="0" smtClean="0"/>
          </a:p>
          <a:p>
            <a:pPr marL="0" indent="0" algn="just">
              <a:buNone/>
            </a:pPr>
            <a:r>
              <a:rPr lang="pt-BR" dirty="0" smtClean="0"/>
              <a:t>2. </a:t>
            </a:r>
            <a:r>
              <a:rPr lang="pt-BR" dirty="0" err="1" smtClean="0"/>
              <a:t>Ap</a:t>
            </a:r>
            <a:r>
              <a:rPr lang="pt-BR" dirty="0" smtClean="0"/>
              <a:t> </a:t>
            </a:r>
            <a:r>
              <a:rPr lang="pt-BR" dirty="0"/>
              <a:t>11:1-2  -  a visão da captura de Jerusalém pelo AC</a:t>
            </a:r>
          </a:p>
          <a:p>
            <a:pPr marL="0" indent="0" algn="just">
              <a:buNone/>
            </a:pPr>
            <a:r>
              <a:rPr lang="pt-BR" dirty="0" smtClean="0"/>
              <a:t>3. </a:t>
            </a:r>
            <a:r>
              <a:rPr lang="pt-BR" dirty="0" err="1" smtClean="0"/>
              <a:t>Ap</a:t>
            </a:r>
            <a:r>
              <a:rPr lang="pt-BR" dirty="0" smtClean="0"/>
              <a:t> </a:t>
            </a:r>
            <a:r>
              <a:rPr lang="pt-BR" dirty="0"/>
              <a:t>11:3-12 – o ministério das 2 testemunhas que farão oposição ao AC nos últimos 3,5 anos da 70ª semana de </a:t>
            </a:r>
            <a:r>
              <a:rPr lang="pt-BR" dirty="0" smtClean="0"/>
              <a:t>Daniel</a:t>
            </a:r>
            <a:endParaRPr lang="pt-BR" dirty="0"/>
          </a:p>
          <a:p>
            <a:pPr marL="0" indent="0" algn="just">
              <a:buNone/>
            </a:pPr>
            <a:r>
              <a:rPr lang="pt-BR" dirty="0" smtClean="0"/>
              <a:t>4. </a:t>
            </a:r>
            <a:r>
              <a:rPr lang="pt-BR" dirty="0" err="1" smtClean="0"/>
              <a:t>Ap</a:t>
            </a:r>
            <a:r>
              <a:rPr lang="pt-BR" dirty="0" smtClean="0"/>
              <a:t>  </a:t>
            </a:r>
            <a:r>
              <a:rPr lang="pt-BR" dirty="0"/>
              <a:t>11:13-14  -  o grande terremoto que acontece na </a:t>
            </a:r>
            <a:r>
              <a:rPr lang="pt-BR" dirty="0" smtClean="0"/>
              <a:t>ascensão </a:t>
            </a:r>
            <a:r>
              <a:rPr lang="pt-BR" dirty="0"/>
              <a:t>das </a:t>
            </a:r>
            <a:r>
              <a:rPr lang="pt-BR" dirty="0" smtClean="0"/>
              <a:t>   </a:t>
            </a:r>
          </a:p>
          <a:p>
            <a:pPr marL="0" indent="0" algn="just">
              <a:buNone/>
            </a:pPr>
            <a:r>
              <a:rPr lang="pt-BR" dirty="0"/>
              <a:t> </a:t>
            </a:r>
            <a:r>
              <a:rPr lang="pt-BR" dirty="0" smtClean="0"/>
              <a:t>       2 </a:t>
            </a:r>
            <a:r>
              <a:rPr lang="pt-BR" dirty="0"/>
              <a:t>testemunhas – igual ao grande tremor de terra que acontece sob </a:t>
            </a:r>
            <a:r>
              <a:rPr lang="pt-BR" dirty="0" smtClean="0"/>
              <a:t>  </a:t>
            </a:r>
          </a:p>
          <a:p>
            <a:pPr marL="0" indent="0" algn="just">
              <a:buNone/>
            </a:pPr>
            <a:r>
              <a:rPr lang="pt-BR" dirty="0"/>
              <a:t> </a:t>
            </a:r>
            <a:r>
              <a:rPr lang="pt-BR" dirty="0" smtClean="0"/>
              <a:t>        a </a:t>
            </a:r>
            <a:r>
              <a:rPr lang="pt-BR" dirty="0"/>
              <a:t>7ª taça no final da </a:t>
            </a:r>
            <a:r>
              <a:rPr lang="pt-BR" dirty="0" smtClean="0"/>
              <a:t>semana</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185489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4º Parêntesis – 10:1  -  11:14</a:t>
            </a:r>
            <a:endParaRPr lang="pt-BR" dirty="0"/>
          </a:p>
        </p:txBody>
      </p:sp>
      <p:sp>
        <p:nvSpPr>
          <p:cNvPr id="3" name="Espaço Reservado para Conteúdo 2"/>
          <p:cNvSpPr>
            <a:spLocks noGrp="1"/>
          </p:cNvSpPr>
          <p:nvPr>
            <p:ph idx="1"/>
          </p:nvPr>
        </p:nvSpPr>
        <p:spPr/>
        <p:txBody>
          <a:bodyPr>
            <a:normAutofit/>
          </a:bodyPr>
          <a:lstStyle/>
          <a:p>
            <a:pPr algn="just"/>
            <a:r>
              <a:rPr lang="pt-BR" dirty="0"/>
              <a:t>Ambos o templo de Deus e Jerusalém são dominados pelo AC – (1,2</a:t>
            </a:r>
            <a:r>
              <a:rPr lang="pt-BR" dirty="0" smtClean="0"/>
              <a:t>)</a:t>
            </a:r>
          </a:p>
          <a:p>
            <a:pPr algn="just"/>
            <a:r>
              <a:rPr lang="pt-BR" dirty="0" smtClean="0"/>
              <a:t> O Anjo forte aqui descrito é Cristo -  (11:3) </a:t>
            </a:r>
          </a:p>
          <a:p>
            <a:pPr algn="just"/>
            <a:r>
              <a:rPr lang="pt-BR" dirty="0" smtClean="0"/>
              <a:t>As 2 testemunhas – 11:3-12</a:t>
            </a:r>
          </a:p>
          <a:p>
            <a:pPr algn="just"/>
            <a:r>
              <a:rPr lang="pt-BR" dirty="0" smtClean="0"/>
              <a:t>anuncia a 7ª trombeta e o 3º aí (11:14)</a:t>
            </a:r>
          </a:p>
          <a:p>
            <a:pPr algn="just"/>
            <a:r>
              <a:rPr lang="pt-BR" dirty="0" smtClean="0"/>
              <a:t>AC derrotará os judeus para poder governá-los por 42 meses (3,5 anos)</a:t>
            </a:r>
          </a:p>
          <a:p>
            <a:endParaRPr lang="pt-BR" dirty="0"/>
          </a:p>
        </p:txBody>
      </p:sp>
    </p:spTree>
    <p:extLst>
      <p:ext uri="{BB962C8B-B14F-4D97-AF65-F5344CB8AC3E}">
        <p14:creationId xmlns:p14="http://schemas.microsoft.com/office/powerpoint/2010/main" val="146067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AS 2 TESTEMUNHAS  -  11:3-12</a:t>
            </a:r>
            <a:endParaRPr lang="pt-BR" b="1" dirty="0"/>
          </a:p>
        </p:txBody>
      </p:sp>
      <p:sp>
        <p:nvSpPr>
          <p:cNvPr id="3" name="Espaço Reservado para Conteúdo 2"/>
          <p:cNvSpPr>
            <a:spLocks noGrp="1"/>
          </p:cNvSpPr>
          <p:nvPr>
            <p:ph idx="1"/>
          </p:nvPr>
        </p:nvSpPr>
        <p:spPr/>
        <p:txBody>
          <a:bodyPr/>
          <a:lstStyle/>
          <a:p>
            <a:pPr algn="just"/>
            <a:r>
              <a:rPr lang="pt-BR" dirty="0" smtClean="0"/>
              <a:t>São 2 homens, testemunhas de Cristo (3)</a:t>
            </a:r>
          </a:p>
          <a:p>
            <a:pPr algn="just"/>
            <a:r>
              <a:rPr lang="pt-BR" dirty="0" smtClean="0"/>
              <a:t>Poder lhes será dado quando vierem à terra (3); serão profetas</a:t>
            </a:r>
          </a:p>
          <a:p>
            <a:pPr algn="just"/>
            <a:r>
              <a:rPr lang="pt-BR" dirty="0" smtClean="0"/>
              <a:t>Profetizarão nos últimos 42 meses, 1260 dias, 3,5 anos desta era (2,3)</a:t>
            </a:r>
          </a:p>
          <a:p>
            <a:pPr algn="just"/>
            <a:r>
              <a:rPr lang="pt-BR" dirty="0" smtClean="0"/>
              <a:t>Estarão vestidas de saco (3), e são simbolizadas por 2 oliveiras e os 2 castiçais que estão diante de Deus (4); </a:t>
            </a:r>
          </a:p>
          <a:p>
            <a:pPr algn="just"/>
            <a:r>
              <a:rPr lang="pt-BR" dirty="0" smtClean="0"/>
              <a:t>Já estavam no céu quando Zacarias profetizou cerca de 500 antes de Cristo (</a:t>
            </a:r>
            <a:r>
              <a:rPr lang="pt-BR" dirty="0" err="1" smtClean="0"/>
              <a:t>Zc</a:t>
            </a:r>
            <a:r>
              <a:rPr lang="pt-BR" dirty="0" smtClean="0"/>
              <a:t> 4:11-14; Ml 4:5-6)</a:t>
            </a:r>
          </a:p>
          <a:p>
            <a:pPr algn="just"/>
            <a:r>
              <a:rPr lang="pt-BR" dirty="0" smtClean="0"/>
              <a:t>Serão invencíveis nos 3,5 anos de seu ministério (5-7)e serão mortas pelo AC</a:t>
            </a:r>
          </a:p>
          <a:p>
            <a:pPr algn="just"/>
            <a:endParaRPr lang="pt-BR" dirty="0" smtClean="0"/>
          </a:p>
          <a:p>
            <a:pPr algn="just"/>
            <a:endParaRPr lang="pt-BR" dirty="0"/>
          </a:p>
        </p:txBody>
      </p:sp>
    </p:spTree>
    <p:extLst>
      <p:ext uri="{BB962C8B-B14F-4D97-AF65-F5344CB8AC3E}">
        <p14:creationId xmlns:p14="http://schemas.microsoft.com/office/powerpoint/2010/main" val="2624884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AS 2 TESTEMUNHAS  -  11:3-12</a:t>
            </a:r>
            <a:endParaRPr lang="pt-BR" b="1" dirty="0"/>
          </a:p>
        </p:txBody>
      </p:sp>
      <p:sp>
        <p:nvSpPr>
          <p:cNvPr id="3" name="Espaço Reservado para Conteúdo 2"/>
          <p:cNvSpPr>
            <a:spLocks noGrp="1"/>
          </p:cNvSpPr>
          <p:nvPr>
            <p:ph idx="1"/>
          </p:nvPr>
        </p:nvSpPr>
        <p:spPr/>
        <p:txBody>
          <a:bodyPr/>
          <a:lstStyle/>
          <a:p>
            <a:pPr algn="just"/>
            <a:r>
              <a:rPr lang="pt-BR" dirty="0" smtClean="0"/>
              <a:t>Uma vez que está destinado ao homem morrer uma só vez (</a:t>
            </a:r>
            <a:r>
              <a:rPr lang="pt-BR" dirty="0" err="1" smtClean="0"/>
              <a:t>Hb</a:t>
            </a:r>
            <a:r>
              <a:rPr lang="pt-BR" dirty="0" smtClean="0"/>
              <a:t> 9:27) é certo que estas 2 testemunhas são 2 homens que nunca morreram para que agora possam morrer nas mãos do AC.</a:t>
            </a:r>
          </a:p>
          <a:p>
            <a:pPr algn="just"/>
            <a:r>
              <a:rPr lang="pt-BR" dirty="0" smtClean="0"/>
              <a:t>Permanecerão mortas por 3,5 dias, e então serão trasladadas (8-11)</a:t>
            </a:r>
          </a:p>
          <a:p>
            <a:pPr algn="just"/>
            <a:r>
              <a:rPr lang="pt-BR" dirty="0" smtClean="0"/>
              <a:t>São trasladados para o céu, encerrando a primeira ressurreição, a de todos os justos que morreram antes do milênio (1Co 15:23)</a:t>
            </a:r>
          </a:p>
          <a:p>
            <a:pPr algn="just"/>
            <a:endParaRPr lang="pt-BR" dirty="0"/>
          </a:p>
        </p:txBody>
      </p:sp>
    </p:spTree>
    <p:extLst>
      <p:ext uri="{BB962C8B-B14F-4D97-AF65-F5344CB8AC3E}">
        <p14:creationId xmlns:p14="http://schemas.microsoft.com/office/powerpoint/2010/main" val="395414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0 7º SELO e AS  TROMBETAS  -  8:1-12</a:t>
            </a:r>
            <a:endParaRPr lang="pt-BR" b="1" dirty="0"/>
          </a:p>
        </p:txBody>
      </p:sp>
      <p:sp>
        <p:nvSpPr>
          <p:cNvPr id="3" name="Espaço Reservado para Conteúdo 2"/>
          <p:cNvSpPr>
            <a:spLocks noGrp="1"/>
          </p:cNvSpPr>
          <p:nvPr>
            <p:ph idx="1"/>
          </p:nvPr>
        </p:nvSpPr>
        <p:spPr/>
        <p:txBody>
          <a:bodyPr>
            <a:normAutofit lnSpcReduction="10000"/>
          </a:bodyPr>
          <a:lstStyle/>
          <a:p>
            <a:pPr algn="just"/>
            <a:r>
              <a:rPr lang="pt-BR" dirty="0" smtClean="0"/>
              <a:t>7º selo  -  silêncio no céu antes do juízo da trombetas começarem em 8:7</a:t>
            </a:r>
          </a:p>
          <a:p>
            <a:pPr algn="just"/>
            <a:r>
              <a:rPr lang="pt-BR" b="1" dirty="0" smtClean="0">
                <a:solidFill>
                  <a:schemeClr val="accent6"/>
                </a:solidFill>
              </a:rPr>
              <a:t>2º Parêntesis – 2-6 – “E vi os 7 anjos que estavam diante de Deus, e foram-lhes dadas 7 trombetas. E veio outro anjo e pôs-se junto ao altar, tendo um incensário de ouro; e foi-lhe dado muito incenso, para o pôr com as orações de todos os santos sobre o altar de outro que está diante do trono. E a fumaça do incenso subiu com as orações os santos desde a mão do anjo até o diante de Deus. E o anjo tomou o incensário, e o encheu do fogo do altar, e o lançou sobre a terra; e houve depois vozes, e trovões, e relâmpagos, e terremotos. E os 7 anjos, que tinham as 7 trombetas, prepararam-se para tocá-las.”</a:t>
            </a:r>
            <a:endParaRPr lang="pt-BR" b="1" dirty="0">
              <a:solidFill>
                <a:schemeClr val="accent6"/>
              </a:solidFill>
            </a:endParaRPr>
          </a:p>
        </p:txBody>
      </p:sp>
    </p:spTree>
    <p:extLst>
      <p:ext uri="{BB962C8B-B14F-4D97-AF65-F5344CB8AC3E}">
        <p14:creationId xmlns:p14="http://schemas.microsoft.com/office/powerpoint/2010/main" val="4135060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A 7ª TROMBETA – 11:15 – 13:18</a:t>
            </a:r>
            <a:endParaRPr lang="pt-BR" b="1" dirty="0"/>
          </a:p>
        </p:txBody>
      </p:sp>
      <p:sp>
        <p:nvSpPr>
          <p:cNvPr id="3" name="Espaço Reservado para Conteúdo 2"/>
          <p:cNvSpPr>
            <a:spLocks noGrp="1"/>
          </p:cNvSpPr>
          <p:nvPr>
            <p:ph idx="1"/>
          </p:nvPr>
        </p:nvSpPr>
        <p:spPr/>
        <p:txBody>
          <a:bodyPr/>
          <a:lstStyle/>
          <a:p>
            <a:pPr algn="just"/>
            <a:r>
              <a:rPr lang="pt-BR" dirty="0" smtClean="0"/>
              <a:t>É um período de tempo (10:7) e incluí todos os 12 eventos seguintes</a:t>
            </a:r>
          </a:p>
          <a:p>
            <a:pPr marL="971550" lvl="1" indent="-514350" algn="just">
              <a:buFont typeface="+mj-lt"/>
              <a:buAutoNum type="arabicPeriod"/>
            </a:pPr>
            <a:r>
              <a:rPr lang="pt-BR" sz="2800" dirty="0" smtClean="0"/>
              <a:t>O anúncio (15)</a:t>
            </a:r>
          </a:p>
          <a:p>
            <a:pPr marL="971550" lvl="1" indent="-514350" algn="just">
              <a:buFont typeface="+mj-lt"/>
              <a:buAutoNum type="arabicPeriod"/>
            </a:pPr>
            <a:r>
              <a:rPr lang="pt-BR" sz="2800" dirty="0" smtClean="0"/>
              <a:t>6 afirmações dos anciãos (16-18)</a:t>
            </a:r>
          </a:p>
          <a:p>
            <a:pPr marL="971550" lvl="1" indent="-514350" algn="just">
              <a:buFont typeface="+mj-lt"/>
              <a:buAutoNum type="arabicPeriod"/>
            </a:pPr>
            <a:r>
              <a:rPr lang="pt-BR" sz="2800" dirty="0" smtClean="0"/>
              <a:t>A abertura do templo celestial (19)</a:t>
            </a:r>
          </a:p>
          <a:p>
            <a:pPr marL="971550" lvl="1" indent="-514350" algn="just">
              <a:buFont typeface="+mj-lt"/>
              <a:buAutoNum type="arabicPeriod"/>
            </a:pPr>
            <a:r>
              <a:rPr lang="pt-BR" sz="2800" dirty="0" smtClean="0"/>
              <a:t>As dores do parto da mulher vestida do sol (12:1-2) {Israel}</a:t>
            </a:r>
          </a:p>
          <a:p>
            <a:pPr marL="971550" lvl="1" indent="-514350" algn="just">
              <a:buFont typeface="+mj-lt"/>
              <a:buAutoNum type="arabicPeriod"/>
            </a:pPr>
            <a:r>
              <a:rPr lang="pt-BR" sz="2800" dirty="0" smtClean="0"/>
              <a:t>A investida do dragão contra o filho homem (3-4)</a:t>
            </a:r>
          </a:p>
          <a:p>
            <a:pPr marL="971550" lvl="1" indent="-514350" algn="just">
              <a:buFont typeface="+mj-lt"/>
              <a:buAutoNum type="arabicPeriod"/>
            </a:pPr>
            <a:r>
              <a:rPr lang="pt-BR" sz="2800" dirty="0" smtClean="0"/>
              <a:t>O arrebatamento do filho homem (5)</a:t>
            </a:r>
          </a:p>
          <a:p>
            <a:pPr marL="971550" lvl="1" indent="-514350" algn="just">
              <a:buFont typeface="+mj-lt"/>
              <a:buAutoNum type="arabicPeriod"/>
            </a:pPr>
            <a:r>
              <a:rPr lang="pt-BR" sz="2800" dirty="0" smtClean="0"/>
              <a:t>A fuga da mulher (6, 14)</a:t>
            </a:r>
          </a:p>
          <a:p>
            <a:pPr marL="971550" lvl="1" indent="-514350" algn="just">
              <a:buFont typeface="+mj-lt"/>
              <a:buAutoNum type="arabicPeriod"/>
            </a:pPr>
            <a:r>
              <a:rPr lang="pt-BR" sz="2800" dirty="0" smtClean="0"/>
              <a:t>A guerra no céu – Satanás é expulso (7-12)</a:t>
            </a:r>
            <a:endParaRPr lang="pt-BR" dirty="0"/>
          </a:p>
        </p:txBody>
      </p:sp>
    </p:spTree>
    <p:extLst>
      <p:ext uri="{BB962C8B-B14F-4D97-AF65-F5344CB8AC3E}">
        <p14:creationId xmlns:p14="http://schemas.microsoft.com/office/powerpoint/2010/main" val="207401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A 7ª TROMBETA – 11:15 – 13:18</a:t>
            </a:r>
            <a:endParaRPr lang="pt-BR" b="1" dirty="0"/>
          </a:p>
        </p:txBody>
      </p:sp>
      <p:sp>
        <p:nvSpPr>
          <p:cNvPr id="3" name="Espaço Reservado para Conteúdo 2"/>
          <p:cNvSpPr>
            <a:spLocks noGrp="1"/>
          </p:cNvSpPr>
          <p:nvPr>
            <p:ph idx="1"/>
          </p:nvPr>
        </p:nvSpPr>
        <p:spPr/>
        <p:txBody>
          <a:bodyPr/>
          <a:lstStyle/>
          <a:p>
            <a:pPr marL="0" indent="0" algn="just">
              <a:buNone/>
            </a:pPr>
            <a:r>
              <a:rPr lang="pt-BR" dirty="0" smtClean="0"/>
              <a:t>9. A investida do dragão contra a mulher (13-16)</a:t>
            </a:r>
          </a:p>
          <a:p>
            <a:pPr marL="0" indent="0" algn="just">
              <a:buNone/>
            </a:pPr>
            <a:r>
              <a:rPr lang="pt-BR" dirty="0" smtClean="0"/>
              <a:t>10. A investida do dragão contra o remanescente (17)</a:t>
            </a:r>
          </a:p>
          <a:p>
            <a:pPr marL="0" indent="0" algn="just">
              <a:buNone/>
            </a:pPr>
            <a:r>
              <a:rPr lang="pt-BR" dirty="0" smtClean="0"/>
              <a:t>11. A </a:t>
            </a:r>
            <a:r>
              <a:rPr lang="pt-BR" dirty="0" err="1" smtClean="0"/>
              <a:t>ascenção</a:t>
            </a:r>
            <a:r>
              <a:rPr lang="pt-BR" dirty="0" smtClean="0"/>
              <a:t> da besta do mar (13:1-10)</a:t>
            </a:r>
          </a:p>
          <a:p>
            <a:pPr marL="0" indent="0" algn="just">
              <a:buNone/>
            </a:pPr>
            <a:r>
              <a:rPr lang="pt-BR" dirty="0" smtClean="0"/>
              <a:t>12. A </a:t>
            </a:r>
            <a:r>
              <a:rPr lang="pt-BR" dirty="0" err="1" smtClean="0"/>
              <a:t>ascenção</a:t>
            </a:r>
            <a:r>
              <a:rPr lang="pt-BR" dirty="0" smtClean="0"/>
              <a:t> da besta da terra (13:11-18)</a:t>
            </a:r>
          </a:p>
          <a:p>
            <a:pPr marL="0" indent="0" algn="just">
              <a:buNone/>
            </a:pPr>
            <a:endParaRPr lang="pt-BR" dirty="0"/>
          </a:p>
          <a:p>
            <a:pPr marL="0" indent="0" algn="just">
              <a:buNone/>
            </a:pPr>
            <a:r>
              <a:rPr lang="pt-BR" dirty="0" smtClean="0"/>
              <a:t>A 7ª trombeta toca no meio da 70ª semana de Daniel, pois daqui até a 2ª volta de Cristo há 1260 dias, 42 meses, ou 3,5 anos</a:t>
            </a:r>
          </a:p>
        </p:txBody>
      </p:sp>
    </p:spTree>
    <p:extLst>
      <p:ext uri="{BB962C8B-B14F-4D97-AF65-F5344CB8AC3E}">
        <p14:creationId xmlns:p14="http://schemas.microsoft.com/office/powerpoint/2010/main" val="191071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0 7º SELO e AS  TROMBETAS  -  8:1-12</a:t>
            </a:r>
            <a:endParaRPr lang="pt-BR" b="1" dirty="0"/>
          </a:p>
        </p:txBody>
      </p:sp>
      <p:sp>
        <p:nvSpPr>
          <p:cNvPr id="3" name="Espaço Reservado para Conteúdo 2"/>
          <p:cNvSpPr>
            <a:spLocks noGrp="1"/>
          </p:cNvSpPr>
          <p:nvPr>
            <p:ph idx="1"/>
          </p:nvPr>
        </p:nvSpPr>
        <p:spPr/>
        <p:txBody>
          <a:bodyPr>
            <a:normAutofit/>
          </a:bodyPr>
          <a:lstStyle/>
          <a:p>
            <a:pPr marL="0" indent="0" algn="just">
              <a:buNone/>
            </a:pPr>
            <a:r>
              <a:rPr lang="pt-BR" b="1" dirty="0" smtClean="0"/>
              <a:t>A 1ª TROMBETA – 7 – chuva de saraiva, fogo e sangue do céu; queimou-se a 3ª parte da terra, das árvores e toda erva verde foi queimada.</a:t>
            </a:r>
          </a:p>
          <a:p>
            <a:pPr marL="0" indent="0" algn="just">
              <a:buNone/>
            </a:pPr>
            <a:endParaRPr lang="pt-BR" b="1" dirty="0"/>
          </a:p>
          <a:p>
            <a:pPr marL="0" indent="0" algn="just">
              <a:buNone/>
            </a:pPr>
            <a:r>
              <a:rPr lang="pt-BR" b="1" dirty="0" smtClean="0"/>
              <a:t>A 2ª TROMBETA -  8-9  -  um meteoro em chamas vindo do céu  - 1/3 do mar tornou-se em sangue, morreram 1/3 dos seres vivos do mar, e 1/3 das naus foram perdidas</a:t>
            </a:r>
            <a:endParaRPr lang="pt-BR" b="1" dirty="0"/>
          </a:p>
        </p:txBody>
      </p:sp>
    </p:spTree>
    <p:extLst>
      <p:ext uri="{BB962C8B-B14F-4D97-AF65-F5344CB8AC3E}">
        <p14:creationId xmlns:p14="http://schemas.microsoft.com/office/powerpoint/2010/main" val="2553306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0 7º SELO e AS  TROMBETAS  -  8:1-12</a:t>
            </a:r>
            <a:endParaRPr lang="pt-BR" b="1" dirty="0"/>
          </a:p>
        </p:txBody>
      </p:sp>
      <p:sp>
        <p:nvSpPr>
          <p:cNvPr id="3" name="Espaço Reservado para Conteúdo 2"/>
          <p:cNvSpPr>
            <a:spLocks noGrp="1"/>
          </p:cNvSpPr>
          <p:nvPr>
            <p:ph idx="1"/>
          </p:nvPr>
        </p:nvSpPr>
        <p:spPr/>
        <p:txBody>
          <a:bodyPr>
            <a:normAutofit/>
          </a:bodyPr>
          <a:lstStyle/>
          <a:p>
            <a:pPr marL="0" indent="0" algn="just">
              <a:buNone/>
            </a:pPr>
            <a:r>
              <a:rPr lang="pt-BR" b="1" dirty="0" smtClean="0"/>
              <a:t>A 3ª TROMBETA – 10-11  -  a estrela chamada absinto que amarga as águas – 1/3 das águas tornou-se amarga e muitos homens morreram</a:t>
            </a:r>
          </a:p>
          <a:p>
            <a:pPr marL="0" indent="0" algn="just">
              <a:buNone/>
            </a:pPr>
            <a:endParaRPr lang="pt-BR" b="1" dirty="0"/>
          </a:p>
          <a:p>
            <a:pPr marL="0" indent="0" algn="just">
              <a:buNone/>
            </a:pPr>
            <a:r>
              <a:rPr lang="pt-BR" b="1" dirty="0" smtClean="0"/>
              <a:t>A 4ª TROMBETA – 12  -  1/3 dos planetas escurece – foi ferido 1/3 do sol, 1/3 da lua, 1/3 das estrelas para que 1/3 deles se escurecesse, e 1/3 do dia não brilhasse, e semelhantemente a noite.</a:t>
            </a:r>
            <a:endParaRPr lang="pt-BR" b="1" dirty="0"/>
          </a:p>
        </p:txBody>
      </p:sp>
    </p:spTree>
    <p:extLst>
      <p:ext uri="{BB962C8B-B14F-4D97-AF65-F5344CB8AC3E}">
        <p14:creationId xmlns:p14="http://schemas.microsoft.com/office/powerpoint/2010/main" val="2042898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0 7º SELO e AS  TROMBETAS  -  8:1-12</a:t>
            </a:r>
            <a:endParaRPr lang="pt-BR" b="1" dirty="0"/>
          </a:p>
        </p:txBody>
      </p:sp>
      <p:sp>
        <p:nvSpPr>
          <p:cNvPr id="3" name="Espaço Reservado para Conteúdo 2"/>
          <p:cNvSpPr>
            <a:spLocks noGrp="1"/>
          </p:cNvSpPr>
          <p:nvPr>
            <p:ph idx="1"/>
          </p:nvPr>
        </p:nvSpPr>
        <p:spPr/>
        <p:txBody>
          <a:bodyPr>
            <a:normAutofit/>
          </a:bodyPr>
          <a:lstStyle/>
          <a:p>
            <a:pPr marL="0" indent="0" algn="just">
              <a:buNone/>
            </a:pPr>
            <a:r>
              <a:rPr lang="pt-BR" b="1" dirty="0" smtClean="0"/>
              <a:t>Os 4  primeiros juízos destas trombetas tem a ver com pragas literais que atingem vegetações, mares, rios e planetas, conforme indica o anjo em sua mensagem de 7:1-3. </a:t>
            </a:r>
          </a:p>
          <a:p>
            <a:pPr marL="0" indent="0" algn="just">
              <a:buNone/>
            </a:pPr>
            <a:r>
              <a:rPr lang="pt-BR" b="1" dirty="0" smtClean="0"/>
              <a:t>As próximas 3 trombetas tratarão da criação moral e não da material como até aqui. </a:t>
            </a:r>
            <a:endParaRPr lang="pt-BR" b="1" dirty="0" smtClean="0">
              <a:solidFill>
                <a:schemeClr val="accent6"/>
              </a:solidFill>
            </a:endParaRPr>
          </a:p>
          <a:p>
            <a:pPr marL="0" indent="0" algn="just">
              <a:buNone/>
            </a:pPr>
            <a:r>
              <a:rPr lang="pt-BR" b="1" dirty="0" smtClean="0">
                <a:solidFill>
                  <a:schemeClr val="accent6"/>
                </a:solidFill>
              </a:rPr>
              <a:t>3º Parêntesis – 8:13 – anuncia os 3 aís contra a raça humana nas últimas 3 trombetas:</a:t>
            </a:r>
          </a:p>
          <a:p>
            <a:pPr marL="0" indent="0" algn="just">
              <a:buNone/>
            </a:pPr>
            <a:r>
              <a:rPr lang="pt-BR" b="1" dirty="0" smtClean="0">
                <a:solidFill>
                  <a:schemeClr val="accent6"/>
                </a:solidFill>
              </a:rPr>
              <a:t>(5ª) – 1º aí - A praga dos demônios fora do abismo para atormentar os homens por 5 meses – 9:1-12</a:t>
            </a:r>
          </a:p>
          <a:p>
            <a:pPr marL="0" indent="0" algn="just">
              <a:buNone/>
            </a:pPr>
            <a:endParaRPr lang="pt-BR" b="1" dirty="0" smtClean="0"/>
          </a:p>
        </p:txBody>
      </p:sp>
    </p:spTree>
    <p:extLst>
      <p:ext uri="{BB962C8B-B14F-4D97-AF65-F5344CB8AC3E}">
        <p14:creationId xmlns:p14="http://schemas.microsoft.com/office/powerpoint/2010/main" val="3626112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0 7º SELO e AS  TROMBETAS  -  8:1-12</a:t>
            </a:r>
            <a:endParaRPr lang="pt-BR" b="1" dirty="0"/>
          </a:p>
        </p:txBody>
      </p:sp>
      <p:sp>
        <p:nvSpPr>
          <p:cNvPr id="3" name="Espaço Reservado para Conteúdo 2"/>
          <p:cNvSpPr>
            <a:spLocks noGrp="1"/>
          </p:cNvSpPr>
          <p:nvPr>
            <p:ph idx="1"/>
          </p:nvPr>
        </p:nvSpPr>
        <p:spPr/>
        <p:txBody>
          <a:bodyPr>
            <a:normAutofit/>
          </a:bodyPr>
          <a:lstStyle/>
          <a:p>
            <a:pPr marL="0" indent="0" algn="just">
              <a:buNone/>
            </a:pPr>
            <a:r>
              <a:rPr lang="pt-BR" b="1" dirty="0" smtClean="0">
                <a:solidFill>
                  <a:schemeClr val="accent6"/>
                </a:solidFill>
              </a:rPr>
              <a:t>(6ª) – 2º aí - a praga dos demônios fora do abismo para matar 1/3 dos homens na terra (9:13-21)</a:t>
            </a:r>
          </a:p>
          <a:p>
            <a:pPr marL="0" indent="0" algn="just">
              <a:buNone/>
            </a:pPr>
            <a:r>
              <a:rPr lang="pt-BR" b="1" dirty="0" smtClean="0">
                <a:solidFill>
                  <a:schemeClr val="accent6"/>
                </a:solidFill>
              </a:rPr>
              <a:t>(7ª) – 3º aí -  Satanás é lançado na terra para destruir os homens por 3,5 anos (11:14  -  13:18)</a:t>
            </a:r>
            <a:endParaRPr lang="pt-BR" b="1" dirty="0"/>
          </a:p>
          <a:p>
            <a:pPr marL="0" indent="0" algn="just">
              <a:buNone/>
            </a:pPr>
            <a:r>
              <a:rPr lang="pt-BR" b="1" dirty="0" smtClean="0"/>
              <a:t>A 5ª TROMBETA – 9:1-12 - o primeiro aí contra os homens – os demônios (gafanhotos) são soltos na terra para atormentar (não matar) os homem (semelhante a mordida do escorpião) por 5 meses que não tem na testa o sinal de Deus, (os 144 mil judeus que estão vivos são protegidos). [6 - naqueles dias os homens buscarão a morte e não a acharão; e desejarão morrer, e a morte fugirá deles.]</a:t>
            </a:r>
          </a:p>
          <a:p>
            <a:pPr marL="0" indent="0" algn="just">
              <a:buNone/>
            </a:pPr>
            <a:endParaRPr lang="pt-BR" b="1" dirty="0" smtClean="0"/>
          </a:p>
        </p:txBody>
      </p:sp>
    </p:spTree>
    <p:extLst>
      <p:ext uri="{BB962C8B-B14F-4D97-AF65-F5344CB8AC3E}">
        <p14:creationId xmlns:p14="http://schemas.microsoft.com/office/powerpoint/2010/main" val="29842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GAFANHOTOS</a:t>
            </a:r>
            <a:endParaRPr lang="pt-BR" b="1" dirty="0"/>
          </a:p>
        </p:txBody>
      </p:sp>
      <p:sp>
        <p:nvSpPr>
          <p:cNvPr id="3" name="Espaço Reservado para Conteúdo 2"/>
          <p:cNvSpPr>
            <a:spLocks noGrp="1"/>
          </p:cNvSpPr>
          <p:nvPr>
            <p:ph idx="1"/>
          </p:nvPr>
        </p:nvSpPr>
        <p:spPr/>
        <p:txBody>
          <a:bodyPr/>
          <a:lstStyle/>
          <a:p>
            <a:r>
              <a:rPr lang="pt-BR" dirty="0" smtClean="0"/>
              <a:t>NÃO SÃO GAFANHOTO COMUNS, PORQUE:</a:t>
            </a:r>
          </a:p>
          <a:p>
            <a:pPr lvl="1" algn="just"/>
            <a:r>
              <a:rPr lang="pt-BR" sz="2800" dirty="0" smtClean="0"/>
              <a:t>Não comem ervas, verduras ou árvores, como fazem os comuns; como a 8ª praga do Egito, destruíram tudo (</a:t>
            </a:r>
            <a:r>
              <a:rPr lang="pt-BR" sz="2800" dirty="0" err="1" smtClean="0"/>
              <a:t>Ex</a:t>
            </a:r>
            <a:r>
              <a:rPr lang="pt-BR" sz="2800" dirty="0" smtClean="0"/>
              <a:t> 10:3-20)</a:t>
            </a:r>
          </a:p>
          <a:p>
            <a:pPr lvl="1" algn="just"/>
            <a:r>
              <a:rPr lang="pt-BR" sz="2800" dirty="0" smtClean="0"/>
              <a:t>Tem um rei (11); os comuns não tem (</a:t>
            </a:r>
            <a:r>
              <a:rPr lang="pt-BR" sz="2800" dirty="0" err="1" smtClean="0"/>
              <a:t>Pv</a:t>
            </a:r>
            <a:r>
              <a:rPr lang="pt-BR" sz="2800" dirty="0" smtClean="0"/>
              <a:t> 30:27)</a:t>
            </a:r>
          </a:p>
          <a:p>
            <a:pPr lvl="1" algn="just"/>
            <a:r>
              <a:rPr lang="pt-BR" sz="2800" dirty="0" smtClean="0"/>
              <a:t>Não se sufocam com a fumaça nem se queimam com o fogo do abismo, como aconteceria com gafanhotos comuns;</a:t>
            </a:r>
          </a:p>
          <a:p>
            <a:pPr lvl="1" algn="just"/>
            <a:r>
              <a:rPr lang="pt-BR" sz="2800" dirty="0" smtClean="0"/>
              <a:t>Essas criaturas agora estão confinadas as regiões infernais por causa de seus pecados; gafanhotos comuns não estão no abismo.</a:t>
            </a:r>
          </a:p>
          <a:p>
            <a:pPr lvl="1" algn="just"/>
            <a:r>
              <a:rPr lang="pt-BR" sz="2800" dirty="0" smtClean="0"/>
              <a:t>São seres espirituais e não podem ser destruídos por homens mortais;</a:t>
            </a:r>
            <a:endParaRPr lang="pt-BR" sz="2800" dirty="0"/>
          </a:p>
        </p:txBody>
      </p:sp>
    </p:spTree>
    <p:extLst>
      <p:ext uri="{BB962C8B-B14F-4D97-AF65-F5344CB8AC3E}">
        <p14:creationId xmlns:p14="http://schemas.microsoft.com/office/powerpoint/2010/main" val="2660299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GAFANHOTOS</a:t>
            </a:r>
            <a:endParaRPr lang="pt-BR" b="1" dirty="0"/>
          </a:p>
        </p:txBody>
      </p:sp>
      <p:sp>
        <p:nvSpPr>
          <p:cNvPr id="3" name="Espaço Reservado para Conteúdo 2"/>
          <p:cNvSpPr>
            <a:spLocks noGrp="1"/>
          </p:cNvSpPr>
          <p:nvPr>
            <p:ph idx="1"/>
          </p:nvPr>
        </p:nvSpPr>
        <p:spPr/>
        <p:txBody>
          <a:bodyPr/>
          <a:lstStyle/>
          <a:p>
            <a:pPr marL="0" indent="0">
              <a:buNone/>
            </a:pPr>
            <a:endParaRPr lang="pt-BR" dirty="0" smtClean="0"/>
          </a:p>
          <a:p>
            <a:pPr lvl="1" algn="just"/>
            <a:r>
              <a:rPr lang="pt-BR" sz="2800" dirty="0" smtClean="0"/>
              <a:t>São seres inteligentes, capazes de receber ordens e seguir a liderança</a:t>
            </a:r>
          </a:p>
          <a:p>
            <a:pPr lvl="1" algn="just"/>
            <a:r>
              <a:rPr lang="pt-BR" sz="2800" dirty="0" smtClean="0"/>
              <a:t>Tem poder para atormentar os homens como escorpiões; os comuns não tem este poder.</a:t>
            </a:r>
          </a:p>
          <a:p>
            <a:pPr lvl="1" algn="just"/>
            <a:r>
              <a:rPr lang="pt-BR" sz="2800" dirty="0" smtClean="0"/>
              <a:t>Sua descrição prova que eles tem:</a:t>
            </a:r>
          </a:p>
          <a:p>
            <a:pPr lvl="2" algn="just"/>
            <a:r>
              <a:rPr lang="pt-BR" sz="2800" dirty="0" smtClean="0"/>
              <a:t>Corpo como o de cavalo (7)</a:t>
            </a:r>
          </a:p>
          <a:p>
            <a:pPr lvl="2" algn="just"/>
            <a:r>
              <a:rPr lang="pt-BR" sz="2800" dirty="0" smtClean="0"/>
              <a:t>Cabeça como a de homem (7)</a:t>
            </a:r>
          </a:p>
          <a:p>
            <a:pPr lvl="2" algn="just"/>
            <a:r>
              <a:rPr lang="pt-BR" sz="2800" dirty="0" smtClean="0"/>
              <a:t>Coroas de ouro (7)</a:t>
            </a:r>
          </a:p>
          <a:p>
            <a:pPr lvl="2" algn="just"/>
            <a:endParaRPr lang="pt-BR" sz="2800" dirty="0" smtClean="0"/>
          </a:p>
        </p:txBody>
      </p:sp>
    </p:spTree>
    <p:extLst>
      <p:ext uri="{BB962C8B-B14F-4D97-AF65-F5344CB8AC3E}">
        <p14:creationId xmlns:p14="http://schemas.microsoft.com/office/powerpoint/2010/main" val="3555993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GAFANHOTOS</a:t>
            </a:r>
            <a:endParaRPr lang="pt-BR" b="1" dirty="0"/>
          </a:p>
        </p:txBody>
      </p:sp>
      <p:sp>
        <p:nvSpPr>
          <p:cNvPr id="3" name="Espaço Reservado para Conteúdo 2"/>
          <p:cNvSpPr>
            <a:spLocks noGrp="1"/>
          </p:cNvSpPr>
          <p:nvPr>
            <p:ph idx="1"/>
          </p:nvPr>
        </p:nvSpPr>
        <p:spPr/>
        <p:txBody>
          <a:bodyPr>
            <a:normAutofit/>
          </a:bodyPr>
          <a:lstStyle/>
          <a:p>
            <a:pPr marL="0" indent="0">
              <a:buNone/>
            </a:pPr>
            <a:endParaRPr lang="pt-BR" dirty="0" smtClean="0"/>
          </a:p>
          <a:p>
            <a:pPr lvl="2" algn="just"/>
            <a:r>
              <a:rPr lang="pt-BR" sz="2800" dirty="0" smtClean="0"/>
              <a:t>Cabelos como os das mulheres – (8)</a:t>
            </a:r>
          </a:p>
          <a:p>
            <a:pPr lvl="2" algn="just"/>
            <a:r>
              <a:rPr lang="pt-BR" sz="2800" dirty="0" smtClean="0"/>
              <a:t>Dentes como os de leões – (8)</a:t>
            </a:r>
          </a:p>
          <a:p>
            <a:pPr lvl="2" algn="just"/>
            <a:r>
              <a:rPr lang="pt-BR" sz="2800" dirty="0" smtClean="0"/>
              <a:t>Couraças de ferro – (9)</a:t>
            </a:r>
          </a:p>
          <a:p>
            <a:pPr lvl="2" algn="just"/>
            <a:r>
              <a:rPr lang="pt-BR" sz="2800" dirty="0" smtClean="0"/>
              <a:t>Asas – (9)</a:t>
            </a:r>
          </a:p>
          <a:p>
            <a:pPr lvl="2" algn="just"/>
            <a:r>
              <a:rPr lang="pt-BR" sz="2800" dirty="0" smtClean="0"/>
              <a:t>Caudas e aguilhões de escorpiões – (10)</a:t>
            </a:r>
          </a:p>
          <a:p>
            <a:pPr lvl="2" algn="just"/>
            <a:r>
              <a:rPr lang="pt-BR" sz="2800" dirty="0" smtClean="0"/>
              <a:t>Um rei os governa e lhes dá ordem:</a:t>
            </a:r>
          </a:p>
          <a:p>
            <a:pPr marL="514350" indent="-514350" algn="just">
              <a:buFont typeface="+mj-lt"/>
              <a:buAutoNum type="arabicPeriod"/>
            </a:pPr>
            <a:r>
              <a:rPr lang="pt-BR" dirty="0" smtClean="0"/>
              <a:t>Para não fazerem dano a erva (4)</a:t>
            </a:r>
          </a:p>
          <a:p>
            <a:pPr marL="514350" indent="-514350" algn="just">
              <a:buFont typeface="+mj-lt"/>
              <a:buAutoNum type="arabicPeriod"/>
            </a:pPr>
            <a:r>
              <a:rPr lang="pt-BR" dirty="0" smtClean="0"/>
              <a:t>Para não fazerem dano a verdura alguma (4) </a:t>
            </a:r>
            <a:r>
              <a:rPr lang="pt-BR" sz="3600" dirty="0" smtClean="0"/>
              <a:t> </a:t>
            </a:r>
          </a:p>
        </p:txBody>
      </p:sp>
    </p:spTree>
    <p:extLst>
      <p:ext uri="{BB962C8B-B14F-4D97-AF65-F5344CB8AC3E}">
        <p14:creationId xmlns:p14="http://schemas.microsoft.com/office/powerpoint/2010/main" val="441899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5626</TotalTime>
  <Words>1992</Words>
  <Application>Microsoft Office PowerPoint</Application>
  <PresentationFormat>Personalizar</PresentationFormat>
  <Paragraphs>130</Paragraphs>
  <Slides>21</Slides>
  <Notes>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Office Theme</vt:lpstr>
      <vt:lpstr>Apresentação do PowerPoint</vt:lpstr>
      <vt:lpstr>0 7º SELO e AS  TROMBETAS  -  8:1-12</vt:lpstr>
      <vt:lpstr>0 7º SELO e AS  TROMBETAS  -  8:1-12</vt:lpstr>
      <vt:lpstr>0 7º SELO e AS  TROMBETAS  -  8:1-12</vt:lpstr>
      <vt:lpstr>0 7º SELO e AS  TROMBETAS  -  8:1-12</vt:lpstr>
      <vt:lpstr>0 7º SELO e AS  TROMBETAS  -  8:1-12</vt:lpstr>
      <vt:lpstr>GAFANHOTOS</vt:lpstr>
      <vt:lpstr>GAFANHOTOS</vt:lpstr>
      <vt:lpstr>GAFANHOTOS</vt:lpstr>
      <vt:lpstr>GAFANHOTOS</vt:lpstr>
      <vt:lpstr>OS GAFANHOTOS  -  9:1-11</vt:lpstr>
      <vt:lpstr>6ª TROMBETA</vt:lpstr>
      <vt:lpstr>6ª TROMBETA</vt:lpstr>
      <vt:lpstr>6ª TROMBETA</vt:lpstr>
      <vt:lpstr>4º Parêntesis – 10:1  -  11:14</vt:lpstr>
      <vt:lpstr>4º PARÊNTESIS  -  10:8-10</vt:lpstr>
      <vt:lpstr>4º Parêntesis – 10:1  -  11:14</vt:lpstr>
      <vt:lpstr>AS 2 TESTEMUNHAS  -  11:3-12</vt:lpstr>
      <vt:lpstr>AS 2 TESTEMUNHAS  -  11:3-12</vt:lpstr>
      <vt:lpstr>A 7ª TROMBETA – 11:15 – 13:18</vt:lpstr>
      <vt:lpstr>A 7ª TROMBETA – 11:15 – 13:18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martella</dc:creator>
  <cp:lastModifiedBy>Carlos</cp:lastModifiedBy>
  <cp:revision>29</cp:revision>
  <dcterms:created xsi:type="dcterms:W3CDTF">2018-08-22T14:17:48Z</dcterms:created>
  <dcterms:modified xsi:type="dcterms:W3CDTF">2018-11-04T10:11:56Z</dcterms:modified>
</cp:coreProperties>
</file>