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7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F1F38-2999-47AA-AF71-27493038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63193A-9820-4ACF-B717-3E65CC7C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B67AD5-75DA-4316-A64E-CA7B25AD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EB3650-6A9C-40A3-A9E8-1A3A5FD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D5429D-2D64-4933-BB37-9051A02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4D007-87F9-494D-8786-E5EDFC2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AAC879-7250-4AF4-B805-F23CFA1B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1A5E3-D728-4A39-A562-7FCC09FD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21D2F7-A240-4A09-9FD9-CDAAB562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8CE7A8-5367-4ABE-9DBF-9E349B33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ABABA5B-30F0-4C11-84EE-A8D89E0B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5D5758-9E98-45A1-9C7D-3C947058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F31127-A20E-487E-88E2-8BC7F9C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CB84EE-BA5B-476F-8891-0BDC1F67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5A28CA-B165-4919-A628-194F1C6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9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82433-5C81-4319-9269-FD8398D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D102BE-5BB9-4656-B7EA-B20D735A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2B22CF-96D9-46E2-AE59-223E636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340038-DE05-420C-AB11-CA2AE8B6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A0ABF-F8A2-4B2C-86FA-7D68801B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31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035DC-FB89-451D-8FFE-E8B01D04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D779A8-5B8D-4096-A2F5-4F16582B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65131F-6880-4D7B-9F98-57FF7C9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A75745-E06D-4FC1-BAC2-E4E7E8E5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4807D4-920B-4540-B146-BAD29EB8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88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7E189-137C-44FE-A67D-82A7B7F3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38045B-88E7-4881-8E4D-B2E65B57D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26DE0B-7F34-4F3B-AEA5-527694A49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69E7E7-3F39-44F2-9CAA-0203AD8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5B29A2-E44D-4CA3-A6FC-9767ACC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F21051-68BE-499D-A708-A79FFB6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0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07E32-BA04-4A89-896E-90849E0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BE886E-29AF-4AE1-BE4B-E6D5543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621B7E-087A-4C13-8E0F-7BDA7F22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12C767-787C-49CD-90D1-465AFC462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81E31D6-F0E9-4FE7-949D-DD478D7B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8E48446-5867-474F-81F2-0FBE3C62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234B0D8-A735-46B7-9911-711389E5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DD648BC-A8A8-4019-9BC2-720E0FCA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E463F-8A53-4171-B9B5-FC5E3E4D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4DDD5D-A008-42CD-8BA6-22C2CD8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156E67-CA13-4E48-A891-66302F3E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0B6FE8-FAFC-4F83-9046-6CCAC20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6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2ACB0C-E9D7-4507-A67F-BFB6E98F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D21B39E-DD91-4DA5-986C-D08E0074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CF1939-AE0B-40F2-8909-F0E59188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7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040935-2E63-45E7-997C-6AF12EFA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56F46F-BE1A-4309-AC15-DD3C140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5B6040-D543-4C1E-9818-DE858EB3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74631E-28B0-416F-BC56-96B4A9A4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DA3EE5-E6A9-4A5F-BE93-C9D9DD45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4F35A4-8BC7-4630-A299-1E5547CC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328ED-A7AC-4575-884C-983416C2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7F3431E-058E-45C2-B760-5B8B88502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94E4F6-3C0C-423A-8E7E-962EDCFE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9D0AB0-7155-49C3-BBA4-A4A4338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903127-F5E1-4544-B97D-F1006A9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62D578-7BB6-4EA4-85E4-C8CF39CD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FA6B69-2ED4-4243-A37D-0D9A4975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ED659B-4F31-4FA8-992F-9702466C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147258-C86E-4EF6-9B2C-A0A35663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142F-62D1-41DF-A175-D5AE6E1A65D9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3589FB-8825-4D0C-B931-ACD6E89CF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E5C4F1-23BB-44F8-B7B9-73CB3AB39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7AA8-B365-4D49-8333-5CBD726FE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5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7ª 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um período de tempo (10:7) e incluí todos os 12 eventos seguintes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O anúncio (15)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6 afirmações dos anciãos (16-18)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A abertura do templo celestial (19)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As dores do parto da mulher vestida do sol (12:1-2) {Israel}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A investida do dragão contra o filho homem (3-4)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O arrebatamento do filho homem (5)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A fuga da mulher (6, 14)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2800" dirty="0"/>
              <a:t>A guerra no céu – Satanás é expulso (7-12)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SITE DAS AULAS DE APOCALIPSE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/>
            <a:endParaRPr lang="pt-BR" sz="6000" dirty="0" smtClean="0"/>
          </a:p>
          <a:p>
            <a:pPr algn="ctr"/>
            <a:r>
              <a:rPr lang="pt-BR" sz="6000" dirty="0" smtClean="0"/>
              <a:t>GITHUB.COM/IbaEBD2018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959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7ª 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6. TEMPO DE DESTRUIR OS QUE DESTROEM A TERRA </a:t>
            </a:r>
            <a:r>
              <a:rPr lang="pt-BR" dirty="0" smtClean="0"/>
              <a:t>– </a:t>
            </a:r>
            <a:r>
              <a:rPr lang="pt-BR" dirty="0" err="1" smtClean="0"/>
              <a:t>Mt</a:t>
            </a:r>
            <a:r>
              <a:rPr lang="pt-BR" dirty="0" smtClean="0"/>
              <a:t> 25:31-46 – </a:t>
            </a:r>
          </a:p>
          <a:p>
            <a:pPr algn="just"/>
            <a:r>
              <a:rPr lang="pt-BR" i="1" dirty="0" smtClean="0"/>
              <a:t>“E, quando o Filho do Homem vier em sua glória, e todos os santos anjos, com ele, então se assentará no trono de sua glória; e todas as nações serão reunidas diante dele, e apartará uns dos outros, como o pastor aparta dos bodes as ovelhas. E porá as ovelhas a sua direita, mas os bodes a esquerda. Então dirá o Rei aos que estiverem a sua direita: Vinde, benditos de meu Pai, possuí por herança o Reino que vos está preparado desde a fundação do mundo; .....................Então, dirá também aos que estiverem a sua esquerda: Apartai-vos de mim, malditos, para o fogo eterno, preparado para o diabo e seus anjos.......E irão estes para o tormento eterno, mas os justos, para a vida eterna.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562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Julgamento das nações – 19:11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– imediatamente após a tribulação – </a:t>
            </a:r>
            <a:r>
              <a:rPr lang="pt-BR" dirty="0" err="1" smtClean="0"/>
              <a:t>Mt</a:t>
            </a:r>
            <a:r>
              <a:rPr lang="pt-BR" dirty="0" smtClean="0"/>
              <a:t> 24:29-31; </a:t>
            </a:r>
            <a:r>
              <a:rPr lang="pt-BR" dirty="0" err="1" smtClean="0"/>
              <a:t>Ap</a:t>
            </a:r>
            <a:r>
              <a:rPr lang="pt-BR" dirty="0" smtClean="0"/>
              <a:t> 19:11-21; </a:t>
            </a:r>
            <a:r>
              <a:rPr lang="pt-BR" dirty="0" err="1" smtClean="0"/>
              <a:t>Zc</a:t>
            </a:r>
            <a:r>
              <a:rPr lang="pt-BR" dirty="0" smtClean="0"/>
              <a:t> 14.</a:t>
            </a:r>
          </a:p>
          <a:p>
            <a:pPr algn="just"/>
            <a:r>
              <a:rPr lang="pt-BR" dirty="0" smtClean="0"/>
              <a:t>Não se refere</a:t>
            </a:r>
            <a:r>
              <a:rPr lang="pt-BR" dirty="0"/>
              <a:t> </a:t>
            </a:r>
            <a:r>
              <a:rPr lang="pt-BR" dirty="0" smtClean="0"/>
              <a:t>a todas as pessoas em todas as nações, porque muitos não saberão que Cristo chegou à terra até mais tarde (</a:t>
            </a:r>
            <a:r>
              <a:rPr lang="pt-BR" dirty="0" err="1" smtClean="0"/>
              <a:t>Is</a:t>
            </a:r>
            <a:r>
              <a:rPr lang="pt-BR" dirty="0" smtClean="0"/>
              <a:t> 2; 66:19-21; </a:t>
            </a:r>
            <a:r>
              <a:rPr lang="pt-BR" dirty="0" err="1" smtClean="0"/>
              <a:t>Zc</a:t>
            </a:r>
            <a:r>
              <a:rPr lang="pt-BR" dirty="0" smtClean="0"/>
              <a:t> 8:23). Será um julgamento individual de todos os envolvidos com Israel quando Cristo vier para estabelecer o seu reino, e não o julgamento dos ímpios que estão mortos.</a:t>
            </a:r>
          </a:p>
        </p:txBody>
      </p:sp>
    </p:spTree>
    <p:extLst>
      <p:ext uri="{BB962C8B-B14F-4D97-AF65-F5344CB8AC3E}">
        <p14:creationId xmlns:p14="http://schemas.microsoft.com/office/powerpoint/2010/main" val="32846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Contrates entre os 2 julgamentos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nações (</a:t>
            </a:r>
            <a:r>
              <a:rPr lang="pt-BR" sz="2800" dirty="0" err="1" smtClean="0"/>
              <a:t>Mt</a:t>
            </a:r>
            <a:r>
              <a:rPr lang="pt-BR" sz="2800" dirty="0" smtClean="0"/>
              <a:t> 25:31-46)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Nações vivas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Antes do Milênio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Cristo é o Juiz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Na terra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2 classes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Alguns são salvos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Alguns são destruídos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ímpios (</a:t>
            </a:r>
            <a:r>
              <a:rPr lang="pt-BR" sz="2800" dirty="0" err="1" smtClean="0"/>
              <a:t>Ap</a:t>
            </a:r>
            <a:r>
              <a:rPr lang="pt-BR" sz="2800" dirty="0" smtClean="0"/>
              <a:t> 20:11-15)</a:t>
            </a:r>
            <a:endParaRPr lang="pt-BR" sz="28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Os </a:t>
            </a:r>
            <a:r>
              <a:rPr lang="pt-BR" dirty="0" err="1" smtClean="0"/>
              <a:t>Impíos</a:t>
            </a:r>
            <a:r>
              <a:rPr lang="pt-BR" dirty="0" smtClean="0"/>
              <a:t> que estão mortos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Depois do Milênio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Deus é o Juiz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No céu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1 classe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Ninguém é salvo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Todos são destruídos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Contrates entre os 2 julgamentos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nações (</a:t>
            </a:r>
            <a:r>
              <a:rPr lang="pt-BR" sz="2800" dirty="0" err="1" smtClean="0"/>
              <a:t>Mt</a:t>
            </a:r>
            <a:r>
              <a:rPr lang="pt-BR" sz="2800" dirty="0" smtClean="0"/>
              <a:t> 25:31-46) 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8. Não é ressurreição</a:t>
            </a:r>
          </a:p>
          <a:p>
            <a:pPr marL="0" indent="0">
              <a:buNone/>
            </a:pPr>
            <a:r>
              <a:rPr lang="pt-BR" dirty="0" smtClean="0"/>
              <a:t>9. Nenhum livro é aberto</a:t>
            </a:r>
          </a:p>
          <a:p>
            <a:pPr marL="0" indent="0">
              <a:buNone/>
            </a:pPr>
            <a:r>
              <a:rPr lang="pt-BR" dirty="0" smtClean="0"/>
              <a:t>10. Acusação: perseguição aos judeus</a:t>
            </a:r>
          </a:p>
          <a:p>
            <a:pPr marL="0" indent="0">
              <a:buNone/>
            </a:pPr>
            <a:r>
              <a:rPr lang="pt-BR" dirty="0" smtClean="0"/>
              <a:t>11. 1 geração</a:t>
            </a:r>
          </a:p>
          <a:p>
            <a:pPr marL="0" indent="0">
              <a:buNone/>
            </a:pPr>
            <a:r>
              <a:rPr lang="pt-BR" dirty="0" smtClean="0"/>
              <a:t>12. Apenas gentios</a:t>
            </a:r>
          </a:p>
          <a:p>
            <a:pPr marL="0" indent="0">
              <a:buNone/>
            </a:pPr>
            <a:r>
              <a:rPr lang="pt-BR" dirty="0" smtClean="0"/>
              <a:t>13. Anjos ajudam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ímpios (</a:t>
            </a:r>
            <a:r>
              <a:rPr lang="pt-BR" sz="2800" dirty="0" err="1" smtClean="0"/>
              <a:t>Ap</a:t>
            </a:r>
            <a:r>
              <a:rPr lang="pt-BR" sz="2800" dirty="0" smtClean="0"/>
              <a:t> 20:11-15)</a:t>
            </a:r>
            <a:endParaRPr lang="pt-BR" sz="28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8. É uma ressurreição</a:t>
            </a:r>
          </a:p>
          <a:p>
            <a:pPr marL="0" indent="0">
              <a:buNone/>
            </a:pPr>
            <a:r>
              <a:rPr lang="pt-BR" dirty="0" smtClean="0"/>
              <a:t>9. Livros são consultados</a:t>
            </a:r>
          </a:p>
          <a:p>
            <a:pPr marL="0" indent="0">
              <a:buNone/>
            </a:pPr>
            <a:r>
              <a:rPr lang="pt-BR" dirty="0" smtClean="0"/>
              <a:t>10. Todos os pecados dos réus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11. Muitas gerações</a:t>
            </a:r>
          </a:p>
          <a:p>
            <a:pPr marL="0" indent="0">
              <a:buNone/>
            </a:pPr>
            <a:r>
              <a:rPr lang="pt-BR" dirty="0" smtClean="0"/>
              <a:t>12. Judeus e gentios</a:t>
            </a:r>
          </a:p>
          <a:p>
            <a:pPr marL="0" indent="0">
              <a:buNone/>
            </a:pPr>
            <a:r>
              <a:rPr lang="pt-BR" dirty="0" smtClean="0"/>
              <a:t>13. Não são mencionados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Contrates entre os 2 julgamentos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nações (</a:t>
            </a:r>
            <a:r>
              <a:rPr lang="pt-BR" sz="2800" dirty="0" err="1" smtClean="0"/>
              <a:t>Mt</a:t>
            </a:r>
            <a:r>
              <a:rPr lang="pt-BR" sz="2800" dirty="0" smtClean="0"/>
              <a:t> 25:31-46) 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14. Alguns vão para o inferno</a:t>
            </a:r>
          </a:p>
          <a:p>
            <a:pPr marL="0" indent="0">
              <a:buNone/>
            </a:pPr>
            <a:r>
              <a:rPr lang="pt-BR" dirty="0" smtClean="0"/>
              <a:t>15. Alguns vão para o reino eterno</a:t>
            </a:r>
          </a:p>
          <a:p>
            <a:pPr marL="0" indent="0">
              <a:buNone/>
            </a:pPr>
            <a:r>
              <a:rPr lang="pt-BR" dirty="0" smtClean="0"/>
              <a:t>16. Separação entre os justos e os ímpios</a:t>
            </a:r>
          </a:p>
          <a:p>
            <a:pPr marL="0" indent="0">
              <a:buNone/>
            </a:pPr>
            <a:r>
              <a:rPr lang="pt-BR" dirty="0" smtClean="0"/>
              <a:t>17. Para determinar quem continuará na terra</a:t>
            </a:r>
          </a:p>
          <a:p>
            <a:pPr marL="0" indent="0">
              <a:buNone/>
            </a:pPr>
            <a:r>
              <a:rPr lang="pt-BR" dirty="0" smtClean="0"/>
              <a:t>18. Alguns entrarão na vida eterna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 ímpios (</a:t>
            </a:r>
            <a:r>
              <a:rPr lang="pt-BR" sz="2800" dirty="0" err="1" smtClean="0"/>
              <a:t>Ap</a:t>
            </a:r>
            <a:r>
              <a:rPr lang="pt-BR" sz="2800" dirty="0" smtClean="0"/>
              <a:t> 20:11-15)</a:t>
            </a:r>
            <a:endParaRPr lang="pt-BR" sz="28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14. Todos vão para o inferno</a:t>
            </a:r>
          </a:p>
          <a:p>
            <a:pPr marL="0" indent="0">
              <a:buNone/>
            </a:pPr>
            <a:r>
              <a:rPr lang="pt-BR" dirty="0" smtClean="0"/>
              <a:t>15. Nenhum vai para o reino eterno</a:t>
            </a:r>
          </a:p>
          <a:p>
            <a:pPr marL="0" indent="0">
              <a:buNone/>
            </a:pPr>
            <a:r>
              <a:rPr lang="pt-BR" dirty="0" smtClean="0"/>
              <a:t>16. Nenhum justo é julgado aqui</a:t>
            </a:r>
          </a:p>
          <a:p>
            <a:pPr marL="0" indent="0" algn="just">
              <a:buNone/>
            </a:pPr>
            <a:r>
              <a:rPr lang="pt-BR" dirty="0" smtClean="0"/>
              <a:t>17. Nenhum destes voltará a viver na terra novamente</a:t>
            </a:r>
          </a:p>
          <a:p>
            <a:pPr marL="0" indent="0" algn="just">
              <a:buNone/>
            </a:pPr>
            <a:r>
              <a:rPr lang="pt-BR" dirty="0" smtClean="0"/>
              <a:t>18. Nenhum irá para a vida eterna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3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Os 2 julgamentos: ovelhas e bodes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Ovelhas e bodes podem alimentar-se juntos durante o dia, mas são separados à noite (</a:t>
            </a:r>
            <a:r>
              <a:rPr lang="pt-BR" dirty="0" err="1" smtClean="0"/>
              <a:t>Mt</a:t>
            </a:r>
            <a:r>
              <a:rPr lang="pt-BR" dirty="0" smtClean="0"/>
              <a:t> 13:39-50)</a:t>
            </a:r>
          </a:p>
          <a:p>
            <a:pPr algn="just"/>
            <a:r>
              <a:rPr lang="pt-BR" dirty="0" smtClean="0"/>
              <a:t>A finalidade deste julgamento é determinar quem irá entrar no reino (</a:t>
            </a:r>
            <a:r>
              <a:rPr lang="pt-BR" dirty="0" err="1" smtClean="0"/>
              <a:t>Dn</a:t>
            </a:r>
            <a:r>
              <a:rPr lang="pt-BR" dirty="0" smtClean="0"/>
              <a:t> 7;9-14, 22; </a:t>
            </a:r>
            <a:r>
              <a:rPr lang="pt-BR" dirty="0" err="1" smtClean="0"/>
              <a:t>Ap</a:t>
            </a:r>
            <a:r>
              <a:rPr lang="pt-BR" dirty="0" smtClean="0"/>
              <a:t> 11:15) e dar aos mansos a terra, como prometido (</a:t>
            </a:r>
            <a:r>
              <a:rPr lang="pt-BR" dirty="0" err="1" smtClean="0"/>
              <a:t>Sl</a:t>
            </a:r>
            <a:r>
              <a:rPr lang="pt-BR" dirty="0" smtClean="0"/>
              <a:t> 37:11; </a:t>
            </a:r>
            <a:r>
              <a:rPr lang="pt-BR" dirty="0" err="1" smtClean="0"/>
              <a:t>Mt</a:t>
            </a:r>
            <a:r>
              <a:rPr lang="pt-BR" dirty="0" smtClean="0"/>
              <a:t> 5:5)</a:t>
            </a:r>
          </a:p>
          <a:p>
            <a:pPr algn="just"/>
            <a:r>
              <a:rPr lang="pt-BR" dirty="0" smtClean="0"/>
              <a:t>Esta é a 2ª ressurreição: todos os ímpios mortos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7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6. A abertura do templo celestial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11:19 – e abriu-se no céu o templo de Deus, e a arca do seu concerto foi vista no seu templo;  e houve relâmpagos, e vozes, e trovões, e terremotos e grande saraiva.</a:t>
            </a:r>
          </a:p>
          <a:p>
            <a:pPr algn="just"/>
            <a:endParaRPr lang="pt-BR" dirty="0"/>
          </a:p>
          <a:p>
            <a:pPr algn="just"/>
            <a:endParaRPr lang="pt-BR" b="1" u="sng" dirty="0" smtClean="0"/>
          </a:p>
          <a:p>
            <a:pPr algn="just"/>
            <a:r>
              <a:rPr lang="pt-BR" b="1" u="sng" dirty="0" smtClean="0"/>
              <a:t>7. A mulher grávida vestida de sol: </a:t>
            </a:r>
            <a:r>
              <a:rPr lang="pt-BR" dirty="0" smtClean="0"/>
              <a:t>12:1-2 -  e viu-se um grande sinal no céu: uma mulher vestida de do sol, tendo a lua debaixo dos pés e uma coroa de 12 estrelas sobre a cabeça. E estava grávida e com dores de parto e gritava com ânsias de dar </a:t>
            </a:r>
            <a:r>
              <a:rPr lang="pt-BR" dirty="0"/>
              <a:t>à</a:t>
            </a:r>
            <a:r>
              <a:rPr lang="pt-BR" dirty="0" smtClean="0"/>
              <a:t> luz.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5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7. A mulher grávida vestida de sol – </a:t>
            </a:r>
            <a:r>
              <a:rPr lang="pt-BR" b="1" dirty="0" err="1" smtClean="0"/>
              <a:t>Ap</a:t>
            </a:r>
            <a:r>
              <a:rPr lang="pt-BR" b="1" dirty="0" smtClean="0"/>
              <a:t> :12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Bíblia menciona somente 3 classes de pessoas hoje: a igreja, os judeus e os gentios (1Co 10:32). No meio da 70ª semana de Daniel, quando a mulher tiver as dores do parto e der à luz o filho homem, a igreja já terá sido arrebatada 3,5 anos antes.</a:t>
            </a:r>
          </a:p>
          <a:p>
            <a:pPr algn="just"/>
            <a:r>
              <a:rPr lang="pt-BR" dirty="0" smtClean="0"/>
              <a:t>Isto faz com que restem somente 2 classes após o arrebatamento: os judeus e os gentios. A mulher não poderia simbolizar os gentios, pois são eles que a perseguem. Portanto, a mulher deve simbolizar a nação de Israel.</a:t>
            </a:r>
          </a:p>
          <a:p>
            <a:pPr algn="just"/>
            <a:r>
              <a:rPr lang="pt-BR" dirty="0" smtClean="0"/>
              <a:t>O sol, a lua e as 12 estrelas simbolizam Israel, como prova </a:t>
            </a:r>
            <a:r>
              <a:rPr lang="pt-BR" dirty="0" err="1" smtClean="0"/>
              <a:t>Gn</a:t>
            </a:r>
            <a:r>
              <a:rPr lang="pt-BR" dirty="0" smtClean="0"/>
              <a:t> 37:9-11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9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7. A mulher grávida vestida de sol – </a:t>
            </a:r>
            <a:r>
              <a:rPr lang="pt-BR" b="1" dirty="0" err="1" smtClean="0"/>
              <a:t>Ap</a:t>
            </a:r>
            <a:r>
              <a:rPr lang="pt-BR" b="1" dirty="0" smtClean="0"/>
              <a:t> :12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Escrituras falam dos judeus como o único povo que sofre as dores de parto nos últimos dias (2-5) – [</a:t>
            </a:r>
            <a:r>
              <a:rPr lang="pt-BR" dirty="0" err="1" smtClean="0"/>
              <a:t>Mt</a:t>
            </a:r>
            <a:r>
              <a:rPr lang="pt-BR" dirty="0" smtClean="0"/>
              <a:t> 24:8; Mc 13:8; </a:t>
            </a:r>
            <a:r>
              <a:rPr lang="pt-BR" dirty="0" err="1" smtClean="0"/>
              <a:t>Is</a:t>
            </a:r>
            <a:r>
              <a:rPr lang="pt-BR" dirty="0" smtClean="0"/>
              <a:t> 66:7-8; Jr 30:6-9; </a:t>
            </a:r>
            <a:r>
              <a:rPr lang="pt-BR" dirty="0" err="1" smtClean="0"/>
              <a:t>Mq</a:t>
            </a:r>
            <a:r>
              <a:rPr lang="pt-BR" dirty="0" smtClean="0"/>
              <a:t> 5:2; </a:t>
            </a:r>
            <a:r>
              <a:rPr lang="pt-BR" dirty="0" err="1" smtClean="0"/>
              <a:t>Zc</a:t>
            </a:r>
            <a:r>
              <a:rPr lang="pt-BR" dirty="0" smtClean="0"/>
              <a:t> 12:10 – 13:1]</a:t>
            </a:r>
          </a:p>
          <a:p>
            <a:pPr algn="just"/>
            <a:r>
              <a:rPr lang="pt-BR" dirty="0" smtClean="0"/>
              <a:t>Israel é identificado com a mulher pelas batalhas contra ela e sua descendência. As mesmas predições acerca desta mulher são encontradas com relação a Israel no VT, por isso, os dois devem ser a mesma coisa (</a:t>
            </a:r>
            <a:r>
              <a:rPr lang="pt-BR" dirty="0" err="1" smtClean="0"/>
              <a:t>Dn</a:t>
            </a:r>
            <a:r>
              <a:rPr lang="pt-BR" dirty="0" smtClean="0"/>
              <a:t> 7:21; 8:9-14, 24,25; 9:27; 11:40-45; 12:1-7; </a:t>
            </a:r>
            <a:r>
              <a:rPr lang="pt-BR" dirty="0" err="1" smtClean="0"/>
              <a:t>Jl</a:t>
            </a:r>
            <a:r>
              <a:rPr lang="pt-BR" dirty="0" smtClean="0"/>
              <a:t> 3; </a:t>
            </a:r>
            <a:r>
              <a:rPr lang="pt-BR" dirty="0" err="1" smtClean="0"/>
              <a:t>Zc</a:t>
            </a:r>
            <a:r>
              <a:rPr lang="pt-BR" dirty="0" smtClean="0"/>
              <a:t> 12:1-9; 13:8-9; 14:1-21)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6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9. A investida do dragão contra a mulher (13-16)</a:t>
            </a:r>
          </a:p>
          <a:p>
            <a:pPr marL="0" indent="0" algn="just">
              <a:buNone/>
            </a:pPr>
            <a:r>
              <a:rPr lang="pt-BR" dirty="0"/>
              <a:t>10. A investida do dragão contra o remanescente (17)</a:t>
            </a:r>
          </a:p>
          <a:p>
            <a:pPr marL="0" indent="0" algn="just">
              <a:buNone/>
            </a:pPr>
            <a:r>
              <a:rPr lang="pt-BR" dirty="0"/>
              <a:t>11. A </a:t>
            </a:r>
            <a:r>
              <a:rPr lang="pt-BR" dirty="0" err="1"/>
              <a:t>ascenção</a:t>
            </a:r>
            <a:r>
              <a:rPr lang="pt-BR" dirty="0"/>
              <a:t> da besta do mar (13:1-10)</a:t>
            </a:r>
          </a:p>
          <a:p>
            <a:pPr marL="0" indent="0" algn="just">
              <a:buNone/>
            </a:pPr>
            <a:r>
              <a:rPr lang="pt-BR" dirty="0"/>
              <a:t>12. A </a:t>
            </a:r>
            <a:r>
              <a:rPr lang="pt-BR" dirty="0" err="1"/>
              <a:t>ascenção</a:t>
            </a:r>
            <a:r>
              <a:rPr lang="pt-BR" dirty="0"/>
              <a:t> da besta da terra (13:11-18)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7ª trombeta toca no meio da 70ª semana de Daniel, pois daqui até a 2ª volta de Cristo há 1260 dias, 42 meses, ou 3,5 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5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7. A mulher grávida vestida de sol – </a:t>
            </a:r>
            <a:r>
              <a:rPr lang="pt-BR" b="1" dirty="0" err="1" smtClean="0"/>
              <a:t>Ap</a:t>
            </a:r>
            <a:r>
              <a:rPr lang="pt-BR" b="1" dirty="0" smtClean="0"/>
              <a:t> :12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Deverá haver um sofrimento futuro continuado de Israel na semana da tribulação com 2 resultados:</a:t>
            </a:r>
          </a:p>
          <a:p>
            <a:pPr algn="just"/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i="1" u="sng" dirty="0" smtClean="0"/>
              <a:t>O nascimento do filho homem no meio da semana </a:t>
            </a:r>
            <a:r>
              <a:rPr lang="pt-BR" i="1" dirty="0" smtClean="0"/>
              <a:t>– (</a:t>
            </a:r>
            <a:r>
              <a:rPr lang="pt-BR" i="1" dirty="0" err="1" smtClean="0"/>
              <a:t>Ap</a:t>
            </a:r>
            <a:r>
              <a:rPr lang="pt-BR" i="1" dirty="0" smtClean="0"/>
              <a:t> 12:2-5; Jr 30:6-9; </a:t>
            </a:r>
            <a:r>
              <a:rPr lang="pt-BR" i="1" dirty="0" err="1" smtClean="0"/>
              <a:t>Dn</a:t>
            </a:r>
            <a:r>
              <a:rPr lang="pt-BR" i="1" dirty="0" smtClean="0"/>
              <a:t> 12:1; </a:t>
            </a:r>
            <a:r>
              <a:rPr lang="pt-BR" i="1" dirty="0" err="1" smtClean="0"/>
              <a:t>Is</a:t>
            </a:r>
            <a:r>
              <a:rPr lang="pt-BR" i="1" dirty="0" smtClean="0"/>
              <a:t> 66:7-8)  -  Este será o resultado da </a:t>
            </a:r>
            <a:r>
              <a:rPr lang="pt-BR" i="1" dirty="0" err="1" smtClean="0"/>
              <a:t>terrivel</a:t>
            </a:r>
            <a:r>
              <a:rPr lang="pt-BR" i="1" dirty="0" smtClean="0"/>
              <a:t> angústia e tristeza de Israel no meio da semana, por causa do AC, com quem fizeram uma aliança de 7 anos com garantia de sua proteção da grande prostituta e dos 10 reis do império Romano revisado, mas agora ele quebrará esta aliança  e está determinado a destruir Israel completamente.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08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7. A mulher grávida vestida de sol – </a:t>
            </a:r>
            <a:r>
              <a:rPr lang="pt-BR" b="1" dirty="0" err="1" smtClean="0"/>
              <a:t>Ap</a:t>
            </a:r>
            <a:r>
              <a:rPr lang="pt-BR" b="1" dirty="0" smtClean="0"/>
              <a:t> :12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Deverá haver um sofrimento futuro continuado de Israel na semana da tribulação com 2 resultados: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Na oportunidade do trabalho de parto, o menino será salvo,  porque os Judeus simbolizados pelo menino não passarão pela grande tribulação, que se seguirá imediatamente.</a:t>
            </a: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i="1" u="sng" dirty="0" smtClean="0"/>
              <a:t>A salvação da mulher  no final da semana quando o AC com muitas nações tentará destruir Israel </a:t>
            </a:r>
            <a:r>
              <a:rPr lang="pt-BR" i="1" dirty="0" smtClean="0"/>
              <a:t>– (</a:t>
            </a:r>
            <a:r>
              <a:rPr lang="pt-BR" i="1" dirty="0" err="1" smtClean="0"/>
              <a:t>Is</a:t>
            </a:r>
            <a:r>
              <a:rPr lang="pt-BR" i="1" dirty="0" smtClean="0"/>
              <a:t> 66:7-8; </a:t>
            </a:r>
            <a:r>
              <a:rPr lang="pt-BR" i="1" dirty="0" err="1" smtClean="0"/>
              <a:t>Zc</a:t>
            </a:r>
            <a:r>
              <a:rPr lang="pt-BR" i="1" dirty="0" smtClean="0"/>
              <a:t> 12:10-14:21; </a:t>
            </a:r>
            <a:r>
              <a:rPr lang="pt-BR" i="1" dirty="0" err="1" smtClean="0"/>
              <a:t>Mq</a:t>
            </a:r>
            <a:r>
              <a:rPr lang="pt-BR" i="1" dirty="0" smtClean="0"/>
              <a:t> 5:3; </a:t>
            </a:r>
            <a:r>
              <a:rPr lang="pt-BR" i="1" dirty="0" err="1" smtClean="0"/>
              <a:t>Jl</a:t>
            </a:r>
            <a:r>
              <a:rPr lang="pt-BR" i="1" dirty="0" smtClean="0"/>
              <a:t> 3:21) – </a:t>
            </a:r>
            <a:r>
              <a:rPr lang="pt-BR" dirty="0" smtClean="0"/>
              <a:t>O resultado deste sofrimento de Israel será a conversão de Israel como nação em um único dia quando Cristo vier para derrotar o AC, exaltar Israel, e estabelecer o seu reino.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87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1. O ANÚNCIO (11:15) – “e tocou o 7º anjo a trombeta, e houve no céu grandes vozes, que diziam: Os reinos do mundo vieram a ser de nosso Senhor e do seu Cristo, e ele reinará para todo o sempre.”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Embora este anúncio seja feito aqui, seu real cumprimento não se dará até que se passem 3,5 anos (19:11-21). A expulsão de Satanás do céu sob a 7ª trombeta permite que Deus assuma os governos deste mundo no momento em que havia planejado fazê-lo -  na 2ª volta de Jesus.</a:t>
            </a:r>
          </a:p>
          <a:p>
            <a:pPr algn="just"/>
            <a:r>
              <a:rPr lang="pt-BR" dirty="0" smtClean="0"/>
              <a:t>Cristo reinará para sempre sobre os reinos deste mundo após sua vinda 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183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2. 6 AFIRMAÇÕES DOS ANCIÃOS – (11:16-19)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Graças a Deus por usar o seu poder (17)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As nações iram-se (18)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É chegado o tempo da ira de Deus (18)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O tempo de julgar os mortos (18)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O tempo de dar galardões aos santos (18)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 smtClean="0"/>
              <a:t>O tempo de destruir aqueles que destroem a terra  (18)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797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b="1" u="sng" dirty="0" smtClean="0"/>
              <a:t>4. O tempo de julgar os mortos </a:t>
            </a:r>
            <a:r>
              <a:rPr lang="pt-BR" sz="3600" dirty="0" smtClean="0"/>
              <a:t>– </a:t>
            </a:r>
            <a:r>
              <a:rPr lang="pt-BR" sz="3600" i="1" dirty="0" err="1" smtClean="0"/>
              <a:t>Ap</a:t>
            </a:r>
            <a:r>
              <a:rPr lang="pt-BR" sz="3600" i="1" dirty="0" smtClean="0"/>
              <a:t> 11:18 -  “e iraram-se as nações, e veio a tua ira, e o tempo dos mortos, para que sejam julgados, e o tempo de dares o galardão aos profetas, teus servos, e aos santos, e aos que temem o teu nome, a pequenos e a grandes, e o tempo de destruíres os que destroem a terra.”</a:t>
            </a:r>
          </a:p>
        </p:txBody>
      </p:sp>
    </p:spTree>
    <p:extLst>
      <p:ext uri="{BB962C8B-B14F-4D97-AF65-F5344CB8AC3E}">
        <p14:creationId xmlns:p14="http://schemas.microsoft.com/office/powerpoint/2010/main" val="16956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i="1" dirty="0" smtClean="0"/>
              <a:t>1 </a:t>
            </a:r>
            <a:r>
              <a:rPr lang="pt-BR" i="1" dirty="0" err="1" smtClean="0"/>
              <a:t>Co</a:t>
            </a:r>
            <a:r>
              <a:rPr lang="pt-BR" i="1" dirty="0" smtClean="0"/>
              <a:t> 3:11-15 – Porque ninguém pode pôr outro fundamento, além do que já está posto, o qual é Jesus Cristo. E, se alguém sobre este fundamento formar um edifício de ouro, prata, pedras preciosas, madeira, feno, palha, a obra de cada se manifestará; na verdade, o Dia a declarará, porque pelo fogo será descoberta; e o fogo provará qual seja a obra de cada um.</a:t>
            </a:r>
          </a:p>
          <a:p>
            <a:pPr marL="0" indent="0" algn="just">
              <a:buNone/>
            </a:pPr>
            <a:r>
              <a:rPr lang="pt-BR" sz="2800" i="1" dirty="0" smtClean="0"/>
              <a:t>Se a obra que alguém edificou nessa parte permanecer, esse receberá galardão.</a:t>
            </a:r>
          </a:p>
          <a:p>
            <a:pPr marL="0" indent="0" algn="just">
              <a:buNone/>
            </a:pPr>
            <a:r>
              <a:rPr lang="pt-BR" i="1" dirty="0" smtClean="0"/>
              <a:t>Se a obra de alguém se queimar, sofrerá detrimento; mas o tal será salvo, todavia como pelo fogo.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19123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/>
              <a:t>JULGAMENTO DAS OBRAS DOS HOMENS</a:t>
            </a:r>
          </a:p>
          <a:p>
            <a:pPr marL="457200" lvl="1" indent="0" algn="just">
              <a:buNone/>
            </a:pPr>
            <a:r>
              <a:rPr lang="pt-BR" sz="2800" dirty="0" smtClean="0"/>
              <a:t>TEMAS: cristãos (</a:t>
            </a:r>
            <a:r>
              <a:rPr lang="pt-BR" sz="2800" dirty="0" err="1" smtClean="0"/>
              <a:t>Gl</a:t>
            </a:r>
            <a:r>
              <a:rPr lang="pt-BR" sz="2800" dirty="0" smtClean="0"/>
              <a:t> 6:8;Ef 6:8; Cl 3:24; </a:t>
            </a:r>
            <a:r>
              <a:rPr lang="pt-BR" sz="2800" dirty="0" err="1" smtClean="0"/>
              <a:t>Rm</a:t>
            </a:r>
            <a:r>
              <a:rPr lang="pt-BR" sz="2800" dirty="0" smtClean="0"/>
              <a:t> 14:2; 2Co 5:10)</a:t>
            </a:r>
          </a:p>
          <a:p>
            <a:pPr marL="457200" lvl="1" indent="0" algn="just">
              <a:buNone/>
            </a:pPr>
            <a:r>
              <a:rPr lang="pt-BR" sz="2800" dirty="0" smtClean="0"/>
              <a:t>TEMPO: entre o arrebatamento e a 2ª vinda de Jesus (</a:t>
            </a:r>
            <a:r>
              <a:rPr lang="pt-BR" sz="2800" dirty="0" err="1" smtClean="0"/>
              <a:t>Lc</a:t>
            </a:r>
            <a:r>
              <a:rPr lang="pt-BR" sz="2800" dirty="0" smtClean="0"/>
              <a:t> 14:14)</a:t>
            </a:r>
          </a:p>
          <a:p>
            <a:pPr marL="457200" lvl="1" indent="0" algn="just">
              <a:buNone/>
            </a:pPr>
            <a:r>
              <a:rPr lang="pt-BR" sz="2800" dirty="0" smtClean="0"/>
              <a:t>LUGAR: no Céu (1Co 9:24-27; </a:t>
            </a:r>
            <a:r>
              <a:rPr lang="pt-BR" sz="2800" dirty="0" err="1" smtClean="0"/>
              <a:t>Rm</a:t>
            </a:r>
            <a:r>
              <a:rPr lang="pt-BR" sz="2800" dirty="0" smtClean="0"/>
              <a:t> 14:10; 2Co 5:10)</a:t>
            </a:r>
          </a:p>
          <a:p>
            <a:pPr marL="457200" lvl="1" indent="0" algn="just">
              <a:buNone/>
            </a:pPr>
            <a:r>
              <a:rPr lang="pt-BR" sz="2800" dirty="0" smtClean="0"/>
              <a:t>BASE: obras, tanto boas como más (1Co 3:11-15; 2Co 5:10; </a:t>
            </a:r>
            <a:r>
              <a:rPr lang="pt-BR" sz="2800" dirty="0" err="1" smtClean="0"/>
              <a:t>Rm</a:t>
            </a:r>
            <a:r>
              <a:rPr lang="pt-BR" sz="2800" dirty="0" smtClean="0"/>
              <a:t> 14; Cl 3;Mt 16:27; </a:t>
            </a:r>
            <a:r>
              <a:rPr lang="pt-BR" sz="2800" dirty="0" err="1" smtClean="0"/>
              <a:t>Rm</a:t>
            </a:r>
            <a:r>
              <a:rPr lang="pt-BR" sz="2800" dirty="0" smtClean="0"/>
              <a:t> 2:6; 2Tm 4:14)</a:t>
            </a:r>
          </a:p>
          <a:p>
            <a:pPr marL="457200" lvl="1" indent="0" algn="just">
              <a:buNone/>
            </a:pPr>
            <a:r>
              <a:rPr lang="pt-BR" sz="2800" dirty="0" smtClean="0"/>
              <a:t>RESULTADO: galardão ou perda do galardão, mas o homem nunca perderá sua alma por alguma transgressão devidamente confessada e perdoada.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69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 smtClean="0"/>
              <a:t>JULGAMENTO DAS OBRAS DOS HOMENS</a:t>
            </a:r>
          </a:p>
          <a:p>
            <a:pPr marL="457200" lvl="1" indent="0" algn="just">
              <a:buNone/>
            </a:pPr>
            <a:r>
              <a:rPr lang="pt-BR" sz="2800" dirty="0" smtClean="0"/>
              <a:t>TEMAS: cristãos (</a:t>
            </a:r>
            <a:r>
              <a:rPr lang="pt-BR" sz="2800" dirty="0" err="1" smtClean="0"/>
              <a:t>Gl</a:t>
            </a:r>
            <a:r>
              <a:rPr lang="pt-BR" sz="2800" dirty="0" smtClean="0"/>
              <a:t> 6:8;Ef 6:8; Cl 3:24; </a:t>
            </a:r>
            <a:r>
              <a:rPr lang="pt-BR" sz="2800" dirty="0" err="1" smtClean="0"/>
              <a:t>Rm</a:t>
            </a:r>
            <a:r>
              <a:rPr lang="pt-BR" sz="2800" dirty="0" smtClean="0"/>
              <a:t> 14:2; 2Co 5:10)</a:t>
            </a:r>
          </a:p>
          <a:p>
            <a:pPr marL="914400" lvl="2" indent="0" algn="just">
              <a:buNone/>
            </a:pPr>
            <a:r>
              <a:rPr lang="pt-BR" sz="2800" dirty="0" smtClean="0"/>
              <a:t>Os cristãos serão julgados acerca: (7 itens)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doutrinas; </a:t>
            </a:r>
            <a:r>
              <a:rPr lang="pt-BR" sz="2800" dirty="0" smtClean="0"/>
              <a:t>(</a:t>
            </a:r>
            <a:r>
              <a:rPr lang="pt-BR" sz="2800" dirty="0" err="1" smtClean="0"/>
              <a:t>Rm</a:t>
            </a:r>
            <a:r>
              <a:rPr lang="pt-BR" sz="2800" dirty="0" smtClean="0"/>
              <a:t> 2:14-16; </a:t>
            </a:r>
            <a:r>
              <a:rPr lang="pt-BR" sz="2800" dirty="0" err="1" smtClean="0"/>
              <a:t>Rm</a:t>
            </a:r>
            <a:r>
              <a:rPr lang="pt-BR" sz="2800" dirty="0" smtClean="0"/>
              <a:t> 14)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conduta para com os outros; </a:t>
            </a:r>
            <a:r>
              <a:rPr lang="pt-BR" sz="2800" dirty="0" smtClean="0"/>
              <a:t>(</a:t>
            </a:r>
            <a:r>
              <a:rPr lang="pt-BR" sz="2800" dirty="0" err="1" smtClean="0"/>
              <a:t>Mt</a:t>
            </a:r>
            <a:r>
              <a:rPr lang="pt-BR" sz="2800" dirty="0" smtClean="0"/>
              <a:t> 18; </a:t>
            </a:r>
            <a:r>
              <a:rPr lang="pt-BR" sz="2800" dirty="0" err="1" smtClean="0"/>
              <a:t>Rm</a:t>
            </a:r>
            <a:r>
              <a:rPr lang="pt-BR" sz="2800" dirty="0" smtClean="0"/>
              <a:t> 14)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características carnais; </a:t>
            </a:r>
            <a:r>
              <a:rPr lang="pt-BR" sz="2800" dirty="0" smtClean="0"/>
              <a:t>(Cl3; </a:t>
            </a:r>
            <a:r>
              <a:rPr lang="pt-BR" sz="2800" dirty="0" err="1" smtClean="0"/>
              <a:t>Rm</a:t>
            </a:r>
            <a:r>
              <a:rPr lang="pt-BR" sz="2800" dirty="0" smtClean="0"/>
              <a:t> 1- 2; 8:1-13; 14:1-23)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palavras: </a:t>
            </a:r>
            <a:r>
              <a:rPr lang="pt-BR" sz="2800" dirty="0" smtClean="0"/>
              <a:t>(</a:t>
            </a:r>
            <a:r>
              <a:rPr lang="pt-BR" sz="2800" dirty="0" err="1" smtClean="0"/>
              <a:t>Mt</a:t>
            </a:r>
            <a:r>
              <a:rPr lang="pt-BR" sz="2800" dirty="0" smtClean="0"/>
              <a:t> 12:32-37; </a:t>
            </a:r>
            <a:r>
              <a:rPr lang="pt-BR" sz="2800" dirty="0" err="1" smtClean="0"/>
              <a:t>Rm</a:t>
            </a:r>
            <a:r>
              <a:rPr lang="pt-BR" sz="2800" dirty="0" smtClean="0"/>
              <a:t> 14)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coisas que afetam os outros</a:t>
            </a:r>
            <a:r>
              <a:rPr lang="pt-BR" sz="2800" dirty="0" smtClean="0"/>
              <a:t>: calúnia, rixas, palavras vãs, tolice, estupidez, desonestidade, promessas não cumpridas, má conduta (</a:t>
            </a:r>
            <a:r>
              <a:rPr lang="pt-BR" sz="2800" dirty="0" err="1" smtClean="0"/>
              <a:t>Rm</a:t>
            </a:r>
            <a:r>
              <a:rPr lang="pt-BR" sz="2800" dirty="0" smtClean="0"/>
              <a:t> 1:29-32; 1Co 6:9-11; </a:t>
            </a:r>
            <a:r>
              <a:rPr lang="pt-BR" sz="2800" dirty="0" err="1" smtClean="0"/>
              <a:t>Gl</a:t>
            </a:r>
            <a:r>
              <a:rPr lang="pt-BR" sz="2800" dirty="0" smtClean="0"/>
              <a:t> 5:19-21; Cl 3; </a:t>
            </a:r>
            <a:r>
              <a:rPr lang="pt-BR" sz="2800" dirty="0" err="1" smtClean="0"/>
              <a:t>Ef</a:t>
            </a:r>
            <a:r>
              <a:rPr lang="pt-BR" sz="2800" dirty="0" smtClean="0"/>
              <a:t> 4:1-32; 5:1-33; </a:t>
            </a:r>
            <a:r>
              <a:rPr lang="pt-BR" sz="2800" dirty="0" err="1" smtClean="0"/>
              <a:t>Rm</a:t>
            </a:r>
            <a:r>
              <a:rPr lang="pt-BR" sz="2800" dirty="0" smtClean="0"/>
              <a:t> 12: 1-21; 14:1-23) </a:t>
            </a:r>
          </a:p>
        </p:txBody>
      </p:sp>
    </p:spTree>
    <p:extLst>
      <p:ext uri="{BB962C8B-B14F-4D97-AF65-F5344CB8AC3E}">
        <p14:creationId xmlns:p14="http://schemas.microsoft.com/office/powerpoint/2010/main" val="15322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7</a:t>
            </a:r>
            <a:r>
              <a:rPr lang="pt-BR" dirty="0" smtClean="0"/>
              <a:t>ª </a:t>
            </a:r>
            <a:r>
              <a:rPr lang="pt-BR" b="1" dirty="0" smtClean="0"/>
              <a:t>TROMBETA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/>
              <a:t>JULGAMENTO DAS OBRAS DOS HOMENS</a:t>
            </a:r>
          </a:p>
          <a:p>
            <a:pPr marL="457200" lvl="1" indent="0" algn="just">
              <a:buNone/>
            </a:pPr>
            <a:r>
              <a:rPr lang="pt-BR" sz="2800" dirty="0" smtClean="0"/>
              <a:t>TEMAS: cristãos (</a:t>
            </a:r>
            <a:r>
              <a:rPr lang="pt-BR" sz="2800" dirty="0" err="1" smtClean="0"/>
              <a:t>Gl</a:t>
            </a:r>
            <a:r>
              <a:rPr lang="pt-BR" sz="2800" dirty="0" smtClean="0"/>
              <a:t> 6:8;Ef 6:8; Cl 3:24; </a:t>
            </a:r>
            <a:r>
              <a:rPr lang="pt-BR" sz="2800" dirty="0" err="1" smtClean="0"/>
              <a:t>Rm</a:t>
            </a:r>
            <a:r>
              <a:rPr lang="pt-BR" sz="2800" dirty="0" smtClean="0"/>
              <a:t> 14:2; 2Co 5:10)</a:t>
            </a:r>
          </a:p>
          <a:p>
            <a:pPr marL="914400" lvl="2" indent="0" algn="just">
              <a:buNone/>
            </a:pPr>
            <a:r>
              <a:rPr lang="pt-BR" sz="2800" dirty="0" smtClean="0"/>
              <a:t>Os cristãos serão julgados acerca:</a:t>
            </a:r>
          </a:p>
          <a:p>
            <a:pPr lvl="2"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coisas que afetam a si mesmos</a:t>
            </a:r>
            <a:r>
              <a:rPr lang="pt-BR" sz="2800" dirty="0" smtClean="0"/>
              <a:t>: oportunidades negligenciadas, talentos desperdiçados, vida de libertinagem, falta de espiritualidade, </a:t>
            </a:r>
            <a:r>
              <a:rPr lang="pt-BR" sz="2800" dirty="0" err="1" smtClean="0"/>
              <a:t>etc</a:t>
            </a:r>
            <a:r>
              <a:rPr lang="pt-BR" sz="2800" dirty="0" smtClean="0"/>
              <a:t> (</a:t>
            </a:r>
            <a:r>
              <a:rPr lang="pt-BR" sz="2800" dirty="0" err="1" smtClean="0"/>
              <a:t>Rm</a:t>
            </a:r>
            <a:r>
              <a:rPr lang="pt-BR" sz="2800" dirty="0" smtClean="0"/>
              <a:t> 2:14-16; </a:t>
            </a:r>
            <a:r>
              <a:rPr lang="pt-BR" sz="2800" dirty="0" err="1" smtClean="0"/>
              <a:t>Hb</a:t>
            </a:r>
            <a:r>
              <a:rPr lang="pt-BR" sz="2800" dirty="0" smtClean="0"/>
              <a:t> 2:1-4; </a:t>
            </a:r>
            <a:r>
              <a:rPr lang="pt-BR" sz="2800" dirty="0" err="1" smtClean="0"/>
              <a:t>Gl</a:t>
            </a:r>
            <a:r>
              <a:rPr lang="pt-BR" sz="2800" dirty="0" smtClean="0"/>
              <a:t> 5:1-26; 6:1-10; Cl 3;)</a:t>
            </a:r>
          </a:p>
          <a:p>
            <a:pPr lvl="2"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coisas que afetam a Deus</a:t>
            </a:r>
            <a:r>
              <a:rPr lang="pt-BR" sz="2800" dirty="0" smtClean="0"/>
              <a:t>: negar-se a andar na luz, desobediência, rejeição, não cooperar e não se sujeitar ao Espírito, </a:t>
            </a:r>
            <a:r>
              <a:rPr lang="pt-BR" sz="2800" dirty="0" err="1" smtClean="0"/>
              <a:t>etc</a:t>
            </a:r>
            <a:r>
              <a:rPr lang="pt-BR" sz="2800" dirty="0" smtClean="0"/>
              <a:t> (1Co 12; </a:t>
            </a:r>
            <a:r>
              <a:rPr lang="pt-BR" sz="2800" dirty="0" err="1" smtClean="0"/>
              <a:t>Rm</a:t>
            </a:r>
            <a:r>
              <a:rPr lang="pt-BR" sz="2800" dirty="0" smtClean="0"/>
              <a:t> 12;  EF 4:1-32; 5:1-33)</a:t>
            </a:r>
          </a:p>
        </p:txBody>
      </p:sp>
    </p:spTree>
    <p:extLst>
      <p:ext uri="{BB962C8B-B14F-4D97-AF65-F5344CB8AC3E}">
        <p14:creationId xmlns:p14="http://schemas.microsoft.com/office/powerpoint/2010/main" val="7211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2057</Words>
  <Application>Microsoft Office PowerPoint</Application>
  <PresentationFormat>Personalizar</PresentationFormat>
  <Paragraphs>138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A 7ª TROMBETA</vt:lpstr>
      <vt:lpstr>A 7ª TROMBETA</vt:lpstr>
      <vt:lpstr>A 7ª TROMBETA</vt:lpstr>
      <vt:lpstr>A 7ª TROMBETA</vt:lpstr>
      <vt:lpstr>A 7ª TROMBETA</vt:lpstr>
      <vt:lpstr>A 7ª TROMBETA</vt:lpstr>
      <vt:lpstr>A 7ª TROMBETA</vt:lpstr>
      <vt:lpstr>A 7ª TROMBETA</vt:lpstr>
      <vt:lpstr>A 7ª TROMBETA</vt:lpstr>
      <vt:lpstr>SITE DAS AULAS DE APOCALIPSE</vt:lpstr>
      <vt:lpstr>A 7ª TROMBETA</vt:lpstr>
      <vt:lpstr>Julgamento das nações – 19:11</vt:lpstr>
      <vt:lpstr>Contrates entre os 2 julgamentos</vt:lpstr>
      <vt:lpstr>Contrates entre os 2 julgamentos</vt:lpstr>
      <vt:lpstr>Contrates entre os 2 julgamentos</vt:lpstr>
      <vt:lpstr>Os 2 julgamentos: ovelhas e bodes</vt:lpstr>
      <vt:lpstr>6. A abertura do templo celestial</vt:lpstr>
      <vt:lpstr>7. A mulher grávida vestida de sol – Ap :12</vt:lpstr>
      <vt:lpstr>7. A mulher grávida vestida de sol – Ap :12</vt:lpstr>
      <vt:lpstr>7. A mulher grávida vestida de sol – Ap :12</vt:lpstr>
      <vt:lpstr>7. A mulher grávida vestida de sol – Ap :12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martella</dc:creator>
  <cp:lastModifiedBy>Carlos</cp:lastModifiedBy>
  <cp:revision>27</cp:revision>
  <dcterms:created xsi:type="dcterms:W3CDTF">2018-08-22T14:22:04Z</dcterms:created>
  <dcterms:modified xsi:type="dcterms:W3CDTF">2018-11-10T18:19:22Z</dcterms:modified>
</cp:coreProperties>
</file>