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1" r:id="rId1"/>
  </p:sldMasterIdLst>
  <p:notesMasterIdLst>
    <p:notesMasterId r:id="rId31"/>
  </p:notesMasterIdLst>
  <p:sldIdLst>
    <p:sldId id="369" r:id="rId2"/>
    <p:sldId id="370" r:id="rId3"/>
    <p:sldId id="371" r:id="rId4"/>
    <p:sldId id="372" r:id="rId5"/>
    <p:sldId id="373" r:id="rId6"/>
    <p:sldId id="374" r:id="rId7"/>
    <p:sldId id="375" r:id="rId8"/>
    <p:sldId id="376" r:id="rId9"/>
    <p:sldId id="377" r:id="rId10"/>
    <p:sldId id="378" r:id="rId11"/>
    <p:sldId id="409" r:id="rId12"/>
    <p:sldId id="379" r:id="rId13"/>
    <p:sldId id="410" r:id="rId14"/>
    <p:sldId id="380" r:id="rId15"/>
    <p:sldId id="381" r:id="rId16"/>
    <p:sldId id="399" r:id="rId17"/>
    <p:sldId id="382" r:id="rId18"/>
    <p:sldId id="383" r:id="rId19"/>
    <p:sldId id="384" r:id="rId20"/>
    <p:sldId id="385" r:id="rId21"/>
    <p:sldId id="400" r:id="rId22"/>
    <p:sldId id="401" r:id="rId23"/>
    <p:sldId id="402" r:id="rId24"/>
    <p:sldId id="403" r:id="rId25"/>
    <p:sldId id="404" r:id="rId26"/>
    <p:sldId id="405" r:id="rId27"/>
    <p:sldId id="406" r:id="rId28"/>
    <p:sldId id="407" r:id="rId29"/>
    <p:sldId id="40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249" autoAdjust="0"/>
  </p:normalViewPr>
  <p:slideViewPr>
    <p:cSldViewPr>
      <p:cViewPr varScale="1">
        <p:scale>
          <a:sx n="72" d="100"/>
          <a:sy n="72" d="100"/>
        </p:scale>
        <p:origin x="132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pPr/>
              <a:t>4/3/2024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pPr/>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1</a:t>
            </a:fld>
            <a:endParaRPr lang="en-US"/>
          </a:p>
        </p:txBody>
      </p:sp>
    </p:spTree>
    <p:extLst>
      <p:ext uri="{BB962C8B-B14F-4D97-AF65-F5344CB8AC3E}">
        <p14:creationId xmlns:p14="http://schemas.microsoft.com/office/powerpoint/2010/main" val="280960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74747"/>
                </a:solidFill>
                <a:effectLst/>
                <a:latin typeface="Google Sans"/>
              </a:rPr>
              <a:t>What are Proper Subsets? </a:t>
            </a:r>
            <a:r>
              <a:rPr lang="en-US" b="0" i="0" dirty="0">
                <a:solidFill>
                  <a:srgbClr val="040C28"/>
                </a:solidFill>
                <a:effectLst/>
                <a:latin typeface="Google Sans"/>
              </a:rPr>
              <a:t>Set A is considered to be a proper subset of Set B if Set B contains at least one element that is not present in Set A</a:t>
            </a:r>
            <a:r>
              <a:rPr lang="en-US" b="0" i="0" dirty="0">
                <a:solidFill>
                  <a:srgbClr val="474747"/>
                </a:solidFill>
                <a:effectLst/>
                <a:latin typeface="Google Sans"/>
              </a:rPr>
              <a:t>. Example: If set A has elements as {12, 24} and set B has elements as {12, 24, 36}, then set A is the proper subset of B because 36 is not present in the set A.</a:t>
            </a:r>
            <a:endParaRPr lang="en-US" dirty="0"/>
          </a:p>
        </p:txBody>
      </p:sp>
      <p:sp>
        <p:nvSpPr>
          <p:cNvPr id="4" name="Slide Number Placeholder 3"/>
          <p:cNvSpPr>
            <a:spLocks noGrp="1"/>
          </p:cNvSpPr>
          <p:nvPr>
            <p:ph type="sldNum" sz="quarter" idx="5"/>
          </p:nvPr>
        </p:nvSpPr>
        <p:spPr/>
        <p:txBody>
          <a:bodyPr/>
          <a:lstStyle/>
          <a:p>
            <a:fld id="{CD2ABF5E-119C-40D0-9F75-E2458688F62F}" type="slidenum">
              <a:rPr lang="en-US" smtClean="0"/>
              <a:pPr/>
              <a:t>9</a:t>
            </a:fld>
            <a:endParaRPr lang="en-US"/>
          </a:p>
        </p:txBody>
      </p:sp>
    </p:spTree>
    <p:extLst>
      <p:ext uri="{BB962C8B-B14F-4D97-AF65-F5344CB8AC3E}">
        <p14:creationId xmlns:p14="http://schemas.microsoft.com/office/powerpoint/2010/main" val="2007892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Closed Patterns:</a:t>
            </a:r>
            <a:r>
              <a:rPr lang="en-US" sz="1200" b="0" i="0" kern="1200" dirty="0">
                <a:solidFill>
                  <a:schemeClr val="tx1"/>
                </a:solidFill>
                <a:effectLst/>
                <a:latin typeface="+mn-lt"/>
                <a:ea typeface="+mn-ea"/>
                <a:cs typeface="+mn-cs"/>
              </a:rPr>
              <a:t> In data mining, particularly in the context of frequent pattern mining, closed patterns are a type of frequent pattern. A closed pattern is a frequent pattern that cannot be extended by adding items to it while preserving its support count. In other words, if a pattern is closed, there is no super-pattern with the same support count.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Lossless Compression:</a:t>
            </a:r>
            <a:r>
              <a:rPr lang="en-US" sz="1200" b="0" i="0" kern="1200" dirty="0">
                <a:solidFill>
                  <a:schemeClr val="tx1"/>
                </a:solidFill>
                <a:effectLst/>
                <a:latin typeface="+mn-lt"/>
                <a:ea typeface="+mn-ea"/>
                <a:cs typeface="+mn-cs"/>
              </a:rPr>
              <a:t> Lossless compression is a method of reducing the size of data without losing any information. The original data can be perfectly reconstructed from the compressed data.</a:t>
            </a:r>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10</a:t>
            </a:fld>
            <a:endParaRPr lang="en-US"/>
          </a:p>
        </p:txBody>
      </p:sp>
    </p:spTree>
    <p:extLst>
      <p:ext uri="{BB962C8B-B14F-4D97-AF65-F5344CB8AC3E}">
        <p14:creationId xmlns:p14="http://schemas.microsoft.com/office/powerpoint/2010/main" val="1006722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Pattern ab is a frequent pattern, but it has a super-pattern that is NOT less frequent than ab.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algn="l"/>
            <a:r>
              <a:rPr lang="en-US" b="0" i="0" dirty="0">
                <a:solidFill>
                  <a:srgbClr val="333333"/>
                </a:solidFill>
                <a:effectLst/>
                <a:latin typeface="Helvetica Neue"/>
              </a:rPr>
              <a:t>Pattern </a:t>
            </a:r>
            <a:r>
              <a:rPr lang="en-US" b="0" i="0" dirty="0" err="1">
                <a:solidFill>
                  <a:srgbClr val="333333"/>
                </a:solidFill>
                <a:effectLst/>
                <a:latin typeface="Helvetica Neue"/>
              </a:rPr>
              <a:t>xy</a:t>
            </a:r>
            <a:r>
              <a:rPr lang="en-US" b="0" i="0" dirty="0">
                <a:solidFill>
                  <a:srgbClr val="333333"/>
                </a:solidFill>
                <a:effectLst/>
                <a:latin typeface="Helvetica Neue"/>
              </a:rPr>
              <a:t> is a frequent pattern and also the only super-pattern </a:t>
            </a:r>
            <a:r>
              <a:rPr lang="en-US" b="0" i="0" dirty="0" err="1">
                <a:solidFill>
                  <a:srgbClr val="333333"/>
                </a:solidFill>
                <a:effectLst/>
                <a:latin typeface="Helvetica Neue"/>
              </a:rPr>
              <a:t>xyz</a:t>
            </a:r>
            <a:r>
              <a:rPr lang="en-US" b="0" i="0" dirty="0">
                <a:solidFill>
                  <a:srgbClr val="333333"/>
                </a:solidFill>
                <a:effectLst/>
                <a:latin typeface="Helvetica Neue"/>
              </a:rPr>
              <a:t> is less frequent than </a:t>
            </a:r>
            <a:r>
              <a:rPr lang="en-US" b="0" i="0" dirty="0" err="1">
                <a:solidFill>
                  <a:srgbClr val="333333"/>
                </a:solidFill>
                <a:effectLst/>
                <a:latin typeface="Helvetica Neue"/>
              </a:rPr>
              <a:t>xy</a:t>
            </a:r>
            <a:r>
              <a:rPr lang="en-US" b="0" i="0" dirty="0">
                <a:solidFill>
                  <a:srgbClr val="333333"/>
                </a:solidFill>
                <a:effectLst/>
                <a:latin typeface="Helvetica Neue"/>
              </a:rPr>
              <a:t>.</a:t>
            </a:r>
          </a:p>
          <a:p>
            <a:pPr algn="l"/>
            <a:r>
              <a:rPr lang="en-US" b="0" i="0" dirty="0">
                <a:solidFill>
                  <a:srgbClr val="333333"/>
                </a:solidFill>
                <a:effectLst/>
                <a:latin typeface="Helvetica Neue"/>
              </a:rPr>
              <a:t>Therefore, </a:t>
            </a:r>
            <a:r>
              <a:rPr lang="en-US" b="0" i="0" dirty="0" err="1">
                <a:solidFill>
                  <a:srgbClr val="333333"/>
                </a:solidFill>
                <a:effectLst/>
                <a:latin typeface="Helvetica Neue"/>
              </a:rPr>
              <a:t>xy</a:t>
            </a:r>
            <a:r>
              <a:rPr lang="en-US" b="0" i="0" dirty="0">
                <a:solidFill>
                  <a:srgbClr val="333333"/>
                </a:solidFill>
                <a:effectLst/>
                <a:latin typeface="Helvetica Neue"/>
              </a:rPr>
              <a:t> is a closed pattern.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CD2ABF5E-119C-40D0-9F75-E2458688F62F}" type="slidenum">
              <a:rPr lang="en-US" smtClean="0"/>
              <a:pPr/>
              <a:t>11</a:t>
            </a:fld>
            <a:endParaRPr lang="en-US"/>
          </a:p>
        </p:txBody>
      </p:sp>
    </p:spTree>
    <p:extLst>
      <p:ext uri="{BB962C8B-B14F-4D97-AF65-F5344CB8AC3E}">
        <p14:creationId xmlns:p14="http://schemas.microsoft.com/office/powerpoint/2010/main" val="348077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 ab is a frequent pattern, but it has a super-pattern that is a frequent pattern as well. So, pattern ab is NOT a max pattern.</a:t>
            </a:r>
          </a:p>
          <a:p>
            <a:r>
              <a:rPr lang="en-US" dirty="0"/>
              <a:t>Pattern </a:t>
            </a:r>
            <a:r>
              <a:rPr lang="en-US" dirty="0" err="1"/>
              <a:t>xy</a:t>
            </a:r>
            <a:r>
              <a:rPr lang="en-US" dirty="0"/>
              <a:t> is a frequent pattern and also the only super-pattern </a:t>
            </a:r>
            <a:r>
              <a:rPr lang="en-US" dirty="0" err="1"/>
              <a:t>xyz</a:t>
            </a:r>
            <a:r>
              <a:rPr lang="en-US" dirty="0"/>
              <a:t> is NOT a frequent pattern. Therefore, </a:t>
            </a:r>
            <a:r>
              <a:rPr lang="en-US" dirty="0" err="1"/>
              <a:t>xy</a:t>
            </a:r>
            <a:r>
              <a:rPr lang="en-US" dirty="0"/>
              <a:t> is a max pattern.</a:t>
            </a:r>
          </a:p>
        </p:txBody>
      </p:sp>
      <p:sp>
        <p:nvSpPr>
          <p:cNvPr id="4" name="Slide Number Placeholder 3"/>
          <p:cNvSpPr>
            <a:spLocks noGrp="1"/>
          </p:cNvSpPr>
          <p:nvPr>
            <p:ph type="sldNum" sz="quarter" idx="5"/>
          </p:nvPr>
        </p:nvSpPr>
        <p:spPr/>
        <p:txBody>
          <a:bodyPr/>
          <a:lstStyle/>
          <a:p>
            <a:fld id="{CD2ABF5E-119C-40D0-9F75-E2458688F62F}" type="slidenum">
              <a:rPr lang="en-US" smtClean="0"/>
              <a:pPr/>
              <a:t>13</a:t>
            </a:fld>
            <a:endParaRPr lang="en-US"/>
          </a:p>
        </p:txBody>
      </p:sp>
    </p:spTree>
    <p:extLst>
      <p:ext uri="{BB962C8B-B14F-4D97-AF65-F5344CB8AC3E}">
        <p14:creationId xmlns:p14="http://schemas.microsoft.com/office/powerpoint/2010/main" val="747845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Engr Dr. Huma Jamshed</a:t>
            </a:r>
          </a:p>
        </p:txBody>
      </p:sp>
      <p:sp>
        <p:nvSpPr>
          <p:cNvPr id="5" name="Footer Placeholder 4"/>
          <p:cNvSpPr>
            <a:spLocks noGrp="1"/>
          </p:cNvSpPr>
          <p:nvPr>
            <p:ph type="ftr" sz="quarter" idx="11"/>
          </p:nvPr>
        </p:nvSpPr>
        <p:spPr/>
        <p:txBody>
          <a:bodyPr/>
          <a:lstStyle/>
          <a:p>
            <a:r>
              <a:rPr lang="en-US"/>
              <a:t>Data Science CS-691</a:t>
            </a:r>
          </a:p>
        </p:txBody>
      </p:sp>
      <p:sp>
        <p:nvSpPr>
          <p:cNvPr id="6" name="Slide Number Placeholder 5"/>
          <p:cNvSpPr>
            <a:spLocks noGrp="1"/>
          </p:cNvSpPr>
          <p:nvPr>
            <p:ph type="sldNum" sz="quarter" idx="12"/>
          </p:nvPr>
        </p:nvSpPr>
        <p:spPr/>
        <p:txBody>
          <a:bodyPr/>
          <a:lstStyle/>
          <a:p>
            <a:fld id="{3D546560-F95D-4B96-8586-1D2F2F2826D6}" type="slidenum">
              <a:rPr lang="en-US" smtClean="0"/>
              <a:t>17</a:t>
            </a:fld>
            <a:endParaRPr lang="en-US"/>
          </a:p>
        </p:txBody>
      </p:sp>
    </p:spTree>
    <p:extLst>
      <p:ext uri="{BB962C8B-B14F-4D97-AF65-F5344CB8AC3E}">
        <p14:creationId xmlns:p14="http://schemas.microsoft.com/office/powerpoint/2010/main" val="50074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ADBMS</a:t>
            </a:r>
          </a:p>
        </p:txBody>
      </p:sp>
      <p:sp>
        <p:nvSpPr>
          <p:cNvPr id="5" name="Slide Number Placeholder 4"/>
          <p:cNvSpPr>
            <a:spLocks noGrp="1"/>
          </p:cNvSpPr>
          <p:nvPr>
            <p:ph type="sldNum" sz="quarter" idx="11"/>
          </p:nvPr>
        </p:nvSpPr>
        <p:spPr/>
        <p:txBody>
          <a:bodyPr/>
          <a:lstStyle/>
          <a:p>
            <a:pPr>
              <a:defRPr/>
            </a:pPr>
            <a:fld id="{29A198B8-9785-4B20-8ECA-07FFE940FC5B}" type="slidenum">
              <a:rPr lang="en-US" smtClean="0"/>
              <a:pPr>
                <a:defRPr/>
              </a:pPr>
              <a:t>28</a:t>
            </a:fld>
            <a:endParaRPr lang="en-US"/>
          </a:p>
        </p:txBody>
      </p:sp>
    </p:spTree>
    <p:extLst>
      <p:ext uri="{BB962C8B-B14F-4D97-AF65-F5344CB8AC3E}">
        <p14:creationId xmlns:p14="http://schemas.microsoft.com/office/powerpoint/2010/main" val="577830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11710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5" name="Footer Placeholder 4"/>
          <p:cNvSpPr>
            <a:spLocks noGrp="1"/>
          </p:cNvSpPr>
          <p:nvPr>
            <p:ph type="ftr" sz="quarter" idx="11"/>
          </p:nvPr>
        </p:nvSpPr>
        <p:spPr/>
        <p:txBody>
          <a:bodyPr/>
          <a:lstStyle/>
          <a:p>
            <a:r>
              <a:rPr lang="el-GR"/>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90477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5" name="Footer Placeholder 4"/>
          <p:cNvSpPr>
            <a:spLocks noGrp="1"/>
          </p:cNvSpPr>
          <p:nvPr>
            <p:ph type="ftr" sz="quarter" idx="11"/>
          </p:nvPr>
        </p:nvSpPr>
        <p:spPr/>
        <p:txBody>
          <a:bodyPr/>
          <a:lstStyle/>
          <a:p>
            <a:r>
              <a:rPr lang="el-GR"/>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4856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5" name="Footer Placeholder 4"/>
          <p:cNvSpPr>
            <a:spLocks noGrp="1"/>
          </p:cNvSpPr>
          <p:nvPr>
            <p:ph type="ftr" sz="quarter" idx="11"/>
          </p:nvPr>
        </p:nvSpPr>
        <p:spPr/>
        <p:txBody>
          <a:bodyPr/>
          <a:lstStyle/>
          <a:p>
            <a:r>
              <a:rPr lang="el-GR"/>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443388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5" name="Footer Placeholder 4"/>
          <p:cNvSpPr>
            <a:spLocks noGrp="1"/>
          </p:cNvSpPr>
          <p:nvPr>
            <p:ph type="ftr" sz="quarter" idx="11"/>
          </p:nvPr>
        </p:nvSpPr>
        <p:spPr/>
        <p:txBody>
          <a:bodyPr/>
          <a:lstStyle/>
          <a:p>
            <a:r>
              <a:rPr lang="el-GR"/>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7173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5" name="Footer Placeholder 4"/>
          <p:cNvSpPr>
            <a:spLocks noGrp="1"/>
          </p:cNvSpPr>
          <p:nvPr>
            <p:ph type="ftr" sz="quarter" idx="11"/>
          </p:nvPr>
        </p:nvSpPr>
        <p:spPr/>
        <p:txBody>
          <a:bodyPr/>
          <a:lstStyle/>
          <a:p>
            <a:r>
              <a:rPr lang="el-GR"/>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247633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310509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71848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l-GR"/>
              <a:t>Χειμώνας 2011</a:t>
            </a:r>
            <a:endParaRPr lang="en-US" dirty="0"/>
          </a:p>
        </p:txBody>
      </p:sp>
      <p:sp>
        <p:nvSpPr>
          <p:cNvPr id="5" name="Footer Placeholder 4"/>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358920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354574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394934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49964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731740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4618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33779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76169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D7E345-9BD5-414F-9B98-BE3DCAA5A9BF}" type="datetimeFigureOut">
              <a:rPr lang="en-US" smtClean="0"/>
              <a:pPr/>
              <a:t>4/3/2024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l-GR"/>
              <a:t>Αντικειμενοστρεφής Προγραμματισμός</a:t>
            </a:r>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728518323"/>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 id="2147484035" r:id="rId14"/>
    <p:sldLayoutId id="2147484036" r:id="rId15"/>
    <p:sldLayoutId id="21474840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3806" y="1600200"/>
            <a:ext cx="7543800" cy="2057400"/>
          </a:xfrm>
        </p:spPr>
        <p:txBody>
          <a:bodyPr/>
          <a:lstStyle/>
          <a:p>
            <a:pPr algn="ctr"/>
            <a:r>
              <a:rPr lang="en-US" dirty="0"/>
              <a:t>DATA MINING</a:t>
            </a:r>
            <a:endParaRPr lang="en-US" sz="4400" dirty="0">
              <a:solidFill>
                <a:srgbClr val="FFFF00"/>
              </a:solidFill>
            </a:endParaRPr>
          </a:p>
        </p:txBody>
      </p:sp>
      <p:sp>
        <p:nvSpPr>
          <p:cNvPr id="6" name="Subtitle 2"/>
          <p:cNvSpPr txBox="1">
            <a:spLocks/>
          </p:cNvSpPr>
          <p:nvPr/>
        </p:nvSpPr>
        <p:spPr>
          <a:xfrm>
            <a:off x="2514600" y="3657600"/>
            <a:ext cx="44141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800" dirty="0">
                <a:solidFill>
                  <a:schemeClr val="accent1"/>
                </a:solidFill>
              </a:rPr>
              <a:t>PATTERN DISCOVERY</a:t>
            </a:r>
          </a:p>
          <a:p>
            <a:pPr algn="ctr"/>
            <a:r>
              <a:rPr lang="en-US" dirty="0">
                <a:solidFill>
                  <a:schemeClr val="accent1"/>
                </a:solidFill>
              </a:rPr>
              <a:t>Engr. Dr. Huma Jamshed</a:t>
            </a:r>
          </a:p>
        </p:txBody>
      </p:sp>
    </p:spTree>
    <p:extLst>
      <p:ext uri="{BB962C8B-B14F-4D97-AF65-F5344CB8AC3E}">
        <p14:creationId xmlns:p14="http://schemas.microsoft.com/office/powerpoint/2010/main" val="397401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858001" cy="1320800"/>
          </a:xfrm>
        </p:spPr>
        <p:txBody>
          <a:bodyPr>
            <a:normAutofit fontScale="90000"/>
          </a:bodyPr>
          <a:lstStyle/>
          <a:p>
            <a:r>
              <a:rPr lang="en-US" b="1" dirty="0"/>
              <a:t>Expressing Patterns in Compressed Form: Closed Patterns</a:t>
            </a:r>
            <a:endParaRPr lang="en-US" dirty="0"/>
          </a:p>
        </p:txBody>
      </p:sp>
      <p:sp>
        <p:nvSpPr>
          <p:cNvPr id="3" name="Content Placeholder 2"/>
          <p:cNvSpPr>
            <a:spLocks noGrp="1"/>
          </p:cNvSpPr>
          <p:nvPr>
            <p:ph idx="1"/>
          </p:nvPr>
        </p:nvSpPr>
        <p:spPr>
          <a:xfrm>
            <a:off x="609598" y="1930400"/>
            <a:ext cx="7391402" cy="4546600"/>
          </a:xfrm>
        </p:spPr>
        <p:txBody>
          <a:bodyPr>
            <a:noAutofit/>
          </a:bodyPr>
          <a:lstStyle/>
          <a:p>
            <a:r>
              <a:rPr lang="en-US" dirty="0"/>
              <a:t>How to handle such a challenge?</a:t>
            </a:r>
          </a:p>
          <a:p>
            <a:r>
              <a:rPr lang="en-US" dirty="0"/>
              <a:t>Solution 1: Closed patterns: A pattern (</a:t>
            </a:r>
            <a:r>
              <a:rPr lang="en-US" dirty="0" err="1"/>
              <a:t>itemset</a:t>
            </a:r>
            <a:r>
              <a:rPr lang="en-US" dirty="0"/>
              <a:t>) X is closed if X is frequent, and there exists no super-pattern Y </a:t>
            </a:r>
            <a:r>
              <a:rPr lang="he-IL" dirty="0"/>
              <a:t>כ </a:t>
            </a:r>
            <a:r>
              <a:rPr lang="en-US" dirty="0"/>
              <a:t>X, with the same support as X</a:t>
            </a:r>
          </a:p>
          <a:p>
            <a:pPr lvl="1"/>
            <a:r>
              <a:rPr lang="en-US" dirty="0"/>
              <a:t>Let Transaction DB TDB1: T1: {a1, …, a50}; T2: {a1, …, a100}</a:t>
            </a:r>
          </a:p>
          <a:p>
            <a:pPr lvl="1"/>
            <a:r>
              <a:rPr lang="en-US" dirty="0"/>
              <a:t>Suppose </a:t>
            </a:r>
            <a:r>
              <a:rPr lang="en-US" dirty="0" err="1"/>
              <a:t>minsup</a:t>
            </a:r>
            <a:r>
              <a:rPr lang="en-US" dirty="0"/>
              <a:t> = 1. How many closed patterns does TDB1 contain?</a:t>
            </a:r>
          </a:p>
          <a:p>
            <a:pPr lvl="2"/>
            <a:r>
              <a:rPr lang="en-US" dirty="0"/>
              <a:t>Two: P1: “{a1, …, a50}: 2”; P2: “{a1, …, a100}: 1”</a:t>
            </a:r>
          </a:p>
          <a:p>
            <a:r>
              <a:rPr lang="en-US" dirty="0"/>
              <a:t>Closed pattern is a lossless compression of frequent patterns</a:t>
            </a:r>
          </a:p>
          <a:p>
            <a:pPr lvl="1"/>
            <a:r>
              <a:rPr lang="en-US" dirty="0"/>
              <a:t>Reduces the # of patterns but does not lose the support information!</a:t>
            </a:r>
          </a:p>
          <a:p>
            <a:pPr lvl="1"/>
            <a:r>
              <a:rPr lang="en-US" dirty="0"/>
              <a:t>You will still be able to say: “{a2, …, a40}: 2”, “{a5, a51}: 1”</a:t>
            </a:r>
          </a:p>
        </p:txBody>
      </p:sp>
    </p:spTree>
    <p:extLst>
      <p:ext uri="{BB962C8B-B14F-4D97-AF65-F5344CB8AC3E}">
        <p14:creationId xmlns:p14="http://schemas.microsoft.com/office/powerpoint/2010/main" val="401712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7913-E081-4779-A903-EB165E64903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0EE8988-2BAA-494E-88E0-BA45E1E8468C}"/>
              </a:ext>
            </a:extLst>
          </p:cNvPr>
          <p:cNvSpPr>
            <a:spLocks noGrp="1"/>
          </p:cNvSpPr>
          <p:nvPr>
            <p:ph idx="1"/>
          </p:nvPr>
        </p:nvSpPr>
        <p:spPr>
          <a:xfrm>
            <a:off x="609598" y="1295400"/>
            <a:ext cx="7467601" cy="5334000"/>
          </a:xfrm>
        </p:spPr>
        <p:txBody>
          <a:bodyPr>
            <a:normAutofit/>
          </a:bodyPr>
          <a:lstStyle/>
          <a:p>
            <a:pPr algn="l"/>
            <a:r>
              <a:rPr lang="en-US" b="0" i="0" dirty="0">
                <a:solidFill>
                  <a:srgbClr val="333333"/>
                </a:solidFill>
                <a:effectLst/>
                <a:latin typeface="Helvetica Neue"/>
              </a:rPr>
              <a:t>A </a:t>
            </a:r>
            <a:r>
              <a:rPr lang="en-US" b="1" i="0" dirty="0">
                <a:solidFill>
                  <a:srgbClr val="333333"/>
                </a:solidFill>
                <a:effectLst/>
                <a:latin typeface="Helvetica Neue"/>
              </a:rPr>
              <a:t>closed pattern</a:t>
            </a:r>
            <a:r>
              <a:rPr lang="en-US" b="0" i="0" dirty="0">
                <a:solidFill>
                  <a:srgbClr val="333333"/>
                </a:solidFill>
                <a:effectLst/>
                <a:latin typeface="Helvetica Neue"/>
              </a:rPr>
              <a:t> is</a:t>
            </a:r>
          </a:p>
          <a:p>
            <a:pPr lvl="1">
              <a:buFont typeface="+mj-lt"/>
              <a:buAutoNum type="arabicPeriod"/>
            </a:pPr>
            <a:r>
              <a:rPr lang="en-US" b="0" i="0" dirty="0">
                <a:solidFill>
                  <a:srgbClr val="000000"/>
                </a:solidFill>
                <a:effectLst/>
                <a:latin typeface="Helvetica Neue"/>
              </a:rPr>
              <a:t>a frequent pattern. So it meets the minimum support criteria.</a:t>
            </a:r>
          </a:p>
          <a:p>
            <a:pPr lvl="1">
              <a:buFont typeface="+mj-lt"/>
              <a:buAutoNum type="arabicPeriod"/>
            </a:pPr>
            <a:r>
              <a:rPr lang="en-US" b="0" i="0" dirty="0">
                <a:solidFill>
                  <a:srgbClr val="000000"/>
                </a:solidFill>
                <a:effectLst/>
                <a:latin typeface="Helvetica Neue"/>
              </a:rPr>
              <a:t>In addition to that, all super-patterns of a closed pattern are less frequent than the closed pattern.</a:t>
            </a:r>
          </a:p>
          <a:p>
            <a:r>
              <a:rPr lang="en-US" b="0" i="0" dirty="0">
                <a:solidFill>
                  <a:srgbClr val="000000"/>
                </a:solidFill>
                <a:effectLst/>
                <a:latin typeface="Helvetica Neue"/>
              </a:rPr>
              <a:t>Suppose, the minimum support count is 2. For the first example, suppose there are a total of 3 items: a, b, c. </a:t>
            </a:r>
          </a:p>
          <a:p>
            <a:pPr lvl="1"/>
            <a:r>
              <a:rPr lang="en-US" b="0" i="0" dirty="0">
                <a:solidFill>
                  <a:srgbClr val="000000"/>
                </a:solidFill>
                <a:effectLst/>
                <a:latin typeface="Helvetica Neue"/>
              </a:rPr>
              <a:t>Suppose a pattern ab has support count of 2 and a pattern </a:t>
            </a:r>
            <a:r>
              <a:rPr lang="en-US" b="0" i="0" dirty="0" err="1">
                <a:solidFill>
                  <a:srgbClr val="000000"/>
                </a:solidFill>
                <a:effectLst/>
                <a:latin typeface="Helvetica Neue"/>
              </a:rPr>
              <a:t>abc</a:t>
            </a:r>
            <a:r>
              <a:rPr lang="en-US" b="0" i="0" dirty="0">
                <a:solidFill>
                  <a:srgbClr val="000000"/>
                </a:solidFill>
                <a:effectLst/>
                <a:latin typeface="Helvetica Neue"/>
              </a:rPr>
              <a:t> has support count of 2.</a:t>
            </a:r>
          </a:p>
          <a:p>
            <a:pPr lvl="1"/>
            <a:r>
              <a:rPr lang="en-US" b="1" i="0" dirty="0">
                <a:solidFill>
                  <a:srgbClr val="000000"/>
                </a:solidFill>
                <a:effectLst/>
                <a:latin typeface="Helvetica Neue"/>
              </a:rPr>
              <a:t>Is the pattern ab is a closed pattern?</a:t>
            </a:r>
          </a:p>
          <a:p>
            <a:pPr algn="l"/>
            <a:r>
              <a:rPr lang="en-US" b="0" i="0" dirty="0">
                <a:solidFill>
                  <a:srgbClr val="333333"/>
                </a:solidFill>
                <a:effectLst/>
                <a:latin typeface="Helvetica Neue"/>
              </a:rPr>
              <a:t>For the second example,</a:t>
            </a:r>
          </a:p>
          <a:p>
            <a:pPr lvl="1"/>
            <a:r>
              <a:rPr lang="en-US" b="0" i="0" dirty="0">
                <a:solidFill>
                  <a:srgbClr val="000000"/>
                </a:solidFill>
                <a:effectLst/>
                <a:latin typeface="Helvetica Neue"/>
              </a:rPr>
              <a:t>Suppose there are a total of 3 items: x, y, z. suppose a pattern </a:t>
            </a:r>
            <a:r>
              <a:rPr lang="en-US" b="0" i="0" dirty="0" err="1">
                <a:solidFill>
                  <a:srgbClr val="000000"/>
                </a:solidFill>
                <a:effectLst/>
                <a:latin typeface="Helvetica Neue"/>
              </a:rPr>
              <a:t>xy</a:t>
            </a:r>
            <a:r>
              <a:rPr lang="en-US" b="0" i="0" dirty="0">
                <a:solidFill>
                  <a:srgbClr val="000000"/>
                </a:solidFill>
                <a:effectLst/>
                <a:latin typeface="Helvetica Neue"/>
              </a:rPr>
              <a:t> has support count of 3 and a pattern </a:t>
            </a:r>
            <a:r>
              <a:rPr lang="en-US" b="0" i="0" dirty="0" err="1">
                <a:solidFill>
                  <a:srgbClr val="000000"/>
                </a:solidFill>
                <a:effectLst/>
                <a:latin typeface="Helvetica Neue"/>
              </a:rPr>
              <a:t>xyz</a:t>
            </a:r>
            <a:r>
              <a:rPr lang="en-US" b="0" i="0" dirty="0">
                <a:solidFill>
                  <a:srgbClr val="000000"/>
                </a:solidFill>
                <a:effectLst/>
                <a:latin typeface="Helvetica Neue"/>
              </a:rPr>
              <a:t> has support count of 2.</a:t>
            </a:r>
          </a:p>
          <a:p>
            <a:pPr lvl="1"/>
            <a:r>
              <a:rPr lang="en-US" b="1" i="0" dirty="0">
                <a:solidFill>
                  <a:srgbClr val="000000"/>
                </a:solidFill>
                <a:effectLst/>
                <a:latin typeface="Helvetica Neue"/>
              </a:rPr>
              <a:t>Is the pattern </a:t>
            </a:r>
            <a:r>
              <a:rPr lang="en-US" b="1" i="0" dirty="0" err="1">
                <a:solidFill>
                  <a:srgbClr val="000000"/>
                </a:solidFill>
                <a:effectLst/>
                <a:latin typeface="Helvetica Neue"/>
              </a:rPr>
              <a:t>xy</a:t>
            </a:r>
            <a:r>
              <a:rPr lang="en-US" b="1" i="0" dirty="0">
                <a:solidFill>
                  <a:srgbClr val="000000"/>
                </a:solidFill>
                <a:effectLst/>
                <a:latin typeface="Helvetica Neue"/>
              </a:rPr>
              <a:t> is a closed pattern?</a:t>
            </a:r>
          </a:p>
          <a:p>
            <a:endParaRPr lang="en-US" dirty="0"/>
          </a:p>
        </p:txBody>
      </p:sp>
    </p:spTree>
    <p:extLst>
      <p:ext uri="{BB962C8B-B14F-4D97-AF65-F5344CB8AC3E}">
        <p14:creationId xmlns:p14="http://schemas.microsoft.com/office/powerpoint/2010/main" val="394901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Expressing Patterns in Compressed Form: Max-Patterns</a:t>
            </a:r>
            <a:endParaRPr lang="en-US" dirty="0"/>
          </a:p>
        </p:txBody>
      </p:sp>
      <p:sp>
        <p:nvSpPr>
          <p:cNvPr id="3" name="Content Placeholder 2"/>
          <p:cNvSpPr>
            <a:spLocks noGrp="1"/>
          </p:cNvSpPr>
          <p:nvPr>
            <p:ph idx="1"/>
          </p:nvPr>
        </p:nvSpPr>
        <p:spPr>
          <a:xfrm>
            <a:off x="381000" y="1930400"/>
            <a:ext cx="7696202" cy="4468810"/>
          </a:xfrm>
        </p:spPr>
        <p:txBody>
          <a:bodyPr>
            <a:normAutofit/>
          </a:bodyPr>
          <a:lstStyle/>
          <a:p>
            <a:r>
              <a:rPr lang="en-US" dirty="0"/>
              <a:t>Solution 2: Max-patterns: A pattern X is a max-pattern if X is frequent and there exists no frequent super-pattern Y </a:t>
            </a:r>
            <a:r>
              <a:rPr lang="he-IL" dirty="0"/>
              <a:t>כ </a:t>
            </a:r>
            <a:r>
              <a:rPr lang="en-US" dirty="0"/>
              <a:t>X  </a:t>
            </a:r>
          </a:p>
          <a:p>
            <a:r>
              <a:rPr lang="en-US" dirty="0"/>
              <a:t>Difference from close-patterns?</a:t>
            </a:r>
          </a:p>
          <a:p>
            <a:pPr lvl="1"/>
            <a:r>
              <a:rPr lang="en-US" dirty="0"/>
              <a:t>Do not care the real support of the sub-patterns of a max-pattern</a:t>
            </a:r>
          </a:p>
          <a:p>
            <a:pPr lvl="1"/>
            <a:r>
              <a:rPr lang="en-US" dirty="0"/>
              <a:t>Let Transaction DB TDB1: T1: {a1, …, a50}; T2: {a1, …, a100}</a:t>
            </a:r>
          </a:p>
          <a:p>
            <a:pPr lvl="1"/>
            <a:r>
              <a:rPr lang="en-US" dirty="0"/>
              <a:t>Suppose </a:t>
            </a:r>
            <a:r>
              <a:rPr lang="en-US" dirty="0" err="1"/>
              <a:t>minsup</a:t>
            </a:r>
            <a:r>
              <a:rPr lang="en-US" dirty="0"/>
              <a:t> = 1. How many max-patterns does TDB1 contain?</a:t>
            </a:r>
          </a:p>
          <a:p>
            <a:pPr lvl="2"/>
            <a:r>
              <a:rPr lang="en-US" dirty="0"/>
              <a:t>One: P: “{a1, …, a100}: 1”</a:t>
            </a:r>
          </a:p>
          <a:p>
            <a:r>
              <a:rPr lang="en-US" dirty="0"/>
              <a:t>Max-pattern is a </a:t>
            </a:r>
            <a:r>
              <a:rPr lang="en-US" dirty="0" err="1"/>
              <a:t>lossy</a:t>
            </a:r>
            <a:r>
              <a:rPr lang="en-US" dirty="0"/>
              <a:t> compression!</a:t>
            </a:r>
          </a:p>
          <a:p>
            <a:pPr lvl="1"/>
            <a:r>
              <a:rPr lang="en-US" dirty="0"/>
              <a:t>We only know {a1, …, a40} is frequent</a:t>
            </a:r>
          </a:p>
          <a:p>
            <a:pPr lvl="1"/>
            <a:r>
              <a:rPr lang="en-US" dirty="0"/>
              <a:t>But we do not know the real support of {a1, …, a40}, …, any more!</a:t>
            </a:r>
          </a:p>
          <a:p>
            <a:r>
              <a:rPr lang="en-US" dirty="0"/>
              <a:t>Thus in many applications, mining close-patterns is more desirable than mining max-patterns</a:t>
            </a:r>
          </a:p>
        </p:txBody>
      </p:sp>
    </p:spTree>
    <p:extLst>
      <p:ext uri="{BB962C8B-B14F-4D97-AF65-F5344CB8AC3E}">
        <p14:creationId xmlns:p14="http://schemas.microsoft.com/office/powerpoint/2010/main" val="71691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263C-0489-4CA6-9F15-1CFC3B276FD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4B6B481-26EC-41ED-97F8-A8D22B4E02C7}"/>
              </a:ext>
            </a:extLst>
          </p:cNvPr>
          <p:cNvSpPr>
            <a:spLocks noGrp="1"/>
          </p:cNvSpPr>
          <p:nvPr>
            <p:ph idx="1"/>
          </p:nvPr>
        </p:nvSpPr>
        <p:spPr>
          <a:xfrm>
            <a:off x="685800" y="1488613"/>
            <a:ext cx="6347714" cy="5140787"/>
          </a:xfrm>
        </p:spPr>
        <p:txBody>
          <a:bodyPr/>
          <a:lstStyle/>
          <a:p>
            <a:pPr algn="l"/>
            <a:r>
              <a:rPr lang="en-US" b="0" i="0" dirty="0">
                <a:solidFill>
                  <a:srgbClr val="333333"/>
                </a:solidFill>
                <a:effectLst/>
                <a:latin typeface="Helvetica Neue"/>
              </a:rPr>
              <a:t>A </a:t>
            </a:r>
            <a:r>
              <a:rPr lang="en-US" b="1" i="0" dirty="0">
                <a:solidFill>
                  <a:srgbClr val="333333"/>
                </a:solidFill>
                <a:effectLst/>
                <a:latin typeface="Helvetica Neue"/>
              </a:rPr>
              <a:t>max pattern</a:t>
            </a:r>
            <a:r>
              <a:rPr lang="en-US" b="0" i="0" dirty="0">
                <a:solidFill>
                  <a:srgbClr val="333333"/>
                </a:solidFill>
                <a:effectLst/>
                <a:latin typeface="Helvetica Neue"/>
              </a:rPr>
              <a:t> is</a:t>
            </a:r>
          </a:p>
          <a:p>
            <a:pPr algn="l">
              <a:buFont typeface="+mj-lt"/>
              <a:buAutoNum type="arabicPeriod"/>
            </a:pPr>
            <a:r>
              <a:rPr lang="en-US" b="0" i="0" dirty="0">
                <a:solidFill>
                  <a:srgbClr val="000000"/>
                </a:solidFill>
                <a:effectLst/>
                <a:latin typeface="Helvetica Neue"/>
              </a:rPr>
              <a:t>a frequent pattern. So it also meets the minimum support criteria like closed pattern</a:t>
            </a:r>
          </a:p>
          <a:p>
            <a:pPr algn="l">
              <a:buFont typeface="+mj-lt"/>
              <a:buAutoNum type="arabicPeriod"/>
            </a:pPr>
            <a:r>
              <a:rPr lang="en-US" b="0" i="0" dirty="0">
                <a:solidFill>
                  <a:srgbClr val="000000"/>
                </a:solidFill>
                <a:effectLst/>
                <a:latin typeface="Helvetica Neue"/>
              </a:rPr>
              <a:t>In addition, but unlike closed pattern, all super-patterns of a max pattern are NOT frequent patterns.</a:t>
            </a:r>
          </a:p>
          <a:p>
            <a:pPr algn="l">
              <a:buFont typeface="Wingdings" panose="05000000000000000000" pitchFamily="2" charset="2"/>
              <a:buChar char="Ø"/>
            </a:pPr>
            <a:r>
              <a:rPr lang="en-US" b="0" i="0" dirty="0">
                <a:solidFill>
                  <a:srgbClr val="000000"/>
                </a:solidFill>
                <a:effectLst/>
                <a:latin typeface="Helvetica Neue"/>
              </a:rPr>
              <a:t>Suppose, the minimum support count is 2.Like before, for the first example, suppose there are a total of 3 items: a, b, c.</a:t>
            </a:r>
          </a:p>
          <a:p>
            <a:pPr lvl="1"/>
            <a:r>
              <a:rPr lang="en-US" dirty="0"/>
              <a:t>Suppose a pattern ab has support count of 3 and a pattern </a:t>
            </a:r>
            <a:r>
              <a:rPr lang="en-US" dirty="0" err="1"/>
              <a:t>abc</a:t>
            </a:r>
            <a:r>
              <a:rPr lang="en-US" dirty="0"/>
              <a:t> has support count of 2.</a:t>
            </a:r>
          </a:p>
          <a:p>
            <a:pPr lvl="1"/>
            <a:r>
              <a:rPr lang="en-US" b="1" dirty="0"/>
              <a:t>Is the pattern ab is a max pattern?</a:t>
            </a:r>
          </a:p>
          <a:p>
            <a:pPr lvl="1"/>
            <a:r>
              <a:rPr lang="en-US" dirty="0"/>
              <a:t>Suppose there are a total of 3 items: x, y, z. Suppose a pattern </a:t>
            </a:r>
            <a:r>
              <a:rPr lang="en-US" dirty="0" err="1"/>
              <a:t>xy</a:t>
            </a:r>
            <a:r>
              <a:rPr lang="en-US" dirty="0"/>
              <a:t> has support count of 3 and a pattern </a:t>
            </a:r>
            <a:r>
              <a:rPr lang="en-US" dirty="0" err="1"/>
              <a:t>xyz</a:t>
            </a:r>
            <a:r>
              <a:rPr lang="en-US" dirty="0"/>
              <a:t> has support count of 1.</a:t>
            </a:r>
          </a:p>
          <a:p>
            <a:pPr lvl="1"/>
            <a:r>
              <a:rPr lang="en-US" b="1" dirty="0"/>
              <a:t>Is the pattern </a:t>
            </a:r>
            <a:r>
              <a:rPr lang="en-US" b="1" dirty="0" err="1"/>
              <a:t>xy</a:t>
            </a:r>
            <a:r>
              <a:rPr lang="en-US" b="1" dirty="0"/>
              <a:t> is a max pattern?</a:t>
            </a:r>
          </a:p>
        </p:txBody>
      </p:sp>
    </p:spTree>
    <p:extLst>
      <p:ext uri="{BB962C8B-B14F-4D97-AF65-F5344CB8AC3E}">
        <p14:creationId xmlns:p14="http://schemas.microsoft.com/office/powerpoint/2010/main" val="251701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Downward Closure Property of Frequent Patterns</a:t>
            </a:r>
            <a:endParaRPr lang="en-US" dirty="0"/>
          </a:p>
        </p:txBody>
      </p:sp>
      <p:sp>
        <p:nvSpPr>
          <p:cNvPr id="3" name="Content Placeholder 2"/>
          <p:cNvSpPr>
            <a:spLocks noGrp="1"/>
          </p:cNvSpPr>
          <p:nvPr>
            <p:ph idx="1"/>
          </p:nvPr>
        </p:nvSpPr>
        <p:spPr/>
        <p:txBody>
          <a:bodyPr>
            <a:normAutofit lnSpcReduction="10000"/>
          </a:bodyPr>
          <a:lstStyle/>
          <a:p>
            <a:r>
              <a:rPr lang="en-US" dirty="0"/>
              <a:t>If an </a:t>
            </a:r>
            <a:r>
              <a:rPr lang="en-US" dirty="0" err="1"/>
              <a:t>itemset</a:t>
            </a:r>
            <a:r>
              <a:rPr lang="en-US" dirty="0"/>
              <a:t> </a:t>
            </a:r>
            <a:r>
              <a:rPr lang="en-US" i="1" dirty="0"/>
              <a:t>I</a:t>
            </a:r>
            <a:r>
              <a:rPr lang="en-US" dirty="0"/>
              <a:t> is frequent, then every subset of </a:t>
            </a:r>
            <a:r>
              <a:rPr lang="en-US" i="1" dirty="0"/>
              <a:t>I</a:t>
            </a:r>
            <a:r>
              <a:rPr lang="en-US" dirty="0"/>
              <a:t> must also be frequent.</a:t>
            </a:r>
          </a:p>
          <a:p>
            <a:r>
              <a:rPr lang="en-US" dirty="0"/>
              <a:t>This property is crucial because it allows for a more efficient search for frequent </a:t>
            </a:r>
            <a:r>
              <a:rPr lang="en-US" dirty="0" err="1"/>
              <a:t>itemsets</a:t>
            </a:r>
            <a:r>
              <a:rPr lang="en-US" dirty="0"/>
              <a:t>. </a:t>
            </a:r>
          </a:p>
          <a:p>
            <a:r>
              <a:rPr lang="en-US" dirty="0"/>
              <a:t>If a certain </a:t>
            </a:r>
            <a:r>
              <a:rPr lang="en-US" dirty="0" err="1"/>
              <a:t>itemset</a:t>
            </a:r>
            <a:r>
              <a:rPr lang="en-US" dirty="0"/>
              <a:t> is not frequent, there is no need to consider any of its supersets.</a:t>
            </a:r>
          </a:p>
          <a:p>
            <a:r>
              <a:rPr lang="en-US" dirty="0"/>
              <a:t>Observation: From TDB1: T1: {a1, …, a50}; T2: {a1, …, a100} We get a frequent </a:t>
            </a:r>
            <a:r>
              <a:rPr lang="en-US" dirty="0" err="1"/>
              <a:t>itemset</a:t>
            </a:r>
            <a:r>
              <a:rPr lang="en-US" dirty="0"/>
              <a:t>: {a1, …, a50} </a:t>
            </a:r>
          </a:p>
          <a:p>
            <a:r>
              <a:rPr lang="en-US" dirty="0"/>
              <a:t>Also, its subsets are all frequent: {a1}, {a2}, …, {a50}, {a1, a2}, …, {a1, …, a49}, … </a:t>
            </a:r>
          </a:p>
          <a:p>
            <a:r>
              <a:rPr lang="en-US" dirty="0"/>
              <a:t>There must be some hidden relationships among frequent patterns! </a:t>
            </a:r>
          </a:p>
          <a:p>
            <a:endParaRPr lang="en-US" dirty="0"/>
          </a:p>
          <a:p>
            <a:endParaRPr lang="en-US" u="sng" dirty="0"/>
          </a:p>
          <a:p>
            <a:endParaRPr lang="en-US" dirty="0"/>
          </a:p>
        </p:txBody>
      </p:sp>
    </p:spTree>
    <p:extLst>
      <p:ext uri="{BB962C8B-B14F-4D97-AF65-F5344CB8AC3E}">
        <p14:creationId xmlns:p14="http://schemas.microsoft.com/office/powerpoint/2010/main" val="490574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990600"/>
            <a:ext cx="7086600" cy="5486400"/>
          </a:xfrm>
        </p:spPr>
        <p:txBody>
          <a:bodyPr/>
          <a:lstStyle/>
          <a:p>
            <a:r>
              <a:rPr lang="en-US" dirty="0"/>
              <a:t>The downward closure (also called “</a:t>
            </a:r>
            <a:r>
              <a:rPr lang="en-US" dirty="0" err="1"/>
              <a:t>Apriori</a:t>
            </a:r>
            <a:r>
              <a:rPr lang="en-US" dirty="0"/>
              <a:t>”) property of frequent patterns </a:t>
            </a:r>
          </a:p>
          <a:p>
            <a:pPr lvl="1"/>
            <a:r>
              <a:rPr lang="en-US" dirty="0"/>
              <a:t>If </a:t>
            </a:r>
            <a:r>
              <a:rPr lang="en-US" b="1" dirty="0"/>
              <a:t>{beer, diaper, nuts} </a:t>
            </a:r>
            <a:r>
              <a:rPr lang="en-US" dirty="0"/>
              <a:t>is frequent, so is </a:t>
            </a:r>
            <a:r>
              <a:rPr lang="en-US" b="1" dirty="0"/>
              <a:t>{beer, diaper} </a:t>
            </a:r>
            <a:endParaRPr lang="en-US" dirty="0"/>
          </a:p>
          <a:p>
            <a:pPr lvl="1"/>
            <a:r>
              <a:rPr lang="en-US" dirty="0"/>
              <a:t>Every transaction containing {beer, diaper, nuts} also contains {beer, diaper} </a:t>
            </a:r>
          </a:p>
          <a:p>
            <a:pPr lvl="1"/>
            <a:r>
              <a:rPr lang="en-US" u="sng" dirty="0" err="1"/>
              <a:t>Apriori</a:t>
            </a:r>
            <a:r>
              <a:rPr lang="en-US" u="sng" dirty="0"/>
              <a:t>: Any subset of a frequent </a:t>
            </a:r>
            <a:r>
              <a:rPr lang="en-US" u="sng" dirty="0" err="1"/>
              <a:t>itemset</a:t>
            </a:r>
            <a:r>
              <a:rPr lang="en-US" u="sng" dirty="0"/>
              <a:t> must be frequent </a:t>
            </a:r>
          </a:p>
          <a:p>
            <a:r>
              <a:rPr lang="en-US" dirty="0"/>
              <a:t>Efficient mining methodology</a:t>
            </a:r>
          </a:p>
          <a:p>
            <a:pPr lvl="1"/>
            <a:r>
              <a:rPr lang="en-US" dirty="0"/>
              <a:t>If any subset of an </a:t>
            </a:r>
            <a:r>
              <a:rPr lang="en-US" dirty="0" err="1"/>
              <a:t>itemset</a:t>
            </a:r>
            <a:r>
              <a:rPr lang="en-US" dirty="0"/>
              <a:t> S is infrequent, then there is no chance for S to be frequent—why do we even have to consider S!? </a:t>
            </a:r>
          </a:p>
          <a:p>
            <a:endParaRPr lang="en-US" dirty="0"/>
          </a:p>
        </p:txBody>
      </p:sp>
    </p:spTree>
    <p:extLst>
      <p:ext uri="{BB962C8B-B14F-4D97-AF65-F5344CB8AC3E}">
        <p14:creationId xmlns:p14="http://schemas.microsoft.com/office/powerpoint/2010/main" val="2745833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used for frequent pattern mining</a:t>
            </a:r>
          </a:p>
        </p:txBody>
      </p:sp>
      <p:sp>
        <p:nvSpPr>
          <p:cNvPr id="3" name="Content Placeholder 2"/>
          <p:cNvSpPr>
            <a:spLocks noGrp="1"/>
          </p:cNvSpPr>
          <p:nvPr>
            <p:ph idx="1"/>
          </p:nvPr>
        </p:nvSpPr>
        <p:spPr>
          <a:xfrm>
            <a:off x="609598" y="2160590"/>
            <a:ext cx="7010401" cy="3880773"/>
          </a:xfrm>
        </p:spPr>
        <p:txBody>
          <a:bodyPr>
            <a:normAutofit/>
          </a:bodyPr>
          <a:lstStyle/>
          <a:p>
            <a:r>
              <a:rPr lang="en-US" dirty="0"/>
              <a:t>There are several different algorithms used for frequent pattern mining, including:</a:t>
            </a:r>
          </a:p>
          <a:p>
            <a:pPr lvl="1" algn="just"/>
            <a:r>
              <a:rPr lang="en-US" dirty="0" err="1"/>
              <a:t>Apriori</a:t>
            </a:r>
            <a:r>
              <a:rPr lang="en-US" dirty="0"/>
              <a:t> algorithm: This is one of the most commonly used algorithms for frequent pattern mining. It uses a “bottom-up” approach to identify frequent </a:t>
            </a:r>
            <a:r>
              <a:rPr lang="en-US" dirty="0" err="1"/>
              <a:t>itemsets</a:t>
            </a:r>
            <a:r>
              <a:rPr lang="en-US" dirty="0"/>
              <a:t> and then generates association rules from those </a:t>
            </a:r>
            <a:r>
              <a:rPr lang="en-US" dirty="0" err="1"/>
              <a:t>itemsets</a:t>
            </a:r>
            <a:r>
              <a:rPr lang="en-US" dirty="0"/>
              <a:t>.</a:t>
            </a:r>
          </a:p>
          <a:p>
            <a:pPr lvl="1" algn="just"/>
            <a:r>
              <a:rPr lang="en-US" dirty="0"/>
              <a:t>ECLAT algorithm: This algorithm uses a “depth-first search” approach to identify frequent </a:t>
            </a:r>
            <a:r>
              <a:rPr lang="en-US" dirty="0" err="1"/>
              <a:t>itemsets</a:t>
            </a:r>
            <a:r>
              <a:rPr lang="en-US" dirty="0"/>
              <a:t>. It is particularly efficient for datasets with a large number of items.</a:t>
            </a:r>
          </a:p>
          <a:p>
            <a:pPr lvl="1" algn="just"/>
            <a:r>
              <a:rPr lang="en-US" dirty="0"/>
              <a:t>FP-growth algorithm: This algorithm uses a “compression” technique to find frequent patterns efficiently. It is particularly efficient for datasets with a large number of transactions.</a:t>
            </a:r>
          </a:p>
        </p:txBody>
      </p:sp>
    </p:spTree>
    <p:extLst>
      <p:ext uri="{BB962C8B-B14F-4D97-AF65-F5344CB8AC3E}">
        <p14:creationId xmlns:p14="http://schemas.microsoft.com/office/powerpoint/2010/main" val="3138991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pPr marL="619125" indent="-619125"/>
            <a:r>
              <a:rPr lang="en-US" dirty="0"/>
              <a:t>The </a:t>
            </a:r>
            <a:r>
              <a:rPr lang="en-US" dirty="0" err="1"/>
              <a:t>Apriori</a:t>
            </a:r>
            <a:r>
              <a:rPr lang="en-US" dirty="0"/>
              <a:t> Algorithm</a:t>
            </a:r>
          </a:p>
        </p:txBody>
      </p:sp>
      <p:sp>
        <p:nvSpPr>
          <p:cNvPr id="18436" name="Rectangle 3"/>
          <p:cNvSpPr>
            <a:spLocks noGrp="1" noChangeArrowheads="1"/>
          </p:cNvSpPr>
          <p:nvPr>
            <p:ph idx="1"/>
          </p:nvPr>
        </p:nvSpPr>
        <p:spPr>
          <a:xfrm>
            <a:off x="609599" y="1524000"/>
            <a:ext cx="6858001" cy="4725458"/>
          </a:xfrm>
        </p:spPr>
        <p:txBody>
          <a:bodyPr>
            <a:noAutofit/>
          </a:bodyPr>
          <a:lstStyle/>
          <a:p>
            <a:pPr marL="205740" indent="-205740" algn="just">
              <a:spcBef>
                <a:spcPts val="0"/>
              </a:spcBef>
            </a:pPr>
            <a:r>
              <a:rPr lang="en-US" sz="1600" dirty="0">
                <a:solidFill>
                  <a:schemeClr val="tx1"/>
                </a:solidFill>
              </a:rPr>
              <a:t>An algorithm for </a:t>
            </a:r>
            <a:r>
              <a:rPr lang="en-US" sz="1600" b="1" i="1" dirty="0">
                <a:solidFill>
                  <a:schemeClr val="tx1"/>
                </a:solidFill>
              </a:rPr>
              <a:t>mining Frequent </a:t>
            </a:r>
            <a:r>
              <a:rPr lang="en-US" sz="1600" b="1" i="1" dirty="0" err="1">
                <a:solidFill>
                  <a:schemeClr val="tx1"/>
                </a:solidFill>
              </a:rPr>
              <a:t>Itemsets</a:t>
            </a:r>
            <a:r>
              <a:rPr lang="en-US" sz="1600" b="1" i="1" dirty="0">
                <a:solidFill>
                  <a:schemeClr val="tx1"/>
                </a:solidFill>
              </a:rPr>
              <a:t> </a:t>
            </a:r>
          </a:p>
          <a:p>
            <a:pPr marL="411480" lvl="1" indent="-205740" algn="just">
              <a:spcBef>
                <a:spcPts val="0"/>
              </a:spcBef>
              <a:buFont typeface="Courier New" pitchFamily="49" charset="0"/>
              <a:buChar char="o"/>
            </a:pPr>
            <a:r>
              <a:rPr lang="en-US" dirty="0">
                <a:solidFill>
                  <a:schemeClr val="tx1"/>
                </a:solidFill>
              </a:rPr>
              <a:t>for Boolean Association Rules </a:t>
            </a:r>
          </a:p>
          <a:p>
            <a:pPr marL="411480" lvl="1" indent="-205740" algn="just">
              <a:spcBef>
                <a:spcPts val="0"/>
              </a:spcBef>
              <a:buFont typeface="Courier New" pitchFamily="49" charset="0"/>
              <a:buChar char="o"/>
            </a:pPr>
            <a:r>
              <a:rPr lang="en-US" dirty="0">
                <a:solidFill>
                  <a:schemeClr val="tx1"/>
                </a:solidFill>
              </a:rPr>
              <a:t>using Candidate Generation. </a:t>
            </a:r>
          </a:p>
          <a:p>
            <a:pPr marL="205740" indent="-205740" algn="just">
              <a:spcBef>
                <a:spcPts val="900"/>
              </a:spcBef>
            </a:pPr>
            <a:r>
              <a:rPr lang="en-US" sz="1600" dirty="0">
                <a:solidFill>
                  <a:schemeClr val="tx1"/>
                </a:solidFill>
              </a:rPr>
              <a:t>The algorithm </a:t>
            </a:r>
            <a:r>
              <a:rPr lang="en-US" sz="1600" b="1" i="1" dirty="0">
                <a:solidFill>
                  <a:schemeClr val="tx1"/>
                </a:solidFill>
              </a:rPr>
              <a:t>uses prior knowledge</a:t>
            </a:r>
            <a:r>
              <a:rPr lang="en-US" sz="1600" dirty="0">
                <a:solidFill>
                  <a:schemeClr val="tx1"/>
                </a:solidFill>
              </a:rPr>
              <a:t> of frequent </a:t>
            </a:r>
            <a:r>
              <a:rPr lang="en-US" sz="1600" dirty="0" err="1">
                <a:solidFill>
                  <a:schemeClr val="tx1"/>
                </a:solidFill>
              </a:rPr>
              <a:t>itemset</a:t>
            </a:r>
            <a:r>
              <a:rPr lang="en-US" sz="1600" dirty="0">
                <a:solidFill>
                  <a:schemeClr val="tx1"/>
                </a:solidFill>
              </a:rPr>
              <a:t> properties. </a:t>
            </a:r>
          </a:p>
          <a:p>
            <a:pPr marL="205740" indent="-205740" algn="just">
              <a:spcBef>
                <a:spcPts val="900"/>
              </a:spcBef>
            </a:pPr>
            <a:r>
              <a:rPr lang="en-US" sz="1600" dirty="0" err="1">
                <a:solidFill>
                  <a:schemeClr val="tx1"/>
                </a:solidFill>
              </a:rPr>
              <a:t>Apriori</a:t>
            </a:r>
            <a:r>
              <a:rPr lang="en-US" sz="1600" dirty="0">
                <a:solidFill>
                  <a:schemeClr val="tx1"/>
                </a:solidFill>
              </a:rPr>
              <a:t> employs an </a:t>
            </a:r>
            <a:r>
              <a:rPr lang="en-US" sz="1600" b="1" i="1" dirty="0">
                <a:solidFill>
                  <a:schemeClr val="tx1"/>
                </a:solidFill>
              </a:rPr>
              <a:t>iterative approach</a:t>
            </a:r>
            <a:r>
              <a:rPr lang="en-US" sz="1600" dirty="0">
                <a:solidFill>
                  <a:schemeClr val="tx1"/>
                </a:solidFill>
              </a:rPr>
              <a:t> known as a </a:t>
            </a:r>
            <a:r>
              <a:rPr lang="en-US" sz="1600" b="1" i="1" dirty="0">
                <a:solidFill>
                  <a:schemeClr val="tx1"/>
                </a:solidFill>
              </a:rPr>
              <a:t>level-wise search</a:t>
            </a:r>
            <a:r>
              <a:rPr lang="en-US" sz="1600" dirty="0">
                <a:solidFill>
                  <a:schemeClr val="tx1"/>
                </a:solidFill>
              </a:rPr>
              <a:t> where </a:t>
            </a:r>
          </a:p>
          <a:p>
            <a:pPr marL="754380" lvl="2" indent="-205740" algn="just">
              <a:spcBef>
                <a:spcPts val="0"/>
              </a:spcBef>
              <a:buFont typeface="Courier New" panose="02070309020205020404" pitchFamily="49" charset="0"/>
              <a:buChar char="o"/>
            </a:pPr>
            <a:r>
              <a:rPr lang="en-US" sz="1600" dirty="0">
                <a:solidFill>
                  <a:schemeClr val="tx1"/>
                </a:solidFill>
              </a:rPr>
              <a:t>k-</a:t>
            </a:r>
            <a:r>
              <a:rPr lang="en-US" sz="1600" dirty="0" err="1">
                <a:solidFill>
                  <a:schemeClr val="tx1"/>
                </a:solidFill>
              </a:rPr>
              <a:t>itemsets</a:t>
            </a:r>
            <a:r>
              <a:rPr lang="en-US" sz="1600" dirty="0">
                <a:solidFill>
                  <a:schemeClr val="tx1"/>
                </a:solidFill>
              </a:rPr>
              <a:t> are used to explore (k+1)-</a:t>
            </a:r>
            <a:r>
              <a:rPr lang="en-US" sz="1600" dirty="0" err="1">
                <a:solidFill>
                  <a:schemeClr val="tx1"/>
                </a:solidFill>
              </a:rPr>
              <a:t>itemsets</a:t>
            </a:r>
            <a:r>
              <a:rPr lang="en-US" sz="1600" dirty="0">
                <a:solidFill>
                  <a:schemeClr val="tx1"/>
                </a:solidFill>
              </a:rPr>
              <a:t>. </a:t>
            </a:r>
          </a:p>
          <a:p>
            <a:pPr marL="205740" indent="-205740" algn="just">
              <a:spcBef>
                <a:spcPts val="900"/>
              </a:spcBef>
            </a:pPr>
            <a:r>
              <a:rPr lang="en-US" sz="1600" dirty="0">
                <a:solidFill>
                  <a:schemeClr val="tx1"/>
                </a:solidFill>
              </a:rPr>
              <a:t>First, the set of frequent 1-itemsets is found. </a:t>
            </a:r>
          </a:p>
          <a:p>
            <a:pPr marL="411480" lvl="1" indent="-205740" algn="just">
              <a:buFont typeface="Courier New" pitchFamily="49" charset="0"/>
              <a:buChar char="o"/>
            </a:pPr>
            <a:r>
              <a:rPr lang="en-US" dirty="0">
                <a:solidFill>
                  <a:schemeClr val="tx1"/>
                </a:solidFill>
              </a:rPr>
              <a:t>This set is denoted </a:t>
            </a:r>
            <a:r>
              <a:rPr lang="en-US" b="1" dirty="0">
                <a:solidFill>
                  <a:schemeClr val="tx1"/>
                </a:solidFill>
              </a:rPr>
              <a:t>L</a:t>
            </a:r>
            <a:r>
              <a:rPr lang="en-US" b="1" baseline="-25000" dirty="0">
                <a:solidFill>
                  <a:schemeClr val="tx1"/>
                </a:solidFill>
              </a:rPr>
              <a:t>1</a:t>
            </a:r>
            <a:r>
              <a:rPr lang="en-US" dirty="0">
                <a:solidFill>
                  <a:schemeClr val="tx1"/>
                </a:solidFill>
              </a:rPr>
              <a:t>. </a:t>
            </a:r>
          </a:p>
          <a:p>
            <a:pPr marL="205740" indent="-205740" algn="just">
              <a:spcBef>
                <a:spcPts val="900"/>
              </a:spcBef>
            </a:pPr>
            <a:r>
              <a:rPr lang="en-US" sz="1600" b="1" dirty="0">
                <a:solidFill>
                  <a:schemeClr val="tx1"/>
                </a:solidFill>
              </a:rPr>
              <a:t>L</a:t>
            </a:r>
            <a:r>
              <a:rPr lang="en-US" sz="1600" b="1" baseline="-25000" dirty="0">
                <a:solidFill>
                  <a:schemeClr val="tx1"/>
                </a:solidFill>
              </a:rPr>
              <a:t>1</a:t>
            </a:r>
            <a:r>
              <a:rPr lang="en-US" sz="1600" dirty="0">
                <a:solidFill>
                  <a:schemeClr val="tx1"/>
                </a:solidFill>
              </a:rPr>
              <a:t> is used to find </a:t>
            </a:r>
            <a:r>
              <a:rPr lang="en-US" sz="1600" b="1" dirty="0">
                <a:solidFill>
                  <a:schemeClr val="tx1"/>
                </a:solidFill>
              </a:rPr>
              <a:t>L</a:t>
            </a:r>
            <a:r>
              <a:rPr lang="en-US" sz="1600" b="1" baseline="-25000" dirty="0">
                <a:solidFill>
                  <a:schemeClr val="tx1"/>
                </a:solidFill>
              </a:rPr>
              <a:t>2</a:t>
            </a:r>
            <a:r>
              <a:rPr lang="en-US" sz="1600" dirty="0">
                <a:solidFill>
                  <a:schemeClr val="tx1"/>
                </a:solidFill>
              </a:rPr>
              <a:t>, the set of frequent 2-itemsets, which is used to find </a:t>
            </a:r>
            <a:r>
              <a:rPr lang="en-US" sz="1600" b="1" dirty="0">
                <a:solidFill>
                  <a:schemeClr val="tx1"/>
                </a:solidFill>
              </a:rPr>
              <a:t>L</a:t>
            </a:r>
            <a:r>
              <a:rPr lang="en-US" sz="1600" b="1" baseline="-25000" dirty="0">
                <a:solidFill>
                  <a:schemeClr val="tx1"/>
                </a:solidFill>
              </a:rPr>
              <a:t>3</a:t>
            </a:r>
            <a:r>
              <a:rPr lang="en-US" sz="1600" dirty="0">
                <a:solidFill>
                  <a:schemeClr val="tx1"/>
                </a:solidFill>
              </a:rPr>
              <a:t> and so on, until no more frequent k-</a:t>
            </a:r>
            <a:r>
              <a:rPr lang="en-US" sz="1600" dirty="0" err="1">
                <a:solidFill>
                  <a:schemeClr val="tx1"/>
                </a:solidFill>
              </a:rPr>
              <a:t>itemsets</a:t>
            </a:r>
            <a:r>
              <a:rPr lang="en-US" sz="1600" dirty="0">
                <a:solidFill>
                  <a:schemeClr val="tx1"/>
                </a:solidFill>
              </a:rPr>
              <a:t> can be found. </a:t>
            </a:r>
          </a:p>
          <a:p>
            <a:pPr marL="205740" indent="-205740" algn="just">
              <a:spcBef>
                <a:spcPts val="900"/>
              </a:spcBef>
            </a:pPr>
            <a:r>
              <a:rPr lang="en-US" sz="1600" dirty="0">
                <a:solidFill>
                  <a:schemeClr val="tx1"/>
                </a:solidFill>
              </a:rPr>
              <a:t>The finding of each </a:t>
            </a:r>
            <a:r>
              <a:rPr lang="en-US" sz="1600" b="1" dirty="0" err="1">
                <a:solidFill>
                  <a:schemeClr val="tx1"/>
                </a:solidFill>
              </a:rPr>
              <a:t>L</a:t>
            </a:r>
            <a:r>
              <a:rPr lang="en-US" sz="1600" b="1" baseline="-25000" dirty="0" err="1">
                <a:solidFill>
                  <a:schemeClr val="tx1"/>
                </a:solidFill>
              </a:rPr>
              <a:t>k</a:t>
            </a:r>
            <a:r>
              <a:rPr lang="en-US" sz="1600" dirty="0">
                <a:solidFill>
                  <a:schemeClr val="tx1"/>
                </a:solidFill>
              </a:rPr>
              <a:t> requires one full scan of the database. </a:t>
            </a:r>
          </a:p>
        </p:txBody>
      </p:sp>
      <p:sp>
        <p:nvSpPr>
          <p:cNvPr id="5" name="Slide Number Placeholder 5"/>
          <p:cNvSpPr>
            <a:spLocks noGrp="1"/>
          </p:cNvSpPr>
          <p:nvPr>
            <p:ph type="sldNum" sz="quarter" idx="12"/>
          </p:nvPr>
        </p:nvSpPr>
        <p:spPr>
          <a:xfrm>
            <a:off x="8412114" y="857250"/>
            <a:ext cx="865613" cy="818092"/>
          </a:xfrm>
          <a:noFill/>
        </p:spPr>
        <p:txBody>
          <a:bodyPr/>
          <a:lstStyle/>
          <a:p>
            <a:r>
              <a:rPr lang="en-US" dirty="0"/>
              <a:t>12</a:t>
            </a:r>
          </a:p>
        </p:txBody>
      </p:sp>
    </p:spTree>
    <p:extLst>
      <p:ext uri="{BB962C8B-B14F-4D97-AF65-F5344CB8AC3E}">
        <p14:creationId xmlns:p14="http://schemas.microsoft.com/office/powerpoint/2010/main" val="113202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 calcmode="lin" valueType="num">
                                      <p:cBhvr>
                                        <p:cTn id="7" dur="1000" fill="hold"/>
                                        <p:tgtEl>
                                          <p:spTgt spid="1843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843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8436">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436">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8436">
                                            <p:txEl>
                                              <p:pRg st="1" end="1"/>
                                            </p:txEl>
                                          </p:spTgt>
                                        </p:tgtEl>
                                        <p:attrNameLst>
                                          <p:attrName>style.visibility</p:attrName>
                                        </p:attrNameLst>
                                      </p:cBhvr>
                                      <p:to>
                                        <p:strVal val="visible"/>
                                      </p:to>
                                    </p:set>
                                    <p:anim calcmode="lin" valueType="num">
                                      <p:cBhvr>
                                        <p:cTn id="13" dur="1000" fill="hold"/>
                                        <p:tgtEl>
                                          <p:spTgt spid="18436">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18436">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18436">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8436">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18436">
                                            <p:txEl>
                                              <p:pRg st="2" end="2"/>
                                            </p:txEl>
                                          </p:spTgt>
                                        </p:tgtEl>
                                        <p:attrNameLst>
                                          <p:attrName>style.visibility</p:attrName>
                                        </p:attrNameLst>
                                      </p:cBhvr>
                                      <p:to>
                                        <p:strVal val="visible"/>
                                      </p:to>
                                    </p:set>
                                    <p:anim calcmode="lin" valueType="num">
                                      <p:cBhvr>
                                        <p:cTn id="19" dur="1000" fill="hold"/>
                                        <p:tgtEl>
                                          <p:spTgt spid="18436">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18436">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18436">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8436">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18436">
                                            <p:txEl>
                                              <p:pRg st="3" end="3"/>
                                            </p:txEl>
                                          </p:spTgt>
                                        </p:tgtEl>
                                        <p:attrNameLst>
                                          <p:attrName>style.visibility</p:attrName>
                                        </p:attrNameLst>
                                      </p:cBhvr>
                                      <p:to>
                                        <p:strVal val="visible"/>
                                      </p:to>
                                    </p:set>
                                    <p:anim calcmode="lin" valueType="num">
                                      <p:cBhvr>
                                        <p:cTn id="27" dur="500" fill="hold"/>
                                        <p:tgtEl>
                                          <p:spTgt spid="18436">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1843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8436">
                                            <p:txEl>
                                              <p:pRg st="4" end="4"/>
                                            </p:txEl>
                                          </p:spTgt>
                                        </p:tgtEl>
                                        <p:attrNameLst>
                                          <p:attrName>style.visibility</p:attrName>
                                        </p:attrNameLst>
                                      </p:cBhvr>
                                      <p:to>
                                        <p:strVal val="visible"/>
                                      </p:to>
                                    </p:set>
                                    <p:anim calcmode="lin" valueType="num">
                                      <p:cBhvr>
                                        <p:cTn id="33" dur="500" fill="hold"/>
                                        <p:tgtEl>
                                          <p:spTgt spid="18436">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18436">
                                            <p:txEl>
                                              <p:pRg st="4" end="4"/>
                                            </p:txEl>
                                          </p:spTgt>
                                        </p:tgtEl>
                                        <p:attrNameLst>
                                          <p:attrName>ppt_h</p:attrName>
                                        </p:attrNameLst>
                                      </p:cBhvr>
                                      <p:tavLst>
                                        <p:tav tm="0">
                                          <p:val>
                                            <p:strVal val="#ppt_h"/>
                                          </p:val>
                                        </p:tav>
                                        <p:tav tm="100000">
                                          <p:val>
                                            <p:strVal val="#ppt_h"/>
                                          </p:val>
                                        </p:tav>
                                      </p:tavLst>
                                    </p:anim>
                                  </p:childTnLst>
                                </p:cTn>
                              </p:par>
                              <p:par>
                                <p:cTn id="35" presetID="17" presetClass="entr" presetSubtype="10" fill="hold" grpId="0" nodeType="withEffect">
                                  <p:stCondLst>
                                    <p:cond delay="0"/>
                                  </p:stCondLst>
                                  <p:childTnLst>
                                    <p:set>
                                      <p:cBhvr>
                                        <p:cTn id="36" dur="1" fill="hold">
                                          <p:stCondLst>
                                            <p:cond delay="0"/>
                                          </p:stCondLst>
                                        </p:cTn>
                                        <p:tgtEl>
                                          <p:spTgt spid="18436">
                                            <p:txEl>
                                              <p:pRg st="5" end="5"/>
                                            </p:txEl>
                                          </p:spTgt>
                                        </p:tgtEl>
                                        <p:attrNameLst>
                                          <p:attrName>style.visibility</p:attrName>
                                        </p:attrNameLst>
                                      </p:cBhvr>
                                      <p:to>
                                        <p:strVal val="visible"/>
                                      </p:to>
                                    </p:set>
                                    <p:anim calcmode="lin" valueType="num">
                                      <p:cBhvr>
                                        <p:cTn id="37" dur="500" fill="hold"/>
                                        <p:tgtEl>
                                          <p:spTgt spid="18436">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18436">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8436">
                                            <p:txEl>
                                              <p:pRg st="6" end="6"/>
                                            </p:txEl>
                                          </p:spTgt>
                                        </p:tgtEl>
                                        <p:attrNameLst>
                                          <p:attrName>style.visibility</p:attrName>
                                        </p:attrNameLst>
                                      </p:cBhvr>
                                      <p:to>
                                        <p:strVal val="visible"/>
                                      </p:to>
                                    </p:set>
                                    <p:animEffect transition="in" filter="fade">
                                      <p:cBhvr>
                                        <p:cTn id="43" dur="500"/>
                                        <p:tgtEl>
                                          <p:spTgt spid="18436">
                                            <p:txEl>
                                              <p:pRg st="6" end="6"/>
                                            </p:txEl>
                                          </p:spTgt>
                                        </p:tgtEl>
                                      </p:cBhvr>
                                    </p:animEffect>
                                    <p:anim calcmode="lin" valueType="num">
                                      <p:cBhvr>
                                        <p:cTn id="44" dur="500" fill="hold"/>
                                        <p:tgtEl>
                                          <p:spTgt spid="18436">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18436">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8436">
                                            <p:txEl>
                                              <p:pRg st="7" end="7"/>
                                            </p:txEl>
                                          </p:spTgt>
                                        </p:tgtEl>
                                        <p:attrNameLst>
                                          <p:attrName>style.visibility</p:attrName>
                                        </p:attrNameLst>
                                      </p:cBhvr>
                                      <p:to>
                                        <p:strVal val="visible"/>
                                      </p:to>
                                    </p:set>
                                    <p:animEffect transition="in" filter="fade">
                                      <p:cBhvr>
                                        <p:cTn id="48" dur="500"/>
                                        <p:tgtEl>
                                          <p:spTgt spid="18436">
                                            <p:txEl>
                                              <p:pRg st="7" end="7"/>
                                            </p:txEl>
                                          </p:spTgt>
                                        </p:tgtEl>
                                      </p:cBhvr>
                                    </p:animEffect>
                                    <p:anim calcmode="lin" valueType="num">
                                      <p:cBhvr>
                                        <p:cTn id="49" dur="500" fill="hold"/>
                                        <p:tgtEl>
                                          <p:spTgt spid="18436">
                                            <p:txEl>
                                              <p:pRg st="7" end="7"/>
                                            </p:txEl>
                                          </p:spTgt>
                                        </p:tgtEl>
                                        <p:attrNameLst>
                                          <p:attrName>ppt_x</p:attrName>
                                        </p:attrNameLst>
                                      </p:cBhvr>
                                      <p:tavLst>
                                        <p:tav tm="0">
                                          <p:val>
                                            <p:strVal val="#ppt_x"/>
                                          </p:val>
                                        </p:tav>
                                        <p:tav tm="100000">
                                          <p:val>
                                            <p:strVal val="#ppt_x"/>
                                          </p:val>
                                        </p:tav>
                                      </p:tavLst>
                                    </p:anim>
                                    <p:anim calcmode="lin" valueType="num">
                                      <p:cBhvr>
                                        <p:cTn id="50" dur="500" fill="hold"/>
                                        <p:tgtEl>
                                          <p:spTgt spid="1843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8436">
                                            <p:txEl>
                                              <p:pRg st="8" end="8"/>
                                            </p:txEl>
                                          </p:spTgt>
                                        </p:tgtEl>
                                        <p:attrNameLst>
                                          <p:attrName>style.visibility</p:attrName>
                                        </p:attrNameLst>
                                      </p:cBhvr>
                                      <p:to>
                                        <p:strVal val="visible"/>
                                      </p:to>
                                    </p:set>
                                    <p:animEffect transition="in" filter="fade">
                                      <p:cBhvr>
                                        <p:cTn id="55" dur="500"/>
                                        <p:tgtEl>
                                          <p:spTgt spid="18436">
                                            <p:txEl>
                                              <p:pRg st="8" end="8"/>
                                            </p:txEl>
                                          </p:spTgt>
                                        </p:tgtEl>
                                      </p:cBhvr>
                                    </p:animEffect>
                                    <p:anim calcmode="lin" valueType="num">
                                      <p:cBhvr>
                                        <p:cTn id="56" dur="500" fill="hold"/>
                                        <p:tgtEl>
                                          <p:spTgt spid="18436">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1843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8436">
                                            <p:txEl>
                                              <p:pRg st="9" end="9"/>
                                            </p:txEl>
                                          </p:spTgt>
                                        </p:tgtEl>
                                        <p:attrNameLst>
                                          <p:attrName>style.visibility</p:attrName>
                                        </p:attrNameLst>
                                      </p:cBhvr>
                                      <p:to>
                                        <p:strVal val="visible"/>
                                      </p:to>
                                    </p:set>
                                    <p:animEffect transition="in" filter="fade">
                                      <p:cBhvr>
                                        <p:cTn id="62" dur="500"/>
                                        <p:tgtEl>
                                          <p:spTgt spid="18436">
                                            <p:txEl>
                                              <p:pRg st="9" end="9"/>
                                            </p:txEl>
                                          </p:spTgt>
                                        </p:tgtEl>
                                      </p:cBhvr>
                                    </p:animEffect>
                                    <p:anim calcmode="lin" valueType="num">
                                      <p:cBhvr>
                                        <p:cTn id="63" dur="500" fill="hold"/>
                                        <p:tgtEl>
                                          <p:spTgt spid="18436">
                                            <p:txEl>
                                              <p:pRg st="9" end="9"/>
                                            </p:txEl>
                                          </p:spTgt>
                                        </p:tgtEl>
                                        <p:attrNameLst>
                                          <p:attrName>ppt_x</p:attrName>
                                        </p:attrNameLst>
                                      </p:cBhvr>
                                      <p:tavLst>
                                        <p:tav tm="0">
                                          <p:val>
                                            <p:strVal val="#ppt_x"/>
                                          </p:val>
                                        </p:tav>
                                        <p:tav tm="100000">
                                          <p:val>
                                            <p:strVal val="#ppt_x"/>
                                          </p:val>
                                        </p:tav>
                                      </p:tavLst>
                                    </p:anim>
                                    <p:anim calcmode="lin" valueType="num">
                                      <p:cBhvr>
                                        <p:cTn id="64" dur="500" fill="hold"/>
                                        <p:tgtEl>
                                          <p:spTgt spid="1843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3"/>
          <p:cNvSpPr>
            <a:spLocks noGrp="1" noChangeArrowheads="1"/>
          </p:cNvSpPr>
          <p:nvPr>
            <p:ph type="body" idx="4294967295"/>
          </p:nvPr>
        </p:nvSpPr>
        <p:spPr>
          <a:xfrm>
            <a:off x="457200" y="1143000"/>
            <a:ext cx="6983544" cy="4583906"/>
          </a:xfrm>
        </p:spPr>
        <p:txBody>
          <a:bodyPr>
            <a:normAutofit/>
          </a:bodyPr>
          <a:lstStyle/>
          <a:p>
            <a:pPr marL="205740" indent="-205740" algn="just">
              <a:spcBef>
                <a:spcPts val="450"/>
              </a:spcBef>
            </a:pPr>
            <a:r>
              <a:rPr lang="en-US" dirty="0"/>
              <a:t>To improve the efficiency of the level-wise generation of frequent </a:t>
            </a:r>
            <a:r>
              <a:rPr lang="en-US" dirty="0" err="1"/>
              <a:t>itemsets</a:t>
            </a:r>
            <a:r>
              <a:rPr lang="en-US" dirty="0"/>
              <a:t>, </a:t>
            </a:r>
          </a:p>
          <a:p>
            <a:pPr marL="411480" lvl="1" indent="-205740" algn="just">
              <a:buFont typeface="Courier New" pitchFamily="49" charset="0"/>
              <a:buChar char="o"/>
            </a:pPr>
            <a:r>
              <a:rPr lang="en-US" sz="1800" dirty="0">
                <a:solidFill>
                  <a:schemeClr val="tx1"/>
                </a:solidFill>
              </a:rPr>
              <a:t>an important property called the </a:t>
            </a:r>
            <a:r>
              <a:rPr lang="en-US" sz="1800" b="1" i="1" dirty="0" err="1">
                <a:solidFill>
                  <a:schemeClr val="tx1"/>
                </a:solidFill>
              </a:rPr>
              <a:t>Apriori</a:t>
            </a:r>
            <a:r>
              <a:rPr lang="en-US" sz="1800" b="1" i="1" dirty="0">
                <a:solidFill>
                  <a:schemeClr val="tx1"/>
                </a:solidFill>
              </a:rPr>
              <a:t> property</a:t>
            </a:r>
            <a:r>
              <a:rPr lang="en-US" sz="1800" dirty="0">
                <a:solidFill>
                  <a:schemeClr val="tx1"/>
                </a:solidFill>
              </a:rPr>
              <a:t> is used to </a:t>
            </a:r>
            <a:r>
              <a:rPr lang="en-US" sz="1800" b="1" i="1" dirty="0">
                <a:solidFill>
                  <a:schemeClr val="tx1"/>
                </a:solidFill>
              </a:rPr>
              <a:t>reduce the search space</a:t>
            </a:r>
            <a:r>
              <a:rPr lang="en-US" sz="1800" dirty="0">
                <a:solidFill>
                  <a:schemeClr val="tx1"/>
                </a:solidFill>
              </a:rPr>
              <a:t>. </a:t>
            </a:r>
          </a:p>
          <a:p>
            <a:pPr algn="ctr">
              <a:spcBef>
                <a:spcPts val="900"/>
              </a:spcBef>
              <a:buNone/>
            </a:pPr>
            <a:r>
              <a:rPr lang="en-US" b="1" i="1" dirty="0"/>
              <a:t>All nonempty subsets of a frequent </a:t>
            </a:r>
            <a:r>
              <a:rPr lang="en-US" b="1" i="1" dirty="0" err="1"/>
              <a:t>itemset</a:t>
            </a:r>
            <a:r>
              <a:rPr lang="en-US" b="1" i="1" dirty="0"/>
              <a:t> must also be frequent. </a:t>
            </a:r>
          </a:p>
          <a:p>
            <a:pPr marL="205740" indent="-205740" algn="just">
              <a:spcBef>
                <a:spcPts val="900"/>
              </a:spcBef>
            </a:pPr>
            <a:r>
              <a:rPr lang="en-US" dirty="0"/>
              <a:t>This property is based on following observation:-</a:t>
            </a:r>
          </a:p>
          <a:p>
            <a:pPr marL="411480" lvl="1" indent="-205740" algn="just">
              <a:spcBef>
                <a:spcPts val="900"/>
              </a:spcBef>
              <a:buFont typeface="Courier New" pitchFamily="49" charset="0"/>
              <a:buChar char="o"/>
            </a:pPr>
            <a:r>
              <a:rPr lang="en-US" sz="1800" dirty="0">
                <a:solidFill>
                  <a:schemeClr val="tx1"/>
                </a:solidFill>
              </a:rPr>
              <a:t>By definition, if an </a:t>
            </a:r>
            <a:r>
              <a:rPr lang="en-US" sz="1800" b="1" dirty="0" err="1">
                <a:solidFill>
                  <a:schemeClr val="tx1"/>
                </a:solidFill>
              </a:rPr>
              <a:t>itemset</a:t>
            </a:r>
            <a:r>
              <a:rPr lang="en-US" sz="1800" b="1" dirty="0">
                <a:solidFill>
                  <a:schemeClr val="tx1"/>
                </a:solidFill>
              </a:rPr>
              <a:t> I</a:t>
            </a:r>
            <a:r>
              <a:rPr lang="en-US" sz="1800" dirty="0">
                <a:solidFill>
                  <a:schemeClr val="tx1"/>
                </a:solidFill>
              </a:rPr>
              <a:t> does not satisfy the minimum support threshold, </a:t>
            </a:r>
            <a:r>
              <a:rPr lang="en-US" sz="1800" b="1" dirty="0" err="1">
                <a:solidFill>
                  <a:schemeClr val="tx1"/>
                </a:solidFill>
              </a:rPr>
              <a:t>min_sup</a:t>
            </a:r>
            <a:r>
              <a:rPr lang="en-US" sz="1800" dirty="0">
                <a:solidFill>
                  <a:schemeClr val="tx1"/>
                </a:solidFill>
              </a:rPr>
              <a:t>, then </a:t>
            </a:r>
          </a:p>
          <a:p>
            <a:pPr marL="617220" lvl="2" indent="-205740" algn="just">
              <a:spcBef>
                <a:spcPts val="450"/>
              </a:spcBef>
              <a:buFont typeface="Wingdings" panose="05000000000000000000" pitchFamily="2" charset="2"/>
              <a:buChar char="v"/>
            </a:pPr>
            <a:r>
              <a:rPr lang="en-US" sz="1800" dirty="0">
                <a:solidFill>
                  <a:schemeClr val="tx1"/>
                </a:solidFill>
              </a:rPr>
              <a:t>I is not frequent i.e. </a:t>
            </a:r>
            <a:r>
              <a:rPr lang="en-US" sz="1800" b="1" dirty="0">
                <a:solidFill>
                  <a:schemeClr val="tx1"/>
                </a:solidFill>
              </a:rPr>
              <a:t>P(I) &lt; </a:t>
            </a:r>
            <a:r>
              <a:rPr lang="en-US" sz="1800" b="1" dirty="0" err="1">
                <a:solidFill>
                  <a:schemeClr val="tx1"/>
                </a:solidFill>
              </a:rPr>
              <a:t>min_sup</a:t>
            </a:r>
            <a:r>
              <a:rPr lang="en-US" sz="1800" dirty="0">
                <a:solidFill>
                  <a:schemeClr val="tx1"/>
                </a:solidFill>
              </a:rPr>
              <a:t>. </a:t>
            </a:r>
          </a:p>
          <a:p>
            <a:pPr marL="411480" lvl="1" indent="-205740" algn="just">
              <a:spcBef>
                <a:spcPts val="900"/>
              </a:spcBef>
              <a:buFont typeface="Courier New" pitchFamily="49" charset="0"/>
              <a:buChar char="o"/>
            </a:pPr>
            <a:r>
              <a:rPr lang="en-US" sz="1800" dirty="0">
                <a:solidFill>
                  <a:schemeClr val="tx1"/>
                </a:solidFill>
              </a:rPr>
              <a:t>If an item A is added to </a:t>
            </a:r>
            <a:r>
              <a:rPr lang="en-US" sz="1800" dirty="0" err="1">
                <a:solidFill>
                  <a:schemeClr val="tx1"/>
                </a:solidFill>
              </a:rPr>
              <a:t>itemset</a:t>
            </a:r>
            <a:r>
              <a:rPr lang="en-US" sz="1800" dirty="0">
                <a:solidFill>
                  <a:schemeClr val="tx1"/>
                </a:solidFill>
              </a:rPr>
              <a:t> I, then the resulting </a:t>
            </a:r>
            <a:r>
              <a:rPr lang="en-US" sz="1800" dirty="0" err="1">
                <a:solidFill>
                  <a:schemeClr val="tx1"/>
                </a:solidFill>
              </a:rPr>
              <a:t>itemset</a:t>
            </a:r>
            <a:r>
              <a:rPr lang="en-US" sz="1800" dirty="0">
                <a:solidFill>
                  <a:schemeClr val="tx1"/>
                </a:solidFill>
              </a:rPr>
              <a:t> (i.e. I U A) cannot occur more frequently than I i.e., P(I U A) &lt; </a:t>
            </a:r>
            <a:r>
              <a:rPr lang="en-US" sz="1800" i="1" dirty="0" err="1">
                <a:solidFill>
                  <a:schemeClr val="tx1"/>
                </a:solidFill>
              </a:rPr>
              <a:t>min_sup</a:t>
            </a:r>
            <a:r>
              <a:rPr lang="en-US" sz="1800" dirty="0">
                <a:solidFill>
                  <a:schemeClr val="tx1"/>
                </a:solidFill>
              </a:rPr>
              <a:t>. </a:t>
            </a:r>
          </a:p>
        </p:txBody>
      </p:sp>
    </p:spTree>
    <p:extLst>
      <p:ext uri="{BB962C8B-B14F-4D97-AF65-F5344CB8AC3E}">
        <p14:creationId xmlns:p14="http://schemas.microsoft.com/office/powerpoint/2010/main" val="135429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fade">
                                      <p:cBhvr>
                                        <p:cTn id="7" dur="500"/>
                                        <p:tgtEl>
                                          <p:spTgt spid="19460">
                                            <p:txEl>
                                              <p:pRg st="0" end="0"/>
                                            </p:txEl>
                                          </p:spTgt>
                                        </p:tgtEl>
                                      </p:cBhvr>
                                    </p:animEffect>
                                    <p:anim calcmode="lin" valueType="num">
                                      <p:cBhvr>
                                        <p:cTn id="8" dur="500" fill="hold"/>
                                        <p:tgtEl>
                                          <p:spTgt spid="1946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9460">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fade">
                                      <p:cBhvr>
                                        <p:cTn id="12" dur="500"/>
                                        <p:tgtEl>
                                          <p:spTgt spid="19460">
                                            <p:txEl>
                                              <p:pRg st="1" end="1"/>
                                            </p:txEl>
                                          </p:spTgt>
                                        </p:tgtEl>
                                      </p:cBhvr>
                                    </p:animEffect>
                                    <p:anim calcmode="lin" valueType="num">
                                      <p:cBhvr>
                                        <p:cTn id="13" dur="500" fill="hold"/>
                                        <p:tgtEl>
                                          <p:spTgt spid="19460">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1946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19460">
                                            <p:txEl>
                                              <p:pRg st="2" end="2"/>
                                            </p:txEl>
                                          </p:spTgt>
                                        </p:tgtEl>
                                        <p:attrNameLst>
                                          <p:attrName>style.visibility</p:attrName>
                                        </p:attrNameLst>
                                      </p:cBhvr>
                                      <p:to>
                                        <p:strVal val="visible"/>
                                      </p:to>
                                    </p:set>
                                    <p:animScale>
                                      <p:cBhvr>
                                        <p:cTn id="19" dur="1000" decel="50000" fill="hold">
                                          <p:stCondLst>
                                            <p:cond delay="0"/>
                                          </p:stCondLst>
                                        </p:cTn>
                                        <p:tgtEl>
                                          <p:spTgt spid="19460">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9460">
                                            <p:txEl>
                                              <p:pRg st="2" end="2"/>
                                            </p:txEl>
                                          </p:spTgt>
                                        </p:tgtEl>
                                        <p:attrNameLst>
                                          <p:attrName>ppt_x</p:attrName>
                                          <p:attrName>ppt_y</p:attrName>
                                        </p:attrNameLst>
                                      </p:cBhvr>
                                    </p:animMotion>
                                    <p:animEffect transition="in" filter="fade">
                                      <p:cBhvr>
                                        <p:cTn id="21" dur="1000"/>
                                        <p:tgtEl>
                                          <p:spTgt spid="19460">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2" presetClass="entr" presetSubtype="0" fill="hold" grpId="0" nodeType="clickEffect">
                                  <p:stCondLst>
                                    <p:cond delay="0"/>
                                  </p:stCondLst>
                                  <p:childTnLst>
                                    <p:set>
                                      <p:cBhvr>
                                        <p:cTn id="25" dur="1" fill="hold">
                                          <p:stCondLst>
                                            <p:cond delay="0"/>
                                          </p:stCondLst>
                                        </p:cTn>
                                        <p:tgtEl>
                                          <p:spTgt spid="19460">
                                            <p:txEl>
                                              <p:pRg st="3" end="3"/>
                                            </p:txEl>
                                          </p:spTgt>
                                        </p:tgtEl>
                                        <p:attrNameLst>
                                          <p:attrName>style.visibility</p:attrName>
                                        </p:attrNameLst>
                                      </p:cBhvr>
                                      <p:to>
                                        <p:strVal val="visible"/>
                                      </p:to>
                                    </p:set>
                                    <p:animScale>
                                      <p:cBhvr>
                                        <p:cTn id="26" dur="1000" decel="50000" fill="hold">
                                          <p:stCondLst>
                                            <p:cond delay="0"/>
                                          </p:stCondLst>
                                        </p:cTn>
                                        <p:tgtEl>
                                          <p:spTgt spid="19460">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19460">
                                            <p:txEl>
                                              <p:pRg st="3" end="3"/>
                                            </p:txEl>
                                          </p:spTgt>
                                        </p:tgtEl>
                                        <p:attrNameLst>
                                          <p:attrName>ppt_x</p:attrName>
                                          <p:attrName>ppt_y</p:attrName>
                                        </p:attrNameLst>
                                      </p:cBhvr>
                                    </p:animMotion>
                                    <p:animEffect transition="in" filter="fade">
                                      <p:cBhvr>
                                        <p:cTn id="28" dur="1000"/>
                                        <p:tgtEl>
                                          <p:spTgt spid="19460">
                                            <p:txEl>
                                              <p:pRg st="3" end="3"/>
                                            </p:txEl>
                                          </p:spTgt>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19460">
                                            <p:txEl>
                                              <p:pRg st="4" end="4"/>
                                            </p:txEl>
                                          </p:spTgt>
                                        </p:tgtEl>
                                        <p:attrNameLst>
                                          <p:attrName>style.visibility</p:attrName>
                                        </p:attrNameLst>
                                      </p:cBhvr>
                                      <p:to>
                                        <p:strVal val="visible"/>
                                      </p:to>
                                    </p:set>
                                    <p:animScale>
                                      <p:cBhvr>
                                        <p:cTn id="31" dur="1000" decel="50000" fill="hold">
                                          <p:stCondLst>
                                            <p:cond delay="0"/>
                                          </p:stCondLst>
                                        </p:cTn>
                                        <p:tgtEl>
                                          <p:spTgt spid="19460">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19460">
                                            <p:txEl>
                                              <p:pRg st="4" end="4"/>
                                            </p:txEl>
                                          </p:spTgt>
                                        </p:tgtEl>
                                        <p:attrNameLst>
                                          <p:attrName>ppt_x</p:attrName>
                                          <p:attrName>ppt_y</p:attrName>
                                        </p:attrNameLst>
                                      </p:cBhvr>
                                    </p:animMotion>
                                    <p:animEffect transition="in" filter="fade">
                                      <p:cBhvr>
                                        <p:cTn id="33" dur="1000"/>
                                        <p:tgtEl>
                                          <p:spTgt spid="19460">
                                            <p:txEl>
                                              <p:pRg st="4" end="4"/>
                                            </p:txEl>
                                          </p:spTgt>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19460">
                                            <p:txEl>
                                              <p:pRg st="5" end="5"/>
                                            </p:txEl>
                                          </p:spTgt>
                                        </p:tgtEl>
                                        <p:attrNameLst>
                                          <p:attrName>style.visibility</p:attrName>
                                        </p:attrNameLst>
                                      </p:cBhvr>
                                      <p:to>
                                        <p:strVal val="visible"/>
                                      </p:to>
                                    </p:set>
                                    <p:animScale>
                                      <p:cBhvr>
                                        <p:cTn id="36" dur="1000" decel="50000" fill="hold">
                                          <p:stCondLst>
                                            <p:cond delay="0"/>
                                          </p:stCondLst>
                                        </p:cTn>
                                        <p:tgtEl>
                                          <p:spTgt spid="19460">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19460">
                                            <p:txEl>
                                              <p:pRg st="5" end="5"/>
                                            </p:txEl>
                                          </p:spTgt>
                                        </p:tgtEl>
                                        <p:attrNameLst>
                                          <p:attrName>ppt_x</p:attrName>
                                          <p:attrName>ppt_y</p:attrName>
                                        </p:attrNameLst>
                                      </p:cBhvr>
                                    </p:animMotion>
                                    <p:animEffect transition="in" filter="fade">
                                      <p:cBhvr>
                                        <p:cTn id="38" dur="1000"/>
                                        <p:tgtEl>
                                          <p:spTgt spid="19460">
                                            <p:txEl>
                                              <p:pRg st="5" end="5"/>
                                            </p:txEl>
                                          </p:spTgt>
                                        </p:tgtEl>
                                      </p:cBhvr>
                                    </p:animEffect>
                                  </p:childTnLst>
                                </p:cTn>
                              </p:par>
                              <p:par>
                                <p:cTn id="39" presetID="52" presetClass="entr" presetSubtype="0" fill="hold" grpId="0" nodeType="withEffect">
                                  <p:stCondLst>
                                    <p:cond delay="0"/>
                                  </p:stCondLst>
                                  <p:childTnLst>
                                    <p:set>
                                      <p:cBhvr>
                                        <p:cTn id="40" dur="1" fill="hold">
                                          <p:stCondLst>
                                            <p:cond delay="0"/>
                                          </p:stCondLst>
                                        </p:cTn>
                                        <p:tgtEl>
                                          <p:spTgt spid="19460">
                                            <p:txEl>
                                              <p:pRg st="6" end="6"/>
                                            </p:txEl>
                                          </p:spTgt>
                                        </p:tgtEl>
                                        <p:attrNameLst>
                                          <p:attrName>style.visibility</p:attrName>
                                        </p:attrNameLst>
                                      </p:cBhvr>
                                      <p:to>
                                        <p:strVal val="visible"/>
                                      </p:to>
                                    </p:set>
                                    <p:animScale>
                                      <p:cBhvr>
                                        <p:cTn id="41" dur="1000" decel="50000" fill="hold">
                                          <p:stCondLst>
                                            <p:cond delay="0"/>
                                          </p:stCondLst>
                                        </p:cTn>
                                        <p:tgtEl>
                                          <p:spTgt spid="19460">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19460">
                                            <p:txEl>
                                              <p:pRg st="6" end="6"/>
                                            </p:txEl>
                                          </p:spTgt>
                                        </p:tgtEl>
                                        <p:attrNameLst>
                                          <p:attrName>ppt_x</p:attrName>
                                          <p:attrName>ppt_y</p:attrName>
                                        </p:attrNameLst>
                                      </p:cBhvr>
                                    </p:animMotion>
                                    <p:animEffect transition="in" filter="fade">
                                      <p:cBhvr>
                                        <p:cTn id="43" dur="1000"/>
                                        <p:tgtEl>
                                          <p:spTgt spid="1946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56823" y="609600"/>
            <a:ext cx="6286500" cy="342900"/>
          </a:xfrm>
        </p:spPr>
        <p:txBody>
          <a:bodyPr>
            <a:noAutofit/>
          </a:bodyPr>
          <a:lstStyle/>
          <a:p>
            <a:pPr marL="619125" indent="-619125"/>
            <a:r>
              <a:rPr lang="en-US" sz="2400" b="1" dirty="0"/>
              <a:t>Two-steps of Algorithm</a:t>
            </a:r>
            <a:endParaRPr lang="en-US" sz="2700" b="1" dirty="0"/>
          </a:p>
        </p:txBody>
      </p:sp>
      <p:sp>
        <p:nvSpPr>
          <p:cNvPr id="21508" name="Rectangle 3"/>
          <p:cNvSpPr>
            <a:spLocks noGrp="1" noChangeArrowheads="1"/>
          </p:cNvSpPr>
          <p:nvPr>
            <p:ph type="body" idx="4294967295"/>
          </p:nvPr>
        </p:nvSpPr>
        <p:spPr>
          <a:xfrm>
            <a:off x="656823" y="1755551"/>
            <a:ext cx="7058428" cy="3023316"/>
          </a:xfrm>
        </p:spPr>
        <p:txBody>
          <a:bodyPr>
            <a:normAutofit/>
          </a:bodyPr>
          <a:lstStyle/>
          <a:p>
            <a:pPr>
              <a:lnSpc>
                <a:spcPct val="90000"/>
              </a:lnSpc>
              <a:buFontTx/>
              <a:buNone/>
            </a:pPr>
            <a:r>
              <a:rPr lang="en-US" sz="2400" i="1" dirty="0"/>
              <a:t>How is the </a:t>
            </a:r>
            <a:r>
              <a:rPr lang="en-US" sz="2400" i="1" dirty="0" err="1"/>
              <a:t>Apriori</a:t>
            </a:r>
            <a:r>
              <a:rPr lang="en-US" sz="2400" i="1" dirty="0"/>
              <a:t> property used in the algorithm? </a:t>
            </a:r>
            <a:endParaRPr lang="en-US" sz="2400" dirty="0"/>
          </a:p>
          <a:p>
            <a:pPr marL="205740" indent="-205740">
              <a:spcBef>
                <a:spcPts val="450"/>
              </a:spcBef>
            </a:pPr>
            <a:r>
              <a:rPr lang="en-US" sz="2400" dirty="0"/>
              <a:t>To understand this, let us look at how L</a:t>
            </a:r>
            <a:r>
              <a:rPr lang="en-US" sz="2400" baseline="-25000" dirty="0"/>
              <a:t>k-1</a:t>
            </a:r>
            <a:r>
              <a:rPr lang="en-US" sz="2400" dirty="0"/>
              <a:t> is used to find </a:t>
            </a:r>
            <a:r>
              <a:rPr lang="en-US" sz="2400" dirty="0" err="1"/>
              <a:t>L</a:t>
            </a:r>
            <a:r>
              <a:rPr lang="en-US" sz="2400" baseline="-25000" dirty="0" err="1"/>
              <a:t>k</a:t>
            </a:r>
            <a:r>
              <a:rPr lang="en-US" sz="2400" dirty="0"/>
              <a:t>. </a:t>
            </a:r>
          </a:p>
          <a:p>
            <a:pPr marL="205740" indent="-205740">
              <a:spcBef>
                <a:spcPts val="450"/>
              </a:spcBef>
            </a:pPr>
            <a:r>
              <a:rPr lang="en-US" sz="2400" dirty="0"/>
              <a:t>A two-step process is followed, consisting of </a:t>
            </a:r>
          </a:p>
          <a:p>
            <a:pPr marL="411480" lvl="1" indent="-205740">
              <a:spcBef>
                <a:spcPts val="900"/>
              </a:spcBef>
              <a:buFont typeface="+mj-lt"/>
              <a:buAutoNum type="arabicPeriod"/>
            </a:pPr>
            <a:r>
              <a:rPr lang="en-US" sz="2400" b="1" dirty="0">
                <a:solidFill>
                  <a:schemeClr val="tx1"/>
                </a:solidFill>
              </a:rPr>
              <a:t>join</a:t>
            </a:r>
            <a:r>
              <a:rPr lang="en-US" sz="2400" dirty="0">
                <a:solidFill>
                  <a:schemeClr val="tx1"/>
                </a:solidFill>
              </a:rPr>
              <a:t> and </a:t>
            </a:r>
          </a:p>
          <a:p>
            <a:pPr marL="411480" lvl="1" indent="-205740">
              <a:spcBef>
                <a:spcPts val="900"/>
              </a:spcBef>
              <a:buFont typeface="+mj-lt"/>
              <a:buAutoNum type="arabicPeriod"/>
            </a:pPr>
            <a:r>
              <a:rPr lang="en-US" sz="2400" b="1" dirty="0">
                <a:solidFill>
                  <a:schemeClr val="tx1"/>
                </a:solidFill>
              </a:rPr>
              <a:t>prune</a:t>
            </a:r>
            <a:r>
              <a:rPr lang="en-US" sz="2400" dirty="0">
                <a:solidFill>
                  <a:schemeClr val="tx1"/>
                </a:solidFill>
              </a:rPr>
              <a:t> actions </a:t>
            </a:r>
          </a:p>
        </p:txBody>
      </p:sp>
    </p:spTree>
    <p:extLst>
      <p:ext uri="{BB962C8B-B14F-4D97-AF65-F5344CB8AC3E}">
        <p14:creationId xmlns:p14="http://schemas.microsoft.com/office/powerpoint/2010/main" val="4651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p:cTn id="7" dur="500" fill="hold"/>
                                        <p:tgtEl>
                                          <p:spTgt spid="2150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1508">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1508">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2150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21508">
                                            <p:txEl>
                                              <p:pRg st="2" end="2"/>
                                            </p:txEl>
                                          </p:spTgt>
                                        </p:tgtEl>
                                        <p:attrNameLst>
                                          <p:attrName>style.visibility</p:attrName>
                                        </p:attrNameLst>
                                      </p:cBhvr>
                                      <p:to>
                                        <p:strVal val="visible"/>
                                      </p:to>
                                    </p:set>
                                    <p:animScale>
                                      <p:cBhvr>
                                        <p:cTn id="19" dur="1000" decel="50000" fill="hold">
                                          <p:stCondLst>
                                            <p:cond delay="0"/>
                                          </p:stCondLst>
                                        </p:cTn>
                                        <p:tgtEl>
                                          <p:spTgt spid="21508">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21508">
                                            <p:txEl>
                                              <p:pRg st="2" end="2"/>
                                            </p:txEl>
                                          </p:spTgt>
                                        </p:tgtEl>
                                        <p:attrNameLst>
                                          <p:attrName>ppt_x</p:attrName>
                                          <p:attrName>ppt_y</p:attrName>
                                        </p:attrNameLst>
                                      </p:cBhvr>
                                    </p:animMotion>
                                    <p:animEffect transition="in" filter="fade">
                                      <p:cBhvr>
                                        <p:cTn id="21" dur="1000"/>
                                        <p:tgtEl>
                                          <p:spTgt spid="21508">
                                            <p:txEl>
                                              <p:pRg st="2" end="2"/>
                                            </p:txEl>
                                          </p:spTgt>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21508">
                                            <p:txEl>
                                              <p:pRg st="3" end="3"/>
                                            </p:txEl>
                                          </p:spTgt>
                                        </p:tgtEl>
                                        <p:attrNameLst>
                                          <p:attrName>style.visibility</p:attrName>
                                        </p:attrNameLst>
                                      </p:cBhvr>
                                      <p:to>
                                        <p:strVal val="visible"/>
                                      </p:to>
                                    </p:set>
                                    <p:animScale>
                                      <p:cBhvr>
                                        <p:cTn id="24" dur="1000" decel="50000" fill="hold">
                                          <p:stCondLst>
                                            <p:cond delay="0"/>
                                          </p:stCondLst>
                                        </p:cTn>
                                        <p:tgtEl>
                                          <p:spTgt spid="21508">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1508">
                                            <p:txEl>
                                              <p:pRg st="3" end="3"/>
                                            </p:txEl>
                                          </p:spTgt>
                                        </p:tgtEl>
                                        <p:attrNameLst>
                                          <p:attrName>ppt_x</p:attrName>
                                          <p:attrName>ppt_y</p:attrName>
                                        </p:attrNameLst>
                                      </p:cBhvr>
                                    </p:animMotion>
                                    <p:animEffect transition="in" filter="fade">
                                      <p:cBhvr>
                                        <p:cTn id="26" dur="1000"/>
                                        <p:tgtEl>
                                          <p:spTgt spid="21508">
                                            <p:txEl>
                                              <p:pRg st="3" end="3"/>
                                            </p:txEl>
                                          </p:spTgt>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21508">
                                            <p:txEl>
                                              <p:pRg st="4" end="4"/>
                                            </p:txEl>
                                          </p:spTgt>
                                        </p:tgtEl>
                                        <p:attrNameLst>
                                          <p:attrName>style.visibility</p:attrName>
                                        </p:attrNameLst>
                                      </p:cBhvr>
                                      <p:to>
                                        <p:strVal val="visible"/>
                                      </p:to>
                                    </p:set>
                                    <p:animScale>
                                      <p:cBhvr>
                                        <p:cTn id="29" dur="1000" decel="50000" fill="hold">
                                          <p:stCondLst>
                                            <p:cond delay="0"/>
                                          </p:stCondLst>
                                        </p:cTn>
                                        <p:tgtEl>
                                          <p:spTgt spid="21508">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21508">
                                            <p:txEl>
                                              <p:pRg st="4" end="4"/>
                                            </p:txEl>
                                          </p:spTgt>
                                        </p:tgtEl>
                                        <p:attrNameLst>
                                          <p:attrName>ppt_x</p:attrName>
                                          <p:attrName>ppt_y</p:attrName>
                                        </p:attrNameLst>
                                      </p:cBhvr>
                                    </p:animMotion>
                                    <p:animEffect transition="in" filter="fade">
                                      <p:cBhvr>
                                        <p:cTn id="31" dur="1000"/>
                                        <p:tgtEl>
                                          <p:spTgt spid="215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a:xfrm>
            <a:off x="533400" y="1676400"/>
            <a:ext cx="6553200" cy="4648200"/>
          </a:xfrm>
        </p:spPr>
        <p:txBody>
          <a:bodyPr>
            <a:normAutofit/>
          </a:bodyPr>
          <a:lstStyle/>
          <a:p>
            <a:r>
              <a:rPr lang="en-US" sz="2400" dirty="0"/>
              <a:t>Considering massive shopping transaction data, pattern discovery may help answer the following questions: </a:t>
            </a:r>
          </a:p>
          <a:p>
            <a:pPr lvl="1"/>
            <a:r>
              <a:rPr lang="en-US" sz="2000" dirty="0"/>
              <a:t>What groups of items are frequently bought together? </a:t>
            </a:r>
          </a:p>
          <a:p>
            <a:pPr lvl="1"/>
            <a:r>
              <a:rPr lang="en-US" sz="2000" dirty="0"/>
              <a:t>If a person buys diapers at night, what is the probability of this person buying beer as well? </a:t>
            </a:r>
          </a:p>
          <a:p>
            <a:pPr lvl="1"/>
            <a:r>
              <a:rPr lang="en-US" sz="2000" dirty="0"/>
              <a:t>If a customer buys an iPhone 5 or iPhone 7, what other electronic products will the customer be most likely to buy in the next 3 months? </a:t>
            </a:r>
          </a:p>
          <a:p>
            <a:endParaRPr lang="en-US" dirty="0"/>
          </a:p>
          <a:p>
            <a:endParaRPr lang="en-US" dirty="0"/>
          </a:p>
        </p:txBody>
      </p:sp>
    </p:spTree>
    <p:extLst>
      <p:ext uri="{BB962C8B-B14F-4D97-AF65-F5344CB8AC3E}">
        <p14:creationId xmlns:p14="http://schemas.microsoft.com/office/powerpoint/2010/main" val="371957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3"/>
          <p:cNvSpPr>
            <a:spLocks noGrp="1" noChangeArrowheads="1"/>
          </p:cNvSpPr>
          <p:nvPr>
            <p:ph type="body" idx="4294967295"/>
          </p:nvPr>
        </p:nvSpPr>
        <p:spPr>
          <a:xfrm>
            <a:off x="477586" y="1332962"/>
            <a:ext cx="7524482" cy="4353866"/>
          </a:xfrm>
        </p:spPr>
        <p:txBody>
          <a:bodyPr/>
          <a:lstStyle/>
          <a:p>
            <a:pPr algn="just">
              <a:buFontTx/>
              <a:buNone/>
            </a:pPr>
            <a:r>
              <a:rPr lang="en-US" sz="2100" b="1" u="sng" dirty="0"/>
              <a:t>The join step</a:t>
            </a:r>
            <a:endParaRPr lang="en-US" sz="2100" u="sng" dirty="0"/>
          </a:p>
          <a:p>
            <a:pPr algn="just"/>
            <a:r>
              <a:rPr lang="en-US" sz="2100" dirty="0"/>
              <a:t>To find </a:t>
            </a:r>
            <a:r>
              <a:rPr lang="en-US" sz="2100" b="1" dirty="0" err="1"/>
              <a:t>L</a:t>
            </a:r>
            <a:r>
              <a:rPr lang="en-US" sz="2100" b="1" baseline="-25000" dirty="0" err="1"/>
              <a:t>k</a:t>
            </a:r>
            <a:r>
              <a:rPr lang="en-US" sz="2100" dirty="0"/>
              <a:t>, a set of candidate k-</a:t>
            </a:r>
            <a:r>
              <a:rPr lang="en-US" sz="2100" dirty="0" err="1"/>
              <a:t>itemsets</a:t>
            </a:r>
            <a:r>
              <a:rPr lang="en-US" sz="2100" dirty="0"/>
              <a:t> is generated by joining </a:t>
            </a:r>
            <a:r>
              <a:rPr lang="en-US" sz="2100" b="1" dirty="0"/>
              <a:t>L</a:t>
            </a:r>
            <a:r>
              <a:rPr lang="en-US" sz="2100" b="1" baseline="-25000" dirty="0"/>
              <a:t>k-1</a:t>
            </a:r>
            <a:r>
              <a:rPr lang="en-US" sz="2100" dirty="0"/>
              <a:t> with itself </a:t>
            </a:r>
          </a:p>
          <a:p>
            <a:pPr algn="just"/>
            <a:r>
              <a:rPr lang="en-US" sz="2100" dirty="0"/>
              <a:t>This set of candidates is denoted </a:t>
            </a:r>
            <a:r>
              <a:rPr lang="en-US" sz="2100" b="1" dirty="0"/>
              <a:t>C</a:t>
            </a:r>
            <a:r>
              <a:rPr lang="en-US" sz="2100" b="1" baseline="-25000" dirty="0"/>
              <a:t>k</a:t>
            </a:r>
            <a:r>
              <a:rPr lang="en-US" sz="2100" dirty="0"/>
              <a:t>. </a:t>
            </a:r>
          </a:p>
          <a:p>
            <a:pPr algn="ctr">
              <a:buFontTx/>
              <a:buNone/>
            </a:pPr>
            <a:r>
              <a:rPr lang="en-US" sz="2100" b="1" dirty="0"/>
              <a:t>C</a:t>
            </a:r>
            <a:r>
              <a:rPr lang="en-US" sz="2100" b="1" baseline="-25000" dirty="0"/>
              <a:t>k</a:t>
            </a:r>
            <a:r>
              <a:rPr lang="en-US" sz="2100" b="1" dirty="0"/>
              <a:t> = L</a:t>
            </a:r>
            <a:r>
              <a:rPr lang="en-US" sz="2100" b="1" baseline="-25000" dirty="0"/>
              <a:t>k-1</a:t>
            </a:r>
            <a:r>
              <a:rPr lang="en-US" sz="2100" b="1" dirty="0"/>
              <a:t> ⋈ L</a:t>
            </a:r>
            <a:r>
              <a:rPr lang="en-US" sz="2100" b="1" baseline="-25000" dirty="0"/>
              <a:t>k-1</a:t>
            </a:r>
            <a:r>
              <a:rPr lang="en-US" sz="2100" b="1" dirty="0"/>
              <a:t> </a:t>
            </a:r>
          </a:p>
          <a:p>
            <a:pPr algn="just"/>
            <a:r>
              <a:rPr lang="en-US" sz="2100" dirty="0"/>
              <a:t>Let </a:t>
            </a:r>
            <a:r>
              <a:rPr lang="en-US" sz="2100" b="1" dirty="0"/>
              <a:t>l</a:t>
            </a:r>
            <a:r>
              <a:rPr lang="en-US" sz="2100" b="1" baseline="-25000" dirty="0"/>
              <a:t>1</a:t>
            </a:r>
            <a:r>
              <a:rPr lang="en-US" sz="2100" dirty="0"/>
              <a:t> and </a:t>
            </a:r>
            <a:r>
              <a:rPr lang="en-US" sz="2100" b="1" dirty="0"/>
              <a:t>l</a:t>
            </a:r>
            <a:r>
              <a:rPr lang="en-US" sz="2100" b="1" baseline="-25000" dirty="0"/>
              <a:t>2</a:t>
            </a:r>
            <a:r>
              <a:rPr lang="en-US" sz="2100" dirty="0"/>
              <a:t> be </a:t>
            </a:r>
            <a:r>
              <a:rPr lang="en-US" sz="2100" dirty="0" err="1"/>
              <a:t>itemsets</a:t>
            </a:r>
            <a:r>
              <a:rPr lang="en-US" sz="2100" dirty="0"/>
              <a:t> in </a:t>
            </a:r>
            <a:r>
              <a:rPr lang="en-US" sz="2100" b="1" dirty="0"/>
              <a:t>L</a:t>
            </a:r>
            <a:r>
              <a:rPr lang="en-US" sz="2100" b="1" baseline="-25000" dirty="0"/>
              <a:t>k-1</a:t>
            </a:r>
            <a:r>
              <a:rPr lang="en-US" sz="2100" dirty="0"/>
              <a:t>. </a:t>
            </a:r>
          </a:p>
          <a:p>
            <a:pPr algn="just"/>
            <a:r>
              <a:rPr lang="en-US" sz="2100" dirty="0"/>
              <a:t>The notation </a:t>
            </a:r>
            <a:r>
              <a:rPr lang="en-US" sz="2100" b="1" dirty="0" err="1"/>
              <a:t>l</a:t>
            </a:r>
            <a:r>
              <a:rPr lang="en-US" sz="2100" b="1" baseline="-25000" dirty="0" err="1"/>
              <a:t>i</a:t>
            </a:r>
            <a:r>
              <a:rPr lang="en-US" sz="2100" b="1" dirty="0"/>
              <a:t>[j]</a:t>
            </a:r>
            <a:r>
              <a:rPr lang="en-US" sz="2100" dirty="0"/>
              <a:t> refers to the </a:t>
            </a:r>
            <a:r>
              <a:rPr lang="en-US" sz="2100" b="1" dirty="0" err="1"/>
              <a:t>jth</a:t>
            </a:r>
            <a:r>
              <a:rPr lang="en-US" sz="2100" dirty="0"/>
              <a:t> item in </a:t>
            </a:r>
            <a:r>
              <a:rPr lang="en-US" sz="2100" dirty="0" err="1"/>
              <a:t>l</a:t>
            </a:r>
            <a:r>
              <a:rPr lang="en-US" sz="2100" baseline="-25000" dirty="0" err="1"/>
              <a:t>i</a:t>
            </a:r>
            <a:r>
              <a:rPr lang="en-US" sz="2100" dirty="0"/>
              <a:t> (e.g. </a:t>
            </a:r>
            <a:r>
              <a:rPr lang="en-US" sz="2100" b="1" dirty="0"/>
              <a:t>l</a:t>
            </a:r>
            <a:r>
              <a:rPr lang="en-US" sz="2100" b="1" baseline="-25000" dirty="0"/>
              <a:t>1</a:t>
            </a:r>
            <a:r>
              <a:rPr lang="en-US" sz="2100" b="1" dirty="0"/>
              <a:t>[k-2] </a:t>
            </a:r>
            <a:r>
              <a:rPr lang="en-US" sz="2100" dirty="0"/>
              <a:t>refers to the second to the last item in l</a:t>
            </a:r>
            <a:r>
              <a:rPr lang="en-US" sz="2100" baseline="-25000" dirty="0"/>
              <a:t>1</a:t>
            </a:r>
            <a:r>
              <a:rPr lang="en-US" sz="2100" dirty="0"/>
              <a:t>). </a:t>
            </a:r>
          </a:p>
          <a:p>
            <a:pPr algn="just"/>
            <a:r>
              <a:rPr lang="en-US" sz="2100" dirty="0"/>
              <a:t>The join </a:t>
            </a:r>
            <a:r>
              <a:rPr lang="en-US" sz="2100" b="1" dirty="0"/>
              <a:t>L</a:t>
            </a:r>
            <a:r>
              <a:rPr lang="en-US" sz="2100" b="1" baseline="-25000" dirty="0"/>
              <a:t>k-1</a:t>
            </a:r>
            <a:r>
              <a:rPr lang="en-US" sz="2100" b="1" dirty="0"/>
              <a:t> ⋈ L</a:t>
            </a:r>
            <a:r>
              <a:rPr lang="en-US" sz="2100" b="1" baseline="-25000" dirty="0"/>
              <a:t>k-1</a:t>
            </a:r>
            <a:r>
              <a:rPr lang="en-US" sz="2100" dirty="0"/>
              <a:t>, is performed, where members of </a:t>
            </a:r>
            <a:r>
              <a:rPr lang="en-US" sz="2100" b="1" dirty="0"/>
              <a:t>L</a:t>
            </a:r>
            <a:r>
              <a:rPr lang="en-US" sz="2100" b="1" baseline="-25000" dirty="0"/>
              <a:t>k-1</a:t>
            </a:r>
            <a:r>
              <a:rPr lang="en-US" sz="2100" dirty="0"/>
              <a:t> are joinable if their </a:t>
            </a:r>
            <a:r>
              <a:rPr lang="en-US" sz="2100" b="1" dirty="0"/>
              <a:t>first (k-2)</a:t>
            </a:r>
            <a:r>
              <a:rPr lang="en-US" sz="2100" dirty="0"/>
              <a:t> items are in common. </a:t>
            </a:r>
          </a:p>
        </p:txBody>
      </p:sp>
    </p:spTree>
    <p:extLst>
      <p:ext uri="{BB962C8B-B14F-4D97-AF65-F5344CB8AC3E}">
        <p14:creationId xmlns:p14="http://schemas.microsoft.com/office/powerpoint/2010/main" val="18950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calcmode="lin" valueType="num">
                                      <p:cBhvr>
                                        <p:cTn id="7" dur="500" fill="hold"/>
                                        <p:tgtEl>
                                          <p:spTgt spid="2253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532">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2532">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2253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2532">
                                            <p:txEl>
                                              <p:pRg st="1" end="1"/>
                                            </p:txEl>
                                          </p:spTgt>
                                        </p:tgtEl>
                                        <p:attrNameLst>
                                          <p:attrName>style.visibility</p:attrName>
                                        </p:attrNameLst>
                                      </p:cBhvr>
                                      <p:to>
                                        <p:strVal val="visible"/>
                                      </p:to>
                                    </p:set>
                                    <p:animEffect transition="in" filter="fade">
                                      <p:cBhvr>
                                        <p:cTn id="15" dur="500"/>
                                        <p:tgtEl>
                                          <p:spTgt spid="22532">
                                            <p:txEl>
                                              <p:pRg st="1" end="1"/>
                                            </p:txEl>
                                          </p:spTgt>
                                        </p:tgtEl>
                                      </p:cBhvr>
                                    </p:animEffect>
                                    <p:anim calcmode="lin" valueType="num">
                                      <p:cBhvr>
                                        <p:cTn id="16" dur="500" fill="hold"/>
                                        <p:tgtEl>
                                          <p:spTgt spid="22532">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2253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2532">
                                            <p:txEl>
                                              <p:pRg st="2" end="2"/>
                                            </p:txEl>
                                          </p:spTgt>
                                        </p:tgtEl>
                                        <p:attrNameLst>
                                          <p:attrName>style.visibility</p:attrName>
                                        </p:attrNameLst>
                                      </p:cBhvr>
                                      <p:to>
                                        <p:strVal val="visible"/>
                                      </p:to>
                                    </p:set>
                                    <p:animEffect transition="in" filter="fade">
                                      <p:cBhvr>
                                        <p:cTn id="22" dur="500"/>
                                        <p:tgtEl>
                                          <p:spTgt spid="22532">
                                            <p:txEl>
                                              <p:pRg st="2" end="2"/>
                                            </p:txEl>
                                          </p:spTgt>
                                        </p:tgtEl>
                                      </p:cBhvr>
                                    </p:animEffect>
                                    <p:anim calcmode="lin" valueType="num">
                                      <p:cBhvr>
                                        <p:cTn id="23" dur="500" fill="hold"/>
                                        <p:tgtEl>
                                          <p:spTgt spid="22532">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2253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22532">
                                            <p:txEl>
                                              <p:pRg st="3" end="3"/>
                                            </p:txEl>
                                          </p:spTgt>
                                        </p:tgtEl>
                                        <p:attrNameLst>
                                          <p:attrName>style.visibility</p:attrName>
                                        </p:attrNameLst>
                                      </p:cBhvr>
                                      <p:to>
                                        <p:strVal val="visible"/>
                                      </p:to>
                                    </p:set>
                                    <p:anim calcmode="lin" valueType="num">
                                      <p:cBhvr>
                                        <p:cTn id="29" dur="500" fill="hold"/>
                                        <p:tgtEl>
                                          <p:spTgt spid="22532">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22532">
                                            <p:txEl>
                                              <p:pRg st="3" end="3"/>
                                            </p:txEl>
                                          </p:spTgt>
                                        </p:tgtEl>
                                        <p:attrNameLst>
                                          <p:attrName>ppt_h</p:attrName>
                                        </p:attrNameLst>
                                      </p:cBhvr>
                                      <p:tavLst>
                                        <p:tav tm="0">
                                          <p:val>
                                            <p:fltVal val="0"/>
                                          </p:val>
                                        </p:tav>
                                        <p:tav tm="100000">
                                          <p:val>
                                            <p:strVal val="#ppt_h"/>
                                          </p:val>
                                        </p:tav>
                                      </p:tavLst>
                                    </p:anim>
                                    <p:anim calcmode="lin" valueType="num">
                                      <p:cBhvr>
                                        <p:cTn id="31" dur="500" fill="hold"/>
                                        <p:tgtEl>
                                          <p:spTgt spid="22532">
                                            <p:txEl>
                                              <p:pRg st="3" end="3"/>
                                            </p:txEl>
                                          </p:spTgt>
                                        </p:tgtEl>
                                        <p:attrNameLst>
                                          <p:attrName>style.rotation</p:attrName>
                                        </p:attrNameLst>
                                      </p:cBhvr>
                                      <p:tavLst>
                                        <p:tav tm="0">
                                          <p:val>
                                            <p:fltVal val="360"/>
                                          </p:val>
                                        </p:tav>
                                        <p:tav tm="100000">
                                          <p:val>
                                            <p:fltVal val="0"/>
                                          </p:val>
                                        </p:tav>
                                      </p:tavLst>
                                    </p:anim>
                                    <p:animEffect transition="in" filter="fade">
                                      <p:cBhvr>
                                        <p:cTn id="32" dur="500"/>
                                        <p:tgtEl>
                                          <p:spTgt spid="2253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2532">
                                            <p:txEl>
                                              <p:pRg st="4" end="4"/>
                                            </p:txEl>
                                          </p:spTgt>
                                        </p:tgtEl>
                                        <p:attrNameLst>
                                          <p:attrName>style.visibility</p:attrName>
                                        </p:attrNameLst>
                                      </p:cBhvr>
                                      <p:to>
                                        <p:strVal val="visible"/>
                                      </p:to>
                                    </p:set>
                                    <p:animEffect transition="in" filter="fade">
                                      <p:cBhvr>
                                        <p:cTn id="37" dur="500"/>
                                        <p:tgtEl>
                                          <p:spTgt spid="22532">
                                            <p:txEl>
                                              <p:pRg st="4" end="4"/>
                                            </p:txEl>
                                          </p:spTgt>
                                        </p:tgtEl>
                                      </p:cBhvr>
                                    </p:animEffect>
                                    <p:anim calcmode="lin" valueType="num">
                                      <p:cBhvr>
                                        <p:cTn id="38" dur="500" fill="hold"/>
                                        <p:tgtEl>
                                          <p:spTgt spid="22532">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2253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2532">
                                            <p:txEl>
                                              <p:pRg st="5" end="5"/>
                                            </p:txEl>
                                          </p:spTgt>
                                        </p:tgtEl>
                                        <p:attrNameLst>
                                          <p:attrName>style.visibility</p:attrName>
                                        </p:attrNameLst>
                                      </p:cBhvr>
                                      <p:to>
                                        <p:strVal val="visible"/>
                                      </p:to>
                                    </p:set>
                                    <p:animEffect transition="in" filter="fade">
                                      <p:cBhvr>
                                        <p:cTn id="44" dur="500"/>
                                        <p:tgtEl>
                                          <p:spTgt spid="22532">
                                            <p:txEl>
                                              <p:pRg st="5" end="5"/>
                                            </p:txEl>
                                          </p:spTgt>
                                        </p:tgtEl>
                                      </p:cBhvr>
                                    </p:animEffect>
                                    <p:anim calcmode="lin" valueType="num">
                                      <p:cBhvr>
                                        <p:cTn id="45" dur="500" fill="hold"/>
                                        <p:tgtEl>
                                          <p:spTgt spid="22532">
                                            <p:txEl>
                                              <p:pRg st="5" end="5"/>
                                            </p:txEl>
                                          </p:spTgt>
                                        </p:tgtEl>
                                        <p:attrNameLst>
                                          <p:attrName>ppt_x</p:attrName>
                                        </p:attrNameLst>
                                      </p:cBhvr>
                                      <p:tavLst>
                                        <p:tav tm="0">
                                          <p:val>
                                            <p:strVal val="#ppt_x"/>
                                          </p:val>
                                        </p:tav>
                                        <p:tav tm="100000">
                                          <p:val>
                                            <p:strVal val="#ppt_x"/>
                                          </p:val>
                                        </p:tav>
                                      </p:tavLst>
                                    </p:anim>
                                    <p:anim calcmode="lin" valueType="num">
                                      <p:cBhvr>
                                        <p:cTn id="46" dur="500" fill="hold"/>
                                        <p:tgtEl>
                                          <p:spTgt spid="2253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2532">
                                            <p:txEl>
                                              <p:pRg st="6" end="6"/>
                                            </p:txEl>
                                          </p:spTgt>
                                        </p:tgtEl>
                                        <p:attrNameLst>
                                          <p:attrName>style.visibility</p:attrName>
                                        </p:attrNameLst>
                                      </p:cBhvr>
                                      <p:to>
                                        <p:strVal val="visible"/>
                                      </p:to>
                                    </p:set>
                                    <p:animEffect transition="in" filter="fade">
                                      <p:cBhvr>
                                        <p:cTn id="51" dur="500"/>
                                        <p:tgtEl>
                                          <p:spTgt spid="22532">
                                            <p:txEl>
                                              <p:pRg st="6" end="6"/>
                                            </p:txEl>
                                          </p:spTgt>
                                        </p:tgtEl>
                                      </p:cBhvr>
                                    </p:animEffect>
                                    <p:anim calcmode="lin" valueType="num">
                                      <p:cBhvr>
                                        <p:cTn id="52" dur="500" fill="hold"/>
                                        <p:tgtEl>
                                          <p:spTgt spid="22532">
                                            <p:txEl>
                                              <p:pRg st="6" end="6"/>
                                            </p:txEl>
                                          </p:spTgt>
                                        </p:tgtEl>
                                        <p:attrNameLst>
                                          <p:attrName>ppt_x</p:attrName>
                                        </p:attrNameLst>
                                      </p:cBhvr>
                                      <p:tavLst>
                                        <p:tav tm="0">
                                          <p:val>
                                            <p:strVal val="#ppt_x"/>
                                          </p:val>
                                        </p:tav>
                                        <p:tav tm="100000">
                                          <p:val>
                                            <p:strVal val="#ppt_x"/>
                                          </p:val>
                                        </p:tav>
                                      </p:tavLst>
                                    </p:anim>
                                    <p:anim calcmode="lin" valueType="num">
                                      <p:cBhvr>
                                        <p:cTn id="53" dur="500" fill="hold"/>
                                        <p:tgtEl>
                                          <p:spTgt spid="2253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411109" y="914400"/>
            <a:ext cx="6286500" cy="342900"/>
          </a:xfrm>
        </p:spPr>
        <p:txBody>
          <a:bodyPr>
            <a:normAutofit fontScale="90000"/>
          </a:bodyPr>
          <a:lstStyle/>
          <a:p>
            <a:pPr marL="619125" indent="-619125"/>
            <a:r>
              <a:rPr lang="en-US" sz="2100" b="1" dirty="0">
                <a:latin typeface="Book Antiqua" pitchFamily="18" charset="0"/>
              </a:rPr>
              <a:t>Example 1</a:t>
            </a:r>
          </a:p>
        </p:txBody>
      </p:sp>
      <p:sp>
        <p:nvSpPr>
          <p:cNvPr id="24580" name="Rectangle 3"/>
          <p:cNvSpPr>
            <a:spLocks noGrp="1" noChangeArrowheads="1"/>
          </p:cNvSpPr>
          <p:nvPr>
            <p:ph type="body" idx="4294967295"/>
          </p:nvPr>
        </p:nvSpPr>
        <p:spPr>
          <a:xfrm>
            <a:off x="942975" y="1257300"/>
            <a:ext cx="6572250" cy="800100"/>
          </a:xfrm>
        </p:spPr>
        <p:txBody>
          <a:bodyPr>
            <a:normAutofit fontScale="92500"/>
          </a:bodyPr>
          <a:lstStyle/>
          <a:p>
            <a:pPr>
              <a:lnSpc>
                <a:spcPct val="90000"/>
              </a:lnSpc>
            </a:pPr>
            <a:r>
              <a:rPr lang="en-US" dirty="0"/>
              <a:t>Consider the </a:t>
            </a:r>
            <a:r>
              <a:rPr lang="en-US" i="1" dirty="0" err="1"/>
              <a:t>AllElectronics</a:t>
            </a:r>
            <a:r>
              <a:rPr lang="en-US" dirty="0"/>
              <a:t> transaction database, </a:t>
            </a:r>
            <a:r>
              <a:rPr lang="en-US" b="1" dirty="0"/>
              <a:t>D</a:t>
            </a:r>
            <a:r>
              <a:rPr lang="en-US" dirty="0"/>
              <a:t>, of fig 1. </a:t>
            </a:r>
          </a:p>
          <a:p>
            <a:pPr>
              <a:lnSpc>
                <a:spcPct val="90000"/>
              </a:lnSpc>
            </a:pPr>
            <a:r>
              <a:rPr lang="en-US" dirty="0"/>
              <a:t>There are nine transactions in this database, that is, </a:t>
            </a:r>
            <a:r>
              <a:rPr lang="en-US" b="1" dirty="0"/>
              <a:t>|D|=9</a:t>
            </a:r>
            <a:r>
              <a:rPr lang="en-US" dirty="0"/>
              <a:t>. </a:t>
            </a:r>
          </a:p>
          <a:p>
            <a:pPr>
              <a:lnSpc>
                <a:spcPct val="90000"/>
              </a:lnSpc>
            </a:pPr>
            <a:endParaRPr lang="en-US" dirty="0">
              <a:latin typeface="Book Antiqua" pitchFamily="18" charset="0"/>
            </a:endParaRPr>
          </a:p>
        </p:txBody>
      </p:sp>
      <p:sp>
        <p:nvSpPr>
          <p:cNvPr id="24582" name="Rectangle 3"/>
          <p:cNvSpPr>
            <a:spLocks noChangeArrowheads="1"/>
          </p:cNvSpPr>
          <p:nvPr/>
        </p:nvSpPr>
        <p:spPr bwMode="auto">
          <a:xfrm>
            <a:off x="3829050" y="5543550"/>
            <a:ext cx="628650" cy="285750"/>
          </a:xfrm>
          <a:prstGeom prst="rect">
            <a:avLst/>
          </a:prstGeom>
          <a:noFill/>
          <a:ln w="9525">
            <a:noFill/>
            <a:miter lim="800000"/>
            <a:headEnd/>
            <a:tailEnd/>
          </a:ln>
        </p:spPr>
        <p:txBody>
          <a:bodyPr/>
          <a:lstStyle/>
          <a:p>
            <a:pPr marL="257175" indent="-257175" eaLnBrk="0" hangingPunct="0">
              <a:lnSpc>
                <a:spcPct val="90000"/>
              </a:lnSpc>
              <a:spcBef>
                <a:spcPct val="20000"/>
              </a:spcBef>
            </a:pPr>
            <a:r>
              <a:rPr lang="en-US" sz="1500" b="1" dirty="0">
                <a:latin typeface="Book Antiqua" pitchFamily="18" charset="0"/>
              </a:rPr>
              <a:t>Fig 4</a:t>
            </a:r>
          </a:p>
        </p:txBody>
      </p:sp>
      <p:pic>
        <p:nvPicPr>
          <p:cNvPr id="7" name="Picture 6" descr="236 Table 5-1.JPG"/>
          <p:cNvPicPr>
            <a:picLocks noChangeAspect="1"/>
          </p:cNvPicPr>
          <p:nvPr/>
        </p:nvPicPr>
        <p:blipFill>
          <a:blip r:embed="rId2"/>
          <a:stretch>
            <a:fillRect/>
          </a:stretch>
        </p:blipFill>
        <p:spPr>
          <a:xfrm>
            <a:off x="2657475" y="1989786"/>
            <a:ext cx="2971800" cy="3469373"/>
          </a:xfrm>
          <a:prstGeom prst="rect">
            <a:avLst/>
          </a:prstGeom>
        </p:spPr>
      </p:pic>
      <p:sp>
        <p:nvSpPr>
          <p:cNvPr id="8" name="Slide Number Placeholder 5"/>
          <p:cNvSpPr>
            <a:spLocks noGrp="1"/>
          </p:cNvSpPr>
          <p:nvPr>
            <p:ph type="sldNum" sz="quarter" idx="12"/>
          </p:nvPr>
        </p:nvSpPr>
        <p:spPr>
          <a:xfrm>
            <a:off x="8367869" y="848254"/>
            <a:ext cx="865613" cy="818092"/>
          </a:xfrm>
          <a:noFill/>
        </p:spPr>
        <p:txBody>
          <a:bodyPr/>
          <a:lstStyle/>
          <a:p>
            <a:r>
              <a:rPr lang="en-US" dirty="0"/>
              <a:t>17</a:t>
            </a:r>
          </a:p>
        </p:txBody>
      </p:sp>
    </p:spTree>
    <p:extLst>
      <p:ext uri="{BB962C8B-B14F-4D97-AF65-F5344CB8AC3E}">
        <p14:creationId xmlns:p14="http://schemas.microsoft.com/office/powerpoint/2010/main" val="5795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par>
                                <p:cTn id="7" presetID="53"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3"/>
          <p:cNvSpPr>
            <a:spLocks noGrp="1" noChangeArrowheads="1"/>
          </p:cNvSpPr>
          <p:nvPr>
            <p:ph type="body" idx="4294967295"/>
          </p:nvPr>
        </p:nvSpPr>
        <p:spPr>
          <a:xfrm>
            <a:off x="431391" y="1159903"/>
            <a:ext cx="7226710" cy="3048917"/>
          </a:xfrm>
        </p:spPr>
        <p:txBody>
          <a:bodyPr>
            <a:normAutofit/>
          </a:bodyPr>
          <a:lstStyle/>
          <a:p>
            <a:pPr marL="457200" indent="-457200">
              <a:lnSpc>
                <a:spcPct val="80000"/>
              </a:lnSpc>
              <a:buNone/>
            </a:pPr>
            <a:r>
              <a:rPr lang="en-US" sz="1500" b="1" u="sng" dirty="0"/>
              <a:t>First iteration</a:t>
            </a:r>
            <a:r>
              <a:rPr lang="en-US" sz="1500" dirty="0"/>
              <a:t> </a:t>
            </a:r>
          </a:p>
          <a:p>
            <a:pPr marL="205740" indent="-205740" algn="just"/>
            <a:r>
              <a:rPr lang="en-US" sz="1500" dirty="0"/>
              <a:t>Finding </a:t>
            </a:r>
            <a:r>
              <a:rPr lang="en-US" sz="1500" b="1" dirty="0"/>
              <a:t>C1</a:t>
            </a:r>
            <a:r>
              <a:rPr lang="en-US" sz="1500" dirty="0"/>
              <a:t> - set of candidate 1-itemsets. </a:t>
            </a:r>
          </a:p>
          <a:p>
            <a:pPr marL="205740" indent="-205740" algn="just"/>
            <a:r>
              <a:rPr lang="en-US" sz="1500" dirty="0"/>
              <a:t>The algorithm simply scans all of the transactions in order to count the number of occurrences of each item. </a:t>
            </a:r>
          </a:p>
          <a:p>
            <a:pPr marL="205740" indent="-205740" algn="just"/>
            <a:r>
              <a:rPr lang="en-US" sz="1500" dirty="0"/>
              <a:t>Suppose the min transaction support count is 2 </a:t>
            </a:r>
          </a:p>
          <a:p>
            <a:pPr marL="548640" lvl="1" indent="-205740" algn="just"/>
            <a:r>
              <a:rPr lang="en-US" sz="1500" dirty="0">
                <a:solidFill>
                  <a:schemeClr val="tx1"/>
                </a:solidFill>
              </a:rPr>
              <a:t>(i.e. </a:t>
            </a:r>
            <a:r>
              <a:rPr lang="en-US" sz="1500" i="1" dirty="0" err="1">
                <a:solidFill>
                  <a:schemeClr val="tx1"/>
                </a:solidFill>
              </a:rPr>
              <a:t>min_sup</a:t>
            </a:r>
            <a:r>
              <a:rPr lang="en-US" sz="1500" dirty="0">
                <a:solidFill>
                  <a:schemeClr val="tx1"/>
                </a:solidFill>
              </a:rPr>
              <a:t> = 2/9 = 22%).</a:t>
            </a:r>
          </a:p>
          <a:p>
            <a:pPr marL="205740" indent="-205740" algn="just"/>
            <a:r>
              <a:rPr lang="en-US" sz="1500" dirty="0"/>
              <a:t>Now finding </a:t>
            </a:r>
            <a:r>
              <a:rPr lang="en-US" sz="1500" b="1" dirty="0"/>
              <a:t>L1</a:t>
            </a:r>
            <a:r>
              <a:rPr lang="en-US" sz="1500" dirty="0"/>
              <a:t> - the set of frequent 1-itemsets.</a:t>
            </a:r>
          </a:p>
          <a:p>
            <a:pPr marL="205740" indent="-205740" algn="just"/>
            <a:r>
              <a:rPr lang="en-US" sz="1500" dirty="0"/>
              <a:t>It consists of the candidate 1-itemsets satisfying minimum support. </a:t>
            </a:r>
          </a:p>
        </p:txBody>
      </p:sp>
      <p:sp>
        <p:nvSpPr>
          <p:cNvPr id="5" name="Rectangle 3"/>
          <p:cNvSpPr>
            <a:spLocks noChangeArrowheads="1"/>
          </p:cNvSpPr>
          <p:nvPr/>
        </p:nvSpPr>
        <p:spPr bwMode="auto">
          <a:xfrm>
            <a:off x="2000250" y="5257800"/>
            <a:ext cx="628650" cy="285750"/>
          </a:xfrm>
          <a:prstGeom prst="rect">
            <a:avLst/>
          </a:prstGeom>
          <a:noFill/>
          <a:ln w="9525">
            <a:noFill/>
            <a:miter lim="800000"/>
            <a:headEnd/>
            <a:tailEnd/>
          </a:ln>
        </p:spPr>
        <p:txBody>
          <a:bodyPr/>
          <a:lstStyle/>
          <a:p>
            <a:pPr marL="257175" indent="-257175" eaLnBrk="0" hangingPunct="0">
              <a:lnSpc>
                <a:spcPct val="90000"/>
              </a:lnSpc>
              <a:spcBef>
                <a:spcPct val="20000"/>
              </a:spcBef>
            </a:pPr>
            <a:r>
              <a:rPr lang="en-US" sz="1500" b="1" dirty="0">
                <a:solidFill>
                  <a:srgbClr val="3333FF"/>
                </a:solidFill>
                <a:latin typeface="Book Antiqua" pitchFamily="18" charset="0"/>
              </a:rPr>
              <a:t>Fig 5</a:t>
            </a:r>
          </a:p>
        </p:txBody>
      </p:sp>
      <p:pic>
        <p:nvPicPr>
          <p:cNvPr id="6" name="Picture 5" descr="237 Table 5-2 A.JPG"/>
          <p:cNvPicPr>
            <a:picLocks noChangeAspect="1"/>
          </p:cNvPicPr>
          <p:nvPr/>
        </p:nvPicPr>
        <p:blipFill>
          <a:blip r:embed="rId2">
            <a:extLst>
              <a:ext uri="{BEBA8EAE-BF5A-486C-A8C5-ECC9F3942E4B}">
                <a14:imgProps xmlns:a14="http://schemas.microsoft.com/office/drawing/2010/main">
                  <a14:imgLayer r:embed="rId3">
                    <a14:imgEffect>
                      <a14:sharpenSoften amount="60000"/>
                    </a14:imgEffect>
                  </a14:imgLayer>
                </a14:imgProps>
              </a:ext>
            </a:extLst>
          </a:blip>
          <a:stretch>
            <a:fillRect/>
          </a:stretch>
        </p:blipFill>
        <p:spPr>
          <a:xfrm>
            <a:off x="2628900" y="3847862"/>
            <a:ext cx="4514850" cy="2030612"/>
          </a:xfrm>
          <a:prstGeom prst="rect">
            <a:avLst/>
          </a:prstGeom>
        </p:spPr>
      </p:pic>
      <p:sp>
        <p:nvSpPr>
          <p:cNvPr id="7" name="Slide Number Placeholder 5"/>
          <p:cNvSpPr>
            <a:spLocks noGrp="1"/>
          </p:cNvSpPr>
          <p:nvPr>
            <p:ph type="sldNum" sz="quarter" idx="12"/>
          </p:nvPr>
        </p:nvSpPr>
        <p:spPr>
          <a:xfrm>
            <a:off x="8378931" y="857250"/>
            <a:ext cx="865613" cy="818092"/>
          </a:xfrm>
          <a:noFill/>
        </p:spPr>
        <p:txBody>
          <a:bodyPr/>
          <a:lstStyle/>
          <a:p>
            <a:r>
              <a:rPr lang="en-US" dirty="0"/>
              <a:t>18</a:t>
            </a:r>
          </a:p>
        </p:txBody>
      </p:sp>
    </p:spTree>
    <p:extLst>
      <p:ext uri="{BB962C8B-B14F-4D97-AF65-F5344CB8AC3E}">
        <p14:creationId xmlns:p14="http://schemas.microsoft.com/office/powerpoint/2010/main" val="137010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 calcmode="lin" valueType="num">
                                      <p:cBhvr>
                                        <p:cTn id="7" dur="500" fill="hold"/>
                                        <p:tgtEl>
                                          <p:spTgt spid="2560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560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5604">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2560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25604">
                                            <p:txEl>
                                              <p:pRg st="1" end="1"/>
                                            </p:txEl>
                                          </p:spTgt>
                                        </p:tgtEl>
                                        <p:attrNameLst>
                                          <p:attrName>style.visibility</p:attrName>
                                        </p:attrNameLst>
                                      </p:cBhvr>
                                      <p:to>
                                        <p:strVal val="visible"/>
                                      </p:to>
                                    </p:set>
                                    <p:animEffect transition="in" filter="fade">
                                      <p:cBhvr>
                                        <p:cTn id="15" dur="500"/>
                                        <p:tgtEl>
                                          <p:spTgt spid="25604">
                                            <p:txEl>
                                              <p:pRg st="1" end="1"/>
                                            </p:txEl>
                                          </p:spTgt>
                                        </p:tgtEl>
                                      </p:cBhvr>
                                    </p:animEffect>
                                    <p:anim calcmode="lin" valueType="num">
                                      <p:cBhvr>
                                        <p:cTn id="16" dur="500" fill="hold"/>
                                        <p:tgtEl>
                                          <p:spTgt spid="25604">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25604">
                                            <p:txEl>
                                              <p:pRg st="1" end="1"/>
                                            </p:txEl>
                                          </p:spTgt>
                                        </p:tgtEl>
                                        <p:attrNameLst>
                                          <p:attrName>ppt_y</p:attrName>
                                        </p:attrNameLst>
                                      </p:cBhvr>
                                      <p:tavLst>
                                        <p:tav tm="0">
                                          <p:val>
                                            <p:strVal val="#ppt_y-.1"/>
                                          </p:val>
                                        </p:tav>
                                        <p:tav tm="100000">
                                          <p:val>
                                            <p:strVal val="#ppt_y"/>
                                          </p:val>
                                        </p:tav>
                                      </p:tavLst>
                                    </p:anim>
                                  </p:childTnLst>
                                </p:cTn>
                              </p:par>
                              <p:par>
                                <p:cTn id="18" presetID="31" presetClass="entr" presetSubtype="0" fill="hold" nodeType="withEffect">
                                  <p:stCondLst>
                                    <p:cond delay="0"/>
                                  </p:stCondLst>
                                  <p:iterate type="lt">
                                    <p:tmPct val="5000"/>
                                  </p:iterate>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par>
                                <p:cTn id="24" presetID="53"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25604">
                                            <p:txEl>
                                              <p:pRg st="2" end="2"/>
                                            </p:txEl>
                                          </p:spTgt>
                                        </p:tgtEl>
                                        <p:attrNameLst>
                                          <p:attrName>style.visibility</p:attrName>
                                        </p:attrNameLst>
                                      </p:cBhvr>
                                      <p:to>
                                        <p:strVal val="visible"/>
                                      </p:to>
                                    </p:set>
                                    <p:animEffect transition="in" filter="fade">
                                      <p:cBhvr>
                                        <p:cTn id="33" dur="500"/>
                                        <p:tgtEl>
                                          <p:spTgt spid="25604">
                                            <p:txEl>
                                              <p:pRg st="2" end="2"/>
                                            </p:txEl>
                                          </p:spTgt>
                                        </p:tgtEl>
                                      </p:cBhvr>
                                    </p:animEffect>
                                    <p:anim calcmode="lin" valueType="num">
                                      <p:cBhvr>
                                        <p:cTn id="34" dur="500" fill="hold"/>
                                        <p:tgtEl>
                                          <p:spTgt spid="25604">
                                            <p:txEl>
                                              <p:pRg st="2" end="2"/>
                                            </p:txEl>
                                          </p:spTgt>
                                        </p:tgtEl>
                                        <p:attrNameLst>
                                          <p:attrName>ppt_x</p:attrName>
                                        </p:attrNameLst>
                                      </p:cBhvr>
                                      <p:tavLst>
                                        <p:tav tm="0">
                                          <p:val>
                                            <p:strVal val="#ppt_x"/>
                                          </p:val>
                                        </p:tav>
                                        <p:tav tm="100000">
                                          <p:val>
                                            <p:strVal val="#ppt_x"/>
                                          </p:val>
                                        </p:tav>
                                      </p:tavLst>
                                    </p:anim>
                                    <p:anim calcmode="lin" valueType="num">
                                      <p:cBhvr>
                                        <p:cTn id="35" dur="500" fill="hold"/>
                                        <p:tgtEl>
                                          <p:spTgt spid="2560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25604">
                                            <p:txEl>
                                              <p:pRg st="3" end="3"/>
                                            </p:txEl>
                                          </p:spTgt>
                                        </p:tgtEl>
                                        <p:attrNameLst>
                                          <p:attrName>style.visibility</p:attrName>
                                        </p:attrNameLst>
                                      </p:cBhvr>
                                      <p:to>
                                        <p:strVal val="visible"/>
                                      </p:to>
                                    </p:set>
                                    <p:animEffect transition="in" filter="fade">
                                      <p:cBhvr>
                                        <p:cTn id="40" dur="500"/>
                                        <p:tgtEl>
                                          <p:spTgt spid="25604">
                                            <p:txEl>
                                              <p:pRg st="3" end="3"/>
                                            </p:txEl>
                                          </p:spTgt>
                                        </p:tgtEl>
                                      </p:cBhvr>
                                    </p:animEffect>
                                    <p:anim calcmode="lin" valueType="num">
                                      <p:cBhvr>
                                        <p:cTn id="41" dur="500" fill="hold"/>
                                        <p:tgtEl>
                                          <p:spTgt spid="25604">
                                            <p:txEl>
                                              <p:pRg st="3" end="3"/>
                                            </p:txEl>
                                          </p:spTgt>
                                        </p:tgtEl>
                                        <p:attrNameLst>
                                          <p:attrName>ppt_x</p:attrName>
                                        </p:attrNameLst>
                                      </p:cBhvr>
                                      <p:tavLst>
                                        <p:tav tm="0">
                                          <p:val>
                                            <p:strVal val="#ppt_x"/>
                                          </p:val>
                                        </p:tav>
                                        <p:tav tm="100000">
                                          <p:val>
                                            <p:strVal val="#ppt_x"/>
                                          </p:val>
                                        </p:tav>
                                      </p:tavLst>
                                    </p:anim>
                                    <p:anim calcmode="lin" valueType="num">
                                      <p:cBhvr>
                                        <p:cTn id="42" dur="500" fill="hold"/>
                                        <p:tgtEl>
                                          <p:spTgt spid="25604">
                                            <p:txEl>
                                              <p:pRg st="3" end="3"/>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5604">
                                            <p:txEl>
                                              <p:pRg st="4" end="4"/>
                                            </p:txEl>
                                          </p:spTgt>
                                        </p:tgtEl>
                                        <p:attrNameLst>
                                          <p:attrName>style.visibility</p:attrName>
                                        </p:attrNameLst>
                                      </p:cBhvr>
                                      <p:to>
                                        <p:strVal val="visible"/>
                                      </p:to>
                                    </p:set>
                                    <p:animEffect transition="in" filter="fade">
                                      <p:cBhvr>
                                        <p:cTn id="45" dur="500"/>
                                        <p:tgtEl>
                                          <p:spTgt spid="25604">
                                            <p:txEl>
                                              <p:pRg st="4" end="4"/>
                                            </p:txEl>
                                          </p:spTgt>
                                        </p:tgtEl>
                                      </p:cBhvr>
                                    </p:animEffect>
                                    <p:anim calcmode="lin" valueType="num">
                                      <p:cBhvr>
                                        <p:cTn id="46" dur="500" fill="hold"/>
                                        <p:tgtEl>
                                          <p:spTgt spid="25604">
                                            <p:txEl>
                                              <p:pRg st="4" end="4"/>
                                            </p:txEl>
                                          </p:spTgt>
                                        </p:tgtEl>
                                        <p:attrNameLst>
                                          <p:attrName>ppt_x</p:attrName>
                                        </p:attrNameLst>
                                      </p:cBhvr>
                                      <p:tavLst>
                                        <p:tav tm="0">
                                          <p:val>
                                            <p:strVal val="#ppt_x"/>
                                          </p:val>
                                        </p:tav>
                                        <p:tav tm="100000">
                                          <p:val>
                                            <p:strVal val="#ppt_x"/>
                                          </p:val>
                                        </p:tav>
                                      </p:tavLst>
                                    </p:anim>
                                    <p:anim calcmode="lin" valueType="num">
                                      <p:cBhvr>
                                        <p:cTn id="47" dur="500" fill="hold"/>
                                        <p:tgtEl>
                                          <p:spTgt spid="2560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25604">
                                            <p:txEl>
                                              <p:pRg st="5" end="5"/>
                                            </p:txEl>
                                          </p:spTgt>
                                        </p:tgtEl>
                                        <p:attrNameLst>
                                          <p:attrName>style.visibility</p:attrName>
                                        </p:attrNameLst>
                                      </p:cBhvr>
                                      <p:to>
                                        <p:strVal val="visible"/>
                                      </p:to>
                                    </p:set>
                                    <p:animEffect transition="in" filter="fade">
                                      <p:cBhvr>
                                        <p:cTn id="52" dur="500"/>
                                        <p:tgtEl>
                                          <p:spTgt spid="25604">
                                            <p:txEl>
                                              <p:pRg st="5" end="5"/>
                                            </p:txEl>
                                          </p:spTgt>
                                        </p:tgtEl>
                                      </p:cBhvr>
                                    </p:animEffect>
                                    <p:anim calcmode="lin" valueType="num">
                                      <p:cBhvr>
                                        <p:cTn id="53" dur="500" fill="hold"/>
                                        <p:tgtEl>
                                          <p:spTgt spid="25604">
                                            <p:txEl>
                                              <p:pRg st="5" end="5"/>
                                            </p:txEl>
                                          </p:spTgt>
                                        </p:tgtEl>
                                        <p:attrNameLst>
                                          <p:attrName>ppt_x</p:attrName>
                                        </p:attrNameLst>
                                      </p:cBhvr>
                                      <p:tavLst>
                                        <p:tav tm="0">
                                          <p:val>
                                            <p:strVal val="#ppt_x"/>
                                          </p:val>
                                        </p:tav>
                                        <p:tav tm="100000">
                                          <p:val>
                                            <p:strVal val="#ppt_x"/>
                                          </p:val>
                                        </p:tav>
                                      </p:tavLst>
                                    </p:anim>
                                    <p:anim calcmode="lin" valueType="num">
                                      <p:cBhvr>
                                        <p:cTn id="54" dur="500" fill="hold"/>
                                        <p:tgtEl>
                                          <p:spTgt spid="2560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25604">
                                            <p:txEl>
                                              <p:pRg st="6" end="6"/>
                                            </p:txEl>
                                          </p:spTgt>
                                        </p:tgtEl>
                                        <p:attrNameLst>
                                          <p:attrName>style.visibility</p:attrName>
                                        </p:attrNameLst>
                                      </p:cBhvr>
                                      <p:to>
                                        <p:strVal val="visible"/>
                                      </p:to>
                                    </p:set>
                                    <p:animEffect transition="in" filter="fade">
                                      <p:cBhvr>
                                        <p:cTn id="59" dur="500"/>
                                        <p:tgtEl>
                                          <p:spTgt spid="25604">
                                            <p:txEl>
                                              <p:pRg st="6" end="6"/>
                                            </p:txEl>
                                          </p:spTgt>
                                        </p:tgtEl>
                                      </p:cBhvr>
                                    </p:animEffect>
                                    <p:anim calcmode="lin" valueType="num">
                                      <p:cBhvr>
                                        <p:cTn id="60" dur="500" fill="hold"/>
                                        <p:tgtEl>
                                          <p:spTgt spid="25604">
                                            <p:txEl>
                                              <p:pRg st="6" end="6"/>
                                            </p:txEl>
                                          </p:spTgt>
                                        </p:tgtEl>
                                        <p:attrNameLst>
                                          <p:attrName>ppt_x</p:attrName>
                                        </p:attrNameLst>
                                      </p:cBhvr>
                                      <p:tavLst>
                                        <p:tav tm="0">
                                          <p:val>
                                            <p:strVal val="#ppt_x"/>
                                          </p:val>
                                        </p:tav>
                                        <p:tav tm="100000">
                                          <p:val>
                                            <p:strVal val="#ppt_x"/>
                                          </p:val>
                                        </p:tav>
                                      </p:tavLst>
                                    </p:anim>
                                    <p:anim calcmode="lin" valueType="num">
                                      <p:cBhvr>
                                        <p:cTn id="61" dur="500" fill="hold"/>
                                        <p:tgtEl>
                                          <p:spTgt spid="256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 name="Rectangle 3"/>
          <p:cNvSpPr>
            <a:spLocks noGrp="1" noChangeArrowheads="1"/>
          </p:cNvSpPr>
          <p:nvPr>
            <p:ph type="body" idx="4294967295"/>
          </p:nvPr>
        </p:nvSpPr>
        <p:spPr>
          <a:xfrm>
            <a:off x="463014" y="857250"/>
            <a:ext cx="6490952" cy="4416649"/>
          </a:xfrm>
        </p:spPr>
        <p:txBody>
          <a:bodyPr/>
          <a:lstStyle/>
          <a:p>
            <a:pPr marL="457200" indent="-457200">
              <a:buNone/>
            </a:pPr>
            <a:r>
              <a:rPr lang="en-US" b="1" u="sng" dirty="0"/>
              <a:t>Second iteration</a:t>
            </a:r>
            <a:r>
              <a:rPr lang="en-US" dirty="0"/>
              <a:t> </a:t>
            </a:r>
          </a:p>
          <a:p>
            <a:r>
              <a:rPr lang="en-US" dirty="0"/>
              <a:t>Now finding </a:t>
            </a:r>
            <a:r>
              <a:rPr lang="en-US" b="1" dirty="0"/>
              <a:t>C2</a:t>
            </a:r>
            <a:r>
              <a:rPr lang="en-US" dirty="0"/>
              <a:t> - set of candidate 2-itemsets. </a:t>
            </a:r>
          </a:p>
          <a:p>
            <a:pPr marL="457200" indent="-457200" algn="ctr">
              <a:buNone/>
            </a:pPr>
            <a:r>
              <a:rPr lang="en-US" b="1" dirty="0"/>
              <a:t>C</a:t>
            </a:r>
            <a:r>
              <a:rPr lang="en-US" b="1" baseline="-25000" dirty="0"/>
              <a:t>2</a:t>
            </a:r>
            <a:r>
              <a:rPr lang="en-US" b="1" dirty="0"/>
              <a:t> = L</a:t>
            </a:r>
            <a:r>
              <a:rPr lang="en-US" b="1" baseline="-25000" dirty="0"/>
              <a:t>1</a:t>
            </a:r>
            <a:r>
              <a:rPr lang="en-US" b="1" dirty="0"/>
              <a:t> ⋈ L</a:t>
            </a:r>
            <a:r>
              <a:rPr lang="en-US" b="1" baseline="-25000" dirty="0"/>
              <a:t>1</a:t>
            </a:r>
            <a:r>
              <a:rPr lang="en-US" b="1" dirty="0"/>
              <a:t> </a:t>
            </a:r>
          </a:p>
          <a:p>
            <a:r>
              <a:rPr lang="en-US" dirty="0"/>
              <a:t>Next the transactions in D are scanned and the support count of each candidate </a:t>
            </a:r>
            <a:r>
              <a:rPr lang="en-US" dirty="0" err="1"/>
              <a:t>itemset</a:t>
            </a:r>
            <a:r>
              <a:rPr lang="en-US" dirty="0"/>
              <a:t> in C2 is accumulated</a:t>
            </a:r>
          </a:p>
          <a:p>
            <a:r>
              <a:rPr lang="en-US" dirty="0"/>
              <a:t>The set of frequent 2-itemsets, L2, is then deter</a:t>
            </a:r>
            <a:r>
              <a:rPr lang="en-US" sz="1500" dirty="0"/>
              <a:t>mined, consisting of those candidate 2-itemsets in C2 having minimum </a:t>
            </a:r>
            <a:r>
              <a:rPr lang="en-US" sz="1500" dirty="0">
                <a:latin typeface="Book Antiqua" pitchFamily="18" charset="0"/>
              </a:rPr>
              <a:t>support. </a:t>
            </a:r>
          </a:p>
          <a:p>
            <a:pPr marL="457200" indent="-457200"/>
            <a:endParaRPr lang="en-US" sz="2100" dirty="0">
              <a:latin typeface="Book Antiqua" pitchFamily="18" charset="0"/>
            </a:endParaRPr>
          </a:p>
        </p:txBody>
      </p:sp>
      <p:sp>
        <p:nvSpPr>
          <p:cNvPr id="1030" name="Rectangle 7"/>
          <p:cNvSpPr>
            <a:spLocks noChangeArrowheads="1"/>
          </p:cNvSpPr>
          <p:nvPr/>
        </p:nvSpPr>
        <p:spPr bwMode="auto">
          <a:xfrm>
            <a:off x="1143001" y="707209"/>
            <a:ext cx="184731" cy="300082"/>
          </a:xfrm>
          <a:prstGeom prst="rect">
            <a:avLst/>
          </a:prstGeom>
          <a:noFill/>
          <a:ln w="9525">
            <a:noFill/>
            <a:miter lim="800000"/>
            <a:headEnd/>
            <a:tailEnd/>
          </a:ln>
        </p:spPr>
        <p:txBody>
          <a:bodyPr wrap="none" anchor="ctr">
            <a:spAutoFit/>
          </a:bodyPr>
          <a:lstStyle/>
          <a:p>
            <a:endParaRPr lang="en-US" sz="1350"/>
          </a:p>
        </p:txBody>
      </p:sp>
      <p:pic>
        <p:nvPicPr>
          <p:cNvPr id="9" name="Picture 8" descr="237 Table 5-2 B.JPG"/>
          <p:cNvPicPr>
            <a:picLocks noChangeAspect="1"/>
          </p:cNvPicPr>
          <p:nvPr/>
        </p:nvPicPr>
        <p:blipFill>
          <a:blip r:embed="rId2">
            <a:extLst>
              <a:ext uri="{BEBA8EAE-BF5A-486C-A8C5-ECC9F3942E4B}">
                <a14:imgProps xmlns:a14="http://schemas.microsoft.com/office/drawing/2010/main">
                  <a14:imgLayer r:embed="rId3">
                    <a14:imgEffect>
                      <a14:sharpenSoften amount="60000"/>
                    </a14:imgEffect>
                  </a14:imgLayer>
                </a14:imgProps>
              </a:ext>
            </a:extLst>
          </a:blip>
          <a:stretch>
            <a:fillRect/>
          </a:stretch>
        </p:blipFill>
        <p:spPr>
          <a:xfrm>
            <a:off x="564126" y="3290334"/>
            <a:ext cx="7158340" cy="2383615"/>
          </a:xfrm>
          <a:prstGeom prst="rect">
            <a:avLst/>
          </a:prstGeom>
        </p:spPr>
      </p:pic>
      <p:sp>
        <p:nvSpPr>
          <p:cNvPr id="10" name="Rectangle 3"/>
          <p:cNvSpPr>
            <a:spLocks noChangeArrowheads="1"/>
          </p:cNvSpPr>
          <p:nvPr/>
        </p:nvSpPr>
        <p:spPr bwMode="auto">
          <a:xfrm>
            <a:off x="4044772" y="5673949"/>
            <a:ext cx="628650" cy="285750"/>
          </a:xfrm>
          <a:prstGeom prst="rect">
            <a:avLst/>
          </a:prstGeom>
          <a:noFill/>
          <a:ln w="9525">
            <a:noFill/>
            <a:miter lim="800000"/>
            <a:headEnd/>
            <a:tailEnd/>
          </a:ln>
        </p:spPr>
        <p:txBody>
          <a:bodyPr/>
          <a:lstStyle/>
          <a:p>
            <a:pPr marL="257175" indent="-257175" eaLnBrk="0" hangingPunct="0">
              <a:lnSpc>
                <a:spcPct val="90000"/>
              </a:lnSpc>
              <a:spcBef>
                <a:spcPct val="20000"/>
              </a:spcBef>
            </a:pPr>
            <a:r>
              <a:rPr lang="en-US" sz="1500" b="1" dirty="0">
                <a:solidFill>
                  <a:srgbClr val="3333FF"/>
                </a:solidFill>
                <a:latin typeface="Book Antiqua" pitchFamily="18" charset="0"/>
              </a:rPr>
              <a:t>Fig 6</a:t>
            </a:r>
          </a:p>
        </p:txBody>
      </p:sp>
      <p:sp>
        <p:nvSpPr>
          <p:cNvPr id="11" name="Slide Number Placeholder 5"/>
          <p:cNvSpPr>
            <a:spLocks noGrp="1"/>
          </p:cNvSpPr>
          <p:nvPr>
            <p:ph type="sldNum" sz="quarter" idx="12"/>
          </p:nvPr>
        </p:nvSpPr>
        <p:spPr>
          <a:xfrm>
            <a:off x="8278387" y="857250"/>
            <a:ext cx="865613" cy="818092"/>
          </a:xfrm>
          <a:noFill/>
        </p:spPr>
        <p:txBody>
          <a:bodyPr/>
          <a:lstStyle/>
          <a:p>
            <a:r>
              <a:rPr lang="en-US" dirty="0"/>
              <a:t>19</a:t>
            </a:r>
          </a:p>
        </p:txBody>
      </p:sp>
    </p:spTree>
    <p:extLst>
      <p:ext uri="{BB962C8B-B14F-4D97-AF65-F5344CB8AC3E}">
        <p14:creationId xmlns:p14="http://schemas.microsoft.com/office/powerpoint/2010/main" val="424337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 calcmode="lin" valueType="num">
                                      <p:cBhvr>
                                        <p:cTn id="7" dur="500" fill="hold"/>
                                        <p:tgtEl>
                                          <p:spTgt spid="102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29">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1029">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10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1029">
                                            <p:txEl>
                                              <p:pRg st="1" end="1"/>
                                            </p:txEl>
                                          </p:spTgt>
                                        </p:tgtEl>
                                        <p:attrNameLst>
                                          <p:attrName>style.visibility</p:attrName>
                                        </p:attrNameLst>
                                      </p:cBhvr>
                                      <p:to>
                                        <p:strVal val="visible"/>
                                      </p:to>
                                    </p:set>
                                    <p:animEffect transition="in" filter="fade">
                                      <p:cBhvr>
                                        <p:cTn id="15" dur="500"/>
                                        <p:tgtEl>
                                          <p:spTgt spid="1029">
                                            <p:txEl>
                                              <p:pRg st="1" end="1"/>
                                            </p:txEl>
                                          </p:spTgt>
                                        </p:tgtEl>
                                      </p:cBhvr>
                                    </p:animEffect>
                                    <p:anim calcmode="lin" valueType="num">
                                      <p:cBhvr>
                                        <p:cTn id="16" dur="500" fill="hold"/>
                                        <p:tgtEl>
                                          <p:spTgt spid="1029">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102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1029">
                                            <p:txEl>
                                              <p:pRg st="2" end="2"/>
                                            </p:txEl>
                                          </p:spTgt>
                                        </p:tgtEl>
                                        <p:attrNameLst>
                                          <p:attrName>style.visibility</p:attrName>
                                        </p:attrNameLst>
                                      </p:cBhvr>
                                      <p:to>
                                        <p:strVal val="visible"/>
                                      </p:to>
                                    </p:set>
                                    <p:anim calcmode="lin" valueType="num">
                                      <p:cBhvr>
                                        <p:cTn id="22" dur="500" fill="hold"/>
                                        <p:tgtEl>
                                          <p:spTgt spid="1029">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1029">
                                            <p:txEl>
                                              <p:pRg st="2" end="2"/>
                                            </p:txEl>
                                          </p:spTgt>
                                        </p:tgtEl>
                                        <p:attrNameLst>
                                          <p:attrName>ppt_h</p:attrName>
                                        </p:attrNameLst>
                                      </p:cBhvr>
                                      <p:tavLst>
                                        <p:tav tm="0">
                                          <p:val>
                                            <p:fltVal val="0"/>
                                          </p:val>
                                        </p:tav>
                                        <p:tav tm="100000">
                                          <p:val>
                                            <p:strVal val="#ppt_h"/>
                                          </p:val>
                                        </p:tav>
                                      </p:tavLst>
                                    </p:anim>
                                    <p:anim calcmode="lin" valueType="num">
                                      <p:cBhvr>
                                        <p:cTn id="24" dur="500" fill="hold"/>
                                        <p:tgtEl>
                                          <p:spTgt spid="1029">
                                            <p:txEl>
                                              <p:pRg st="2" end="2"/>
                                            </p:txEl>
                                          </p:spTgt>
                                        </p:tgtEl>
                                        <p:attrNameLst>
                                          <p:attrName>style.rotation</p:attrName>
                                        </p:attrNameLst>
                                      </p:cBhvr>
                                      <p:tavLst>
                                        <p:tav tm="0">
                                          <p:val>
                                            <p:fltVal val="360"/>
                                          </p:val>
                                        </p:tav>
                                        <p:tav tm="100000">
                                          <p:val>
                                            <p:fltVal val="0"/>
                                          </p:val>
                                        </p:tav>
                                      </p:tavLst>
                                    </p:anim>
                                    <p:animEffect transition="in" filter="fade">
                                      <p:cBhvr>
                                        <p:cTn id="25" dur="500"/>
                                        <p:tgtEl>
                                          <p:spTgt spid="1029">
                                            <p:txEl>
                                              <p:pRg st="2" end="2"/>
                                            </p:txEl>
                                          </p:spTgt>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029">
                                            <p:txEl>
                                              <p:pRg st="3" end="3"/>
                                            </p:txEl>
                                          </p:spTgt>
                                        </p:tgtEl>
                                        <p:attrNameLst>
                                          <p:attrName>style.visibility</p:attrName>
                                        </p:attrNameLst>
                                      </p:cBhvr>
                                      <p:to>
                                        <p:strVal val="visible"/>
                                      </p:to>
                                    </p:set>
                                    <p:animEffect transition="in" filter="fade">
                                      <p:cBhvr>
                                        <p:cTn id="28" dur="500"/>
                                        <p:tgtEl>
                                          <p:spTgt spid="1029">
                                            <p:txEl>
                                              <p:pRg st="3" end="3"/>
                                            </p:txEl>
                                          </p:spTgt>
                                        </p:tgtEl>
                                      </p:cBhvr>
                                    </p:animEffect>
                                    <p:anim calcmode="lin" valueType="num">
                                      <p:cBhvr>
                                        <p:cTn id="29" dur="500" fill="hold"/>
                                        <p:tgtEl>
                                          <p:spTgt spid="1029">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1029">
                                            <p:txEl>
                                              <p:pRg st="3" end="3"/>
                                            </p:txEl>
                                          </p:spTgt>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029">
                                            <p:txEl>
                                              <p:pRg st="4" end="4"/>
                                            </p:txEl>
                                          </p:spTgt>
                                        </p:tgtEl>
                                        <p:attrNameLst>
                                          <p:attrName>style.visibility</p:attrName>
                                        </p:attrNameLst>
                                      </p:cBhvr>
                                      <p:to>
                                        <p:strVal val="visible"/>
                                      </p:to>
                                    </p:set>
                                    <p:animEffect transition="in" filter="fade">
                                      <p:cBhvr>
                                        <p:cTn id="33" dur="500"/>
                                        <p:tgtEl>
                                          <p:spTgt spid="1029">
                                            <p:txEl>
                                              <p:pRg st="4" end="4"/>
                                            </p:txEl>
                                          </p:spTgt>
                                        </p:tgtEl>
                                      </p:cBhvr>
                                    </p:animEffect>
                                    <p:anim calcmode="lin" valueType="num">
                                      <p:cBhvr>
                                        <p:cTn id="34" dur="500" fill="hold"/>
                                        <p:tgtEl>
                                          <p:spTgt spid="1029">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102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6"/>
          <p:cNvSpPr>
            <a:spLocks noGrp="1"/>
          </p:cNvSpPr>
          <p:nvPr>
            <p:ph type="sldNum" sz="quarter" idx="12"/>
          </p:nvPr>
        </p:nvSpPr>
        <p:spPr>
          <a:xfrm>
            <a:off x="8458200" y="916206"/>
            <a:ext cx="685800" cy="445294"/>
          </a:xfrm>
          <a:noFill/>
        </p:spPr>
        <p:txBody>
          <a:bodyPr>
            <a:normAutofit/>
          </a:bodyPr>
          <a:lstStyle/>
          <a:p>
            <a:fld id="{DCBD4301-EB0A-4894-82CE-968318F89B43}" type="slidenum">
              <a:rPr lang="en-US" smtClean="0"/>
              <a:pPr/>
              <a:t>24</a:t>
            </a:fld>
            <a:endParaRPr lang="en-US" dirty="0"/>
          </a:p>
        </p:txBody>
      </p:sp>
      <p:sp>
        <p:nvSpPr>
          <p:cNvPr id="28676" name="Rectangle 3"/>
          <p:cNvSpPr>
            <a:spLocks noGrp="1" noChangeArrowheads="1"/>
          </p:cNvSpPr>
          <p:nvPr>
            <p:ph type="body" sz="half" idx="4294967295"/>
          </p:nvPr>
        </p:nvSpPr>
        <p:spPr>
          <a:xfrm>
            <a:off x="511935" y="1143000"/>
            <a:ext cx="8075053" cy="4514850"/>
          </a:xfrm>
        </p:spPr>
        <p:txBody>
          <a:bodyPr>
            <a:normAutofit/>
          </a:bodyPr>
          <a:lstStyle/>
          <a:p>
            <a:pPr marL="400050" indent="-400050">
              <a:buNone/>
            </a:pPr>
            <a:r>
              <a:rPr lang="en-US" sz="1500" b="1" u="sng" dirty="0"/>
              <a:t>Third iteration</a:t>
            </a:r>
            <a:r>
              <a:rPr lang="en-US" sz="1500" dirty="0"/>
              <a:t> </a:t>
            </a:r>
          </a:p>
          <a:p>
            <a:pPr marL="205740" indent="-205740" algn="just"/>
            <a:r>
              <a:rPr lang="en-US" sz="1500" dirty="0"/>
              <a:t>Next finding C3 - set of candidate 3-itemsets </a:t>
            </a:r>
          </a:p>
          <a:p>
            <a:pPr marL="400050" indent="-400050" algn="ctr">
              <a:buNone/>
            </a:pPr>
            <a:r>
              <a:rPr lang="en-US" sz="1500" b="1" dirty="0"/>
              <a:t>C</a:t>
            </a:r>
            <a:r>
              <a:rPr lang="en-US" sz="1500" b="1" baseline="-25000" dirty="0"/>
              <a:t>3</a:t>
            </a:r>
            <a:r>
              <a:rPr lang="en-US" sz="1500" b="1" dirty="0"/>
              <a:t> = L</a:t>
            </a:r>
            <a:r>
              <a:rPr lang="en-US" sz="1500" b="1" baseline="-25000" dirty="0"/>
              <a:t>2</a:t>
            </a:r>
            <a:r>
              <a:rPr lang="en-US" sz="1500" b="1" dirty="0"/>
              <a:t> ⋈ L</a:t>
            </a:r>
            <a:r>
              <a:rPr lang="en-US" sz="1500" b="1" baseline="-25000" dirty="0"/>
              <a:t>2</a:t>
            </a:r>
            <a:r>
              <a:rPr lang="en-US" sz="1500" b="1" dirty="0"/>
              <a:t> </a:t>
            </a:r>
          </a:p>
          <a:p>
            <a:pPr marL="205740" indent="-205740" algn="just"/>
            <a:r>
              <a:rPr lang="en-US" sz="1500" dirty="0"/>
              <a:t>The generation of the set of candidate 3-itemsets, C3, is detailed in fig 6. </a:t>
            </a:r>
          </a:p>
          <a:p>
            <a:pPr marL="205740" indent="-205740" algn="just"/>
            <a:r>
              <a:rPr lang="en-US" sz="1500" dirty="0"/>
              <a:t>Here C</a:t>
            </a:r>
            <a:r>
              <a:rPr lang="en-US" sz="1500" baseline="-25000" dirty="0"/>
              <a:t>3</a:t>
            </a:r>
            <a:r>
              <a:rPr lang="en-US" sz="1500" dirty="0"/>
              <a:t> = L</a:t>
            </a:r>
            <a:r>
              <a:rPr lang="en-US" sz="1500" baseline="-25000" dirty="0"/>
              <a:t>2</a:t>
            </a:r>
            <a:r>
              <a:rPr lang="en-US" sz="1500" dirty="0"/>
              <a:t> ⋈ L</a:t>
            </a:r>
            <a:r>
              <a:rPr lang="en-US" sz="1500" baseline="-25000" dirty="0"/>
              <a:t>2</a:t>
            </a:r>
            <a:r>
              <a:rPr lang="en-US" sz="1500" dirty="0"/>
              <a:t> = {{I1, I2, I3}, {I1, I2, I5}, {I1, I3, I5}, {I2, I3, I4}, {I2, I3, I5}, {I2, I4, I5}} </a:t>
            </a:r>
          </a:p>
          <a:p>
            <a:pPr marL="205740" indent="-205740" algn="just"/>
            <a:r>
              <a:rPr lang="en-US" sz="1500" dirty="0"/>
              <a:t>Next the transactions in D are scanned and the support count of each candidate </a:t>
            </a:r>
            <a:r>
              <a:rPr lang="en-US" sz="1500" dirty="0" err="1"/>
              <a:t>itemset</a:t>
            </a:r>
            <a:r>
              <a:rPr lang="en-US" sz="1500" dirty="0"/>
              <a:t> in C</a:t>
            </a:r>
            <a:r>
              <a:rPr lang="en-US" sz="1500" baseline="-25000" dirty="0"/>
              <a:t>3</a:t>
            </a:r>
            <a:r>
              <a:rPr lang="en-US" sz="1500" dirty="0"/>
              <a:t> is accumulated. </a:t>
            </a:r>
          </a:p>
        </p:txBody>
      </p:sp>
      <p:pic>
        <p:nvPicPr>
          <p:cNvPr id="5" name="Picture 4" descr="237 Table 5-2 C.JPG"/>
          <p:cNvPicPr>
            <a:picLocks noChangeAspect="1"/>
          </p:cNvPicPr>
          <p:nvPr/>
        </p:nvPicPr>
        <p:blipFill>
          <a:blip r:embed="rId2">
            <a:extLst>
              <a:ext uri="{BEBA8EAE-BF5A-486C-A8C5-ECC9F3942E4B}">
                <a14:imgProps xmlns:a14="http://schemas.microsoft.com/office/drawing/2010/main">
                  <a14:imgLayer r:embed="rId3">
                    <a14:imgEffect>
                      <a14:sharpenSoften amount="69000"/>
                    </a14:imgEffect>
                  </a14:imgLayer>
                </a14:imgProps>
              </a:ext>
            </a:extLst>
          </a:blip>
          <a:stretch>
            <a:fillRect/>
          </a:stretch>
        </p:blipFill>
        <p:spPr>
          <a:xfrm>
            <a:off x="1151646" y="3771900"/>
            <a:ext cx="6220444" cy="1600200"/>
          </a:xfrm>
          <a:prstGeom prst="rect">
            <a:avLst/>
          </a:prstGeom>
        </p:spPr>
      </p:pic>
      <p:sp>
        <p:nvSpPr>
          <p:cNvPr id="6" name="Rectangle 3"/>
          <p:cNvSpPr>
            <a:spLocks noChangeArrowheads="1"/>
          </p:cNvSpPr>
          <p:nvPr/>
        </p:nvSpPr>
        <p:spPr bwMode="auto">
          <a:xfrm>
            <a:off x="4477823" y="5514975"/>
            <a:ext cx="628650" cy="285750"/>
          </a:xfrm>
          <a:prstGeom prst="rect">
            <a:avLst/>
          </a:prstGeom>
          <a:noFill/>
          <a:ln w="9525">
            <a:noFill/>
            <a:miter lim="800000"/>
            <a:headEnd/>
            <a:tailEnd/>
          </a:ln>
        </p:spPr>
        <p:txBody>
          <a:bodyPr/>
          <a:lstStyle/>
          <a:p>
            <a:pPr marL="257175" indent="-257175" eaLnBrk="0" hangingPunct="0">
              <a:lnSpc>
                <a:spcPct val="90000"/>
              </a:lnSpc>
              <a:spcBef>
                <a:spcPct val="20000"/>
              </a:spcBef>
            </a:pPr>
            <a:r>
              <a:rPr lang="en-US" sz="1500" b="1" dirty="0">
                <a:solidFill>
                  <a:srgbClr val="3333FF"/>
                </a:solidFill>
                <a:latin typeface="Book Antiqua" pitchFamily="18" charset="0"/>
              </a:rPr>
              <a:t>Fig 7</a:t>
            </a:r>
          </a:p>
        </p:txBody>
      </p:sp>
    </p:spTree>
    <p:extLst>
      <p:ext uri="{BB962C8B-B14F-4D97-AF65-F5344CB8AC3E}">
        <p14:creationId xmlns:p14="http://schemas.microsoft.com/office/powerpoint/2010/main" val="40823316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 calcmode="lin" valueType="num">
                                      <p:cBhvr>
                                        <p:cTn id="7" dur="500" fill="hold"/>
                                        <p:tgtEl>
                                          <p:spTgt spid="2867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867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8676">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2867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28676">
                                            <p:txEl>
                                              <p:pRg st="1" end="1"/>
                                            </p:txEl>
                                          </p:spTgt>
                                        </p:tgtEl>
                                        <p:attrNameLst>
                                          <p:attrName>style.visibility</p:attrName>
                                        </p:attrNameLst>
                                      </p:cBhvr>
                                      <p:to>
                                        <p:strVal val="visible"/>
                                      </p:to>
                                    </p:set>
                                    <p:animEffect transition="in" filter="fade">
                                      <p:cBhvr>
                                        <p:cTn id="15" dur="500"/>
                                        <p:tgtEl>
                                          <p:spTgt spid="28676">
                                            <p:txEl>
                                              <p:pRg st="1" end="1"/>
                                            </p:txEl>
                                          </p:spTgt>
                                        </p:tgtEl>
                                      </p:cBhvr>
                                    </p:animEffect>
                                    <p:anim calcmode="lin" valueType="num">
                                      <p:cBhvr>
                                        <p:cTn id="16"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2867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28676">
                                            <p:txEl>
                                              <p:pRg st="2" end="2"/>
                                            </p:txEl>
                                          </p:spTgt>
                                        </p:tgtEl>
                                        <p:attrNameLst>
                                          <p:attrName>style.visibility</p:attrName>
                                        </p:attrNameLst>
                                      </p:cBhvr>
                                      <p:to>
                                        <p:strVal val="visible"/>
                                      </p:to>
                                    </p:set>
                                    <p:anim calcmode="lin" valueType="num">
                                      <p:cBhvr>
                                        <p:cTn id="22" dur="500" fill="hold"/>
                                        <p:tgtEl>
                                          <p:spTgt spid="28676">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28676">
                                            <p:txEl>
                                              <p:pRg st="2" end="2"/>
                                            </p:txEl>
                                          </p:spTgt>
                                        </p:tgtEl>
                                        <p:attrNameLst>
                                          <p:attrName>ppt_h</p:attrName>
                                        </p:attrNameLst>
                                      </p:cBhvr>
                                      <p:tavLst>
                                        <p:tav tm="0">
                                          <p:val>
                                            <p:fltVal val="0"/>
                                          </p:val>
                                        </p:tav>
                                        <p:tav tm="100000">
                                          <p:val>
                                            <p:strVal val="#ppt_h"/>
                                          </p:val>
                                        </p:tav>
                                      </p:tavLst>
                                    </p:anim>
                                    <p:anim calcmode="lin" valueType="num">
                                      <p:cBhvr>
                                        <p:cTn id="24" dur="500" fill="hold"/>
                                        <p:tgtEl>
                                          <p:spTgt spid="28676">
                                            <p:txEl>
                                              <p:pRg st="2" end="2"/>
                                            </p:txEl>
                                          </p:spTgt>
                                        </p:tgtEl>
                                        <p:attrNameLst>
                                          <p:attrName>style.rotation</p:attrName>
                                        </p:attrNameLst>
                                      </p:cBhvr>
                                      <p:tavLst>
                                        <p:tav tm="0">
                                          <p:val>
                                            <p:fltVal val="360"/>
                                          </p:val>
                                        </p:tav>
                                        <p:tav tm="100000">
                                          <p:val>
                                            <p:fltVal val="0"/>
                                          </p:val>
                                        </p:tav>
                                      </p:tavLst>
                                    </p:anim>
                                    <p:animEffect transition="in" filter="fade">
                                      <p:cBhvr>
                                        <p:cTn id="25" dur="500"/>
                                        <p:tgtEl>
                                          <p:spTgt spid="2867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28676">
                                            <p:txEl>
                                              <p:pRg st="3" end="3"/>
                                            </p:txEl>
                                          </p:spTgt>
                                        </p:tgtEl>
                                        <p:attrNameLst>
                                          <p:attrName>style.visibility</p:attrName>
                                        </p:attrNameLst>
                                      </p:cBhvr>
                                      <p:to>
                                        <p:strVal val="visible"/>
                                      </p:to>
                                    </p:set>
                                    <p:animEffect transition="in" filter="fade">
                                      <p:cBhvr>
                                        <p:cTn id="30" dur="500"/>
                                        <p:tgtEl>
                                          <p:spTgt spid="28676">
                                            <p:txEl>
                                              <p:pRg st="3" end="3"/>
                                            </p:txEl>
                                          </p:spTgt>
                                        </p:tgtEl>
                                      </p:cBhvr>
                                    </p:animEffect>
                                    <p:anim calcmode="lin" valueType="num">
                                      <p:cBhvr>
                                        <p:cTn id="31"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2867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28676">
                                            <p:txEl>
                                              <p:pRg st="4" end="4"/>
                                            </p:txEl>
                                          </p:spTgt>
                                        </p:tgtEl>
                                        <p:attrNameLst>
                                          <p:attrName>style.visibility</p:attrName>
                                        </p:attrNameLst>
                                      </p:cBhvr>
                                      <p:to>
                                        <p:strVal val="visible"/>
                                      </p:to>
                                    </p:set>
                                    <p:animEffect transition="in" filter="fade">
                                      <p:cBhvr>
                                        <p:cTn id="37" dur="500"/>
                                        <p:tgtEl>
                                          <p:spTgt spid="28676">
                                            <p:txEl>
                                              <p:pRg st="4" end="4"/>
                                            </p:txEl>
                                          </p:spTgt>
                                        </p:tgtEl>
                                      </p:cBhvr>
                                    </p:animEffect>
                                    <p:anim calcmode="lin" valueType="num">
                                      <p:cBhvr>
                                        <p:cTn id="38" dur="500" fill="hold"/>
                                        <p:tgtEl>
                                          <p:spTgt spid="28676">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2867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7" presetClass="entr" presetSubtype="0" fill="hold" grpId="0" nodeType="clickEffect">
                                  <p:stCondLst>
                                    <p:cond delay="0"/>
                                  </p:stCondLst>
                                  <p:childTnLst>
                                    <p:set>
                                      <p:cBhvr>
                                        <p:cTn id="43" dur="1" fill="hold">
                                          <p:stCondLst>
                                            <p:cond delay="0"/>
                                          </p:stCondLst>
                                        </p:cTn>
                                        <p:tgtEl>
                                          <p:spTgt spid="28676">
                                            <p:txEl>
                                              <p:pRg st="5" end="5"/>
                                            </p:txEl>
                                          </p:spTgt>
                                        </p:tgtEl>
                                        <p:attrNameLst>
                                          <p:attrName>style.visibility</p:attrName>
                                        </p:attrNameLst>
                                      </p:cBhvr>
                                      <p:to>
                                        <p:strVal val="visible"/>
                                      </p:to>
                                    </p:set>
                                    <p:animEffect transition="in" filter="fade">
                                      <p:cBhvr>
                                        <p:cTn id="44" dur="500"/>
                                        <p:tgtEl>
                                          <p:spTgt spid="28676">
                                            <p:txEl>
                                              <p:pRg st="5" end="5"/>
                                            </p:txEl>
                                          </p:spTgt>
                                        </p:tgtEl>
                                      </p:cBhvr>
                                    </p:animEffect>
                                    <p:anim calcmode="lin" valueType="num">
                                      <p:cBhvr>
                                        <p:cTn id="45" dur="500" fill="hold"/>
                                        <p:tgtEl>
                                          <p:spTgt spid="28676">
                                            <p:txEl>
                                              <p:pRg st="5" end="5"/>
                                            </p:txEl>
                                          </p:spTgt>
                                        </p:tgtEl>
                                        <p:attrNameLst>
                                          <p:attrName>ppt_x</p:attrName>
                                        </p:attrNameLst>
                                      </p:cBhvr>
                                      <p:tavLst>
                                        <p:tav tm="0">
                                          <p:val>
                                            <p:strVal val="#ppt_x"/>
                                          </p:val>
                                        </p:tav>
                                        <p:tav tm="100000">
                                          <p:val>
                                            <p:strVal val="#ppt_x"/>
                                          </p:val>
                                        </p:tav>
                                      </p:tavLst>
                                    </p:anim>
                                    <p:anim calcmode="lin" valueType="num">
                                      <p:cBhvr>
                                        <p:cTn id="46" dur="500" fill="hold"/>
                                        <p:tgtEl>
                                          <p:spTgt spid="2867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3"/>
          <p:cNvSpPr>
            <a:spLocks noGrp="1" noChangeArrowheads="1"/>
          </p:cNvSpPr>
          <p:nvPr>
            <p:ph type="body" sz="half" idx="4294967295"/>
          </p:nvPr>
        </p:nvSpPr>
        <p:spPr>
          <a:xfrm>
            <a:off x="831493" y="1266154"/>
            <a:ext cx="7215599" cy="4590799"/>
          </a:xfrm>
        </p:spPr>
        <p:txBody>
          <a:bodyPr>
            <a:normAutofit/>
          </a:bodyPr>
          <a:lstStyle/>
          <a:p>
            <a:pPr marL="400050" indent="-400050">
              <a:buNone/>
            </a:pPr>
            <a:r>
              <a:rPr lang="en-US" b="1" u="sng" dirty="0"/>
              <a:t>Third iteration</a:t>
            </a:r>
            <a:r>
              <a:rPr lang="en-US" dirty="0"/>
              <a:t> (cont’d)</a:t>
            </a:r>
          </a:p>
          <a:p>
            <a:pPr marL="205740" indent="-205740" algn="just"/>
            <a:r>
              <a:rPr lang="en-US" dirty="0"/>
              <a:t>Based on the </a:t>
            </a:r>
            <a:r>
              <a:rPr lang="en-US" dirty="0" err="1"/>
              <a:t>Apriori</a:t>
            </a:r>
            <a:r>
              <a:rPr lang="en-US" dirty="0"/>
              <a:t> property that all subsets of a frequent </a:t>
            </a:r>
            <a:r>
              <a:rPr lang="en-US" dirty="0" err="1"/>
              <a:t>itemset</a:t>
            </a:r>
            <a:r>
              <a:rPr lang="en-US" dirty="0"/>
              <a:t> must also be frequent, </a:t>
            </a:r>
          </a:p>
          <a:p>
            <a:pPr marL="411480" lvl="1" indent="-205740" algn="just">
              <a:buFont typeface="Courier New" pitchFamily="49" charset="0"/>
              <a:buChar char="o"/>
            </a:pPr>
            <a:r>
              <a:rPr lang="en-US" sz="1800" dirty="0">
                <a:solidFill>
                  <a:schemeClr val="tx1"/>
                </a:solidFill>
              </a:rPr>
              <a:t>we can determine that the four later candidates cannot possibly be frequent. </a:t>
            </a:r>
          </a:p>
          <a:p>
            <a:pPr marL="411480" lvl="1" indent="-205740" algn="just">
              <a:buFont typeface="Courier New" pitchFamily="49" charset="0"/>
              <a:buChar char="o"/>
            </a:pPr>
            <a:r>
              <a:rPr lang="en-US" sz="1800" dirty="0">
                <a:solidFill>
                  <a:schemeClr val="tx1"/>
                </a:solidFill>
              </a:rPr>
              <a:t>We therefore remove them from C3, thereby saving the effort of unnecessarily obtaining their counts during the subsequent scan of D to determine L3. </a:t>
            </a:r>
          </a:p>
          <a:p>
            <a:pPr marL="205740" indent="-205740" algn="just">
              <a:spcBef>
                <a:spcPts val="900"/>
              </a:spcBef>
            </a:pPr>
            <a:r>
              <a:rPr lang="en-US" dirty="0"/>
              <a:t>The set of frequent 2-itemsets, L2, is then determined, </a:t>
            </a:r>
          </a:p>
          <a:p>
            <a:pPr marL="411480" lvl="1" indent="-205740" algn="just">
              <a:spcBef>
                <a:spcPts val="0"/>
              </a:spcBef>
              <a:buFont typeface="Courier New" panose="02070309020205020404" pitchFamily="49" charset="0"/>
              <a:buChar char="o"/>
            </a:pPr>
            <a:r>
              <a:rPr lang="en-US" sz="1800" dirty="0">
                <a:solidFill>
                  <a:schemeClr val="tx1"/>
                </a:solidFill>
              </a:rPr>
              <a:t>consisting of those candidate 2-itemsets in C2 having minimum support. </a:t>
            </a:r>
          </a:p>
          <a:p>
            <a:pPr marL="205740" indent="-205740" algn="just">
              <a:spcBef>
                <a:spcPts val="900"/>
              </a:spcBef>
            </a:pPr>
            <a:r>
              <a:rPr lang="en-US" dirty="0"/>
              <a:t>Note that when given a candidate k-</a:t>
            </a:r>
            <a:r>
              <a:rPr lang="en-US" dirty="0" err="1"/>
              <a:t>itemset</a:t>
            </a:r>
            <a:r>
              <a:rPr lang="en-US" dirty="0"/>
              <a:t>, </a:t>
            </a:r>
          </a:p>
          <a:p>
            <a:pPr marL="411480" lvl="1" indent="-205740" algn="just">
              <a:spcBef>
                <a:spcPts val="0"/>
              </a:spcBef>
              <a:buFont typeface="Courier New" panose="02070309020205020404" pitchFamily="49" charset="0"/>
              <a:buChar char="o"/>
            </a:pPr>
            <a:r>
              <a:rPr lang="en-US" sz="1800" dirty="0">
                <a:solidFill>
                  <a:schemeClr val="tx1"/>
                </a:solidFill>
              </a:rPr>
              <a:t>we only need to check if its (k-1)-subsets are frequent </a:t>
            </a:r>
          </a:p>
          <a:p>
            <a:pPr marL="411480" lvl="1" indent="-205740" algn="just">
              <a:spcBef>
                <a:spcPts val="0"/>
              </a:spcBef>
              <a:buFont typeface="Courier New" panose="02070309020205020404" pitchFamily="49" charset="0"/>
              <a:buChar char="o"/>
            </a:pPr>
            <a:r>
              <a:rPr lang="en-US" sz="1800" dirty="0">
                <a:solidFill>
                  <a:schemeClr val="tx1"/>
                </a:solidFill>
              </a:rPr>
              <a:t>since the </a:t>
            </a:r>
            <a:r>
              <a:rPr lang="en-US" sz="1800" dirty="0" err="1">
                <a:solidFill>
                  <a:schemeClr val="tx1"/>
                </a:solidFill>
              </a:rPr>
              <a:t>Apriori</a:t>
            </a:r>
            <a:r>
              <a:rPr lang="en-US" sz="1800" dirty="0">
                <a:solidFill>
                  <a:schemeClr val="tx1"/>
                </a:solidFill>
              </a:rPr>
              <a:t> algorithm uses a level-wise search strategy. </a:t>
            </a:r>
          </a:p>
        </p:txBody>
      </p:sp>
      <p:sp>
        <p:nvSpPr>
          <p:cNvPr id="5" name="Slide Number Placeholder 6"/>
          <p:cNvSpPr>
            <a:spLocks noGrp="1"/>
          </p:cNvSpPr>
          <p:nvPr>
            <p:ph type="sldNum" sz="quarter" idx="12"/>
          </p:nvPr>
        </p:nvSpPr>
        <p:spPr>
          <a:xfrm>
            <a:off x="8356807" y="857250"/>
            <a:ext cx="865613" cy="818092"/>
          </a:xfrm>
          <a:noFill/>
        </p:spPr>
        <p:txBody>
          <a:bodyPr/>
          <a:lstStyle/>
          <a:p>
            <a:r>
              <a:rPr lang="en-US" dirty="0"/>
              <a:t>21</a:t>
            </a:r>
          </a:p>
        </p:txBody>
      </p:sp>
    </p:spTree>
    <p:extLst>
      <p:ext uri="{BB962C8B-B14F-4D97-AF65-F5344CB8AC3E}">
        <p14:creationId xmlns:p14="http://schemas.microsoft.com/office/powerpoint/2010/main" val="36718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72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72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9" presetClass="entr" presetSubtype="0" decel="100000" fill="hold" nodeType="clickEffect">
                                  <p:stCondLst>
                                    <p:cond delay="0"/>
                                  </p:stCondLst>
                                  <p:childTnLst>
                                    <p:set>
                                      <p:cBhvr>
                                        <p:cTn id="32" dur="1" fill="hold">
                                          <p:stCondLst>
                                            <p:cond delay="0"/>
                                          </p:stCondLst>
                                        </p:cTn>
                                        <p:tgtEl>
                                          <p:spTgt spid="30724">
                                            <p:txEl>
                                              <p:pRg st="0" end="0"/>
                                            </p:txEl>
                                          </p:spTgt>
                                        </p:tgtEl>
                                        <p:attrNameLst>
                                          <p:attrName>style.visibility</p:attrName>
                                        </p:attrNameLst>
                                      </p:cBhvr>
                                      <p:to>
                                        <p:strVal val="visible"/>
                                      </p:to>
                                    </p:set>
                                    <p:anim calcmode="lin" valueType="num">
                                      <p:cBhvr>
                                        <p:cTn id="33" dur="500" fill="hold"/>
                                        <p:tgtEl>
                                          <p:spTgt spid="30724">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30724">
                                            <p:txEl>
                                              <p:pRg st="0" end="0"/>
                                            </p:txEl>
                                          </p:spTgt>
                                        </p:tgtEl>
                                        <p:attrNameLst>
                                          <p:attrName>ppt_h</p:attrName>
                                        </p:attrNameLst>
                                      </p:cBhvr>
                                      <p:tavLst>
                                        <p:tav tm="0">
                                          <p:val>
                                            <p:fltVal val="0"/>
                                          </p:val>
                                        </p:tav>
                                        <p:tav tm="100000">
                                          <p:val>
                                            <p:strVal val="#ppt_h"/>
                                          </p:val>
                                        </p:tav>
                                      </p:tavLst>
                                    </p:anim>
                                    <p:anim calcmode="lin" valueType="num">
                                      <p:cBhvr>
                                        <p:cTn id="35" dur="500" fill="hold"/>
                                        <p:tgtEl>
                                          <p:spTgt spid="30724">
                                            <p:txEl>
                                              <p:pRg st="0" end="0"/>
                                            </p:txEl>
                                          </p:spTgt>
                                        </p:tgtEl>
                                        <p:attrNameLst>
                                          <p:attrName>style.rotation</p:attrName>
                                        </p:attrNameLst>
                                      </p:cBhvr>
                                      <p:tavLst>
                                        <p:tav tm="0">
                                          <p:val>
                                            <p:fltVal val="360"/>
                                          </p:val>
                                        </p:tav>
                                        <p:tav tm="100000">
                                          <p:val>
                                            <p:fltVal val="0"/>
                                          </p:val>
                                        </p:tav>
                                      </p:tavLst>
                                    </p:anim>
                                    <p:animEffect transition="in" filter="fade">
                                      <p:cBhvr>
                                        <p:cTn id="36" dur="500"/>
                                        <p:tgtEl>
                                          <p:spTgt spid="307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6"/>
          <p:cNvSpPr>
            <a:spLocks noGrp="1"/>
          </p:cNvSpPr>
          <p:nvPr>
            <p:ph type="sldNum" sz="quarter" idx="12"/>
          </p:nvPr>
        </p:nvSpPr>
        <p:spPr>
          <a:xfrm>
            <a:off x="8458200" y="857250"/>
            <a:ext cx="685800" cy="718985"/>
          </a:xfrm>
          <a:noFill/>
        </p:spPr>
        <p:txBody>
          <a:bodyPr>
            <a:normAutofit/>
          </a:bodyPr>
          <a:lstStyle/>
          <a:p>
            <a:fld id="{ADA62C0F-A786-4146-A43E-9ECB15357C12}" type="slidenum">
              <a:rPr lang="en-US" smtClean="0"/>
              <a:pPr/>
              <a:t>26</a:t>
            </a:fld>
            <a:endParaRPr lang="en-US" dirty="0"/>
          </a:p>
        </p:txBody>
      </p:sp>
      <p:sp>
        <p:nvSpPr>
          <p:cNvPr id="32772" name="Rectangle 3"/>
          <p:cNvSpPr>
            <a:spLocks noGrp="1" noChangeArrowheads="1"/>
          </p:cNvSpPr>
          <p:nvPr>
            <p:ph type="body" sz="half" idx="4294967295"/>
          </p:nvPr>
        </p:nvSpPr>
        <p:spPr>
          <a:xfrm>
            <a:off x="734096" y="1343427"/>
            <a:ext cx="7080160" cy="4295105"/>
          </a:xfrm>
        </p:spPr>
        <p:txBody>
          <a:bodyPr>
            <a:normAutofit lnSpcReduction="10000"/>
          </a:bodyPr>
          <a:lstStyle/>
          <a:p>
            <a:pPr marL="400050" indent="-400050">
              <a:buNone/>
            </a:pPr>
            <a:r>
              <a:rPr lang="en-US" b="1" u="sng" dirty="0"/>
              <a:t>Third iteration</a:t>
            </a:r>
            <a:r>
              <a:rPr lang="en-US" dirty="0"/>
              <a:t> (cont’d)</a:t>
            </a:r>
          </a:p>
          <a:p>
            <a:pPr marL="205740" indent="-205740" algn="just">
              <a:spcBef>
                <a:spcPts val="1350"/>
              </a:spcBef>
            </a:pPr>
            <a:r>
              <a:rPr lang="en-US" dirty="0"/>
              <a:t>The transactions in D are scanned in order to determine L3, consisting of those candidate 3-itemsets in C3 having minimum support. (fig 4). </a:t>
            </a:r>
          </a:p>
          <a:p>
            <a:pPr marL="400050" indent="-400050">
              <a:buNone/>
            </a:pPr>
            <a:r>
              <a:rPr lang="en-US" b="1" u="sng" dirty="0"/>
              <a:t>Fourth iteration</a:t>
            </a:r>
            <a:r>
              <a:rPr lang="en-US" dirty="0"/>
              <a:t> </a:t>
            </a:r>
          </a:p>
          <a:p>
            <a:pPr marL="400050" indent="-400050"/>
            <a:r>
              <a:rPr lang="en-US" dirty="0"/>
              <a:t>Now finding C4 - set of candidate 4-itemsets. </a:t>
            </a:r>
          </a:p>
          <a:p>
            <a:pPr marL="400050" indent="-400050" algn="ctr">
              <a:buNone/>
            </a:pPr>
            <a:r>
              <a:rPr lang="en-US" b="1" dirty="0"/>
              <a:t>C</a:t>
            </a:r>
            <a:r>
              <a:rPr lang="en-US" b="1" baseline="-25000" dirty="0"/>
              <a:t>4</a:t>
            </a:r>
            <a:r>
              <a:rPr lang="en-US" b="1" dirty="0"/>
              <a:t> = L</a:t>
            </a:r>
            <a:r>
              <a:rPr lang="en-US" b="1" baseline="-25000" dirty="0"/>
              <a:t>3</a:t>
            </a:r>
            <a:r>
              <a:rPr lang="en-US" b="1" dirty="0"/>
              <a:t> ⋈ L</a:t>
            </a:r>
            <a:r>
              <a:rPr lang="en-US" b="1" baseline="-25000" dirty="0"/>
              <a:t>3</a:t>
            </a:r>
            <a:r>
              <a:rPr lang="en-US" b="1" dirty="0"/>
              <a:t> </a:t>
            </a:r>
          </a:p>
          <a:p>
            <a:pPr marL="400050" indent="-400050" algn="just"/>
            <a:r>
              <a:rPr lang="en-US" dirty="0"/>
              <a:t>The join results in {{I1, I2, I3, I5}}, </a:t>
            </a:r>
          </a:p>
          <a:p>
            <a:pPr marL="685800" lvl="1" indent="-342900" algn="just">
              <a:buFontTx/>
              <a:buChar char="•"/>
            </a:pPr>
            <a:r>
              <a:rPr lang="en-US" sz="1800" dirty="0">
                <a:solidFill>
                  <a:schemeClr val="tx1"/>
                </a:solidFill>
              </a:rPr>
              <a:t>this </a:t>
            </a:r>
            <a:r>
              <a:rPr lang="en-US" sz="1800" dirty="0" err="1">
                <a:solidFill>
                  <a:schemeClr val="tx1"/>
                </a:solidFill>
              </a:rPr>
              <a:t>itemset</a:t>
            </a:r>
            <a:r>
              <a:rPr lang="en-US" sz="1800" dirty="0">
                <a:solidFill>
                  <a:schemeClr val="tx1"/>
                </a:solidFill>
              </a:rPr>
              <a:t> is pruned since its subset {{ I2, I3, I5}} is not frequent. </a:t>
            </a:r>
          </a:p>
          <a:p>
            <a:pPr marL="685800" lvl="1" indent="-342900" algn="just">
              <a:buFontTx/>
              <a:buChar char="•"/>
            </a:pPr>
            <a:r>
              <a:rPr lang="en-US" sz="1800" dirty="0">
                <a:solidFill>
                  <a:schemeClr val="tx1"/>
                </a:solidFill>
              </a:rPr>
              <a:t>Thus, C4 = </a:t>
            </a:r>
            <a:r>
              <a:rPr lang="en-US" sz="1800" dirty="0">
                <a:solidFill>
                  <a:schemeClr val="tx1"/>
                </a:solidFill>
                <a:sym typeface="Symbol" pitchFamily="18" charset="2"/>
              </a:rPr>
              <a:t></a:t>
            </a:r>
            <a:r>
              <a:rPr lang="en-US" sz="1800" dirty="0">
                <a:solidFill>
                  <a:schemeClr val="tx1"/>
                </a:solidFill>
              </a:rPr>
              <a:t>, and the algorithm terminates, having found all of the frequent </a:t>
            </a:r>
            <a:r>
              <a:rPr lang="en-US" sz="1800" dirty="0" err="1">
                <a:solidFill>
                  <a:schemeClr val="tx1"/>
                </a:solidFill>
              </a:rPr>
              <a:t>itemsets</a:t>
            </a:r>
            <a:r>
              <a:rPr lang="en-US" sz="1800" dirty="0">
                <a:solidFill>
                  <a:schemeClr val="tx1"/>
                </a:solidFill>
              </a:rPr>
              <a:t>. </a:t>
            </a:r>
          </a:p>
        </p:txBody>
      </p:sp>
    </p:spTree>
    <p:extLst>
      <p:ext uri="{BB962C8B-B14F-4D97-AF65-F5344CB8AC3E}">
        <p14:creationId xmlns:p14="http://schemas.microsoft.com/office/powerpoint/2010/main" val="18612374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 calcmode="lin" valueType="num">
                                      <p:cBhvr>
                                        <p:cTn id="7" dur="500" fill="hold"/>
                                        <p:tgtEl>
                                          <p:spTgt spid="3277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2772">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2772">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277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32772">
                                            <p:txEl>
                                              <p:pRg st="1" end="1"/>
                                            </p:txEl>
                                          </p:spTgt>
                                        </p:tgtEl>
                                        <p:attrNameLst>
                                          <p:attrName>style.visibility</p:attrName>
                                        </p:attrNameLst>
                                      </p:cBhvr>
                                      <p:to>
                                        <p:strVal val="visible"/>
                                      </p:to>
                                    </p:set>
                                    <p:anim calcmode="lin" valueType="num">
                                      <p:cBhvr>
                                        <p:cTn id="15" dur="500" fill="hold"/>
                                        <p:tgtEl>
                                          <p:spTgt spid="3277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32772">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32772">
                                            <p:txEl>
                                              <p:pRg st="1" end="1"/>
                                            </p:txEl>
                                          </p:spTgt>
                                        </p:tgtEl>
                                        <p:attrNameLst>
                                          <p:attrName>style.rotation</p:attrName>
                                        </p:attrNameLst>
                                      </p:cBhvr>
                                      <p:tavLst>
                                        <p:tav tm="0">
                                          <p:val>
                                            <p:fltVal val="360"/>
                                          </p:val>
                                        </p:tav>
                                        <p:tav tm="100000">
                                          <p:val>
                                            <p:fltVal val="0"/>
                                          </p:val>
                                        </p:tav>
                                      </p:tavLst>
                                    </p:anim>
                                    <p:animEffect transition="in" filter="fade">
                                      <p:cBhvr>
                                        <p:cTn id="18" dur="500"/>
                                        <p:tgtEl>
                                          <p:spTgt spid="3277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32772">
                                            <p:txEl>
                                              <p:pRg st="2" end="2"/>
                                            </p:txEl>
                                          </p:spTgt>
                                        </p:tgtEl>
                                        <p:attrNameLst>
                                          <p:attrName>style.visibility</p:attrName>
                                        </p:attrNameLst>
                                      </p:cBhvr>
                                      <p:to>
                                        <p:strVal val="visible"/>
                                      </p:to>
                                    </p:set>
                                    <p:anim calcmode="lin" valueType="num">
                                      <p:cBhvr>
                                        <p:cTn id="23" dur="500" fill="hold"/>
                                        <p:tgtEl>
                                          <p:spTgt spid="32772">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32772">
                                            <p:txEl>
                                              <p:pRg st="2" end="2"/>
                                            </p:txEl>
                                          </p:spTgt>
                                        </p:tgtEl>
                                        <p:attrNameLst>
                                          <p:attrName>ppt_h</p:attrName>
                                        </p:attrNameLst>
                                      </p:cBhvr>
                                      <p:tavLst>
                                        <p:tav tm="0">
                                          <p:val>
                                            <p:fltVal val="0"/>
                                          </p:val>
                                        </p:tav>
                                        <p:tav tm="100000">
                                          <p:val>
                                            <p:strVal val="#ppt_h"/>
                                          </p:val>
                                        </p:tav>
                                      </p:tavLst>
                                    </p:anim>
                                    <p:anim calcmode="lin" valueType="num">
                                      <p:cBhvr>
                                        <p:cTn id="25" dur="500" fill="hold"/>
                                        <p:tgtEl>
                                          <p:spTgt spid="32772">
                                            <p:txEl>
                                              <p:pRg st="2" end="2"/>
                                            </p:txEl>
                                          </p:spTgt>
                                        </p:tgtEl>
                                        <p:attrNameLst>
                                          <p:attrName>style.rotation</p:attrName>
                                        </p:attrNameLst>
                                      </p:cBhvr>
                                      <p:tavLst>
                                        <p:tav tm="0">
                                          <p:val>
                                            <p:fltVal val="360"/>
                                          </p:val>
                                        </p:tav>
                                        <p:tav tm="100000">
                                          <p:val>
                                            <p:fltVal val="0"/>
                                          </p:val>
                                        </p:tav>
                                      </p:tavLst>
                                    </p:anim>
                                    <p:animEffect transition="in" filter="fade">
                                      <p:cBhvr>
                                        <p:cTn id="26" dur="500"/>
                                        <p:tgtEl>
                                          <p:spTgt spid="3277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32772">
                                            <p:txEl>
                                              <p:pRg st="3" end="3"/>
                                            </p:txEl>
                                          </p:spTgt>
                                        </p:tgtEl>
                                        <p:attrNameLst>
                                          <p:attrName>style.visibility</p:attrName>
                                        </p:attrNameLst>
                                      </p:cBhvr>
                                      <p:to>
                                        <p:strVal val="visible"/>
                                      </p:to>
                                    </p:set>
                                    <p:animEffect transition="in" filter="fade">
                                      <p:cBhvr>
                                        <p:cTn id="31" dur="500"/>
                                        <p:tgtEl>
                                          <p:spTgt spid="32772">
                                            <p:txEl>
                                              <p:pRg st="3" end="3"/>
                                            </p:txEl>
                                          </p:spTgt>
                                        </p:tgtEl>
                                      </p:cBhvr>
                                    </p:animEffect>
                                    <p:anim calcmode="lin" valueType="num">
                                      <p:cBhvr>
                                        <p:cTn id="32" dur="500" fill="hold"/>
                                        <p:tgtEl>
                                          <p:spTgt spid="32772">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32772">
                                            <p:txEl>
                                              <p:pRg st="3" end="3"/>
                                            </p:txEl>
                                          </p:spTgt>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32772">
                                            <p:txEl>
                                              <p:pRg st="4" end="4"/>
                                            </p:txEl>
                                          </p:spTgt>
                                        </p:tgtEl>
                                        <p:attrNameLst>
                                          <p:attrName>style.visibility</p:attrName>
                                        </p:attrNameLst>
                                      </p:cBhvr>
                                      <p:to>
                                        <p:strVal val="visible"/>
                                      </p:to>
                                    </p:set>
                                    <p:animEffect transition="in" filter="fade">
                                      <p:cBhvr>
                                        <p:cTn id="36" dur="500"/>
                                        <p:tgtEl>
                                          <p:spTgt spid="32772">
                                            <p:txEl>
                                              <p:pRg st="4" end="4"/>
                                            </p:txEl>
                                          </p:spTgt>
                                        </p:tgtEl>
                                      </p:cBhvr>
                                    </p:animEffect>
                                    <p:anim calcmode="lin" valueType="num">
                                      <p:cBhvr>
                                        <p:cTn id="37" dur="500" fill="hold"/>
                                        <p:tgtEl>
                                          <p:spTgt spid="32772">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277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32772">
                                            <p:txEl>
                                              <p:pRg st="5" end="5"/>
                                            </p:txEl>
                                          </p:spTgt>
                                        </p:tgtEl>
                                        <p:attrNameLst>
                                          <p:attrName>style.visibility</p:attrName>
                                        </p:attrNameLst>
                                      </p:cBhvr>
                                      <p:to>
                                        <p:strVal val="visible"/>
                                      </p:to>
                                    </p:set>
                                    <p:animEffect transition="in" filter="fade">
                                      <p:cBhvr>
                                        <p:cTn id="43" dur="500"/>
                                        <p:tgtEl>
                                          <p:spTgt spid="32772">
                                            <p:txEl>
                                              <p:pRg st="5" end="5"/>
                                            </p:txEl>
                                          </p:spTgt>
                                        </p:tgtEl>
                                      </p:cBhvr>
                                    </p:animEffect>
                                    <p:anim calcmode="lin" valueType="num">
                                      <p:cBhvr>
                                        <p:cTn id="44" dur="500" fill="hold"/>
                                        <p:tgtEl>
                                          <p:spTgt spid="32772">
                                            <p:txEl>
                                              <p:pRg st="5" end="5"/>
                                            </p:txEl>
                                          </p:spTgt>
                                        </p:tgtEl>
                                        <p:attrNameLst>
                                          <p:attrName>ppt_x</p:attrName>
                                        </p:attrNameLst>
                                      </p:cBhvr>
                                      <p:tavLst>
                                        <p:tav tm="0">
                                          <p:val>
                                            <p:strVal val="#ppt_x"/>
                                          </p:val>
                                        </p:tav>
                                        <p:tav tm="100000">
                                          <p:val>
                                            <p:strVal val="#ppt_x"/>
                                          </p:val>
                                        </p:tav>
                                      </p:tavLst>
                                    </p:anim>
                                    <p:anim calcmode="lin" valueType="num">
                                      <p:cBhvr>
                                        <p:cTn id="45" dur="500" fill="hold"/>
                                        <p:tgtEl>
                                          <p:spTgt spid="32772">
                                            <p:txEl>
                                              <p:pRg st="5" end="5"/>
                                            </p:txEl>
                                          </p:spTgt>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32772">
                                            <p:txEl>
                                              <p:pRg st="6" end="6"/>
                                            </p:txEl>
                                          </p:spTgt>
                                        </p:tgtEl>
                                        <p:attrNameLst>
                                          <p:attrName>style.visibility</p:attrName>
                                        </p:attrNameLst>
                                      </p:cBhvr>
                                      <p:to>
                                        <p:strVal val="visible"/>
                                      </p:to>
                                    </p:set>
                                    <p:animEffect transition="in" filter="fade">
                                      <p:cBhvr>
                                        <p:cTn id="48" dur="500"/>
                                        <p:tgtEl>
                                          <p:spTgt spid="32772">
                                            <p:txEl>
                                              <p:pRg st="6" end="6"/>
                                            </p:txEl>
                                          </p:spTgt>
                                        </p:tgtEl>
                                      </p:cBhvr>
                                    </p:animEffect>
                                    <p:anim calcmode="lin" valueType="num">
                                      <p:cBhvr>
                                        <p:cTn id="49" dur="500" fill="hold"/>
                                        <p:tgtEl>
                                          <p:spTgt spid="32772">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32772">
                                            <p:txEl>
                                              <p:pRg st="6" end="6"/>
                                            </p:txEl>
                                          </p:spTgt>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32772">
                                            <p:txEl>
                                              <p:pRg st="7" end="7"/>
                                            </p:txEl>
                                          </p:spTgt>
                                        </p:tgtEl>
                                        <p:attrNameLst>
                                          <p:attrName>style.visibility</p:attrName>
                                        </p:attrNameLst>
                                      </p:cBhvr>
                                      <p:to>
                                        <p:strVal val="visible"/>
                                      </p:to>
                                    </p:set>
                                    <p:animEffect transition="in" filter="fade">
                                      <p:cBhvr>
                                        <p:cTn id="53" dur="500"/>
                                        <p:tgtEl>
                                          <p:spTgt spid="32772">
                                            <p:txEl>
                                              <p:pRg st="7" end="7"/>
                                            </p:txEl>
                                          </p:spTgt>
                                        </p:tgtEl>
                                      </p:cBhvr>
                                    </p:animEffect>
                                    <p:anim calcmode="lin" valueType="num">
                                      <p:cBhvr>
                                        <p:cTn id="54" dur="500" fill="hold"/>
                                        <p:tgtEl>
                                          <p:spTgt spid="32772">
                                            <p:txEl>
                                              <p:pRg st="7" end="7"/>
                                            </p:txEl>
                                          </p:spTgt>
                                        </p:tgtEl>
                                        <p:attrNameLst>
                                          <p:attrName>ppt_x</p:attrName>
                                        </p:attrNameLst>
                                      </p:cBhvr>
                                      <p:tavLst>
                                        <p:tav tm="0">
                                          <p:val>
                                            <p:strVal val="#ppt_x"/>
                                          </p:val>
                                        </p:tav>
                                        <p:tav tm="100000">
                                          <p:val>
                                            <p:strVal val="#ppt_x"/>
                                          </p:val>
                                        </p:tav>
                                      </p:tavLst>
                                    </p:anim>
                                    <p:anim calcmode="lin" valueType="num">
                                      <p:cBhvr>
                                        <p:cTn id="55" dur="500" fill="hold"/>
                                        <p:tgtEl>
                                          <p:spTgt spid="3277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0" y="995749"/>
            <a:ext cx="8196416" cy="1000814"/>
          </a:xfrm>
        </p:spPr>
        <p:txBody>
          <a:bodyPr>
            <a:normAutofit fontScale="90000"/>
          </a:bodyPr>
          <a:lstStyle/>
          <a:p>
            <a:pPr marL="619125" indent="-619125" algn="ctr"/>
            <a:r>
              <a:rPr lang="en-US" dirty="0"/>
              <a:t>Generating Association Rules from Frequent </a:t>
            </a:r>
            <a:r>
              <a:rPr lang="en-US" dirty="0" err="1"/>
              <a:t>Itemsets</a:t>
            </a:r>
            <a:endParaRPr lang="en-US" dirty="0"/>
          </a:p>
        </p:txBody>
      </p:sp>
      <p:sp>
        <p:nvSpPr>
          <p:cNvPr id="2053" name="Rectangle 3"/>
          <p:cNvSpPr>
            <a:spLocks noGrp="1" noChangeArrowheads="1"/>
          </p:cNvSpPr>
          <p:nvPr>
            <p:ph idx="1"/>
          </p:nvPr>
        </p:nvSpPr>
        <p:spPr/>
        <p:txBody>
          <a:bodyPr/>
          <a:lstStyle/>
          <a:p>
            <a:pPr marL="400050" indent="-400050"/>
            <a:r>
              <a:rPr lang="en-US" dirty="0">
                <a:latin typeface="Book Antiqua" pitchFamily="18" charset="0"/>
              </a:rPr>
              <a:t>The strong association rules must satisfy both minimum support and minimum confidence. </a:t>
            </a:r>
          </a:p>
          <a:p>
            <a:pPr marL="400050" indent="-400050"/>
            <a:r>
              <a:rPr lang="en-US" dirty="0">
                <a:latin typeface="Book Antiqua" pitchFamily="18" charset="0"/>
              </a:rPr>
              <a:t>Use following equation for confidence, </a:t>
            </a:r>
          </a:p>
          <a:p>
            <a:pPr marL="685800" lvl="1" indent="-342900">
              <a:buFont typeface="Courier New" pitchFamily="49" charset="0"/>
              <a:buChar char="o"/>
            </a:pPr>
            <a:r>
              <a:rPr lang="en-US" sz="1800" dirty="0">
                <a:latin typeface="Book Antiqua" pitchFamily="18" charset="0"/>
              </a:rPr>
              <a:t>where the conditional probability is expressed in terms of </a:t>
            </a:r>
            <a:r>
              <a:rPr lang="en-US" sz="1800" dirty="0" err="1">
                <a:latin typeface="Book Antiqua" pitchFamily="18" charset="0"/>
              </a:rPr>
              <a:t>itemset</a:t>
            </a:r>
            <a:r>
              <a:rPr lang="en-US" sz="1800" dirty="0">
                <a:latin typeface="Book Antiqua" pitchFamily="18" charset="0"/>
              </a:rPr>
              <a:t> support count:</a:t>
            </a:r>
          </a:p>
          <a:p>
            <a:pPr marL="685800" lvl="1" indent="-342900"/>
            <a:endParaRPr lang="en-US" sz="1800" dirty="0">
              <a:latin typeface="Book Antiqua" pitchFamily="18" charset="0"/>
            </a:endParaRPr>
          </a:p>
          <a:p>
            <a:pPr marL="400050" indent="-400050">
              <a:buNone/>
            </a:pPr>
            <a:r>
              <a:rPr lang="en-US" sz="2100" dirty="0"/>
              <a:t> </a:t>
            </a:r>
          </a:p>
          <a:p>
            <a:pPr marL="400050" indent="-400050"/>
            <a:endParaRPr lang="en-US" sz="2100" dirty="0"/>
          </a:p>
        </p:txBody>
      </p:sp>
      <p:sp>
        <p:nvSpPr>
          <p:cNvPr id="2054" name="Rectangle 6"/>
          <p:cNvSpPr>
            <a:spLocks noChangeArrowheads="1"/>
          </p:cNvSpPr>
          <p:nvPr/>
        </p:nvSpPr>
        <p:spPr bwMode="auto">
          <a:xfrm>
            <a:off x="1143001" y="707209"/>
            <a:ext cx="184731" cy="300082"/>
          </a:xfrm>
          <a:prstGeom prst="rect">
            <a:avLst/>
          </a:prstGeom>
          <a:noFill/>
          <a:ln w="9525">
            <a:noFill/>
            <a:miter lim="800000"/>
            <a:headEnd/>
            <a:tailEnd/>
          </a:ln>
        </p:spPr>
        <p:txBody>
          <a:bodyPr wrap="none" anchor="ctr">
            <a:spAutoFit/>
          </a:bodyPr>
          <a:lstStyle/>
          <a:p>
            <a:endParaRPr lang="en-US" sz="1350"/>
          </a:p>
        </p:txBody>
      </p:sp>
      <p:graphicFrame>
        <p:nvGraphicFramePr>
          <p:cNvPr id="2050" name="Object 5"/>
          <p:cNvGraphicFramePr>
            <a:graphicFrameLocks noChangeAspect="1"/>
          </p:cNvGraphicFramePr>
          <p:nvPr/>
        </p:nvGraphicFramePr>
        <p:xfrm>
          <a:off x="1340739" y="4084265"/>
          <a:ext cx="5657850" cy="685800"/>
        </p:xfrm>
        <a:graphic>
          <a:graphicData uri="http://schemas.openxmlformats.org/presentationml/2006/ole">
            <mc:AlternateContent xmlns:mc="http://schemas.openxmlformats.org/markup-compatibility/2006">
              <mc:Choice xmlns:v="urn:schemas-microsoft-com:vml" Requires="v">
                <p:oleObj spid="_x0000_s1032" name="Equation" showAsIcon="1" r:id="rId3" imgW="3911600" imgH="482600" progId="Equation.3">
                  <p:embed/>
                </p:oleObj>
              </mc:Choice>
              <mc:Fallback>
                <p:oleObj name="Equation" showAsIcon="1" r:id="rId3" imgW="39116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0739" y="4084265"/>
                        <a:ext cx="56578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a:xfrm>
            <a:off x="8378930" y="857250"/>
            <a:ext cx="865613" cy="818092"/>
          </a:xfrm>
          <a:noFill/>
        </p:spPr>
        <p:txBody>
          <a:bodyPr/>
          <a:lstStyle/>
          <a:p>
            <a:r>
              <a:rPr lang="en-US" dirty="0"/>
              <a:t>23</a:t>
            </a:r>
          </a:p>
        </p:txBody>
      </p:sp>
    </p:spTree>
    <p:extLst>
      <p:ext uri="{BB962C8B-B14F-4D97-AF65-F5344CB8AC3E}">
        <p14:creationId xmlns:p14="http://schemas.microsoft.com/office/powerpoint/2010/main" val="105279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Effect transition="in" filter="fade">
                                      <p:cBhvr>
                                        <p:cTn id="7" dur="500"/>
                                        <p:tgtEl>
                                          <p:spTgt spid="2053">
                                            <p:txEl>
                                              <p:pRg st="0" end="0"/>
                                            </p:txEl>
                                          </p:spTgt>
                                        </p:tgtEl>
                                      </p:cBhvr>
                                    </p:animEffect>
                                    <p:anim calcmode="lin" valueType="num">
                                      <p:cBhvr>
                                        <p:cTn id="8" dur="500" fill="hold"/>
                                        <p:tgtEl>
                                          <p:spTgt spid="205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0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53">
                                            <p:txEl>
                                              <p:pRg st="1" end="1"/>
                                            </p:txEl>
                                          </p:spTgt>
                                        </p:tgtEl>
                                        <p:attrNameLst>
                                          <p:attrName>style.visibility</p:attrName>
                                        </p:attrNameLst>
                                      </p:cBhvr>
                                      <p:to>
                                        <p:strVal val="visible"/>
                                      </p:to>
                                    </p:set>
                                    <p:animEffect transition="in" filter="fade">
                                      <p:cBhvr>
                                        <p:cTn id="14" dur="500"/>
                                        <p:tgtEl>
                                          <p:spTgt spid="2053">
                                            <p:txEl>
                                              <p:pRg st="1" end="1"/>
                                            </p:txEl>
                                          </p:spTgt>
                                        </p:tgtEl>
                                      </p:cBhvr>
                                    </p:animEffect>
                                    <p:anim calcmode="lin" valueType="num">
                                      <p:cBhvr>
                                        <p:cTn id="15" dur="500" fill="hold"/>
                                        <p:tgtEl>
                                          <p:spTgt spid="205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05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Effect transition="in" filter="fade">
                                      <p:cBhvr>
                                        <p:cTn id="19" dur="500"/>
                                        <p:tgtEl>
                                          <p:spTgt spid="2053">
                                            <p:txEl>
                                              <p:pRg st="2" end="2"/>
                                            </p:txEl>
                                          </p:spTgt>
                                        </p:tgtEl>
                                      </p:cBhvr>
                                    </p:animEffect>
                                    <p:anim calcmode="lin" valueType="num">
                                      <p:cBhvr>
                                        <p:cTn id="20" dur="500" fill="hold"/>
                                        <p:tgtEl>
                                          <p:spTgt spid="205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05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2050"/>
                                        </p:tgtEl>
                                        <p:attrNameLst>
                                          <p:attrName>style.visibility</p:attrName>
                                        </p:attrNameLst>
                                      </p:cBhvr>
                                      <p:to>
                                        <p:strVal val="visible"/>
                                      </p:to>
                                    </p:set>
                                    <p:anim calcmode="lin" valueType="num">
                                      <p:cBhvr>
                                        <p:cTn id="26" dur="500" fill="hold"/>
                                        <p:tgtEl>
                                          <p:spTgt spid="2050"/>
                                        </p:tgtEl>
                                        <p:attrNameLst>
                                          <p:attrName>ppt_w</p:attrName>
                                        </p:attrNameLst>
                                      </p:cBhvr>
                                      <p:tavLst>
                                        <p:tav tm="0">
                                          <p:val>
                                            <p:fltVal val="0"/>
                                          </p:val>
                                        </p:tav>
                                        <p:tav tm="100000">
                                          <p:val>
                                            <p:strVal val="#ppt_w"/>
                                          </p:val>
                                        </p:tav>
                                      </p:tavLst>
                                    </p:anim>
                                    <p:anim calcmode="lin" valueType="num">
                                      <p:cBhvr>
                                        <p:cTn id="27" dur="500" fill="hold"/>
                                        <p:tgtEl>
                                          <p:spTgt spid="2050"/>
                                        </p:tgtEl>
                                        <p:attrNameLst>
                                          <p:attrName>ppt_h</p:attrName>
                                        </p:attrNameLst>
                                      </p:cBhvr>
                                      <p:tavLst>
                                        <p:tav tm="0">
                                          <p:val>
                                            <p:fltVal val="0"/>
                                          </p:val>
                                        </p:tav>
                                        <p:tav tm="100000">
                                          <p:val>
                                            <p:strVal val="#ppt_h"/>
                                          </p:val>
                                        </p:tav>
                                      </p:tavLst>
                                    </p:anim>
                                    <p:animEffect transition="in" filter="fade">
                                      <p:cBhvr>
                                        <p:cTn id="2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3"/>
          <p:cNvSpPr>
            <a:spLocks noGrp="1" noChangeArrowheads="1"/>
          </p:cNvSpPr>
          <p:nvPr>
            <p:ph type="body" sz="half" idx="4294967295"/>
          </p:nvPr>
        </p:nvSpPr>
        <p:spPr>
          <a:xfrm>
            <a:off x="322996" y="1299923"/>
            <a:ext cx="7485845" cy="4395552"/>
          </a:xfrm>
        </p:spPr>
        <p:txBody>
          <a:bodyPr>
            <a:normAutofit/>
          </a:bodyPr>
          <a:lstStyle/>
          <a:p>
            <a:pPr marL="400050" indent="-400050" algn="just"/>
            <a:r>
              <a:rPr lang="en-US" dirty="0"/>
              <a:t>Based on this equation, association rules can be generated as follows:- </a:t>
            </a:r>
          </a:p>
          <a:p>
            <a:pPr marL="685800" lvl="1" indent="-342900" algn="just">
              <a:buFont typeface="Courier New" pitchFamily="49" charset="0"/>
              <a:buChar char="o"/>
            </a:pPr>
            <a:r>
              <a:rPr lang="en-US" sz="1800" dirty="0">
                <a:solidFill>
                  <a:schemeClr val="tx1"/>
                </a:solidFill>
              </a:rPr>
              <a:t>For each frequent </a:t>
            </a:r>
            <a:r>
              <a:rPr lang="en-US" sz="1800" dirty="0" err="1">
                <a:solidFill>
                  <a:schemeClr val="tx1"/>
                </a:solidFill>
              </a:rPr>
              <a:t>itemset</a:t>
            </a:r>
            <a:r>
              <a:rPr lang="en-US" sz="1800" dirty="0">
                <a:solidFill>
                  <a:schemeClr val="tx1"/>
                </a:solidFill>
              </a:rPr>
              <a:t> </a:t>
            </a:r>
            <a:r>
              <a:rPr lang="en-US" sz="1800" b="1" i="1" dirty="0">
                <a:solidFill>
                  <a:schemeClr val="tx1"/>
                </a:solidFill>
              </a:rPr>
              <a:t>l</a:t>
            </a:r>
            <a:r>
              <a:rPr lang="en-US" sz="1800" dirty="0">
                <a:solidFill>
                  <a:schemeClr val="tx1"/>
                </a:solidFill>
              </a:rPr>
              <a:t>, generate all nonempty subsets of </a:t>
            </a:r>
            <a:r>
              <a:rPr lang="en-US" sz="1800" b="1" i="1" dirty="0">
                <a:solidFill>
                  <a:schemeClr val="tx1"/>
                </a:solidFill>
              </a:rPr>
              <a:t>l</a:t>
            </a:r>
            <a:r>
              <a:rPr lang="en-US" sz="1800" dirty="0">
                <a:solidFill>
                  <a:schemeClr val="tx1"/>
                </a:solidFill>
              </a:rPr>
              <a:t>. </a:t>
            </a:r>
          </a:p>
          <a:p>
            <a:pPr marL="685800" lvl="1" indent="-342900" algn="just">
              <a:buFont typeface="Courier New" pitchFamily="49" charset="0"/>
              <a:buChar char="o"/>
            </a:pPr>
            <a:r>
              <a:rPr lang="en-US" sz="1800" dirty="0">
                <a:solidFill>
                  <a:schemeClr val="tx1"/>
                </a:solidFill>
              </a:rPr>
              <a:t>For every nonempty subset s of </a:t>
            </a:r>
            <a:r>
              <a:rPr lang="en-US" sz="1800" i="1" dirty="0">
                <a:solidFill>
                  <a:schemeClr val="tx1"/>
                </a:solidFill>
              </a:rPr>
              <a:t>l</a:t>
            </a:r>
            <a:r>
              <a:rPr lang="en-US" sz="1800" dirty="0">
                <a:solidFill>
                  <a:schemeClr val="tx1"/>
                </a:solidFill>
              </a:rPr>
              <a:t>, output the rule </a:t>
            </a:r>
            <a:r>
              <a:rPr lang="en-US" sz="1800" b="1" dirty="0">
                <a:solidFill>
                  <a:schemeClr val="tx1"/>
                </a:solidFill>
              </a:rPr>
              <a:t>s </a:t>
            </a:r>
            <a:r>
              <a:rPr lang="en-US" sz="1800" b="1" dirty="0">
                <a:solidFill>
                  <a:schemeClr val="tx1"/>
                </a:solidFill>
                <a:sym typeface="Symbol" pitchFamily="18" charset="2"/>
              </a:rPr>
              <a:t></a:t>
            </a:r>
            <a:r>
              <a:rPr lang="en-US" sz="1800" b="1" dirty="0">
                <a:solidFill>
                  <a:schemeClr val="tx1"/>
                </a:solidFill>
              </a:rPr>
              <a:t> (</a:t>
            </a:r>
            <a:r>
              <a:rPr lang="en-US" sz="1800" b="1" i="1" dirty="0">
                <a:solidFill>
                  <a:schemeClr val="tx1"/>
                </a:solidFill>
              </a:rPr>
              <a:t>l</a:t>
            </a:r>
            <a:r>
              <a:rPr lang="en-US" sz="1800" b="1" dirty="0">
                <a:solidFill>
                  <a:schemeClr val="tx1"/>
                </a:solidFill>
              </a:rPr>
              <a:t> – s)</a:t>
            </a:r>
            <a:r>
              <a:rPr lang="en-US" sz="1800" dirty="0">
                <a:solidFill>
                  <a:schemeClr val="tx1"/>
                </a:solidFill>
              </a:rPr>
              <a:t> if , where </a:t>
            </a:r>
            <a:r>
              <a:rPr lang="en-US" sz="1800" i="1" dirty="0" err="1">
                <a:solidFill>
                  <a:schemeClr val="tx1"/>
                </a:solidFill>
              </a:rPr>
              <a:t>min_conf</a:t>
            </a:r>
            <a:r>
              <a:rPr lang="en-US" sz="1800" dirty="0">
                <a:solidFill>
                  <a:schemeClr val="tx1"/>
                </a:solidFill>
              </a:rPr>
              <a:t> is the minimum confidence threshold. </a:t>
            </a:r>
          </a:p>
          <a:p>
            <a:pPr marL="685800" lvl="1" indent="-342900" algn="just">
              <a:buFont typeface="Courier New" pitchFamily="49" charset="0"/>
              <a:buChar char="o"/>
            </a:pPr>
            <a:r>
              <a:rPr lang="en-US" sz="1800" dirty="0">
                <a:solidFill>
                  <a:schemeClr val="tx1"/>
                </a:solidFill>
              </a:rPr>
              <a:t>Since the rules are generated from the frequent </a:t>
            </a:r>
            <a:r>
              <a:rPr lang="en-US" sz="1800" dirty="0" err="1">
                <a:solidFill>
                  <a:schemeClr val="tx1"/>
                </a:solidFill>
              </a:rPr>
              <a:t>itemsets</a:t>
            </a:r>
            <a:r>
              <a:rPr lang="en-US" sz="1800" dirty="0">
                <a:solidFill>
                  <a:schemeClr val="tx1"/>
                </a:solidFill>
              </a:rPr>
              <a:t>, each one automatically satisfies minimum support. </a:t>
            </a:r>
          </a:p>
          <a:p>
            <a:pPr marL="685800" lvl="1" indent="-342900" algn="just">
              <a:buFont typeface="Courier New" pitchFamily="49" charset="0"/>
              <a:buChar char="o"/>
            </a:pPr>
            <a:r>
              <a:rPr lang="en-US" sz="1800" dirty="0">
                <a:solidFill>
                  <a:schemeClr val="tx1"/>
                </a:solidFill>
              </a:rPr>
              <a:t>Frequent </a:t>
            </a:r>
            <a:r>
              <a:rPr lang="en-US" sz="1800" dirty="0" err="1">
                <a:solidFill>
                  <a:schemeClr val="tx1"/>
                </a:solidFill>
              </a:rPr>
              <a:t>itemsets</a:t>
            </a:r>
            <a:r>
              <a:rPr lang="en-US" sz="1800" dirty="0">
                <a:solidFill>
                  <a:schemeClr val="tx1"/>
                </a:solidFill>
              </a:rPr>
              <a:t> can be stored ahead of time in hash tables along with their counts so that they can be accessed quickly. </a:t>
            </a:r>
          </a:p>
        </p:txBody>
      </p:sp>
      <p:sp>
        <p:nvSpPr>
          <p:cNvPr id="3078" name="Rectangle 5"/>
          <p:cNvSpPr>
            <a:spLocks noChangeArrowheads="1"/>
          </p:cNvSpPr>
          <p:nvPr/>
        </p:nvSpPr>
        <p:spPr bwMode="auto">
          <a:xfrm>
            <a:off x="1143001" y="707209"/>
            <a:ext cx="184731" cy="300082"/>
          </a:xfrm>
          <a:prstGeom prst="rect">
            <a:avLst/>
          </a:prstGeom>
          <a:noFill/>
          <a:ln w="9525">
            <a:noFill/>
            <a:miter lim="800000"/>
            <a:headEnd/>
            <a:tailEnd/>
          </a:ln>
        </p:spPr>
        <p:txBody>
          <a:bodyPr wrap="none" anchor="ctr">
            <a:spAutoFit/>
          </a:bodyPr>
          <a:lstStyle/>
          <a:p>
            <a:endParaRPr lang="en-US" sz="1350"/>
          </a:p>
        </p:txBody>
      </p:sp>
      <p:sp>
        <p:nvSpPr>
          <p:cNvPr id="3079" name="Rectangle 8"/>
          <p:cNvSpPr>
            <a:spLocks noChangeArrowheads="1"/>
          </p:cNvSpPr>
          <p:nvPr/>
        </p:nvSpPr>
        <p:spPr bwMode="auto">
          <a:xfrm>
            <a:off x="1143001" y="707209"/>
            <a:ext cx="184731" cy="300082"/>
          </a:xfrm>
          <a:prstGeom prst="rect">
            <a:avLst/>
          </a:prstGeom>
          <a:noFill/>
          <a:ln w="9525">
            <a:noFill/>
            <a:miter lim="800000"/>
            <a:headEnd/>
            <a:tailEnd/>
          </a:ln>
        </p:spPr>
        <p:txBody>
          <a:bodyPr wrap="none" anchor="ctr">
            <a:spAutoFit/>
          </a:bodyPr>
          <a:lstStyle/>
          <a:p>
            <a:endParaRPr lang="en-US" sz="1350"/>
          </a:p>
        </p:txBody>
      </p:sp>
      <p:graphicFrame>
        <p:nvGraphicFramePr>
          <p:cNvPr id="3074" name="Object 9"/>
          <p:cNvGraphicFramePr>
            <a:graphicFrameLocks noChangeAspect="1"/>
          </p:cNvGraphicFramePr>
          <p:nvPr>
            <p:extLst>
              <p:ext uri="{D42A27DB-BD31-4B8C-83A1-F6EECF244321}">
                <p14:modId xmlns:p14="http://schemas.microsoft.com/office/powerpoint/2010/main" val="31748282"/>
              </p:ext>
            </p:extLst>
          </p:nvPr>
        </p:nvGraphicFramePr>
        <p:xfrm>
          <a:off x="2514600" y="5104916"/>
          <a:ext cx="4140569" cy="859580"/>
        </p:xfrm>
        <a:graphic>
          <a:graphicData uri="http://schemas.openxmlformats.org/presentationml/2006/ole">
            <mc:AlternateContent xmlns:mc="http://schemas.openxmlformats.org/markup-compatibility/2006">
              <mc:Choice xmlns:v="urn:schemas-microsoft-com:vml" Requires="v">
                <p:oleObj spid="_x0000_s2056" name="Equation" r:id="rId4" imgW="1866600" imgH="419040" progId="Equation.3">
                  <p:embed/>
                </p:oleObj>
              </mc:Choice>
              <mc:Fallback>
                <p:oleObj name="Equation" r:id="rId4" imgW="186660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5104916"/>
                        <a:ext cx="4140569" cy="859580"/>
                      </a:xfrm>
                      <a:prstGeom prst="rect">
                        <a:avLst/>
                      </a:prstGeom>
                      <a:noFill/>
                      <a:ln w="19050">
                        <a:solidFill>
                          <a:srgbClr val="6666FF"/>
                        </a:solidFill>
                        <a:miter lim="800000"/>
                        <a:headEnd/>
                        <a:tailEnd/>
                      </a:ln>
                    </p:spPr>
                  </p:pic>
                </p:oleObj>
              </mc:Fallback>
            </mc:AlternateContent>
          </a:graphicData>
        </a:graphic>
      </p:graphicFrame>
      <p:sp>
        <p:nvSpPr>
          <p:cNvPr id="8" name="Slide Number Placeholder 6"/>
          <p:cNvSpPr>
            <a:spLocks noGrp="1"/>
          </p:cNvSpPr>
          <p:nvPr>
            <p:ph type="sldNum" sz="quarter" idx="12"/>
          </p:nvPr>
        </p:nvSpPr>
        <p:spPr>
          <a:xfrm>
            <a:off x="8423176" y="857250"/>
            <a:ext cx="865613" cy="818092"/>
          </a:xfrm>
          <a:noFill/>
        </p:spPr>
        <p:txBody>
          <a:bodyPr/>
          <a:lstStyle/>
          <a:p>
            <a:r>
              <a:rPr lang="en-US" dirty="0"/>
              <a:t>24</a:t>
            </a:r>
          </a:p>
        </p:txBody>
      </p:sp>
    </p:spTree>
    <p:extLst>
      <p:ext uri="{BB962C8B-B14F-4D97-AF65-F5344CB8AC3E}">
        <p14:creationId xmlns:p14="http://schemas.microsoft.com/office/powerpoint/2010/main" val="1787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fade">
                                      <p:cBhvr>
                                        <p:cTn id="7" dur="500"/>
                                        <p:tgtEl>
                                          <p:spTgt spid="3077">
                                            <p:txEl>
                                              <p:pRg st="0" end="0"/>
                                            </p:txEl>
                                          </p:spTgt>
                                        </p:tgtEl>
                                      </p:cBhvr>
                                    </p:animEffect>
                                    <p:anim calcmode="lin" valueType="num">
                                      <p:cBhvr>
                                        <p:cTn id="8" dur="500" fill="hold"/>
                                        <p:tgtEl>
                                          <p:spTgt spid="30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07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77">
                                            <p:txEl>
                                              <p:pRg st="1" end="1"/>
                                            </p:txEl>
                                          </p:spTgt>
                                        </p:tgtEl>
                                        <p:attrNameLst>
                                          <p:attrName>style.visibility</p:attrName>
                                        </p:attrNameLst>
                                      </p:cBhvr>
                                      <p:to>
                                        <p:strVal val="visible"/>
                                      </p:to>
                                    </p:set>
                                    <p:animEffect transition="in" filter="fade">
                                      <p:cBhvr>
                                        <p:cTn id="12" dur="500"/>
                                        <p:tgtEl>
                                          <p:spTgt spid="3077">
                                            <p:txEl>
                                              <p:pRg st="1" end="1"/>
                                            </p:txEl>
                                          </p:spTgt>
                                        </p:tgtEl>
                                      </p:cBhvr>
                                    </p:animEffect>
                                    <p:anim calcmode="lin" valueType="num">
                                      <p:cBhvr>
                                        <p:cTn id="13" dur="500" fill="hold"/>
                                        <p:tgtEl>
                                          <p:spTgt spid="307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07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p:cTn id="19" dur="500" fill="hold"/>
                                        <p:tgtEl>
                                          <p:spTgt spid="3074"/>
                                        </p:tgtEl>
                                        <p:attrNameLst>
                                          <p:attrName>ppt_w</p:attrName>
                                        </p:attrNameLst>
                                      </p:cBhvr>
                                      <p:tavLst>
                                        <p:tav tm="0">
                                          <p:val>
                                            <p:fltVal val="0"/>
                                          </p:val>
                                        </p:tav>
                                        <p:tav tm="100000">
                                          <p:val>
                                            <p:strVal val="#ppt_w"/>
                                          </p:val>
                                        </p:tav>
                                      </p:tavLst>
                                    </p:anim>
                                    <p:anim calcmode="lin" valueType="num">
                                      <p:cBhvr>
                                        <p:cTn id="20" dur="500" fill="hold"/>
                                        <p:tgtEl>
                                          <p:spTgt spid="3074"/>
                                        </p:tgtEl>
                                        <p:attrNameLst>
                                          <p:attrName>ppt_h</p:attrName>
                                        </p:attrNameLst>
                                      </p:cBhvr>
                                      <p:tavLst>
                                        <p:tav tm="0">
                                          <p:val>
                                            <p:fltVal val="0"/>
                                          </p:val>
                                        </p:tav>
                                        <p:tav tm="100000">
                                          <p:val>
                                            <p:strVal val="#ppt_h"/>
                                          </p:val>
                                        </p:tav>
                                      </p:tavLst>
                                    </p:anim>
                                    <p:animEffect transition="in" filter="fade">
                                      <p:cBhvr>
                                        <p:cTn id="21" dur="500"/>
                                        <p:tgtEl>
                                          <p:spTgt spid="3074"/>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3077">
                                            <p:txEl>
                                              <p:pRg st="2" end="2"/>
                                            </p:txEl>
                                          </p:spTgt>
                                        </p:tgtEl>
                                        <p:attrNameLst>
                                          <p:attrName>style.visibility</p:attrName>
                                        </p:attrNameLst>
                                      </p:cBhvr>
                                      <p:to>
                                        <p:strVal val="visible"/>
                                      </p:to>
                                    </p:set>
                                    <p:animEffect transition="in" filter="fade">
                                      <p:cBhvr>
                                        <p:cTn id="24" dur="500"/>
                                        <p:tgtEl>
                                          <p:spTgt spid="3077">
                                            <p:txEl>
                                              <p:pRg st="2" end="2"/>
                                            </p:txEl>
                                          </p:spTgt>
                                        </p:tgtEl>
                                      </p:cBhvr>
                                    </p:animEffect>
                                    <p:anim calcmode="lin" valueType="num">
                                      <p:cBhvr>
                                        <p:cTn id="25"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07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077">
                                            <p:txEl>
                                              <p:pRg st="3" end="3"/>
                                            </p:txEl>
                                          </p:spTgt>
                                        </p:tgtEl>
                                        <p:attrNameLst>
                                          <p:attrName>style.visibility</p:attrName>
                                        </p:attrNameLst>
                                      </p:cBhvr>
                                      <p:to>
                                        <p:strVal val="visible"/>
                                      </p:to>
                                    </p:set>
                                    <p:animEffect transition="in" filter="fade">
                                      <p:cBhvr>
                                        <p:cTn id="29" dur="500"/>
                                        <p:tgtEl>
                                          <p:spTgt spid="3077">
                                            <p:txEl>
                                              <p:pRg st="3" end="3"/>
                                            </p:txEl>
                                          </p:spTgt>
                                        </p:tgtEl>
                                      </p:cBhvr>
                                    </p:animEffect>
                                    <p:anim calcmode="lin" valueType="num">
                                      <p:cBhvr>
                                        <p:cTn id="30"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07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077">
                                            <p:txEl>
                                              <p:pRg st="4" end="4"/>
                                            </p:txEl>
                                          </p:spTgt>
                                        </p:tgtEl>
                                        <p:attrNameLst>
                                          <p:attrName>style.visibility</p:attrName>
                                        </p:attrNameLst>
                                      </p:cBhvr>
                                      <p:to>
                                        <p:strVal val="visible"/>
                                      </p:to>
                                    </p:set>
                                    <p:animEffect transition="in" filter="fade">
                                      <p:cBhvr>
                                        <p:cTn id="34" dur="500"/>
                                        <p:tgtEl>
                                          <p:spTgt spid="3077">
                                            <p:txEl>
                                              <p:pRg st="4" end="4"/>
                                            </p:txEl>
                                          </p:spTgt>
                                        </p:tgtEl>
                                      </p:cBhvr>
                                    </p:animEffect>
                                    <p:anim calcmode="lin" valueType="num">
                                      <p:cBhvr>
                                        <p:cTn id="35"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80" name="Rectangle 3"/>
          <p:cNvSpPr>
            <a:spLocks noGrp="1" noChangeArrowheads="1"/>
          </p:cNvSpPr>
          <p:nvPr>
            <p:ph type="body" sz="half" idx="4294967295"/>
          </p:nvPr>
        </p:nvSpPr>
        <p:spPr>
          <a:xfrm>
            <a:off x="551068" y="1149337"/>
            <a:ext cx="7496024" cy="4137422"/>
          </a:xfrm>
        </p:spPr>
        <p:txBody>
          <a:bodyPr>
            <a:noAutofit/>
          </a:bodyPr>
          <a:lstStyle/>
          <a:p>
            <a:pPr marL="0" indent="0">
              <a:buNone/>
            </a:pPr>
            <a:r>
              <a:rPr lang="en-US" sz="1500" b="1" u="sng" dirty="0">
                <a:latin typeface="Book Antiqua" pitchFamily="18" charset="0"/>
              </a:rPr>
              <a:t>Example</a:t>
            </a:r>
            <a:endParaRPr lang="en-US" sz="1500" b="1" dirty="0">
              <a:latin typeface="Book Antiqua" pitchFamily="18" charset="0"/>
            </a:endParaRPr>
          </a:p>
          <a:p>
            <a:r>
              <a:rPr lang="en-US" sz="1500" dirty="0"/>
              <a:t>Consider the transactional data. Suppose the data contains the frequent </a:t>
            </a:r>
            <a:r>
              <a:rPr lang="en-US" sz="1500" dirty="0" err="1"/>
              <a:t>itemset</a:t>
            </a:r>
            <a:r>
              <a:rPr lang="en-US" sz="1500" dirty="0"/>
              <a:t> </a:t>
            </a:r>
            <a:r>
              <a:rPr lang="en-US" sz="1500" i="1" dirty="0"/>
              <a:t>l</a:t>
            </a:r>
            <a:r>
              <a:rPr lang="en-US" sz="1500" dirty="0"/>
              <a:t> </a:t>
            </a:r>
            <a:r>
              <a:rPr lang="en-US" sz="1500" b="1" dirty="0"/>
              <a:t>{I1, I2, I5}</a:t>
            </a:r>
            <a:r>
              <a:rPr lang="en-US" sz="1500" dirty="0"/>
              <a:t>. </a:t>
            </a:r>
          </a:p>
          <a:p>
            <a:r>
              <a:rPr lang="en-US" sz="1500" dirty="0"/>
              <a:t>What are the association rules that can be generated from </a:t>
            </a:r>
            <a:r>
              <a:rPr lang="en-US" sz="1500" i="1" dirty="0"/>
              <a:t>l</a:t>
            </a:r>
            <a:r>
              <a:rPr lang="en-US" sz="1500" dirty="0"/>
              <a:t>? </a:t>
            </a:r>
          </a:p>
          <a:p>
            <a:r>
              <a:rPr lang="en-US" sz="1500" dirty="0"/>
              <a:t>The nonempty subsets of </a:t>
            </a:r>
            <a:r>
              <a:rPr lang="en-US" sz="1500" i="1" dirty="0"/>
              <a:t>l</a:t>
            </a:r>
            <a:r>
              <a:rPr lang="en-US" sz="1500" dirty="0"/>
              <a:t> are {I1,I2}, {I1,I5}, {I2,I5}, {I1}, {I2}, and {I5}. </a:t>
            </a:r>
          </a:p>
          <a:p>
            <a:r>
              <a:rPr lang="en-US" sz="1500" dirty="0"/>
              <a:t>The resulting association rules are as shown below, each listed with its confidence: </a:t>
            </a:r>
          </a:p>
          <a:p>
            <a:r>
              <a:rPr lang="en-US" sz="1500" dirty="0"/>
              <a:t>I1 ^ I2 </a:t>
            </a:r>
            <a:r>
              <a:rPr lang="en-US" sz="1500" dirty="0">
                <a:sym typeface="Symbol"/>
              </a:rPr>
              <a:t></a:t>
            </a:r>
            <a:r>
              <a:rPr lang="en-US" sz="1500" dirty="0"/>
              <a:t> I5, 		confidence = 2/4 = 50%</a:t>
            </a:r>
          </a:p>
          <a:p>
            <a:r>
              <a:rPr lang="en-US" sz="1500" dirty="0"/>
              <a:t>I1 ^ I5 </a:t>
            </a:r>
            <a:r>
              <a:rPr lang="en-US" sz="1500" dirty="0">
                <a:sym typeface="Symbol"/>
              </a:rPr>
              <a:t></a:t>
            </a:r>
            <a:r>
              <a:rPr lang="en-US" sz="1500" dirty="0"/>
              <a:t> I2, 		confidence = 2/2 = 100%</a:t>
            </a:r>
          </a:p>
          <a:p>
            <a:r>
              <a:rPr lang="en-US" sz="1500" dirty="0"/>
              <a:t>I2 ^ I5 </a:t>
            </a:r>
            <a:r>
              <a:rPr lang="en-US" sz="1500" dirty="0">
                <a:sym typeface="Symbol"/>
              </a:rPr>
              <a:t></a:t>
            </a:r>
            <a:r>
              <a:rPr lang="en-US" sz="1500" dirty="0"/>
              <a:t> I1, 		confidence = 2/2 = 100%</a:t>
            </a:r>
          </a:p>
          <a:p>
            <a:r>
              <a:rPr lang="en-US" sz="1500" dirty="0"/>
              <a:t>I1 </a:t>
            </a:r>
            <a:r>
              <a:rPr lang="en-US" sz="1500" dirty="0">
                <a:sym typeface="Symbol"/>
              </a:rPr>
              <a:t></a:t>
            </a:r>
            <a:r>
              <a:rPr lang="en-US" sz="1500" dirty="0"/>
              <a:t> I2 ^ I5, 		confidence = 2/6 = 33%</a:t>
            </a:r>
          </a:p>
          <a:p>
            <a:r>
              <a:rPr lang="en-US" sz="1500" dirty="0"/>
              <a:t>I2 </a:t>
            </a:r>
            <a:r>
              <a:rPr lang="en-US" sz="1500" dirty="0">
                <a:sym typeface="Symbol"/>
              </a:rPr>
              <a:t></a:t>
            </a:r>
            <a:r>
              <a:rPr lang="en-US" sz="1500" dirty="0"/>
              <a:t> I1 ^ I5, 		confidence = 2/7 = 29%</a:t>
            </a:r>
          </a:p>
          <a:p>
            <a:r>
              <a:rPr lang="en-US" sz="1500" dirty="0"/>
              <a:t>I5 </a:t>
            </a:r>
            <a:r>
              <a:rPr lang="en-US" sz="1500" dirty="0">
                <a:sym typeface="Symbol"/>
              </a:rPr>
              <a:t></a:t>
            </a:r>
            <a:r>
              <a:rPr lang="en-US" sz="1500" dirty="0"/>
              <a:t> I1 ^ I2, 		confidence = 2/2 = 100%</a:t>
            </a:r>
          </a:p>
          <a:p>
            <a:r>
              <a:rPr lang="en-US" sz="1500" dirty="0"/>
              <a:t>If the minimum confidence threshold is, say, 70%, then only the second, third and last rules above are output, since these are the only ones generated that are strong. </a:t>
            </a:r>
          </a:p>
        </p:txBody>
      </p:sp>
      <p:sp>
        <p:nvSpPr>
          <p:cNvPr id="6" name="Slide Number Placeholder 6"/>
          <p:cNvSpPr>
            <a:spLocks noGrp="1"/>
          </p:cNvSpPr>
          <p:nvPr>
            <p:ph type="sldNum" sz="quarter" idx="12"/>
          </p:nvPr>
        </p:nvSpPr>
        <p:spPr>
          <a:xfrm>
            <a:off x="8445298" y="857250"/>
            <a:ext cx="865613" cy="652967"/>
          </a:xfrm>
          <a:noFill/>
        </p:spPr>
        <p:txBody>
          <a:bodyPr/>
          <a:lstStyle/>
          <a:p>
            <a:r>
              <a:rPr lang="en-US" dirty="0"/>
              <a:t>25</a:t>
            </a:r>
          </a:p>
        </p:txBody>
      </p:sp>
    </p:spTree>
    <p:extLst>
      <p:ext uri="{BB962C8B-B14F-4D97-AF65-F5344CB8AC3E}">
        <p14:creationId xmlns:p14="http://schemas.microsoft.com/office/powerpoint/2010/main" val="898843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1380">
                                            <p:txEl>
                                              <p:pRg st="0" end="0"/>
                                            </p:txEl>
                                          </p:spTgt>
                                        </p:tgtEl>
                                        <p:attrNameLst>
                                          <p:attrName>style.visibility</p:attrName>
                                        </p:attrNameLst>
                                      </p:cBhvr>
                                      <p:to>
                                        <p:strVal val="visible"/>
                                      </p:to>
                                    </p:set>
                                    <p:animEffect transition="in" filter="fade">
                                      <p:cBhvr>
                                        <p:cTn id="7" dur="500"/>
                                        <p:tgtEl>
                                          <p:spTgt spid="101380">
                                            <p:txEl>
                                              <p:pRg st="0" end="0"/>
                                            </p:txEl>
                                          </p:spTgt>
                                        </p:tgtEl>
                                      </p:cBhvr>
                                    </p:animEffect>
                                    <p:anim calcmode="lin" valueType="num">
                                      <p:cBhvr>
                                        <p:cTn id="8" dur="500" fill="hold"/>
                                        <p:tgtEl>
                                          <p:spTgt spid="10138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138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1380">
                                            <p:txEl>
                                              <p:pRg st="1" end="1"/>
                                            </p:txEl>
                                          </p:spTgt>
                                        </p:tgtEl>
                                        <p:attrNameLst>
                                          <p:attrName>style.visibility</p:attrName>
                                        </p:attrNameLst>
                                      </p:cBhvr>
                                      <p:to>
                                        <p:strVal val="visible"/>
                                      </p:to>
                                    </p:set>
                                    <p:animEffect transition="in" filter="fade">
                                      <p:cBhvr>
                                        <p:cTn id="12" dur="500"/>
                                        <p:tgtEl>
                                          <p:spTgt spid="101380">
                                            <p:txEl>
                                              <p:pRg st="1" end="1"/>
                                            </p:txEl>
                                          </p:spTgt>
                                        </p:tgtEl>
                                      </p:cBhvr>
                                    </p:animEffect>
                                    <p:anim calcmode="lin" valueType="num">
                                      <p:cBhvr>
                                        <p:cTn id="13" dur="500" fill="hold"/>
                                        <p:tgtEl>
                                          <p:spTgt spid="101380">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10138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1380">
                                            <p:txEl>
                                              <p:pRg st="2" end="2"/>
                                            </p:txEl>
                                          </p:spTgt>
                                        </p:tgtEl>
                                        <p:attrNameLst>
                                          <p:attrName>style.visibility</p:attrName>
                                        </p:attrNameLst>
                                      </p:cBhvr>
                                      <p:to>
                                        <p:strVal val="visible"/>
                                      </p:to>
                                    </p:set>
                                    <p:animEffect transition="in" filter="fade">
                                      <p:cBhvr>
                                        <p:cTn id="17" dur="500"/>
                                        <p:tgtEl>
                                          <p:spTgt spid="101380">
                                            <p:txEl>
                                              <p:pRg st="2" end="2"/>
                                            </p:txEl>
                                          </p:spTgt>
                                        </p:tgtEl>
                                      </p:cBhvr>
                                    </p:animEffect>
                                    <p:anim calcmode="lin" valueType="num">
                                      <p:cBhvr>
                                        <p:cTn id="18" dur="500" fill="hold"/>
                                        <p:tgtEl>
                                          <p:spTgt spid="101380">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10138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1380">
                                            <p:txEl>
                                              <p:pRg st="3" end="3"/>
                                            </p:txEl>
                                          </p:spTgt>
                                        </p:tgtEl>
                                        <p:attrNameLst>
                                          <p:attrName>style.visibility</p:attrName>
                                        </p:attrNameLst>
                                      </p:cBhvr>
                                      <p:to>
                                        <p:strVal val="visible"/>
                                      </p:to>
                                    </p:set>
                                    <p:animEffect transition="in" filter="fade">
                                      <p:cBhvr>
                                        <p:cTn id="22" dur="500"/>
                                        <p:tgtEl>
                                          <p:spTgt spid="101380">
                                            <p:txEl>
                                              <p:pRg st="3" end="3"/>
                                            </p:txEl>
                                          </p:spTgt>
                                        </p:tgtEl>
                                      </p:cBhvr>
                                    </p:animEffect>
                                    <p:anim calcmode="lin" valueType="num">
                                      <p:cBhvr>
                                        <p:cTn id="23" dur="500" fill="hold"/>
                                        <p:tgtEl>
                                          <p:spTgt spid="101380">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101380">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1380">
                                            <p:txEl>
                                              <p:pRg st="4" end="4"/>
                                            </p:txEl>
                                          </p:spTgt>
                                        </p:tgtEl>
                                        <p:attrNameLst>
                                          <p:attrName>style.visibility</p:attrName>
                                        </p:attrNameLst>
                                      </p:cBhvr>
                                      <p:to>
                                        <p:strVal val="visible"/>
                                      </p:to>
                                    </p:set>
                                    <p:animEffect transition="in" filter="fade">
                                      <p:cBhvr>
                                        <p:cTn id="27" dur="500"/>
                                        <p:tgtEl>
                                          <p:spTgt spid="101380">
                                            <p:txEl>
                                              <p:pRg st="4" end="4"/>
                                            </p:txEl>
                                          </p:spTgt>
                                        </p:tgtEl>
                                      </p:cBhvr>
                                    </p:animEffect>
                                    <p:anim calcmode="lin" valueType="num">
                                      <p:cBhvr>
                                        <p:cTn id="28" dur="500" fill="hold"/>
                                        <p:tgtEl>
                                          <p:spTgt spid="101380">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101380">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1380">
                                            <p:txEl>
                                              <p:pRg st="5" end="5"/>
                                            </p:txEl>
                                          </p:spTgt>
                                        </p:tgtEl>
                                        <p:attrNameLst>
                                          <p:attrName>style.visibility</p:attrName>
                                        </p:attrNameLst>
                                      </p:cBhvr>
                                      <p:to>
                                        <p:strVal val="visible"/>
                                      </p:to>
                                    </p:set>
                                    <p:animEffect transition="in" filter="fade">
                                      <p:cBhvr>
                                        <p:cTn id="32" dur="500"/>
                                        <p:tgtEl>
                                          <p:spTgt spid="101380">
                                            <p:txEl>
                                              <p:pRg st="5" end="5"/>
                                            </p:txEl>
                                          </p:spTgt>
                                        </p:tgtEl>
                                      </p:cBhvr>
                                    </p:animEffect>
                                    <p:anim calcmode="lin" valueType="num">
                                      <p:cBhvr>
                                        <p:cTn id="33" dur="500" fill="hold"/>
                                        <p:tgtEl>
                                          <p:spTgt spid="101380">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101380">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1380">
                                            <p:txEl>
                                              <p:pRg st="6" end="6"/>
                                            </p:txEl>
                                          </p:spTgt>
                                        </p:tgtEl>
                                        <p:attrNameLst>
                                          <p:attrName>style.visibility</p:attrName>
                                        </p:attrNameLst>
                                      </p:cBhvr>
                                      <p:to>
                                        <p:strVal val="visible"/>
                                      </p:to>
                                    </p:set>
                                    <p:animEffect transition="in" filter="fade">
                                      <p:cBhvr>
                                        <p:cTn id="37" dur="500"/>
                                        <p:tgtEl>
                                          <p:spTgt spid="101380">
                                            <p:txEl>
                                              <p:pRg st="6" end="6"/>
                                            </p:txEl>
                                          </p:spTgt>
                                        </p:tgtEl>
                                      </p:cBhvr>
                                    </p:animEffect>
                                    <p:anim calcmode="lin" valueType="num">
                                      <p:cBhvr>
                                        <p:cTn id="38" dur="500" fill="hold"/>
                                        <p:tgtEl>
                                          <p:spTgt spid="101380">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101380">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1380">
                                            <p:txEl>
                                              <p:pRg st="7" end="7"/>
                                            </p:txEl>
                                          </p:spTgt>
                                        </p:tgtEl>
                                        <p:attrNameLst>
                                          <p:attrName>style.visibility</p:attrName>
                                        </p:attrNameLst>
                                      </p:cBhvr>
                                      <p:to>
                                        <p:strVal val="visible"/>
                                      </p:to>
                                    </p:set>
                                    <p:animEffect transition="in" filter="fade">
                                      <p:cBhvr>
                                        <p:cTn id="42" dur="500"/>
                                        <p:tgtEl>
                                          <p:spTgt spid="101380">
                                            <p:txEl>
                                              <p:pRg st="7" end="7"/>
                                            </p:txEl>
                                          </p:spTgt>
                                        </p:tgtEl>
                                      </p:cBhvr>
                                    </p:animEffect>
                                    <p:anim calcmode="lin" valueType="num">
                                      <p:cBhvr>
                                        <p:cTn id="43" dur="500" fill="hold"/>
                                        <p:tgtEl>
                                          <p:spTgt spid="101380">
                                            <p:txEl>
                                              <p:pRg st="7" end="7"/>
                                            </p:txEl>
                                          </p:spTgt>
                                        </p:tgtEl>
                                        <p:attrNameLst>
                                          <p:attrName>ppt_x</p:attrName>
                                        </p:attrNameLst>
                                      </p:cBhvr>
                                      <p:tavLst>
                                        <p:tav tm="0">
                                          <p:val>
                                            <p:strVal val="#ppt_x"/>
                                          </p:val>
                                        </p:tav>
                                        <p:tav tm="100000">
                                          <p:val>
                                            <p:strVal val="#ppt_x"/>
                                          </p:val>
                                        </p:tav>
                                      </p:tavLst>
                                    </p:anim>
                                    <p:anim calcmode="lin" valueType="num">
                                      <p:cBhvr>
                                        <p:cTn id="44" dur="500" fill="hold"/>
                                        <p:tgtEl>
                                          <p:spTgt spid="101380">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01380">
                                            <p:txEl>
                                              <p:pRg st="8" end="8"/>
                                            </p:txEl>
                                          </p:spTgt>
                                        </p:tgtEl>
                                        <p:attrNameLst>
                                          <p:attrName>style.visibility</p:attrName>
                                        </p:attrNameLst>
                                      </p:cBhvr>
                                      <p:to>
                                        <p:strVal val="visible"/>
                                      </p:to>
                                    </p:set>
                                    <p:animEffect transition="in" filter="fade">
                                      <p:cBhvr>
                                        <p:cTn id="47" dur="500"/>
                                        <p:tgtEl>
                                          <p:spTgt spid="101380">
                                            <p:txEl>
                                              <p:pRg st="8" end="8"/>
                                            </p:txEl>
                                          </p:spTgt>
                                        </p:tgtEl>
                                      </p:cBhvr>
                                    </p:animEffect>
                                    <p:anim calcmode="lin" valueType="num">
                                      <p:cBhvr>
                                        <p:cTn id="48" dur="500" fill="hold"/>
                                        <p:tgtEl>
                                          <p:spTgt spid="101380">
                                            <p:txEl>
                                              <p:pRg st="8" end="8"/>
                                            </p:txEl>
                                          </p:spTgt>
                                        </p:tgtEl>
                                        <p:attrNameLst>
                                          <p:attrName>ppt_x</p:attrName>
                                        </p:attrNameLst>
                                      </p:cBhvr>
                                      <p:tavLst>
                                        <p:tav tm="0">
                                          <p:val>
                                            <p:strVal val="#ppt_x"/>
                                          </p:val>
                                        </p:tav>
                                        <p:tav tm="100000">
                                          <p:val>
                                            <p:strVal val="#ppt_x"/>
                                          </p:val>
                                        </p:tav>
                                      </p:tavLst>
                                    </p:anim>
                                    <p:anim calcmode="lin" valueType="num">
                                      <p:cBhvr>
                                        <p:cTn id="49" dur="500" fill="hold"/>
                                        <p:tgtEl>
                                          <p:spTgt spid="101380">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01380">
                                            <p:txEl>
                                              <p:pRg st="9" end="9"/>
                                            </p:txEl>
                                          </p:spTgt>
                                        </p:tgtEl>
                                        <p:attrNameLst>
                                          <p:attrName>style.visibility</p:attrName>
                                        </p:attrNameLst>
                                      </p:cBhvr>
                                      <p:to>
                                        <p:strVal val="visible"/>
                                      </p:to>
                                    </p:set>
                                    <p:animEffect transition="in" filter="fade">
                                      <p:cBhvr>
                                        <p:cTn id="52" dur="500"/>
                                        <p:tgtEl>
                                          <p:spTgt spid="101380">
                                            <p:txEl>
                                              <p:pRg st="9" end="9"/>
                                            </p:txEl>
                                          </p:spTgt>
                                        </p:tgtEl>
                                      </p:cBhvr>
                                    </p:animEffect>
                                    <p:anim calcmode="lin" valueType="num">
                                      <p:cBhvr>
                                        <p:cTn id="53" dur="500" fill="hold"/>
                                        <p:tgtEl>
                                          <p:spTgt spid="101380">
                                            <p:txEl>
                                              <p:pRg st="9" end="9"/>
                                            </p:txEl>
                                          </p:spTgt>
                                        </p:tgtEl>
                                        <p:attrNameLst>
                                          <p:attrName>ppt_x</p:attrName>
                                        </p:attrNameLst>
                                      </p:cBhvr>
                                      <p:tavLst>
                                        <p:tav tm="0">
                                          <p:val>
                                            <p:strVal val="#ppt_x"/>
                                          </p:val>
                                        </p:tav>
                                        <p:tav tm="100000">
                                          <p:val>
                                            <p:strVal val="#ppt_x"/>
                                          </p:val>
                                        </p:tav>
                                      </p:tavLst>
                                    </p:anim>
                                    <p:anim calcmode="lin" valueType="num">
                                      <p:cBhvr>
                                        <p:cTn id="54" dur="500" fill="hold"/>
                                        <p:tgtEl>
                                          <p:spTgt spid="101380">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01380">
                                            <p:txEl>
                                              <p:pRg st="10" end="10"/>
                                            </p:txEl>
                                          </p:spTgt>
                                        </p:tgtEl>
                                        <p:attrNameLst>
                                          <p:attrName>style.visibility</p:attrName>
                                        </p:attrNameLst>
                                      </p:cBhvr>
                                      <p:to>
                                        <p:strVal val="visible"/>
                                      </p:to>
                                    </p:set>
                                    <p:animEffect transition="in" filter="fade">
                                      <p:cBhvr>
                                        <p:cTn id="57" dur="500"/>
                                        <p:tgtEl>
                                          <p:spTgt spid="101380">
                                            <p:txEl>
                                              <p:pRg st="10" end="10"/>
                                            </p:txEl>
                                          </p:spTgt>
                                        </p:tgtEl>
                                      </p:cBhvr>
                                    </p:animEffect>
                                    <p:anim calcmode="lin" valueType="num">
                                      <p:cBhvr>
                                        <p:cTn id="58" dur="500" fill="hold"/>
                                        <p:tgtEl>
                                          <p:spTgt spid="101380">
                                            <p:txEl>
                                              <p:pRg st="10" end="10"/>
                                            </p:txEl>
                                          </p:spTgt>
                                        </p:tgtEl>
                                        <p:attrNameLst>
                                          <p:attrName>ppt_x</p:attrName>
                                        </p:attrNameLst>
                                      </p:cBhvr>
                                      <p:tavLst>
                                        <p:tav tm="0">
                                          <p:val>
                                            <p:strVal val="#ppt_x"/>
                                          </p:val>
                                        </p:tav>
                                        <p:tav tm="100000">
                                          <p:val>
                                            <p:strVal val="#ppt_x"/>
                                          </p:val>
                                        </p:tav>
                                      </p:tavLst>
                                    </p:anim>
                                    <p:anim calcmode="lin" valueType="num">
                                      <p:cBhvr>
                                        <p:cTn id="59" dur="500" fill="hold"/>
                                        <p:tgtEl>
                                          <p:spTgt spid="101380">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01380">
                                            <p:txEl>
                                              <p:pRg st="11" end="11"/>
                                            </p:txEl>
                                          </p:spTgt>
                                        </p:tgtEl>
                                        <p:attrNameLst>
                                          <p:attrName>style.visibility</p:attrName>
                                        </p:attrNameLst>
                                      </p:cBhvr>
                                      <p:to>
                                        <p:strVal val="visible"/>
                                      </p:to>
                                    </p:set>
                                    <p:animEffect transition="in" filter="fade">
                                      <p:cBhvr>
                                        <p:cTn id="62" dur="500"/>
                                        <p:tgtEl>
                                          <p:spTgt spid="101380">
                                            <p:txEl>
                                              <p:pRg st="11" end="11"/>
                                            </p:txEl>
                                          </p:spTgt>
                                        </p:tgtEl>
                                      </p:cBhvr>
                                    </p:animEffect>
                                    <p:anim calcmode="lin" valueType="num">
                                      <p:cBhvr>
                                        <p:cTn id="63" dur="500" fill="hold"/>
                                        <p:tgtEl>
                                          <p:spTgt spid="101380">
                                            <p:txEl>
                                              <p:pRg st="11" end="11"/>
                                            </p:txEl>
                                          </p:spTgt>
                                        </p:tgtEl>
                                        <p:attrNameLst>
                                          <p:attrName>ppt_x</p:attrName>
                                        </p:attrNameLst>
                                      </p:cBhvr>
                                      <p:tavLst>
                                        <p:tav tm="0">
                                          <p:val>
                                            <p:strVal val="#ppt_x"/>
                                          </p:val>
                                        </p:tav>
                                        <p:tav tm="100000">
                                          <p:val>
                                            <p:strVal val="#ppt_x"/>
                                          </p:val>
                                        </p:tav>
                                      </p:tavLst>
                                    </p:anim>
                                    <p:anim calcmode="lin" valueType="num">
                                      <p:cBhvr>
                                        <p:cTn id="64" dur="500" fill="hold"/>
                                        <p:tgtEl>
                                          <p:spTgt spid="10138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81801" cy="1320800"/>
          </a:xfrm>
        </p:spPr>
        <p:txBody>
          <a:bodyPr/>
          <a:lstStyle/>
          <a:p>
            <a:r>
              <a:rPr lang="en-US" b="1" dirty="0"/>
              <a:t>The Value of Pattern Discovery </a:t>
            </a:r>
            <a:endParaRPr lang="en-US" dirty="0"/>
          </a:p>
        </p:txBody>
      </p:sp>
      <p:sp>
        <p:nvSpPr>
          <p:cNvPr id="3" name="Content Placeholder 2"/>
          <p:cNvSpPr>
            <a:spLocks noGrp="1"/>
          </p:cNvSpPr>
          <p:nvPr>
            <p:ph idx="1"/>
          </p:nvPr>
        </p:nvSpPr>
        <p:spPr>
          <a:xfrm>
            <a:off x="609598" y="2160590"/>
            <a:ext cx="6781801" cy="4392610"/>
          </a:xfrm>
        </p:spPr>
        <p:txBody>
          <a:bodyPr>
            <a:normAutofit/>
          </a:bodyPr>
          <a:lstStyle/>
          <a:p>
            <a:r>
              <a:rPr lang="en-US" dirty="0"/>
              <a:t>What is the value of pattern discovery? Pattern discovery helps you find hidden and inherent data patterns in massive data </a:t>
            </a:r>
          </a:p>
          <a:p>
            <a:pPr lvl="1"/>
            <a:r>
              <a:rPr lang="en-US" dirty="0"/>
              <a:t>Pattern mining will play a unique and critical role in mining massive data! </a:t>
            </a:r>
          </a:p>
          <a:p>
            <a:pPr lvl="1"/>
            <a:r>
              <a:rPr lang="en-US" dirty="0"/>
              <a:t>What roles does pattern discovery play in the Data Mining Specialization? You will learn scalable methods to find patterns (e.g., the set of data items strongly correlated to each other) from massive data </a:t>
            </a:r>
          </a:p>
          <a:p>
            <a:r>
              <a:rPr lang="en-US" dirty="0"/>
              <a:t>You will learn how to mine a large variety of patterns </a:t>
            </a:r>
          </a:p>
          <a:p>
            <a:pPr lvl="1"/>
            <a:r>
              <a:rPr lang="en-US" dirty="0"/>
              <a:t>You will also learn how to evaluate the value of patterns </a:t>
            </a:r>
          </a:p>
          <a:p>
            <a:pPr lvl="1"/>
            <a:r>
              <a:rPr lang="en-US" dirty="0"/>
              <a:t>Pattern discovery will help classification, clustering and other data mining tasks </a:t>
            </a:r>
          </a:p>
          <a:p>
            <a:endParaRPr lang="en-US" dirty="0"/>
          </a:p>
          <a:p>
            <a:endParaRPr lang="en-US" dirty="0"/>
          </a:p>
        </p:txBody>
      </p:sp>
    </p:spTree>
    <p:extLst>
      <p:ext uri="{BB962C8B-B14F-4D97-AF65-F5344CB8AC3E}">
        <p14:creationId xmlns:p14="http://schemas.microsoft.com/office/powerpoint/2010/main" val="276564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Broad Applications of Pattern Discovery </a:t>
            </a:r>
            <a:endParaRPr lang="en-US" dirty="0"/>
          </a:p>
        </p:txBody>
      </p:sp>
      <p:sp>
        <p:nvSpPr>
          <p:cNvPr id="3" name="Content Placeholder 2"/>
          <p:cNvSpPr>
            <a:spLocks noGrp="1"/>
          </p:cNvSpPr>
          <p:nvPr>
            <p:ph idx="1"/>
          </p:nvPr>
        </p:nvSpPr>
        <p:spPr>
          <a:xfrm>
            <a:off x="577402" y="1930400"/>
            <a:ext cx="6934201" cy="4697410"/>
          </a:xfrm>
        </p:spPr>
        <p:txBody>
          <a:bodyPr>
            <a:normAutofit/>
          </a:bodyPr>
          <a:lstStyle/>
          <a:p>
            <a:r>
              <a:rPr lang="en-US" dirty="0"/>
              <a:t>Predicting shopping transaction data: For a customer who buys products A and B, what is the likelihood of the customer buying product C? </a:t>
            </a:r>
          </a:p>
          <a:p>
            <a:r>
              <a:rPr lang="en-US" dirty="0"/>
              <a:t>Predicting webpage click streams: Now, which webpage is most likely to be clicked next? </a:t>
            </a:r>
          </a:p>
          <a:p>
            <a:r>
              <a:rPr lang="en-US" dirty="0"/>
              <a:t>Mining software bugs: Where is the likely bug in this program? </a:t>
            </a:r>
          </a:p>
          <a:p>
            <a:r>
              <a:rPr lang="en-US" dirty="0"/>
              <a:t>Identifying objects or sub-structures in images, videos, and social media </a:t>
            </a:r>
          </a:p>
          <a:p>
            <a:r>
              <a:rPr lang="en-US" dirty="0"/>
              <a:t>Finding quality phrases, entities, and attributes in massive text </a:t>
            </a:r>
          </a:p>
          <a:p>
            <a:r>
              <a:rPr lang="en-US" dirty="0"/>
              <a:t>Finding repeating DNA and protein sequences in genomes </a:t>
            </a:r>
          </a:p>
          <a:p>
            <a:r>
              <a:rPr lang="en-US" dirty="0"/>
              <a:t>Finding “hidden” communities in a massive social network </a:t>
            </a:r>
          </a:p>
          <a:p>
            <a:endParaRPr lang="en-US" dirty="0"/>
          </a:p>
        </p:txBody>
      </p:sp>
    </p:spTree>
    <p:extLst>
      <p:ext uri="{BB962C8B-B14F-4D97-AF65-F5344CB8AC3E}">
        <p14:creationId xmlns:p14="http://schemas.microsoft.com/office/powerpoint/2010/main" val="221590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Pattern Discovery? </a:t>
            </a:r>
            <a:endParaRPr lang="en-US" dirty="0"/>
          </a:p>
        </p:txBody>
      </p:sp>
      <p:sp>
        <p:nvSpPr>
          <p:cNvPr id="3" name="Content Placeholder 2"/>
          <p:cNvSpPr>
            <a:spLocks noGrp="1"/>
          </p:cNvSpPr>
          <p:nvPr>
            <p:ph idx="1"/>
          </p:nvPr>
        </p:nvSpPr>
        <p:spPr>
          <a:xfrm>
            <a:off x="582768" y="1371600"/>
            <a:ext cx="6808632" cy="5486400"/>
          </a:xfrm>
        </p:spPr>
        <p:txBody>
          <a:bodyPr>
            <a:normAutofit/>
          </a:bodyPr>
          <a:lstStyle/>
          <a:p>
            <a:r>
              <a:rPr lang="en-US" dirty="0"/>
              <a:t>What are patterns?</a:t>
            </a:r>
          </a:p>
          <a:p>
            <a:pPr lvl="1"/>
            <a:r>
              <a:rPr lang="en-US" dirty="0"/>
              <a:t>Patterns: A set of items, subsequences, or substructures that occur frequently together (or strongly correlated) in a data set </a:t>
            </a:r>
          </a:p>
          <a:p>
            <a:pPr lvl="1"/>
            <a:r>
              <a:rPr lang="en-US" dirty="0"/>
              <a:t>Patterns represent intrinsic and important properties of datasets </a:t>
            </a:r>
          </a:p>
          <a:p>
            <a:r>
              <a:rPr lang="en-US" dirty="0"/>
              <a:t>Pattern discovery: Uncovering patterns from massive data sets </a:t>
            </a:r>
          </a:p>
          <a:p>
            <a:r>
              <a:rPr lang="en-US" dirty="0"/>
              <a:t>Motivation examples: </a:t>
            </a:r>
          </a:p>
          <a:p>
            <a:pPr lvl="1"/>
            <a:r>
              <a:rPr lang="en-US" dirty="0"/>
              <a:t>What products were often purchased together? </a:t>
            </a:r>
          </a:p>
          <a:p>
            <a:pPr lvl="1"/>
            <a:r>
              <a:rPr lang="en-US" dirty="0"/>
              <a:t>What are the subsequent purchases after buying an iPad? </a:t>
            </a:r>
          </a:p>
          <a:p>
            <a:pPr lvl="1"/>
            <a:r>
              <a:rPr lang="en-US" dirty="0"/>
              <a:t>What code segments likely contain copy-and-paste bugs? </a:t>
            </a:r>
          </a:p>
          <a:p>
            <a:pPr lvl="1"/>
            <a:r>
              <a:rPr lang="en-US" dirty="0"/>
              <a:t>What word sequences likely form phrases in this corpus? </a:t>
            </a:r>
          </a:p>
          <a:p>
            <a:endParaRPr lang="en-US" dirty="0"/>
          </a:p>
          <a:p>
            <a:endParaRPr lang="en-US" dirty="0"/>
          </a:p>
        </p:txBody>
      </p:sp>
    </p:spTree>
    <p:extLst>
      <p:ext uri="{BB962C8B-B14F-4D97-AF65-F5344CB8AC3E}">
        <p14:creationId xmlns:p14="http://schemas.microsoft.com/office/powerpoint/2010/main" val="26287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Pattern Discovery: Why Is It Important? </a:t>
            </a:r>
            <a:endParaRPr lang="en-US" dirty="0"/>
          </a:p>
        </p:txBody>
      </p:sp>
      <p:sp>
        <p:nvSpPr>
          <p:cNvPr id="3" name="Content Placeholder 2"/>
          <p:cNvSpPr>
            <a:spLocks noGrp="1"/>
          </p:cNvSpPr>
          <p:nvPr>
            <p:ph idx="1"/>
          </p:nvPr>
        </p:nvSpPr>
        <p:spPr>
          <a:xfrm>
            <a:off x="609599" y="1950792"/>
            <a:ext cx="6858001" cy="4468810"/>
          </a:xfrm>
        </p:spPr>
        <p:txBody>
          <a:bodyPr>
            <a:normAutofit/>
          </a:bodyPr>
          <a:lstStyle/>
          <a:p>
            <a:r>
              <a:rPr lang="en-US" dirty="0"/>
              <a:t>Finding inherent regularities in a data set </a:t>
            </a:r>
          </a:p>
          <a:p>
            <a:r>
              <a:rPr lang="en-US" dirty="0"/>
              <a:t>Foundation for many essential data mining task</a:t>
            </a:r>
          </a:p>
          <a:p>
            <a:pPr lvl="1"/>
            <a:r>
              <a:rPr lang="en-US" dirty="0"/>
              <a:t>Association, correlation, and causality analysis </a:t>
            </a:r>
          </a:p>
          <a:p>
            <a:pPr lvl="1"/>
            <a:r>
              <a:rPr lang="en-US" dirty="0"/>
              <a:t>Mining sequential, structural (e.g., sub-graph) patterns </a:t>
            </a:r>
          </a:p>
          <a:p>
            <a:pPr lvl="1"/>
            <a:r>
              <a:rPr lang="en-US" dirty="0"/>
              <a:t>Pattern analysis in spatiotemporal, multimedia, time-series, and stream data </a:t>
            </a:r>
          </a:p>
          <a:p>
            <a:pPr lvl="1"/>
            <a:r>
              <a:rPr lang="en-US" dirty="0"/>
              <a:t>Classification: Discriminative pattern-based analysis </a:t>
            </a:r>
          </a:p>
          <a:p>
            <a:pPr lvl="1"/>
            <a:r>
              <a:rPr lang="en-US" dirty="0"/>
              <a:t>Cluster analysis: Pattern-based subspace clustering </a:t>
            </a:r>
          </a:p>
          <a:p>
            <a:r>
              <a:rPr lang="en-US" dirty="0"/>
              <a:t>Broad applications </a:t>
            </a:r>
          </a:p>
          <a:p>
            <a:pPr lvl="1"/>
            <a:r>
              <a:rPr lang="en-US" dirty="0"/>
              <a:t>Market basket analysis, cross-marketing, catalog design, sale campaign analysis, Web log analysis, biological sequence analysis </a:t>
            </a:r>
          </a:p>
          <a:p>
            <a:endParaRPr lang="en-US" dirty="0"/>
          </a:p>
          <a:p>
            <a:endParaRPr lang="en-US" dirty="0"/>
          </a:p>
        </p:txBody>
      </p:sp>
    </p:spTree>
    <p:extLst>
      <p:ext uri="{BB962C8B-B14F-4D97-AF65-F5344CB8AC3E}">
        <p14:creationId xmlns:p14="http://schemas.microsoft.com/office/powerpoint/2010/main" val="3118673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From Frequent </a:t>
            </a:r>
            <a:r>
              <a:rPr lang="en-US" b="1" dirty="0" err="1"/>
              <a:t>Itemsets</a:t>
            </a:r>
            <a:r>
              <a:rPr lang="en-US" b="1" dirty="0"/>
              <a:t> to Association Rules </a:t>
            </a:r>
            <a:endParaRPr lang="en-US" dirty="0"/>
          </a:p>
        </p:txBody>
      </p:sp>
      <p:sp>
        <p:nvSpPr>
          <p:cNvPr id="3" name="Content Placeholder 2"/>
          <p:cNvSpPr>
            <a:spLocks noGrp="1"/>
          </p:cNvSpPr>
          <p:nvPr>
            <p:ph idx="1"/>
          </p:nvPr>
        </p:nvSpPr>
        <p:spPr/>
        <p:txBody>
          <a:bodyPr>
            <a:normAutofit lnSpcReduction="10000"/>
          </a:bodyPr>
          <a:lstStyle/>
          <a:p>
            <a:r>
              <a:rPr lang="en-US" dirty="0"/>
              <a:t>Association rules: </a:t>
            </a:r>
          </a:p>
          <a:p>
            <a:pPr lvl="1"/>
            <a:r>
              <a:rPr lang="en-US" dirty="0"/>
              <a:t>X         Y (s, c)</a:t>
            </a:r>
          </a:p>
          <a:p>
            <a:r>
              <a:rPr lang="en-US" dirty="0"/>
              <a:t>Support: s</a:t>
            </a:r>
          </a:p>
          <a:p>
            <a:pPr lvl="1"/>
            <a:r>
              <a:rPr lang="en-US" dirty="0"/>
              <a:t> The probability that a transaction contains X ∪ Y</a:t>
            </a:r>
          </a:p>
          <a:p>
            <a:r>
              <a:rPr lang="en-US" dirty="0"/>
              <a:t>Confidence: c</a:t>
            </a:r>
          </a:p>
          <a:p>
            <a:pPr lvl="1"/>
            <a:r>
              <a:rPr lang="en-US" dirty="0"/>
              <a:t> The conditional probability that a transaction containing X also contains Y</a:t>
            </a:r>
          </a:p>
          <a:p>
            <a:pPr lvl="1"/>
            <a:r>
              <a:rPr lang="en-US" dirty="0"/>
              <a:t>c = sup(X ∪ Y) / sup(X)</a:t>
            </a:r>
          </a:p>
          <a:p>
            <a:r>
              <a:rPr lang="en-US" b="1" dirty="0"/>
              <a:t>Association rule mining</a:t>
            </a:r>
            <a:r>
              <a:rPr lang="en-US" dirty="0"/>
              <a:t>:</a:t>
            </a:r>
          </a:p>
          <a:p>
            <a:pPr lvl="1"/>
            <a:r>
              <a:rPr lang="en-US" b="1" dirty="0"/>
              <a:t> Find all of the rules, </a:t>
            </a:r>
            <a:r>
              <a:rPr lang="en-US" b="1" i="1" dirty="0"/>
              <a:t>X       Y, </a:t>
            </a:r>
            <a:r>
              <a:rPr lang="en-US" b="1" dirty="0"/>
              <a:t>with minimum support and confidence </a:t>
            </a:r>
          </a:p>
          <a:p>
            <a:endParaRPr lang="en-US" dirty="0"/>
          </a:p>
        </p:txBody>
      </p:sp>
      <p:pic>
        <p:nvPicPr>
          <p:cNvPr id="4" name="Picture 3"/>
          <p:cNvPicPr>
            <a:picLocks noChangeAspect="1"/>
          </p:cNvPicPr>
          <p:nvPr/>
        </p:nvPicPr>
        <p:blipFill>
          <a:blip r:embed="rId2"/>
          <a:stretch>
            <a:fillRect/>
          </a:stretch>
        </p:blipFill>
        <p:spPr>
          <a:xfrm>
            <a:off x="6039290" y="1447800"/>
            <a:ext cx="3171825" cy="1704975"/>
          </a:xfrm>
          <a:prstGeom prst="rect">
            <a:avLst/>
          </a:prstGeom>
        </p:spPr>
      </p:pic>
      <p:cxnSp>
        <p:nvCxnSpPr>
          <p:cNvPr id="7" name="Straight Arrow Connector 6"/>
          <p:cNvCxnSpPr/>
          <p:nvPr/>
        </p:nvCxnSpPr>
        <p:spPr>
          <a:xfrm>
            <a:off x="1676400" y="2667000"/>
            <a:ext cx="381000"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657600" y="5410200"/>
            <a:ext cx="381000"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00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317154"/>
            <a:ext cx="6348413" cy="3881437"/>
          </a:xfrm>
        </p:spPr>
        <p:txBody>
          <a:bodyPr>
            <a:normAutofit/>
          </a:bodyPr>
          <a:lstStyle/>
          <a:p>
            <a:endParaRPr lang="en-US" dirty="0"/>
          </a:p>
          <a:p>
            <a:r>
              <a:rPr lang="en-US" dirty="0"/>
              <a:t>Frequent </a:t>
            </a:r>
            <a:r>
              <a:rPr lang="en-US" dirty="0" err="1"/>
              <a:t>itemsets</a:t>
            </a:r>
            <a:r>
              <a:rPr lang="en-US" dirty="0"/>
              <a:t>: </a:t>
            </a:r>
          </a:p>
          <a:p>
            <a:pPr lvl="1"/>
            <a:r>
              <a:rPr lang="en-US" dirty="0"/>
              <a:t>Let </a:t>
            </a:r>
            <a:r>
              <a:rPr lang="en-US" i="1" dirty="0" err="1"/>
              <a:t>minsup</a:t>
            </a:r>
            <a:r>
              <a:rPr lang="en-US" i="1" dirty="0"/>
              <a:t> = 50% </a:t>
            </a:r>
          </a:p>
          <a:p>
            <a:pPr lvl="1"/>
            <a:r>
              <a:rPr lang="en-US" u="sng" dirty="0"/>
              <a:t>Freq. 1-itemsets</a:t>
            </a:r>
            <a:r>
              <a:rPr lang="en-US" dirty="0"/>
              <a:t>: Beer: 3, Nuts: 3, Diaper: 4, Eggs: 3 </a:t>
            </a:r>
          </a:p>
          <a:p>
            <a:pPr lvl="1"/>
            <a:r>
              <a:rPr lang="en-US" u="sng" dirty="0"/>
              <a:t>Freq. 2-itemsets: </a:t>
            </a:r>
            <a:r>
              <a:rPr lang="en-US" dirty="0"/>
              <a:t>{Beer, Diaper}: 3 </a:t>
            </a:r>
          </a:p>
          <a:p>
            <a:r>
              <a:rPr lang="en-US" dirty="0"/>
              <a:t>Association rules: </a:t>
            </a:r>
          </a:p>
          <a:p>
            <a:pPr lvl="1"/>
            <a:r>
              <a:rPr lang="en-US" dirty="0"/>
              <a:t>Let </a:t>
            </a:r>
            <a:r>
              <a:rPr lang="en-US" i="1" dirty="0" err="1"/>
              <a:t>minconf</a:t>
            </a:r>
            <a:r>
              <a:rPr lang="en-US" i="1" dirty="0"/>
              <a:t> = 50% </a:t>
            </a:r>
            <a:endParaRPr lang="en-US" dirty="0"/>
          </a:p>
          <a:p>
            <a:pPr lvl="1"/>
            <a:r>
              <a:rPr lang="en-US" i="1" dirty="0"/>
              <a:t>Beer   </a:t>
            </a:r>
            <a:r>
              <a:rPr lang="en-US" dirty="0"/>
              <a:t>    </a:t>
            </a:r>
            <a:r>
              <a:rPr lang="en-US" i="1" dirty="0"/>
              <a:t>Diaper </a:t>
            </a:r>
            <a:r>
              <a:rPr lang="en-US" dirty="0"/>
              <a:t>(60%, 100%) </a:t>
            </a:r>
          </a:p>
          <a:p>
            <a:pPr lvl="1"/>
            <a:r>
              <a:rPr lang="en-US" i="1" dirty="0"/>
              <a:t>Diaper        Beer </a:t>
            </a:r>
            <a:r>
              <a:rPr lang="en-US" dirty="0"/>
              <a:t>(60%, 75%) </a:t>
            </a:r>
          </a:p>
          <a:p>
            <a:endParaRPr lang="en-US" dirty="0"/>
          </a:p>
          <a:p>
            <a:endParaRPr lang="en-US" dirty="0"/>
          </a:p>
        </p:txBody>
      </p:sp>
      <p:pic>
        <p:nvPicPr>
          <p:cNvPr id="5" name="Picture 4"/>
          <p:cNvPicPr>
            <a:picLocks noChangeAspect="1"/>
          </p:cNvPicPr>
          <p:nvPr/>
        </p:nvPicPr>
        <p:blipFill>
          <a:blip r:embed="rId2"/>
          <a:stretch>
            <a:fillRect/>
          </a:stretch>
        </p:blipFill>
        <p:spPr>
          <a:xfrm>
            <a:off x="2057400" y="3873312"/>
            <a:ext cx="4572000" cy="2984688"/>
          </a:xfrm>
          <a:prstGeom prst="rect">
            <a:avLst/>
          </a:prstGeom>
        </p:spPr>
      </p:pic>
      <p:cxnSp>
        <p:nvCxnSpPr>
          <p:cNvPr id="6" name="Straight Arrow Connector 5"/>
          <p:cNvCxnSpPr/>
          <p:nvPr/>
        </p:nvCxnSpPr>
        <p:spPr>
          <a:xfrm>
            <a:off x="1905000" y="3200400"/>
            <a:ext cx="381000"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57400" y="3581400"/>
            <a:ext cx="381000"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6122194" y="1909695"/>
            <a:ext cx="3171825" cy="1704975"/>
          </a:xfrm>
          <a:prstGeom prst="rect">
            <a:avLst/>
          </a:prstGeom>
        </p:spPr>
      </p:pic>
    </p:spTree>
    <p:extLst>
      <p:ext uri="{BB962C8B-B14F-4D97-AF65-F5344CB8AC3E}">
        <p14:creationId xmlns:p14="http://schemas.microsoft.com/office/powerpoint/2010/main" val="76973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 There Are Too Many Frequent Patterns! </a:t>
            </a:r>
            <a:endParaRPr lang="en-US" dirty="0"/>
          </a:p>
        </p:txBody>
      </p:sp>
      <p:sp>
        <p:nvSpPr>
          <p:cNvPr id="3" name="Content Placeholder 2"/>
          <p:cNvSpPr>
            <a:spLocks noGrp="1"/>
          </p:cNvSpPr>
          <p:nvPr>
            <p:ph idx="1"/>
          </p:nvPr>
        </p:nvSpPr>
        <p:spPr>
          <a:xfrm>
            <a:off x="609599" y="2133600"/>
            <a:ext cx="7620000" cy="4495800"/>
          </a:xfrm>
        </p:spPr>
        <p:txBody>
          <a:bodyPr>
            <a:normAutofit lnSpcReduction="10000"/>
          </a:bodyPr>
          <a:lstStyle/>
          <a:p>
            <a:r>
              <a:rPr lang="en-US" dirty="0"/>
              <a:t>A long pattern contains a combinatorial number of sub-patterns </a:t>
            </a:r>
          </a:p>
          <a:p>
            <a:r>
              <a:rPr lang="en-US" dirty="0"/>
              <a:t>How many frequent </a:t>
            </a:r>
            <a:r>
              <a:rPr lang="en-US" dirty="0" err="1"/>
              <a:t>itemsets</a:t>
            </a:r>
            <a:r>
              <a:rPr lang="en-US" dirty="0"/>
              <a:t> does the following TDB1 contain? TDB1: T1: {a1, …, a50}; T2: {a1, …, a100} </a:t>
            </a:r>
          </a:p>
          <a:p>
            <a:r>
              <a:rPr lang="en-US" dirty="0"/>
              <a:t>Assuming (absolute) </a:t>
            </a:r>
            <a:r>
              <a:rPr lang="en-US" i="1" dirty="0" err="1"/>
              <a:t>minsup</a:t>
            </a:r>
            <a:r>
              <a:rPr lang="en-US" i="1" dirty="0"/>
              <a:t> </a:t>
            </a:r>
            <a:r>
              <a:rPr lang="en-US" dirty="0"/>
              <a:t>= 1 </a:t>
            </a:r>
          </a:p>
          <a:p>
            <a:r>
              <a:rPr lang="en-US" dirty="0"/>
              <a:t>Let’s have a try </a:t>
            </a:r>
          </a:p>
          <a:p>
            <a:r>
              <a:rPr lang="en-US" dirty="0"/>
              <a:t>1-itemsets: {a1}: 2, {a2}: 2, …, {a50}: 2, {a51}: 1, …, {a100}: 1, </a:t>
            </a:r>
          </a:p>
          <a:p>
            <a:r>
              <a:rPr lang="en-US" dirty="0"/>
              <a:t>2-itemsets: {a1, a2}: 2, …, {a1, a50}: 2, {a1, a51}: 1 …, …, {a99, a100}: 1, </a:t>
            </a:r>
          </a:p>
          <a:p>
            <a:r>
              <a:rPr lang="en-US" dirty="0"/>
              <a:t>…, …, …, … </a:t>
            </a:r>
          </a:p>
          <a:p>
            <a:r>
              <a:rPr lang="en-US" dirty="0"/>
              <a:t>99-itemsets: {a1, a2, …, a99}: 1, …, {a2, a3, …, a100}: 1 </a:t>
            </a:r>
          </a:p>
          <a:p>
            <a:r>
              <a:rPr lang="en-US" dirty="0"/>
              <a:t>100-itemset: {a1, a2, …, a100}: 1 </a:t>
            </a:r>
          </a:p>
          <a:p>
            <a:r>
              <a:rPr lang="en-US" dirty="0"/>
              <a:t>In total: </a:t>
            </a:r>
            <a:r>
              <a:rPr lang="en-US" sz="2800" dirty="0"/>
              <a:t>(</a:t>
            </a:r>
            <a:r>
              <a:rPr lang="en-US" sz="2800" baseline="30000" dirty="0"/>
              <a:t>100</a:t>
            </a:r>
            <a:r>
              <a:rPr lang="en-US" sz="2800" baseline="-25000" dirty="0"/>
              <a:t>1</a:t>
            </a:r>
            <a:r>
              <a:rPr lang="en-US" sz="2800" dirty="0"/>
              <a:t>) </a:t>
            </a:r>
            <a:r>
              <a:rPr lang="en-US" dirty="0"/>
              <a:t>+  </a:t>
            </a:r>
            <a:r>
              <a:rPr lang="en-US" sz="2800" dirty="0"/>
              <a:t>(</a:t>
            </a:r>
            <a:r>
              <a:rPr lang="en-US" sz="2800" baseline="30000" dirty="0"/>
              <a:t>100</a:t>
            </a:r>
            <a:r>
              <a:rPr lang="en-US" sz="2800" baseline="-25000" dirty="0"/>
              <a:t>2</a:t>
            </a:r>
            <a:r>
              <a:rPr lang="en-US" sz="2800" dirty="0"/>
              <a:t>) </a:t>
            </a:r>
            <a:r>
              <a:rPr lang="en-US" dirty="0"/>
              <a:t>+ … + </a:t>
            </a:r>
            <a:r>
              <a:rPr lang="en-US" sz="2800" dirty="0"/>
              <a:t>(</a:t>
            </a:r>
            <a:r>
              <a:rPr lang="en-US" sz="2800" baseline="30000" dirty="0"/>
              <a:t>100</a:t>
            </a:r>
            <a:r>
              <a:rPr lang="en-US" sz="2800" baseline="-25000" dirty="0"/>
              <a:t>100</a:t>
            </a:r>
            <a:r>
              <a:rPr lang="en-US" sz="2800" dirty="0"/>
              <a:t>) </a:t>
            </a:r>
            <a:r>
              <a:rPr lang="en-US" dirty="0"/>
              <a:t>= 2</a:t>
            </a:r>
            <a:r>
              <a:rPr lang="en-US" baseline="30000" dirty="0"/>
              <a:t>100 </a:t>
            </a:r>
            <a:r>
              <a:rPr lang="en-US" dirty="0"/>
              <a:t>– 1 sub-patterns! </a:t>
            </a:r>
          </a:p>
        </p:txBody>
      </p:sp>
    </p:spTree>
    <p:extLst>
      <p:ext uri="{BB962C8B-B14F-4D97-AF65-F5344CB8AC3E}">
        <p14:creationId xmlns:p14="http://schemas.microsoft.com/office/powerpoint/2010/main" val="41406921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8989</TotalTime>
  <Words>3198</Words>
  <Application>Microsoft Office PowerPoint</Application>
  <PresentationFormat>On-screen Show (4:3)</PresentationFormat>
  <Paragraphs>258</Paragraphs>
  <Slides>29</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Arial</vt:lpstr>
      <vt:lpstr>Book Antiqua</vt:lpstr>
      <vt:lpstr>Calibri</vt:lpstr>
      <vt:lpstr>Courier New</vt:lpstr>
      <vt:lpstr>Google Sans</vt:lpstr>
      <vt:lpstr>Helvetica Neue</vt:lpstr>
      <vt:lpstr>Trebuchet MS</vt:lpstr>
      <vt:lpstr>Wingdings</vt:lpstr>
      <vt:lpstr>Wingdings 3</vt:lpstr>
      <vt:lpstr>Facet</vt:lpstr>
      <vt:lpstr>Equation</vt:lpstr>
      <vt:lpstr>DATA MINING</vt:lpstr>
      <vt:lpstr>Introduction</vt:lpstr>
      <vt:lpstr>The Value of Pattern Discovery </vt:lpstr>
      <vt:lpstr>Broad Applications of Pattern Discovery </vt:lpstr>
      <vt:lpstr>What Is Pattern Discovery? </vt:lpstr>
      <vt:lpstr>Pattern Discovery: Why Is It Important? </vt:lpstr>
      <vt:lpstr>From Frequent Itemsets to Association Rules </vt:lpstr>
      <vt:lpstr>PowerPoint Presentation</vt:lpstr>
      <vt:lpstr>Challenge: There Are Too Many Frequent Patterns! </vt:lpstr>
      <vt:lpstr>Expressing Patterns in Compressed Form: Closed Patterns</vt:lpstr>
      <vt:lpstr>Example</vt:lpstr>
      <vt:lpstr>Expressing Patterns in Compressed Form: Max-Patterns</vt:lpstr>
      <vt:lpstr>Example</vt:lpstr>
      <vt:lpstr>The Downward Closure Property of Frequent Patterns</vt:lpstr>
      <vt:lpstr>PowerPoint Presentation</vt:lpstr>
      <vt:lpstr>Algorithms used for frequent pattern mining</vt:lpstr>
      <vt:lpstr>The Apriori Algorithm</vt:lpstr>
      <vt:lpstr>PowerPoint Presentation</vt:lpstr>
      <vt:lpstr>Two-steps of Algorithm</vt:lpstr>
      <vt:lpstr>PowerPoint Presentation</vt:lpstr>
      <vt:lpstr>Example 1</vt:lpstr>
      <vt:lpstr>PowerPoint Presentation</vt:lpstr>
      <vt:lpstr>PowerPoint Presentation</vt:lpstr>
      <vt:lpstr>PowerPoint Presentation</vt:lpstr>
      <vt:lpstr>PowerPoint Presentation</vt:lpstr>
      <vt:lpstr>PowerPoint Presentation</vt:lpstr>
      <vt:lpstr>Generating Association Rules from Frequent Itemsets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huma jamshed</cp:lastModifiedBy>
  <cp:revision>263</cp:revision>
  <dcterms:created xsi:type="dcterms:W3CDTF">2011-10-17T19:46:53Z</dcterms:created>
  <dcterms:modified xsi:type="dcterms:W3CDTF">2024-04-03T00:05:21Z</dcterms:modified>
</cp:coreProperties>
</file>