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1" r:id="rId1"/>
  </p:sldMasterIdLst>
  <p:notesMasterIdLst>
    <p:notesMasterId r:id="rId22"/>
  </p:notesMasterIdLst>
  <p:sldIdLst>
    <p:sldId id="369" r:id="rId2"/>
    <p:sldId id="409" r:id="rId3"/>
    <p:sldId id="410" r:id="rId4"/>
    <p:sldId id="412" r:id="rId5"/>
    <p:sldId id="411" r:id="rId6"/>
    <p:sldId id="413" r:id="rId7"/>
    <p:sldId id="414" r:id="rId8"/>
    <p:sldId id="415" r:id="rId9"/>
    <p:sldId id="386" r:id="rId10"/>
    <p:sldId id="387" r:id="rId11"/>
    <p:sldId id="388" r:id="rId12"/>
    <p:sldId id="398" r:id="rId13"/>
    <p:sldId id="389" r:id="rId14"/>
    <p:sldId id="390" r:id="rId15"/>
    <p:sldId id="391" r:id="rId16"/>
    <p:sldId id="392" r:id="rId17"/>
    <p:sldId id="393" r:id="rId18"/>
    <p:sldId id="394" r:id="rId19"/>
    <p:sldId id="395" r:id="rId20"/>
    <p:sldId id="39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7384" autoAdjust="0"/>
  </p:normalViewPr>
  <p:slideViewPr>
    <p:cSldViewPr>
      <p:cViewPr varScale="1">
        <p:scale>
          <a:sx n="63" d="100"/>
          <a:sy n="63" d="100"/>
        </p:scale>
        <p:origin x="1596"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8EA21D-F609-4883-9BF2-C2257D2F3E11}" type="datetimeFigureOut">
              <a:rPr lang="en-US" smtClean="0"/>
              <a:pPr/>
              <a:t>4/16/2024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2ABF5E-119C-40D0-9F75-E2458688F62F}" type="slidenum">
              <a:rPr lang="en-US" smtClean="0"/>
              <a:pPr/>
              <a:t>‹#›</a:t>
            </a:fld>
            <a:endParaRPr lang="en-US"/>
          </a:p>
        </p:txBody>
      </p:sp>
    </p:spTree>
    <p:extLst>
      <p:ext uri="{BB962C8B-B14F-4D97-AF65-F5344CB8AC3E}">
        <p14:creationId xmlns:p14="http://schemas.microsoft.com/office/powerpoint/2010/main" val="1443356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odinginfinite.com/fp-growth-algorithm-explained-with-numerical-exampl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ABF5E-119C-40D0-9F75-E2458688F62F}" type="slidenum">
              <a:rPr lang="en-US" smtClean="0"/>
              <a:pPr/>
              <a:t>1</a:t>
            </a:fld>
            <a:endParaRPr lang="en-US"/>
          </a:p>
        </p:txBody>
      </p:sp>
    </p:spTree>
    <p:extLst>
      <p:ext uri="{BB962C8B-B14F-4D97-AF65-F5344CB8AC3E}">
        <p14:creationId xmlns:p14="http://schemas.microsoft.com/office/powerpoint/2010/main" val="2809608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 simply the support counts of the respective elements are increased. Note that the support count of the new node of item O is increased. </a:t>
            </a:r>
            <a:endParaRPr lang="en-US" dirty="0"/>
          </a:p>
        </p:txBody>
      </p:sp>
      <p:sp>
        <p:nvSpPr>
          <p:cNvPr id="4" name="Header Placeholder 3"/>
          <p:cNvSpPr>
            <a:spLocks noGrp="1"/>
          </p:cNvSpPr>
          <p:nvPr>
            <p:ph type="hdr" sz="quarter" idx="10"/>
          </p:nvPr>
        </p:nvSpPr>
        <p:spPr/>
        <p:txBody>
          <a:bodyPr/>
          <a:lstStyle/>
          <a:p>
            <a:r>
              <a:rPr lang="en-US"/>
              <a:t>Engr Dr. Huma Jamshed</a:t>
            </a:r>
          </a:p>
        </p:txBody>
      </p:sp>
      <p:sp>
        <p:nvSpPr>
          <p:cNvPr id="5" name="Footer Placeholder 4"/>
          <p:cNvSpPr>
            <a:spLocks noGrp="1"/>
          </p:cNvSpPr>
          <p:nvPr>
            <p:ph type="ftr" sz="quarter" idx="11"/>
          </p:nvPr>
        </p:nvSpPr>
        <p:spPr/>
        <p:txBody>
          <a:bodyPr/>
          <a:lstStyle/>
          <a:p>
            <a:r>
              <a:rPr lang="en-US"/>
              <a:t>Data Science CS-691</a:t>
            </a:r>
          </a:p>
        </p:txBody>
      </p:sp>
      <p:sp>
        <p:nvSpPr>
          <p:cNvPr id="6" name="Slide Number Placeholder 5"/>
          <p:cNvSpPr>
            <a:spLocks noGrp="1"/>
          </p:cNvSpPr>
          <p:nvPr>
            <p:ph type="sldNum" sz="quarter" idx="12"/>
          </p:nvPr>
        </p:nvSpPr>
        <p:spPr/>
        <p:txBody>
          <a:bodyPr/>
          <a:lstStyle/>
          <a:p>
            <a:fld id="{3D546560-F95D-4B96-8586-1D2F2F2826D6}" type="slidenum">
              <a:rPr lang="en-US" smtClean="0"/>
              <a:t>16</a:t>
            </a:fld>
            <a:endParaRPr lang="en-US"/>
          </a:p>
        </p:txBody>
      </p:sp>
    </p:spTree>
    <p:extLst>
      <p:ext uri="{BB962C8B-B14F-4D97-AF65-F5344CB8AC3E}">
        <p14:creationId xmlns:p14="http://schemas.microsoft.com/office/powerpoint/2010/main" val="2558378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A Conditional Pattern Base is essentially a set of prefix paths in the FP-tree that correspond to a specific item. These paths represent the transactions in which the item occurs.</a:t>
            </a:r>
            <a:endParaRPr lang="en-US" dirty="0"/>
          </a:p>
        </p:txBody>
      </p:sp>
      <p:sp>
        <p:nvSpPr>
          <p:cNvPr id="4" name="Slide Number Placeholder 3"/>
          <p:cNvSpPr>
            <a:spLocks noGrp="1"/>
          </p:cNvSpPr>
          <p:nvPr>
            <p:ph type="sldNum" sz="quarter" idx="5"/>
          </p:nvPr>
        </p:nvSpPr>
        <p:spPr/>
        <p:txBody>
          <a:bodyPr/>
          <a:lstStyle/>
          <a:p>
            <a:fld id="{CD2ABF5E-119C-40D0-9F75-E2458688F62F}" type="slidenum">
              <a:rPr lang="en-US" smtClean="0"/>
              <a:pPr/>
              <a:t>17</a:t>
            </a:fld>
            <a:endParaRPr lang="en-US"/>
          </a:p>
        </p:txBody>
      </p:sp>
    </p:spTree>
    <p:extLst>
      <p:ext uri="{BB962C8B-B14F-4D97-AF65-F5344CB8AC3E}">
        <p14:creationId xmlns:p14="http://schemas.microsoft.com/office/powerpoint/2010/main" val="568521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Along with the Conditional Pattern Base, the algorithm constructs a Conditional FP-tree for each frequent item. This tree contains the conditional patterns extracted from the Conditional Pattern Base</a:t>
            </a:r>
          </a:p>
        </p:txBody>
      </p:sp>
      <p:sp>
        <p:nvSpPr>
          <p:cNvPr id="4" name="Slide Number Placeholder 3"/>
          <p:cNvSpPr>
            <a:spLocks noGrp="1"/>
          </p:cNvSpPr>
          <p:nvPr>
            <p:ph type="sldNum" sz="quarter" idx="5"/>
          </p:nvPr>
        </p:nvSpPr>
        <p:spPr/>
        <p:txBody>
          <a:bodyPr/>
          <a:lstStyle/>
          <a:p>
            <a:fld id="{CD2ABF5E-119C-40D0-9F75-E2458688F62F}" type="slidenum">
              <a:rPr lang="en-US" smtClean="0"/>
              <a:pPr/>
              <a:t>18</a:t>
            </a:fld>
            <a:endParaRPr lang="en-US"/>
          </a:p>
        </p:txBody>
      </p:sp>
    </p:spTree>
    <p:extLst>
      <p:ext uri="{BB962C8B-B14F-4D97-AF65-F5344CB8AC3E}">
        <p14:creationId xmlns:p14="http://schemas.microsoft.com/office/powerpoint/2010/main" val="3828358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a:t>
            </a:r>
            <a:r>
              <a:rPr lang="en-US" dirty="0" err="1"/>
              <a:t>Apriori</a:t>
            </a:r>
            <a:r>
              <a:rPr lang="en-US" dirty="0"/>
              <a:t> algorithm works in a horizontal sense imitating the Breadth-First Search of a graph, the ECLAT algorithm works in a vertical manner just like the Depth-First Search of a graph.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ECLAT algorithm is a frequent pattern mining algorithm just like the </a:t>
            </a:r>
            <a:r>
              <a:rPr lang="en-US" dirty="0" err="1"/>
              <a:t>apriori</a:t>
            </a:r>
            <a:r>
              <a:rPr lang="en-US" dirty="0"/>
              <a:t> algorithm. We can say that the ECLAT algorithm is an efficient and scalable version of the </a:t>
            </a:r>
            <a:r>
              <a:rPr lang="en-US" dirty="0" err="1"/>
              <a:t>apriori</a:t>
            </a:r>
            <a:r>
              <a:rPr lang="en-US" dirty="0"/>
              <a:t> algorithm with the following improvements.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apriori</a:t>
            </a:r>
            <a:r>
              <a:rPr lang="en-US" sz="1200" b="0" i="0" kern="1200" dirty="0">
                <a:solidFill>
                  <a:schemeClr val="tx1"/>
                </a:solidFill>
                <a:effectLst/>
                <a:latin typeface="+mn-lt"/>
                <a:ea typeface="+mn-ea"/>
                <a:cs typeface="+mn-cs"/>
              </a:rPr>
              <a:t> algorithm and the</a:t>
            </a:r>
            <a:r>
              <a:rPr lang="en-US" sz="1200" b="0" i="0" kern="1200" dirty="0">
                <a:solidFill>
                  <a:schemeClr val="tx1"/>
                </a:solidFill>
                <a:effectLst/>
                <a:latin typeface="+mn-lt"/>
                <a:ea typeface="+mn-ea"/>
                <a:cs typeface="+mn-cs"/>
                <a:hlinkClick r:id="rId3"/>
              </a:rPr>
              <a:t> </a:t>
            </a:r>
            <a:r>
              <a:rPr lang="en-US" sz="1200" b="0" i="0" kern="1200" dirty="0" err="1">
                <a:solidFill>
                  <a:schemeClr val="tx1"/>
                </a:solidFill>
                <a:effectLst/>
                <a:latin typeface="+mn-lt"/>
                <a:ea typeface="+mn-ea"/>
                <a:cs typeface="+mn-cs"/>
                <a:hlinkClick r:id="rId3"/>
              </a:rPr>
              <a:t>fp</a:t>
            </a:r>
            <a:r>
              <a:rPr lang="en-US" sz="1200" b="0" i="0" kern="1200" dirty="0">
                <a:solidFill>
                  <a:schemeClr val="tx1"/>
                </a:solidFill>
                <a:effectLst/>
                <a:latin typeface="+mn-lt"/>
                <a:ea typeface="+mn-ea"/>
                <a:cs typeface="+mn-cs"/>
                <a:hlinkClick r:id="rId3"/>
              </a:rPr>
              <a:t>-growth algorithm</a:t>
            </a:r>
            <a:r>
              <a:rPr lang="en-US" sz="1200" b="0" i="0" kern="1200" dirty="0">
                <a:solidFill>
                  <a:schemeClr val="tx1"/>
                </a:solidFill>
                <a:effectLst/>
                <a:latin typeface="+mn-lt"/>
                <a:ea typeface="+mn-ea"/>
                <a:cs typeface="+mn-cs"/>
              </a:rPr>
              <a:t> work with the horizontal transaction dataset. On the contrary, the ECLAT algorithm works on a vertical data format. </a:t>
            </a:r>
          </a:p>
          <a:p>
            <a:r>
              <a:rPr lang="en-US" sz="1200" b="0" i="0" kern="1200" dirty="0">
                <a:solidFill>
                  <a:schemeClr val="tx1"/>
                </a:solidFill>
                <a:effectLst/>
                <a:latin typeface="+mn-lt"/>
                <a:ea typeface="+mn-ea"/>
                <a:cs typeface="+mn-cs"/>
              </a:rPr>
              <a:t>ECLAT algorithm uses a depth-first search approach to traverse the </a:t>
            </a:r>
            <a:r>
              <a:rPr lang="en-US" sz="1200" b="0" i="0" kern="1200" dirty="0" err="1">
                <a:solidFill>
                  <a:schemeClr val="tx1"/>
                </a:solidFill>
                <a:effectLst/>
                <a:latin typeface="+mn-lt"/>
                <a:ea typeface="+mn-ea"/>
                <a:cs typeface="+mn-cs"/>
              </a:rPr>
              <a:t>itemsets</a:t>
            </a:r>
            <a:r>
              <a:rPr lang="en-US" sz="1200" b="0" i="0" kern="1200" dirty="0">
                <a:solidFill>
                  <a:schemeClr val="tx1"/>
                </a:solidFill>
                <a:effectLst/>
                <a:latin typeface="+mn-lt"/>
                <a:ea typeface="+mn-ea"/>
                <a:cs typeface="+mn-cs"/>
              </a:rPr>
              <a:t>. The </a:t>
            </a:r>
            <a:r>
              <a:rPr lang="en-US" sz="1200" b="0" i="0" kern="1200" dirty="0" err="1">
                <a:solidFill>
                  <a:schemeClr val="tx1"/>
                </a:solidFill>
                <a:effectLst/>
                <a:latin typeface="+mn-lt"/>
                <a:ea typeface="+mn-ea"/>
                <a:cs typeface="+mn-cs"/>
              </a:rPr>
              <a:t>Apriori</a:t>
            </a:r>
            <a:r>
              <a:rPr lang="en-US" sz="1200" b="0" i="0" kern="1200" dirty="0">
                <a:solidFill>
                  <a:schemeClr val="tx1"/>
                </a:solidFill>
                <a:effectLst/>
                <a:latin typeface="+mn-lt"/>
                <a:ea typeface="+mn-ea"/>
                <a:cs typeface="+mn-cs"/>
              </a:rPr>
              <a:t> algorithm uses a breadth-first approach to traverse the transaction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D2ABF5E-119C-40D0-9F75-E2458688F62F}" type="slidenum">
              <a:rPr lang="en-US" smtClean="0"/>
              <a:pPr/>
              <a:t>2</a:t>
            </a:fld>
            <a:endParaRPr lang="en-US"/>
          </a:p>
        </p:txBody>
      </p:sp>
    </p:spTree>
    <p:extLst>
      <p:ext uri="{BB962C8B-B14F-4D97-AF65-F5344CB8AC3E}">
        <p14:creationId xmlns:p14="http://schemas.microsoft.com/office/powerpoint/2010/main" val="1132501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above matrix contains Items on the vertical axis and transaction IDs on the horizontal axis. If an item is present in a transaction, the corresponding cell is set to 1. Otherwise, it is set to 0. We will use this matrix to calculate the support count of </a:t>
            </a:r>
            <a:r>
              <a:rPr lang="en-US" sz="1200" b="0" i="0" kern="1200" dirty="0" err="1">
                <a:solidFill>
                  <a:schemeClr val="tx1"/>
                </a:solidFill>
                <a:effectLst/>
                <a:latin typeface="+mn-lt"/>
                <a:ea typeface="+mn-ea"/>
                <a:cs typeface="+mn-cs"/>
              </a:rPr>
              <a:t>itemsets</a:t>
            </a:r>
            <a:r>
              <a:rPr lang="en-US" sz="1200" b="0" i="0" kern="1200" dirty="0">
                <a:solidFill>
                  <a:schemeClr val="tx1"/>
                </a:solidFill>
                <a:effectLst/>
                <a:latin typeface="+mn-lt"/>
                <a:ea typeface="+mn-ea"/>
                <a:cs typeface="+mn-cs"/>
              </a:rPr>
              <a:t> as it is easier to scan this matrix compared to the transaction dataset.</a:t>
            </a:r>
            <a:endParaRPr lang="en-US" dirty="0"/>
          </a:p>
        </p:txBody>
      </p:sp>
      <p:sp>
        <p:nvSpPr>
          <p:cNvPr id="4" name="Slide Number Placeholder 3"/>
          <p:cNvSpPr>
            <a:spLocks noGrp="1"/>
          </p:cNvSpPr>
          <p:nvPr>
            <p:ph type="sldNum" sz="quarter" idx="10"/>
          </p:nvPr>
        </p:nvSpPr>
        <p:spPr/>
        <p:txBody>
          <a:bodyPr/>
          <a:lstStyle/>
          <a:p>
            <a:fld id="{CD2ABF5E-119C-40D0-9F75-E2458688F62F}" type="slidenum">
              <a:rPr lang="en-US" smtClean="0"/>
              <a:pPr/>
              <a:t>4</a:t>
            </a:fld>
            <a:endParaRPr lang="en-US"/>
          </a:p>
        </p:txBody>
      </p:sp>
    </p:spTree>
    <p:extLst>
      <p:ext uri="{BB962C8B-B14F-4D97-AF65-F5344CB8AC3E}">
        <p14:creationId xmlns:p14="http://schemas.microsoft.com/office/powerpoint/2010/main" val="1522551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candidate generation process, we generate the candidate </a:t>
            </a:r>
            <a:r>
              <a:rPr lang="en-US" sz="1200" b="0" i="0" kern="1200" dirty="0" err="1">
                <a:solidFill>
                  <a:schemeClr val="tx1"/>
                </a:solidFill>
                <a:effectLst/>
                <a:latin typeface="+mn-lt"/>
                <a:ea typeface="+mn-ea"/>
                <a:cs typeface="+mn-cs"/>
              </a:rPr>
              <a:t>itemsets</a:t>
            </a:r>
            <a:r>
              <a:rPr lang="en-US" sz="1200" b="0" i="0" kern="1200" dirty="0">
                <a:solidFill>
                  <a:schemeClr val="tx1"/>
                </a:solidFill>
                <a:effectLst/>
                <a:latin typeface="+mn-lt"/>
                <a:ea typeface="+mn-ea"/>
                <a:cs typeface="+mn-cs"/>
              </a:rPr>
              <a:t> containing k items by joining the frequent </a:t>
            </a:r>
            <a:r>
              <a:rPr lang="en-US" sz="1200" b="0" i="0" kern="1200" dirty="0" err="1">
                <a:solidFill>
                  <a:schemeClr val="tx1"/>
                </a:solidFill>
                <a:effectLst/>
                <a:latin typeface="+mn-lt"/>
                <a:ea typeface="+mn-ea"/>
                <a:cs typeface="+mn-cs"/>
              </a:rPr>
              <a:t>itemsets</a:t>
            </a:r>
            <a:r>
              <a:rPr lang="en-US" sz="1200" b="0" i="0" kern="1200" dirty="0">
                <a:solidFill>
                  <a:schemeClr val="tx1"/>
                </a:solidFill>
                <a:effectLst/>
                <a:latin typeface="+mn-lt"/>
                <a:ea typeface="+mn-ea"/>
                <a:cs typeface="+mn-cs"/>
              </a:rPr>
              <a:t> with k-1 items in common. This process is repeated until no new frequent </a:t>
            </a:r>
            <a:r>
              <a:rPr lang="en-US" sz="1200" b="0" i="0" kern="1200" dirty="0" err="1">
                <a:solidFill>
                  <a:schemeClr val="tx1"/>
                </a:solidFill>
                <a:effectLst/>
                <a:latin typeface="+mn-lt"/>
                <a:ea typeface="+mn-ea"/>
                <a:cs typeface="+mn-cs"/>
              </a:rPr>
              <a:t>itemsets</a:t>
            </a:r>
            <a:r>
              <a:rPr lang="en-US" sz="1200" b="0" i="0" kern="1200" dirty="0">
                <a:solidFill>
                  <a:schemeClr val="tx1"/>
                </a:solidFill>
                <a:effectLst/>
                <a:latin typeface="+mn-lt"/>
                <a:ea typeface="+mn-ea"/>
                <a:cs typeface="+mn-cs"/>
              </a:rPr>
              <a:t> can be generated.</a:t>
            </a:r>
            <a:endParaRPr lang="en-US" dirty="0"/>
          </a:p>
        </p:txBody>
      </p:sp>
      <p:sp>
        <p:nvSpPr>
          <p:cNvPr id="4" name="Slide Number Placeholder 3"/>
          <p:cNvSpPr>
            <a:spLocks noGrp="1"/>
          </p:cNvSpPr>
          <p:nvPr>
            <p:ph type="sldNum" sz="quarter" idx="10"/>
          </p:nvPr>
        </p:nvSpPr>
        <p:spPr/>
        <p:txBody>
          <a:bodyPr/>
          <a:lstStyle/>
          <a:p>
            <a:fld id="{CD2ABF5E-119C-40D0-9F75-E2458688F62F}" type="slidenum">
              <a:rPr lang="en-US" smtClean="0"/>
              <a:pPr/>
              <a:t>5</a:t>
            </a:fld>
            <a:endParaRPr lang="en-US"/>
          </a:p>
        </p:txBody>
      </p:sp>
    </p:spTree>
    <p:extLst>
      <p:ext uri="{BB962C8B-B14F-4D97-AF65-F5344CB8AC3E}">
        <p14:creationId xmlns:p14="http://schemas.microsoft.com/office/powerpoint/2010/main" val="3263794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above table contains the support count of candidate </a:t>
            </a:r>
            <a:r>
              <a:rPr lang="en-US" sz="1200" b="0" i="0" kern="1200" dirty="0" err="1">
                <a:solidFill>
                  <a:schemeClr val="tx1"/>
                </a:solidFill>
                <a:effectLst/>
                <a:latin typeface="+mn-lt"/>
                <a:ea typeface="+mn-ea"/>
                <a:cs typeface="+mn-cs"/>
              </a:rPr>
              <a:t>itemsets</a:t>
            </a:r>
            <a:r>
              <a:rPr lang="en-US" sz="1200" b="0" i="0" kern="1200" dirty="0">
                <a:solidFill>
                  <a:schemeClr val="tx1"/>
                </a:solidFill>
                <a:effectLst/>
                <a:latin typeface="+mn-lt"/>
                <a:ea typeface="+mn-ea"/>
                <a:cs typeface="+mn-cs"/>
              </a:rPr>
              <a:t> with one item. Here, you can observe that the </a:t>
            </a:r>
            <a:r>
              <a:rPr lang="en-US" sz="1200" b="0" i="0" kern="1200" dirty="0" err="1">
                <a:solidFill>
                  <a:schemeClr val="tx1"/>
                </a:solidFill>
                <a:effectLst/>
                <a:latin typeface="+mn-lt"/>
                <a:ea typeface="+mn-ea"/>
                <a:cs typeface="+mn-cs"/>
              </a:rPr>
              <a:t>itemsets</a:t>
            </a:r>
            <a:r>
              <a:rPr lang="en-US" sz="1200" b="0" i="0" kern="1200" dirty="0">
                <a:solidFill>
                  <a:schemeClr val="tx1"/>
                </a:solidFill>
                <a:effectLst/>
                <a:latin typeface="+mn-lt"/>
                <a:ea typeface="+mn-ea"/>
                <a:cs typeface="+mn-cs"/>
              </a:rPr>
              <a:t> {I4} and {I6} have support count 1 which is less than the minimum support count 2. Hence, we will omit these </a:t>
            </a:r>
            <a:r>
              <a:rPr lang="en-US" sz="1200" b="0" i="0" kern="1200" dirty="0" err="1">
                <a:solidFill>
                  <a:schemeClr val="tx1"/>
                </a:solidFill>
                <a:effectLst/>
                <a:latin typeface="+mn-lt"/>
                <a:ea typeface="+mn-ea"/>
                <a:cs typeface="+mn-cs"/>
              </a:rPr>
              <a:t>itemsets</a:t>
            </a:r>
            <a:r>
              <a:rPr lang="en-US" sz="1200" b="0" i="0" kern="1200" dirty="0">
                <a:solidFill>
                  <a:schemeClr val="tx1"/>
                </a:solidFill>
                <a:effectLst/>
                <a:latin typeface="+mn-lt"/>
                <a:ea typeface="+mn-ea"/>
                <a:cs typeface="+mn-cs"/>
              </a:rPr>
              <a:t> from the candidate table. After this, we will get the table containing frequent </a:t>
            </a:r>
            <a:r>
              <a:rPr lang="en-US" sz="1200" b="0" i="0" kern="1200" dirty="0" err="1">
                <a:solidFill>
                  <a:schemeClr val="tx1"/>
                </a:solidFill>
                <a:effectLst/>
                <a:latin typeface="+mn-lt"/>
                <a:ea typeface="+mn-ea"/>
                <a:cs typeface="+mn-cs"/>
              </a:rPr>
              <a:t>itemsets</a:t>
            </a:r>
            <a:r>
              <a:rPr lang="en-US" sz="1200" b="0" i="0" kern="1200" dirty="0">
                <a:solidFill>
                  <a:schemeClr val="tx1"/>
                </a:solidFill>
                <a:effectLst/>
                <a:latin typeface="+mn-lt"/>
                <a:ea typeface="+mn-ea"/>
                <a:cs typeface="+mn-cs"/>
              </a:rPr>
              <a:t> with a single item as shown below.</a:t>
            </a:r>
            <a:endParaRPr lang="en-US" dirty="0"/>
          </a:p>
        </p:txBody>
      </p:sp>
      <p:sp>
        <p:nvSpPr>
          <p:cNvPr id="4" name="Slide Number Placeholder 3"/>
          <p:cNvSpPr>
            <a:spLocks noGrp="1"/>
          </p:cNvSpPr>
          <p:nvPr>
            <p:ph type="sldNum" sz="quarter" idx="10"/>
          </p:nvPr>
        </p:nvSpPr>
        <p:spPr/>
        <p:txBody>
          <a:bodyPr/>
          <a:lstStyle/>
          <a:p>
            <a:fld id="{CD2ABF5E-119C-40D0-9F75-E2458688F62F}" type="slidenum">
              <a:rPr lang="en-US" smtClean="0"/>
              <a:pPr/>
              <a:t>6</a:t>
            </a:fld>
            <a:endParaRPr lang="en-US"/>
          </a:p>
        </p:txBody>
      </p:sp>
    </p:spTree>
    <p:extLst>
      <p:ext uri="{BB962C8B-B14F-4D97-AF65-F5344CB8AC3E}">
        <p14:creationId xmlns:p14="http://schemas.microsoft.com/office/powerpoint/2010/main" val="3331389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ABF5E-119C-40D0-9F75-E2458688F62F}" type="slidenum">
              <a:rPr lang="en-US" smtClean="0"/>
              <a:pPr/>
              <a:t>7</a:t>
            </a:fld>
            <a:endParaRPr lang="en-US"/>
          </a:p>
        </p:txBody>
      </p:sp>
    </p:spTree>
    <p:extLst>
      <p:ext uri="{BB962C8B-B14F-4D97-AF65-F5344CB8AC3E}">
        <p14:creationId xmlns:p14="http://schemas.microsoft.com/office/powerpoint/2010/main" val="663233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other words, if we have an </a:t>
            </a:r>
            <a:r>
              <a:rPr lang="en-US" dirty="0" err="1"/>
              <a:t>itemset</a:t>
            </a:r>
            <a:r>
              <a:rPr lang="en-US" dirty="0"/>
              <a:t> having a subset that is not a frequent </a:t>
            </a:r>
            <a:r>
              <a:rPr lang="en-US" dirty="0" err="1"/>
              <a:t>itemset</a:t>
            </a:r>
            <a:r>
              <a:rPr lang="en-US" dirty="0"/>
              <a:t>, the </a:t>
            </a:r>
            <a:r>
              <a:rPr lang="en-US" dirty="0" err="1"/>
              <a:t>itemset</a:t>
            </a:r>
            <a:r>
              <a:rPr lang="en-US" dirty="0"/>
              <a:t> cannot be a frequent </a:t>
            </a:r>
            <a:r>
              <a:rPr lang="en-US" dirty="0" err="1"/>
              <a:t>itemset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use pruning to remove the candidate sets before even scanning the dataset to calculate the support count and minimize the time taken in executing the algorithm. After creating </a:t>
            </a:r>
            <a:r>
              <a:rPr lang="en-US" dirty="0" err="1"/>
              <a:t>itemsets</a:t>
            </a:r>
            <a:r>
              <a:rPr lang="en-US" dirty="0"/>
              <a:t> of K items, we use the following steps to prune the candidate 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b="0" i="0" kern="1200" dirty="0">
                <a:solidFill>
                  <a:schemeClr val="tx1"/>
                </a:solidFill>
                <a:effectLst/>
                <a:latin typeface="+mn-lt"/>
                <a:ea typeface="+mn-ea"/>
                <a:cs typeface="+mn-cs"/>
              </a:rPr>
              <a:t>In the table, you can observe that the </a:t>
            </a:r>
            <a:r>
              <a:rPr lang="en-US" sz="1200" b="0" i="0" kern="1200" dirty="0" err="1">
                <a:solidFill>
                  <a:schemeClr val="tx1"/>
                </a:solidFill>
                <a:effectLst/>
                <a:latin typeface="+mn-lt"/>
                <a:ea typeface="+mn-ea"/>
                <a:cs typeface="+mn-cs"/>
              </a:rPr>
              <a:t>itemset</a:t>
            </a:r>
            <a:r>
              <a:rPr lang="en-US" sz="1200" b="0" i="0" kern="1200" dirty="0">
                <a:solidFill>
                  <a:schemeClr val="tx1"/>
                </a:solidFill>
                <a:effectLst/>
                <a:latin typeface="+mn-lt"/>
                <a:ea typeface="+mn-ea"/>
                <a:cs typeface="+mn-cs"/>
              </a:rPr>
              <a:t> {I1,I2 , I3} and {I1, I2, I5} contain the </a:t>
            </a:r>
            <a:r>
              <a:rPr lang="en-US" sz="1200" b="0" i="0" kern="1200" dirty="0" err="1">
                <a:solidFill>
                  <a:schemeClr val="tx1"/>
                </a:solidFill>
                <a:effectLst/>
                <a:latin typeface="+mn-lt"/>
                <a:ea typeface="+mn-ea"/>
                <a:cs typeface="+mn-cs"/>
              </a:rPr>
              <a:t>itemset</a:t>
            </a:r>
            <a:r>
              <a:rPr lang="en-US" sz="1200" b="0" i="0" kern="1200" dirty="0">
                <a:solidFill>
                  <a:schemeClr val="tx1"/>
                </a:solidFill>
                <a:effectLst/>
                <a:latin typeface="+mn-lt"/>
                <a:ea typeface="+mn-ea"/>
                <a:cs typeface="+mn-cs"/>
              </a:rPr>
              <a:t> {I1, I2} which is not a frequent </a:t>
            </a:r>
            <a:r>
              <a:rPr lang="en-US" sz="1200" b="0" i="0" kern="1200" dirty="0" err="1">
                <a:solidFill>
                  <a:schemeClr val="tx1"/>
                </a:solidFill>
                <a:effectLst/>
                <a:latin typeface="+mn-lt"/>
                <a:ea typeface="+mn-ea"/>
                <a:cs typeface="+mn-cs"/>
              </a:rPr>
              <a:t>itemset</a:t>
            </a:r>
            <a:r>
              <a:rPr lang="en-US" sz="1200" b="0" i="0" kern="1200" dirty="0">
                <a:solidFill>
                  <a:schemeClr val="tx1"/>
                </a:solidFill>
                <a:effectLst/>
                <a:latin typeface="+mn-lt"/>
                <a:ea typeface="+mn-ea"/>
                <a:cs typeface="+mn-cs"/>
              </a:rPr>
              <a:t>. Hence, we will prune the </a:t>
            </a:r>
            <a:r>
              <a:rPr lang="en-US" sz="1200" b="0" i="0" kern="1200" dirty="0" err="1">
                <a:solidFill>
                  <a:schemeClr val="tx1"/>
                </a:solidFill>
                <a:effectLst/>
                <a:latin typeface="+mn-lt"/>
                <a:ea typeface="+mn-ea"/>
                <a:cs typeface="+mn-cs"/>
              </a:rPr>
              <a:t>itemsets</a:t>
            </a:r>
            <a:r>
              <a:rPr lang="en-US" sz="1200" b="0" i="0" kern="1200" dirty="0">
                <a:solidFill>
                  <a:schemeClr val="tx1"/>
                </a:solidFill>
                <a:effectLst/>
                <a:latin typeface="+mn-lt"/>
                <a:ea typeface="+mn-ea"/>
                <a:cs typeface="+mn-cs"/>
              </a:rPr>
              <a:t> {I1, I2, I3} and {I1, I2, I5}. After this, we will get the </a:t>
            </a:r>
            <a:r>
              <a:rPr lang="en-US" sz="1200" b="0" i="0" kern="1200" dirty="0" err="1">
                <a:solidFill>
                  <a:schemeClr val="tx1"/>
                </a:solidFill>
                <a:effectLst/>
                <a:latin typeface="+mn-lt"/>
                <a:ea typeface="+mn-ea"/>
                <a:cs typeface="+mn-cs"/>
              </a:rPr>
              <a:t>itemsets</a:t>
            </a:r>
            <a:r>
              <a:rPr lang="en-US" sz="1200" b="0" i="0" kern="1200" dirty="0">
                <a:solidFill>
                  <a:schemeClr val="tx1"/>
                </a:solidFill>
                <a:effectLst/>
                <a:latin typeface="+mn-lt"/>
                <a:ea typeface="+mn-ea"/>
                <a:cs typeface="+mn-cs"/>
              </a:rPr>
              <a:t> {I1, I3, I5} and {I2, I3, I5} as candidate </a:t>
            </a:r>
            <a:r>
              <a:rPr lang="en-US" sz="1200" b="0" i="0" kern="1200" dirty="0" err="1">
                <a:solidFill>
                  <a:schemeClr val="tx1"/>
                </a:solidFill>
                <a:effectLst/>
                <a:latin typeface="+mn-lt"/>
                <a:ea typeface="+mn-ea"/>
                <a:cs typeface="+mn-cs"/>
              </a:rPr>
              <a:t>itemsets</a:t>
            </a:r>
            <a:r>
              <a:rPr lang="en-US" sz="1200" b="0" i="0" kern="1200" dirty="0">
                <a:solidFill>
                  <a:schemeClr val="tx1"/>
                </a:solidFill>
                <a:effectLst/>
                <a:latin typeface="+mn-lt"/>
                <a:ea typeface="+mn-ea"/>
                <a:cs typeface="+mn-cs"/>
              </a:rPr>
              <a:t> for the </a:t>
            </a:r>
            <a:r>
              <a:rPr lang="en-US" sz="1200" b="0" i="0" kern="1200" dirty="0" err="1">
                <a:solidFill>
                  <a:schemeClr val="tx1"/>
                </a:solidFill>
                <a:effectLst/>
                <a:latin typeface="+mn-lt"/>
                <a:ea typeface="+mn-ea"/>
                <a:cs typeface="+mn-cs"/>
              </a:rPr>
              <a:t>itemsets</a:t>
            </a:r>
            <a:r>
              <a:rPr lang="en-US" sz="1200" b="0" i="0" kern="1200" dirty="0">
                <a:solidFill>
                  <a:schemeClr val="tx1"/>
                </a:solidFill>
                <a:effectLst/>
                <a:latin typeface="+mn-lt"/>
                <a:ea typeface="+mn-ea"/>
                <a:cs typeface="+mn-cs"/>
              </a:rPr>
              <a:t> having three items. Let us calculate their support count.</a:t>
            </a:r>
          </a:p>
          <a:p>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D2ABF5E-119C-40D0-9F75-E2458688F62F}" type="slidenum">
              <a:rPr lang="en-US" smtClean="0"/>
              <a:pPr/>
              <a:t>8</a:t>
            </a:fld>
            <a:endParaRPr lang="en-US"/>
          </a:p>
        </p:txBody>
      </p:sp>
    </p:spTree>
    <p:extLst>
      <p:ext uri="{BB962C8B-B14F-4D97-AF65-F5344CB8AC3E}">
        <p14:creationId xmlns:p14="http://schemas.microsoft.com/office/powerpoint/2010/main" val="3273587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an "ordered itemset" refers to a set of items that are ordered based on their frequency of occurrence in a dataset.</a:t>
            </a:r>
            <a:endParaRPr lang="en-US" dirty="0"/>
          </a:p>
        </p:txBody>
      </p:sp>
      <p:sp>
        <p:nvSpPr>
          <p:cNvPr id="4" name="Slide Number Placeholder 3"/>
          <p:cNvSpPr>
            <a:spLocks noGrp="1"/>
          </p:cNvSpPr>
          <p:nvPr>
            <p:ph type="sldNum" sz="quarter" idx="5"/>
          </p:nvPr>
        </p:nvSpPr>
        <p:spPr/>
        <p:txBody>
          <a:bodyPr/>
          <a:lstStyle/>
          <a:p>
            <a:fld id="{CD2ABF5E-119C-40D0-9F75-E2458688F62F}" type="slidenum">
              <a:rPr lang="en-US" smtClean="0"/>
              <a:pPr/>
              <a:t>11</a:t>
            </a:fld>
            <a:endParaRPr lang="en-US"/>
          </a:p>
        </p:txBody>
      </p:sp>
    </p:spTree>
    <p:extLst>
      <p:ext uri="{BB962C8B-B14F-4D97-AF65-F5344CB8AC3E}">
        <p14:creationId xmlns:p14="http://schemas.microsoft.com/office/powerpoint/2010/main" val="2876024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Till the insertion of the elements K and E, simply the support count is increased by 1. On inserting O we can see that there is no direct link between E and O, therefore a new node for the item O is initialized with the support count as 1 and item E is linked to this new node. On inserting Y, we first initialize a new node for the item Y with support count as 1 and link the new node of O with the new node of Y. </a:t>
            </a:r>
            <a:endParaRPr lang="en-US" dirty="0"/>
          </a:p>
        </p:txBody>
      </p:sp>
      <p:sp>
        <p:nvSpPr>
          <p:cNvPr id="4" name="Header Placeholder 3"/>
          <p:cNvSpPr>
            <a:spLocks noGrp="1"/>
          </p:cNvSpPr>
          <p:nvPr>
            <p:ph type="hdr" sz="quarter" idx="10"/>
          </p:nvPr>
        </p:nvSpPr>
        <p:spPr/>
        <p:txBody>
          <a:bodyPr/>
          <a:lstStyle/>
          <a:p>
            <a:r>
              <a:rPr lang="en-US"/>
              <a:t>Engr Dr. Huma Jamshed</a:t>
            </a:r>
          </a:p>
        </p:txBody>
      </p:sp>
      <p:sp>
        <p:nvSpPr>
          <p:cNvPr id="5" name="Footer Placeholder 4"/>
          <p:cNvSpPr>
            <a:spLocks noGrp="1"/>
          </p:cNvSpPr>
          <p:nvPr>
            <p:ph type="ftr" sz="quarter" idx="11"/>
          </p:nvPr>
        </p:nvSpPr>
        <p:spPr/>
        <p:txBody>
          <a:bodyPr/>
          <a:lstStyle/>
          <a:p>
            <a:r>
              <a:rPr lang="en-US"/>
              <a:t>Data Science CS-691</a:t>
            </a:r>
          </a:p>
        </p:txBody>
      </p:sp>
      <p:sp>
        <p:nvSpPr>
          <p:cNvPr id="6" name="Slide Number Placeholder 5"/>
          <p:cNvSpPr>
            <a:spLocks noGrp="1"/>
          </p:cNvSpPr>
          <p:nvPr>
            <p:ph type="sldNum" sz="quarter" idx="12"/>
          </p:nvPr>
        </p:nvSpPr>
        <p:spPr/>
        <p:txBody>
          <a:bodyPr/>
          <a:lstStyle/>
          <a:p>
            <a:fld id="{3D546560-F95D-4B96-8586-1D2F2F2826D6}" type="slidenum">
              <a:rPr lang="en-US" smtClean="0"/>
              <a:t>13</a:t>
            </a:fld>
            <a:endParaRPr lang="en-US"/>
          </a:p>
        </p:txBody>
      </p:sp>
    </p:spTree>
    <p:extLst>
      <p:ext uri="{BB962C8B-B14F-4D97-AF65-F5344CB8AC3E}">
        <p14:creationId xmlns:p14="http://schemas.microsoft.com/office/powerpoint/2010/main" val="2695910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117105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pPr/>
              <a:t>4/16/2024</a:t>
            </a:fld>
            <a:endParaRPr lang="en-US" dirty="0"/>
          </a:p>
        </p:txBody>
      </p:sp>
      <p:sp>
        <p:nvSpPr>
          <p:cNvPr id="5" name="Footer Placeholder 4"/>
          <p:cNvSpPr>
            <a:spLocks noGrp="1"/>
          </p:cNvSpPr>
          <p:nvPr>
            <p:ph type="ftr" sz="quarter" idx="11"/>
          </p:nvPr>
        </p:nvSpPr>
        <p:spPr/>
        <p:txBody>
          <a:bodyPr/>
          <a:lstStyle/>
          <a:p>
            <a:r>
              <a:rPr lang="el-GR"/>
              <a:t>Αντικειμενοστρεφής Προγραμματισμός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90477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pPr/>
              <a:t>4/16/2024</a:t>
            </a:fld>
            <a:endParaRPr lang="en-US" dirty="0"/>
          </a:p>
        </p:txBody>
      </p:sp>
      <p:sp>
        <p:nvSpPr>
          <p:cNvPr id="5" name="Footer Placeholder 4"/>
          <p:cNvSpPr>
            <a:spLocks noGrp="1"/>
          </p:cNvSpPr>
          <p:nvPr>
            <p:ph type="ftr" sz="quarter" idx="11"/>
          </p:nvPr>
        </p:nvSpPr>
        <p:spPr/>
        <p:txBody>
          <a:bodyPr/>
          <a:lstStyle/>
          <a:p>
            <a:r>
              <a:rPr lang="el-GR"/>
              <a:t>Αντικειμενοστρεφής Προγραμματισμός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4856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pPr/>
              <a:t>4/16/2024</a:t>
            </a:fld>
            <a:endParaRPr lang="en-US" dirty="0"/>
          </a:p>
        </p:txBody>
      </p:sp>
      <p:sp>
        <p:nvSpPr>
          <p:cNvPr id="5" name="Footer Placeholder 4"/>
          <p:cNvSpPr>
            <a:spLocks noGrp="1"/>
          </p:cNvSpPr>
          <p:nvPr>
            <p:ph type="ftr" sz="quarter" idx="11"/>
          </p:nvPr>
        </p:nvSpPr>
        <p:spPr/>
        <p:txBody>
          <a:bodyPr/>
          <a:lstStyle/>
          <a:p>
            <a:r>
              <a:rPr lang="el-GR"/>
              <a:t>Αντικειμενοστρεφής Προγραμματισμός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443388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pPr/>
              <a:t>4/16/2024</a:t>
            </a:fld>
            <a:endParaRPr lang="en-US" dirty="0"/>
          </a:p>
        </p:txBody>
      </p:sp>
      <p:sp>
        <p:nvSpPr>
          <p:cNvPr id="5" name="Footer Placeholder 4"/>
          <p:cNvSpPr>
            <a:spLocks noGrp="1"/>
          </p:cNvSpPr>
          <p:nvPr>
            <p:ph type="ftr" sz="quarter" idx="11"/>
          </p:nvPr>
        </p:nvSpPr>
        <p:spPr/>
        <p:txBody>
          <a:bodyPr/>
          <a:lstStyle/>
          <a:p>
            <a:r>
              <a:rPr lang="el-GR"/>
              <a:t>Αντικειμενοστρεφής Προγραμματισμός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7173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pPr/>
              <a:t>4/16/2024</a:t>
            </a:fld>
            <a:endParaRPr lang="en-US" dirty="0"/>
          </a:p>
        </p:txBody>
      </p:sp>
      <p:sp>
        <p:nvSpPr>
          <p:cNvPr id="5" name="Footer Placeholder 4"/>
          <p:cNvSpPr>
            <a:spLocks noGrp="1"/>
          </p:cNvSpPr>
          <p:nvPr>
            <p:ph type="ftr" sz="quarter" idx="11"/>
          </p:nvPr>
        </p:nvSpPr>
        <p:spPr/>
        <p:txBody>
          <a:bodyPr/>
          <a:lstStyle/>
          <a:p>
            <a:r>
              <a:rPr lang="el-GR"/>
              <a:t>Αντικειμενοστρεφής Προγραμματισμός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2247633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2310509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71848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l-GR"/>
              <a:t>Χειμώνας 2011</a:t>
            </a:r>
            <a:endParaRPr lang="en-US" dirty="0"/>
          </a:p>
        </p:txBody>
      </p:sp>
      <p:sp>
        <p:nvSpPr>
          <p:cNvPr id="5" name="Footer Placeholder 4"/>
          <p:cNvSpPr>
            <a:spLocks noGrp="1"/>
          </p:cNvSpPr>
          <p:nvPr>
            <p:ph type="ftr" sz="quarter" idx="11"/>
          </p:nvPr>
        </p:nvSpPr>
        <p:spPr/>
        <p:txBody>
          <a:bodyPr/>
          <a:lstStyle/>
          <a:p>
            <a:r>
              <a:rPr lang="en-US"/>
              <a:t>CS-409: </a:t>
            </a:r>
            <a:r>
              <a:rPr lang="el-GR"/>
              <a:t>Αντικειμενοστρεφής 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358920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3545746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D7E345-9BD5-414F-9B98-BE3DCAA5A9BF}" type="datetimeFigureOut">
              <a:rPr lang="en-US" smtClean="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394934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D7E345-9BD5-414F-9B98-BE3DCAA5A9BF}" type="datetimeFigureOut">
              <a:rPr lang="en-US" smtClean="0"/>
              <a:pPr/>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49964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D7E345-9BD5-414F-9B98-BE3DCAA5A9BF}" type="datetimeFigureOut">
              <a:rPr lang="en-US" smtClean="0"/>
              <a:pPr/>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731740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D7E345-9BD5-414F-9B98-BE3DCAA5A9BF}" type="datetimeFigureOut">
              <a:rPr lang="en-US" smtClean="0"/>
              <a:pPr/>
              <a:t>4/16/2024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246180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DD7E345-9BD5-414F-9B98-BE3DCAA5A9BF}" type="datetimeFigureOut">
              <a:rPr lang="en-US" smtClean="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337795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D7E345-9BD5-414F-9B98-BE3DCAA5A9BF}" type="datetimeFigureOut">
              <a:rPr lang="en-US" smtClean="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2761690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D7E345-9BD5-414F-9B98-BE3DCAA5A9BF}" type="datetimeFigureOut">
              <a:rPr lang="en-US" smtClean="0"/>
              <a:pPr/>
              <a:t>4/16/2024</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l-GR"/>
              <a:t>Αντικειμενοστρεφής Προγραμματισμός</a:t>
            </a:r>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2728518323"/>
      </p:ext>
    </p:extLst>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 id="2147484033" r:id="rId12"/>
    <p:sldLayoutId id="2147484034" r:id="rId13"/>
    <p:sldLayoutId id="2147484035" r:id="rId14"/>
    <p:sldLayoutId id="2147484036" r:id="rId15"/>
    <p:sldLayoutId id="214748403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3806" y="1600200"/>
            <a:ext cx="7543800" cy="2057400"/>
          </a:xfrm>
        </p:spPr>
        <p:txBody>
          <a:bodyPr/>
          <a:lstStyle/>
          <a:p>
            <a:pPr algn="ctr"/>
            <a:r>
              <a:rPr lang="en-US" dirty="0"/>
              <a:t>DATA MINING</a:t>
            </a:r>
            <a:endParaRPr lang="en-US" sz="4400" dirty="0">
              <a:solidFill>
                <a:srgbClr val="FFFF00"/>
              </a:solidFill>
            </a:endParaRPr>
          </a:p>
        </p:txBody>
      </p:sp>
      <p:sp>
        <p:nvSpPr>
          <p:cNvPr id="6" name="Subtitle 2"/>
          <p:cNvSpPr txBox="1">
            <a:spLocks/>
          </p:cNvSpPr>
          <p:nvPr/>
        </p:nvSpPr>
        <p:spPr>
          <a:xfrm>
            <a:off x="2514600" y="3657600"/>
            <a:ext cx="4414136"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2800" dirty="0">
                <a:solidFill>
                  <a:schemeClr val="accent1"/>
                </a:solidFill>
              </a:rPr>
              <a:t>PATTERN DISCOVERY</a:t>
            </a:r>
          </a:p>
          <a:p>
            <a:pPr algn="ctr"/>
            <a:r>
              <a:rPr lang="en-US" dirty="0">
                <a:solidFill>
                  <a:schemeClr val="accent1"/>
                </a:solidFill>
              </a:rPr>
              <a:t>Engr. Dr. Huma Jamshed</a:t>
            </a:r>
          </a:p>
        </p:txBody>
      </p:sp>
    </p:spTree>
    <p:extLst>
      <p:ext uri="{BB962C8B-B14F-4D97-AF65-F5344CB8AC3E}">
        <p14:creationId xmlns:p14="http://schemas.microsoft.com/office/powerpoint/2010/main" val="3974019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Data Science CS-691</a:t>
            </a:r>
            <a:endParaRPr lang="en-US" dirty="0"/>
          </a:p>
        </p:txBody>
      </p:sp>
      <p:pic>
        <p:nvPicPr>
          <p:cNvPr id="6" name="Content Placeholder 5"/>
          <p:cNvPicPr>
            <a:picLocks noGrp="1" noChangeAspect="1"/>
          </p:cNvPicPr>
          <p:nvPr>
            <p:ph idx="4294967295"/>
          </p:nvPr>
        </p:nvPicPr>
        <p:blipFill>
          <a:blip r:embed="rId2"/>
          <a:stretch>
            <a:fillRect/>
          </a:stretch>
        </p:blipFill>
        <p:spPr>
          <a:xfrm>
            <a:off x="144887" y="1200149"/>
            <a:ext cx="3400425" cy="1485900"/>
          </a:xfrm>
          <a:prstGeom prst="rect">
            <a:avLst/>
          </a:prstGeom>
        </p:spPr>
      </p:pic>
      <p:sp>
        <p:nvSpPr>
          <p:cNvPr id="7" name="Rectangle 6"/>
          <p:cNvSpPr/>
          <p:nvPr/>
        </p:nvSpPr>
        <p:spPr>
          <a:xfrm>
            <a:off x="3797547" y="1200149"/>
            <a:ext cx="4111580" cy="1200329"/>
          </a:xfrm>
          <a:prstGeom prst="rect">
            <a:avLst/>
          </a:prstGeom>
        </p:spPr>
        <p:txBody>
          <a:bodyPr wrap="square">
            <a:spAutoFit/>
          </a:bodyPr>
          <a:lstStyle/>
          <a:p>
            <a:pPr algn="just"/>
            <a:r>
              <a:rPr lang="en-US" dirty="0"/>
              <a:t>The data is a hypothetical dataset of transactions with each letter representing an item. The frequency of each individual item is computed:- </a:t>
            </a:r>
          </a:p>
        </p:txBody>
      </p:sp>
      <p:pic>
        <p:nvPicPr>
          <p:cNvPr id="9" name="Picture 8"/>
          <p:cNvPicPr>
            <a:picLocks noChangeAspect="1"/>
          </p:cNvPicPr>
          <p:nvPr/>
        </p:nvPicPr>
        <p:blipFill>
          <a:blip r:embed="rId3"/>
          <a:stretch>
            <a:fillRect/>
          </a:stretch>
        </p:blipFill>
        <p:spPr>
          <a:xfrm>
            <a:off x="1072596" y="2902042"/>
            <a:ext cx="2107406" cy="2950369"/>
          </a:xfrm>
          <a:prstGeom prst="rect">
            <a:avLst/>
          </a:prstGeom>
        </p:spPr>
      </p:pic>
      <p:sp>
        <p:nvSpPr>
          <p:cNvPr id="10" name="Rectangle 9"/>
          <p:cNvSpPr/>
          <p:nvPr/>
        </p:nvSpPr>
        <p:spPr>
          <a:xfrm>
            <a:off x="3711144" y="2859031"/>
            <a:ext cx="3607109" cy="3139321"/>
          </a:xfrm>
          <a:prstGeom prst="rect">
            <a:avLst/>
          </a:prstGeom>
        </p:spPr>
        <p:txBody>
          <a:bodyPr wrap="square">
            <a:spAutoFit/>
          </a:bodyPr>
          <a:lstStyle/>
          <a:p>
            <a:pPr algn="just"/>
            <a:r>
              <a:rPr lang="en-US" dirty="0"/>
              <a:t>Assuming the minimum </a:t>
            </a:r>
            <a:r>
              <a:rPr lang="en-US" dirty="0">
                <a:solidFill>
                  <a:srgbClr val="FF0000"/>
                </a:solidFill>
              </a:rPr>
              <a:t>support is set to 3,</a:t>
            </a:r>
            <a:r>
              <a:rPr lang="en-US" dirty="0"/>
              <a:t> a Frequent Pattern set is constructed. This set comprises elements with frequencies equal to or higher than the minimum support. The elements are organized in descending order based on their respective frequencies. Upon adding the relevant items, the resulting set L appears as follows</a:t>
            </a:r>
          </a:p>
        </p:txBody>
      </p:sp>
      <p:sp>
        <p:nvSpPr>
          <p:cNvPr id="11" name="Rectangle 10"/>
          <p:cNvSpPr/>
          <p:nvPr/>
        </p:nvSpPr>
        <p:spPr>
          <a:xfrm>
            <a:off x="2245743" y="6306864"/>
            <a:ext cx="2930802" cy="300082"/>
          </a:xfrm>
          <a:prstGeom prst="rect">
            <a:avLst/>
          </a:prstGeom>
        </p:spPr>
        <p:txBody>
          <a:bodyPr wrap="none">
            <a:spAutoFit/>
          </a:bodyPr>
          <a:lstStyle/>
          <a:p>
            <a:r>
              <a:rPr lang="en-US" sz="1350" b="1" dirty="0">
                <a:solidFill>
                  <a:srgbClr val="273239"/>
                </a:solidFill>
                <a:latin typeface="Nunito"/>
              </a:rPr>
              <a:t>L = {K : 5, E : 4, M : 3, O : 3, Y : 3}</a:t>
            </a:r>
            <a:r>
              <a:rPr lang="en-US" sz="1350" dirty="0">
                <a:solidFill>
                  <a:srgbClr val="273239"/>
                </a:solidFill>
                <a:latin typeface="Nunito"/>
              </a:rPr>
              <a:t> </a:t>
            </a:r>
            <a:endParaRPr lang="en-US" sz="1350" dirty="0"/>
          </a:p>
        </p:txBody>
      </p:sp>
      <p:sp>
        <p:nvSpPr>
          <p:cNvPr id="2" name="Rectangle 1"/>
          <p:cNvSpPr/>
          <p:nvPr/>
        </p:nvSpPr>
        <p:spPr>
          <a:xfrm>
            <a:off x="144887" y="526713"/>
            <a:ext cx="3275256" cy="369332"/>
          </a:xfrm>
          <a:prstGeom prst="rect">
            <a:avLst/>
          </a:prstGeom>
        </p:spPr>
        <p:txBody>
          <a:bodyPr wrap="none">
            <a:spAutoFit/>
          </a:bodyPr>
          <a:lstStyle/>
          <a:p>
            <a:pPr fontAlgn="base"/>
            <a:r>
              <a:rPr lang="en-US" dirty="0"/>
              <a:t>Consider the following data:- </a:t>
            </a:r>
          </a:p>
        </p:txBody>
      </p:sp>
    </p:spTree>
    <p:extLst>
      <p:ext uri="{BB962C8B-B14F-4D97-AF65-F5344CB8AC3E}">
        <p14:creationId xmlns:p14="http://schemas.microsoft.com/office/powerpoint/2010/main" val="3542748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8CA9B-8FD1-41AA-A9A6-3378E1A4E286}" type="datetime1">
              <a:rPr lang="en-US" smtClean="0"/>
              <a:t>4/16/2024</a:t>
            </a:fld>
            <a:endParaRPr lang="en-US" dirty="0"/>
          </a:p>
        </p:txBody>
      </p:sp>
      <p:sp>
        <p:nvSpPr>
          <p:cNvPr id="3" name="Footer Placeholder 2"/>
          <p:cNvSpPr>
            <a:spLocks noGrp="1"/>
          </p:cNvSpPr>
          <p:nvPr>
            <p:ph type="ftr" sz="quarter" idx="11"/>
          </p:nvPr>
        </p:nvSpPr>
        <p:spPr/>
        <p:txBody>
          <a:bodyPr/>
          <a:lstStyle/>
          <a:p>
            <a:r>
              <a:rPr lang="en-US"/>
              <a:t>Data Science CS-691</a:t>
            </a:r>
            <a:endParaRPr lang="en-US" dirty="0"/>
          </a:p>
        </p:txBody>
      </p:sp>
      <p:sp>
        <p:nvSpPr>
          <p:cNvPr id="4" name="Rectangle 3"/>
          <p:cNvSpPr/>
          <p:nvPr/>
        </p:nvSpPr>
        <p:spPr>
          <a:xfrm>
            <a:off x="249652" y="1508803"/>
            <a:ext cx="7065548" cy="2246769"/>
          </a:xfrm>
          <a:prstGeom prst="rect">
            <a:avLst/>
          </a:prstGeom>
        </p:spPr>
        <p:txBody>
          <a:bodyPr wrap="square">
            <a:spAutoFit/>
          </a:bodyPr>
          <a:lstStyle/>
          <a:p>
            <a:pPr algn="just"/>
            <a:r>
              <a:rPr lang="en-US" sz="2000" dirty="0"/>
              <a:t>Subsequently, an Ordered-Item set is constructed for each transaction. This process involves iterating through the Frequent Pattern set and verifying if the current item is present in the transaction under consideration. If the item is found, it is added to the Ordered-Item set for that particular transaction. The ensuing table is generated to encompass all transactions</a:t>
            </a:r>
          </a:p>
        </p:txBody>
      </p:sp>
      <p:pic>
        <p:nvPicPr>
          <p:cNvPr id="5" name="Picture 4"/>
          <p:cNvPicPr>
            <a:picLocks noChangeAspect="1"/>
          </p:cNvPicPr>
          <p:nvPr/>
        </p:nvPicPr>
        <p:blipFill>
          <a:blip r:embed="rId3"/>
          <a:stretch>
            <a:fillRect/>
          </a:stretch>
        </p:blipFill>
        <p:spPr>
          <a:xfrm>
            <a:off x="609599" y="4403725"/>
            <a:ext cx="7116200" cy="2002763"/>
          </a:xfrm>
          <a:prstGeom prst="rect">
            <a:avLst/>
          </a:prstGeom>
        </p:spPr>
      </p:pic>
    </p:spTree>
    <p:extLst>
      <p:ext uri="{BB962C8B-B14F-4D97-AF65-F5344CB8AC3E}">
        <p14:creationId xmlns:p14="http://schemas.microsoft.com/office/powerpoint/2010/main" val="880039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90800" y="2209800"/>
            <a:ext cx="2871071" cy="3312234"/>
          </a:xfrm>
          <a:prstGeom prst="rect">
            <a:avLst/>
          </a:prstGeom>
        </p:spPr>
      </p:pic>
      <p:sp>
        <p:nvSpPr>
          <p:cNvPr id="3" name="Rectangle 2"/>
          <p:cNvSpPr/>
          <p:nvPr/>
        </p:nvSpPr>
        <p:spPr>
          <a:xfrm>
            <a:off x="2362200" y="1219200"/>
            <a:ext cx="3716723" cy="369332"/>
          </a:xfrm>
          <a:prstGeom prst="rect">
            <a:avLst/>
          </a:prstGeom>
        </p:spPr>
        <p:txBody>
          <a:bodyPr wrap="none">
            <a:spAutoFit/>
          </a:bodyPr>
          <a:lstStyle/>
          <a:p>
            <a:r>
              <a:rPr lang="en-US" b="1" dirty="0"/>
              <a:t>Inserting the set {K, E, M, O, Y}:</a:t>
            </a:r>
            <a:r>
              <a:rPr lang="en-US" sz="1350" dirty="0"/>
              <a:t> </a:t>
            </a:r>
          </a:p>
        </p:txBody>
      </p:sp>
    </p:spTree>
    <p:extLst>
      <p:ext uri="{BB962C8B-B14F-4D97-AF65-F5344CB8AC3E}">
        <p14:creationId xmlns:p14="http://schemas.microsoft.com/office/powerpoint/2010/main" val="450741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92472" y="609600"/>
            <a:ext cx="3386504" cy="369332"/>
          </a:xfrm>
          <a:prstGeom prst="rect">
            <a:avLst/>
          </a:prstGeom>
        </p:spPr>
        <p:txBody>
          <a:bodyPr wrap="none">
            <a:spAutoFit/>
          </a:bodyPr>
          <a:lstStyle/>
          <a:p>
            <a:r>
              <a:rPr lang="en-US" b="1" dirty="0">
                <a:solidFill>
                  <a:srgbClr val="273239"/>
                </a:solidFill>
              </a:rPr>
              <a:t>Inserting the set {K, E, O, Y}:</a:t>
            </a:r>
            <a:r>
              <a:rPr lang="en-US" dirty="0">
                <a:solidFill>
                  <a:srgbClr val="273239"/>
                </a:solidFill>
              </a:rPr>
              <a:t> </a:t>
            </a:r>
            <a:endParaRPr lang="en-US" dirty="0"/>
          </a:p>
        </p:txBody>
      </p:sp>
      <p:pic>
        <p:nvPicPr>
          <p:cNvPr id="5" name="Picture 4"/>
          <p:cNvPicPr>
            <a:picLocks noChangeAspect="1"/>
          </p:cNvPicPr>
          <p:nvPr/>
        </p:nvPicPr>
        <p:blipFill>
          <a:blip r:embed="rId3"/>
          <a:stretch>
            <a:fillRect/>
          </a:stretch>
        </p:blipFill>
        <p:spPr>
          <a:xfrm>
            <a:off x="2370821" y="1600200"/>
            <a:ext cx="3436038" cy="4267200"/>
          </a:xfrm>
          <a:prstGeom prst="rect">
            <a:avLst/>
          </a:prstGeom>
        </p:spPr>
      </p:pic>
    </p:spTree>
    <p:extLst>
      <p:ext uri="{BB962C8B-B14F-4D97-AF65-F5344CB8AC3E}">
        <p14:creationId xmlns:p14="http://schemas.microsoft.com/office/powerpoint/2010/main" val="217553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72963" y="685800"/>
            <a:ext cx="3626693" cy="369332"/>
          </a:xfrm>
          <a:prstGeom prst="rect">
            <a:avLst/>
          </a:prstGeom>
        </p:spPr>
        <p:txBody>
          <a:bodyPr wrap="square">
            <a:spAutoFit/>
          </a:bodyPr>
          <a:lstStyle/>
          <a:p>
            <a:r>
              <a:rPr lang="en-US" dirty="0">
                <a:solidFill>
                  <a:srgbClr val="273239"/>
                </a:solidFill>
              </a:rPr>
              <a:t> </a:t>
            </a:r>
            <a:r>
              <a:rPr lang="en-US" b="1" dirty="0">
                <a:solidFill>
                  <a:srgbClr val="273239"/>
                </a:solidFill>
              </a:rPr>
              <a:t>Inserting the set {K, E, M}:</a:t>
            </a:r>
            <a:r>
              <a:rPr lang="en-US" dirty="0">
                <a:solidFill>
                  <a:srgbClr val="273239"/>
                </a:solidFill>
              </a:rPr>
              <a:t> </a:t>
            </a:r>
            <a:endParaRPr lang="en-US" dirty="0"/>
          </a:p>
        </p:txBody>
      </p:sp>
      <p:pic>
        <p:nvPicPr>
          <p:cNvPr id="5" name="Picture 4"/>
          <p:cNvPicPr>
            <a:picLocks noChangeAspect="1"/>
          </p:cNvPicPr>
          <p:nvPr/>
        </p:nvPicPr>
        <p:blipFill>
          <a:blip r:embed="rId2"/>
          <a:stretch>
            <a:fillRect/>
          </a:stretch>
        </p:blipFill>
        <p:spPr>
          <a:xfrm>
            <a:off x="2209800" y="1177699"/>
            <a:ext cx="3953021" cy="4537301"/>
          </a:xfrm>
          <a:prstGeom prst="rect">
            <a:avLst/>
          </a:prstGeom>
        </p:spPr>
      </p:pic>
    </p:spTree>
    <p:extLst>
      <p:ext uri="{BB962C8B-B14F-4D97-AF65-F5344CB8AC3E}">
        <p14:creationId xmlns:p14="http://schemas.microsoft.com/office/powerpoint/2010/main" val="2330090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8CA9B-8FD1-41AA-A9A6-3378E1A4E286}" type="datetime1">
              <a:rPr lang="en-US" smtClean="0"/>
              <a:t>4/16/2024</a:t>
            </a:fld>
            <a:endParaRPr lang="en-US" dirty="0"/>
          </a:p>
        </p:txBody>
      </p:sp>
      <p:sp>
        <p:nvSpPr>
          <p:cNvPr id="3" name="Footer Placeholder 2"/>
          <p:cNvSpPr>
            <a:spLocks noGrp="1"/>
          </p:cNvSpPr>
          <p:nvPr>
            <p:ph type="ftr" sz="quarter" idx="11"/>
          </p:nvPr>
        </p:nvSpPr>
        <p:spPr/>
        <p:txBody>
          <a:bodyPr/>
          <a:lstStyle/>
          <a:p>
            <a:r>
              <a:rPr lang="en-US"/>
              <a:t>Data Science CS-691</a:t>
            </a:r>
            <a:endParaRPr lang="en-US" dirty="0"/>
          </a:p>
        </p:txBody>
      </p:sp>
      <p:sp>
        <p:nvSpPr>
          <p:cNvPr id="4" name="Rectangle 3"/>
          <p:cNvSpPr/>
          <p:nvPr/>
        </p:nvSpPr>
        <p:spPr>
          <a:xfrm>
            <a:off x="2557768" y="790240"/>
            <a:ext cx="3181320" cy="369332"/>
          </a:xfrm>
          <a:prstGeom prst="rect">
            <a:avLst/>
          </a:prstGeom>
        </p:spPr>
        <p:txBody>
          <a:bodyPr wrap="none">
            <a:spAutoFit/>
          </a:bodyPr>
          <a:lstStyle/>
          <a:p>
            <a:r>
              <a:rPr lang="en-US" dirty="0">
                <a:solidFill>
                  <a:srgbClr val="273239"/>
                </a:solidFill>
              </a:rPr>
              <a:t> </a:t>
            </a:r>
            <a:r>
              <a:rPr lang="en-US" b="1" dirty="0">
                <a:solidFill>
                  <a:srgbClr val="273239"/>
                </a:solidFill>
              </a:rPr>
              <a:t>Inserting the set {K, M, Y}:</a:t>
            </a:r>
            <a:r>
              <a:rPr lang="en-US" dirty="0">
                <a:solidFill>
                  <a:srgbClr val="273239"/>
                </a:solidFill>
              </a:rPr>
              <a:t> </a:t>
            </a:r>
            <a:endParaRPr lang="en-US" dirty="0"/>
          </a:p>
        </p:txBody>
      </p:sp>
      <p:pic>
        <p:nvPicPr>
          <p:cNvPr id="5" name="Picture 4"/>
          <p:cNvPicPr>
            <a:picLocks noChangeAspect="1"/>
          </p:cNvPicPr>
          <p:nvPr/>
        </p:nvPicPr>
        <p:blipFill>
          <a:blip r:embed="rId2"/>
          <a:stretch>
            <a:fillRect/>
          </a:stretch>
        </p:blipFill>
        <p:spPr>
          <a:xfrm>
            <a:off x="2057400" y="1875252"/>
            <a:ext cx="4493419" cy="3450431"/>
          </a:xfrm>
          <a:prstGeom prst="rect">
            <a:avLst/>
          </a:prstGeom>
        </p:spPr>
      </p:pic>
    </p:spTree>
    <p:extLst>
      <p:ext uri="{BB962C8B-B14F-4D97-AF65-F5344CB8AC3E}">
        <p14:creationId xmlns:p14="http://schemas.microsoft.com/office/powerpoint/2010/main" val="2364104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4600" y="685800"/>
            <a:ext cx="3116559" cy="369332"/>
          </a:xfrm>
          <a:prstGeom prst="rect">
            <a:avLst/>
          </a:prstGeom>
        </p:spPr>
        <p:txBody>
          <a:bodyPr wrap="none">
            <a:spAutoFit/>
          </a:bodyPr>
          <a:lstStyle/>
          <a:p>
            <a:r>
              <a:rPr lang="en-US" b="1" dirty="0">
                <a:solidFill>
                  <a:srgbClr val="273239"/>
                </a:solidFill>
              </a:rPr>
              <a:t>Inserting the set {K, E, O}:</a:t>
            </a:r>
            <a:r>
              <a:rPr lang="en-US" dirty="0">
                <a:solidFill>
                  <a:srgbClr val="273239"/>
                </a:solidFill>
              </a:rPr>
              <a:t> </a:t>
            </a:r>
            <a:endParaRPr lang="en-US" dirty="0"/>
          </a:p>
        </p:txBody>
      </p:sp>
      <p:pic>
        <p:nvPicPr>
          <p:cNvPr id="5" name="Picture 4"/>
          <p:cNvPicPr>
            <a:picLocks noChangeAspect="1"/>
          </p:cNvPicPr>
          <p:nvPr/>
        </p:nvPicPr>
        <p:blipFill>
          <a:blip r:embed="rId3"/>
          <a:stretch>
            <a:fillRect/>
          </a:stretch>
        </p:blipFill>
        <p:spPr>
          <a:xfrm>
            <a:off x="1905000" y="1295400"/>
            <a:ext cx="4830418" cy="4114800"/>
          </a:xfrm>
          <a:prstGeom prst="rect">
            <a:avLst/>
          </a:prstGeom>
        </p:spPr>
      </p:pic>
    </p:spTree>
    <p:extLst>
      <p:ext uri="{BB962C8B-B14F-4D97-AF65-F5344CB8AC3E}">
        <p14:creationId xmlns:p14="http://schemas.microsoft.com/office/powerpoint/2010/main" val="836477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914400"/>
            <a:ext cx="6400800" cy="1754326"/>
          </a:xfrm>
          <a:prstGeom prst="rect">
            <a:avLst/>
          </a:prstGeom>
        </p:spPr>
        <p:txBody>
          <a:bodyPr wrap="square">
            <a:spAutoFit/>
          </a:bodyPr>
          <a:lstStyle/>
          <a:p>
            <a:pPr algn="just"/>
            <a:r>
              <a:rPr lang="en-US" dirty="0"/>
              <a:t>Next, the Conditional Pattern Base is calculated for each item, comprising the path labels of all paths that lead to any node associated with the given item in the frequent-pattern tree. It is important to note that the items in the table below are arranged in ascending order based on their frequencies</a:t>
            </a:r>
          </a:p>
        </p:txBody>
      </p:sp>
      <p:pic>
        <p:nvPicPr>
          <p:cNvPr id="6" name="Picture 5"/>
          <p:cNvPicPr>
            <a:picLocks noChangeAspect="1"/>
          </p:cNvPicPr>
          <p:nvPr/>
        </p:nvPicPr>
        <p:blipFill>
          <a:blip r:embed="rId3"/>
          <a:stretch>
            <a:fillRect/>
          </a:stretch>
        </p:blipFill>
        <p:spPr>
          <a:xfrm>
            <a:off x="838200" y="3276600"/>
            <a:ext cx="6586513" cy="1906894"/>
          </a:xfrm>
          <a:prstGeom prst="rect">
            <a:avLst/>
          </a:prstGeom>
        </p:spPr>
      </p:pic>
    </p:spTree>
    <p:extLst>
      <p:ext uri="{BB962C8B-B14F-4D97-AF65-F5344CB8AC3E}">
        <p14:creationId xmlns:p14="http://schemas.microsoft.com/office/powerpoint/2010/main" val="1705007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066800"/>
            <a:ext cx="6781800" cy="1754326"/>
          </a:xfrm>
          <a:prstGeom prst="rect">
            <a:avLst/>
          </a:prstGeom>
        </p:spPr>
        <p:txBody>
          <a:bodyPr wrap="square">
            <a:spAutoFit/>
          </a:bodyPr>
          <a:lstStyle/>
          <a:p>
            <a:pPr algn="just"/>
            <a:r>
              <a:rPr lang="en-US" dirty="0"/>
              <a:t>For each item, the Conditional Frequent Pattern Tree is constructed. This involves identifying the set of elements that appear in all paths within the Conditional Pattern Base for that item. The support count of this set is then computed by summing the support counts of all the paths in the Conditional Pattern Base</a:t>
            </a:r>
          </a:p>
        </p:txBody>
      </p:sp>
      <p:pic>
        <p:nvPicPr>
          <p:cNvPr id="5" name="Picture 4"/>
          <p:cNvPicPr>
            <a:picLocks noChangeAspect="1"/>
          </p:cNvPicPr>
          <p:nvPr/>
        </p:nvPicPr>
        <p:blipFill>
          <a:blip r:embed="rId3"/>
          <a:stretch>
            <a:fillRect/>
          </a:stretch>
        </p:blipFill>
        <p:spPr>
          <a:xfrm>
            <a:off x="609600" y="3048000"/>
            <a:ext cx="6899290" cy="2362200"/>
          </a:xfrm>
          <a:prstGeom prst="rect">
            <a:avLst/>
          </a:prstGeom>
        </p:spPr>
      </p:pic>
    </p:spTree>
    <p:extLst>
      <p:ext uri="{BB962C8B-B14F-4D97-AF65-F5344CB8AC3E}">
        <p14:creationId xmlns:p14="http://schemas.microsoft.com/office/powerpoint/2010/main" val="1657584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38200"/>
            <a:ext cx="6771807" cy="1200329"/>
          </a:xfrm>
          <a:prstGeom prst="rect">
            <a:avLst/>
          </a:prstGeom>
        </p:spPr>
        <p:txBody>
          <a:bodyPr wrap="square">
            <a:spAutoFit/>
          </a:bodyPr>
          <a:lstStyle/>
          <a:p>
            <a:pPr algn="just"/>
            <a:r>
              <a:rPr lang="en-US" dirty="0"/>
              <a:t>From the Conditional Frequent Pattern tree, the Frequent Pattern rules are generated by pairing the items of the Conditional Frequent Pattern Tree set to the corresponding to the item as given in the below table. </a:t>
            </a:r>
          </a:p>
        </p:txBody>
      </p:sp>
      <p:pic>
        <p:nvPicPr>
          <p:cNvPr id="5" name="Picture 4"/>
          <p:cNvPicPr>
            <a:picLocks noChangeAspect="1"/>
          </p:cNvPicPr>
          <p:nvPr/>
        </p:nvPicPr>
        <p:blipFill>
          <a:blip r:embed="rId2"/>
          <a:stretch>
            <a:fillRect/>
          </a:stretch>
        </p:blipFill>
        <p:spPr>
          <a:xfrm>
            <a:off x="1066800" y="2209800"/>
            <a:ext cx="5736006" cy="1676400"/>
          </a:xfrm>
          <a:prstGeom prst="rect">
            <a:avLst/>
          </a:prstGeom>
        </p:spPr>
      </p:pic>
      <p:sp>
        <p:nvSpPr>
          <p:cNvPr id="6" name="Rectangle 5"/>
          <p:cNvSpPr/>
          <p:nvPr/>
        </p:nvSpPr>
        <p:spPr>
          <a:xfrm>
            <a:off x="609600" y="4267200"/>
            <a:ext cx="6806175" cy="1754326"/>
          </a:xfrm>
          <a:prstGeom prst="rect">
            <a:avLst/>
          </a:prstGeom>
        </p:spPr>
        <p:txBody>
          <a:bodyPr wrap="square">
            <a:spAutoFit/>
          </a:bodyPr>
          <a:lstStyle/>
          <a:p>
            <a:r>
              <a:rPr lang="en-US" dirty="0"/>
              <a:t>For each row, two types of association rules can be inferred for example for the first row which contains the element, the rules K -&gt; Y and Y -&gt; K can be inferred. To determine the valid rule, the confidence of both the rules is calculated and the one with confidence greater than or equal to the minimum confidence value is retained</a:t>
            </a:r>
            <a:r>
              <a:rPr lang="en-US" sz="1350" dirty="0"/>
              <a:t>.</a:t>
            </a:r>
          </a:p>
        </p:txBody>
      </p:sp>
    </p:spTree>
    <p:extLst>
      <p:ext uri="{BB962C8B-B14F-4D97-AF65-F5344CB8AC3E}">
        <p14:creationId xmlns:p14="http://schemas.microsoft.com/office/powerpoint/2010/main" val="2076688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673" y="609600"/>
            <a:ext cx="6347713" cy="1073955"/>
          </a:xfrm>
        </p:spPr>
        <p:txBody>
          <a:bodyPr/>
          <a:lstStyle/>
          <a:p>
            <a:r>
              <a:rPr lang="en-US" dirty="0"/>
              <a:t>ECLAT </a:t>
            </a:r>
          </a:p>
        </p:txBody>
      </p:sp>
      <p:sp>
        <p:nvSpPr>
          <p:cNvPr id="3" name="Content Placeholder 2"/>
          <p:cNvSpPr>
            <a:spLocks noGrp="1"/>
          </p:cNvSpPr>
          <p:nvPr>
            <p:ph idx="1"/>
          </p:nvPr>
        </p:nvSpPr>
        <p:spPr>
          <a:xfrm>
            <a:off x="610672" y="1667099"/>
            <a:ext cx="6347714" cy="3048000"/>
          </a:xfrm>
        </p:spPr>
        <p:txBody>
          <a:bodyPr/>
          <a:lstStyle/>
          <a:p>
            <a:pPr algn="just"/>
            <a:r>
              <a:rPr lang="en-US" dirty="0"/>
              <a:t>The ECLAT algorithm stands for Equivalence Class Clustering and bottom-up Lattice Traversal.</a:t>
            </a:r>
          </a:p>
          <a:p>
            <a:pPr algn="just"/>
            <a:r>
              <a:rPr lang="en-US" dirty="0"/>
              <a:t>It is a more efficient and scalable version of the </a:t>
            </a:r>
            <a:r>
              <a:rPr lang="en-US" dirty="0" err="1"/>
              <a:t>Apriori</a:t>
            </a:r>
            <a:r>
              <a:rPr lang="en-US" dirty="0"/>
              <a:t> algorithm. </a:t>
            </a:r>
          </a:p>
          <a:p>
            <a:pPr algn="just"/>
            <a:r>
              <a:rPr lang="en-US" dirty="0"/>
              <a:t>This vertical approach of the ECLAT algorithm makes it a faster algorithm than the </a:t>
            </a:r>
            <a:r>
              <a:rPr lang="en-US" dirty="0" err="1"/>
              <a:t>Apriori</a:t>
            </a:r>
            <a:r>
              <a:rPr lang="en-US" dirty="0"/>
              <a:t> algorithm.</a:t>
            </a:r>
          </a:p>
        </p:txBody>
      </p:sp>
    </p:spTree>
    <p:extLst>
      <p:ext uri="{BB962C8B-B14F-4D97-AF65-F5344CB8AC3E}">
        <p14:creationId xmlns:p14="http://schemas.microsoft.com/office/powerpoint/2010/main" val="2969007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79354"/>
            <a:ext cx="6858001" cy="1320800"/>
          </a:xfrm>
        </p:spPr>
        <p:txBody>
          <a:bodyPr/>
          <a:lstStyle/>
          <a:p>
            <a:r>
              <a:rPr lang="en-US" dirty="0"/>
              <a:t>Advantages of the FP-tree Structure</a:t>
            </a:r>
          </a:p>
        </p:txBody>
      </p:sp>
      <p:sp>
        <p:nvSpPr>
          <p:cNvPr id="5" name="Content Placeholder 4"/>
          <p:cNvSpPr>
            <a:spLocks noGrp="1"/>
          </p:cNvSpPr>
          <p:nvPr>
            <p:ph idx="1"/>
          </p:nvPr>
        </p:nvSpPr>
        <p:spPr>
          <a:xfrm>
            <a:off x="609599" y="1953552"/>
            <a:ext cx="7086601" cy="4452935"/>
          </a:xfrm>
        </p:spPr>
        <p:txBody>
          <a:bodyPr>
            <a:normAutofit/>
          </a:bodyPr>
          <a:lstStyle/>
          <a:p>
            <a:r>
              <a:rPr lang="en-US" dirty="0"/>
              <a:t>The most significant advantage of the FP-tree</a:t>
            </a:r>
          </a:p>
          <a:p>
            <a:pPr lvl="1"/>
            <a:r>
              <a:rPr lang="en-US" dirty="0"/>
              <a:t>Scan the DB only twice and twice only.</a:t>
            </a:r>
          </a:p>
          <a:p>
            <a:r>
              <a:rPr lang="en-US" b="1" dirty="0"/>
              <a:t>Completeness</a:t>
            </a:r>
            <a:r>
              <a:rPr lang="en-US" dirty="0"/>
              <a:t>: </a:t>
            </a:r>
          </a:p>
          <a:p>
            <a:pPr lvl="1"/>
            <a:r>
              <a:rPr lang="en-US" dirty="0"/>
              <a:t>The FP-tree contains all the information related to mining frequent patterns (given the min-support threshold). </a:t>
            </a:r>
          </a:p>
          <a:p>
            <a:r>
              <a:rPr lang="en-US" b="1" dirty="0"/>
              <a:t>Compactness</a:t>
            </a:r>
            <a:r>
              <a:rPr lang="en-US" dirty="0"/>
              <a:t>:</a:t>
            </a:r>
          </a:p>
          <a:p>
            <a:pPr lvl="1"/>
            <a:r>
              <a:rPr lang="en-US" dirty="0"/>
              <a:t>The size of the tree is bounded by the occurrences of frequent items</a:t>
            </a:r>
          </a:p>
          <a:p>
            <a:pPr lvl="1"/>
            <a:r>
              <a:rPr lang="en-US" dirty="0"/>
              <a:t>The height of the tree is bounded by the maximum number of items in a transaction</a:t>
            </a:r>
          </a:p>
        </p:txBody>
      </p:sp>
      <p:sp>
        <p:nvSpPr>
          <p:cNvPr id="2" name="Date Placeholder 1"/>
          <p:cNvSpPr>
            <a:spLocks noGrp="1"/>
          </p:cNvSpPr>
          <p:nvPr>
            <p:ph type="dt" sz="half" idx="10"/>
          </p:nvPr>
        </p:nvSpPr>
        <p:spPr/>
        <p:txBody>
          <a:bodyPr/>
          <a:lstStyle/>
          <a:p>
            <a:fld id="{F358CA9B-8FD1-41AA-A9A6-3378E1A4E286}" type="datetime1">
              <a:rPr lang="en-US" smtClean="0"/>
              <a:t>4/16/2024</a:t>
            </a:fld>
            <a:endParaRPr lang="en-US" dirty="0"/>
          </a:p>
        </p:txBody>
      </p:sp>
      <p:sp>
        <p:nvSpPr>
          <p:cNvPr id="3" name="Footer Placeholder 2"/>
          <p:cNvSpPr>
            <a:spLocks noGrp="1"/>
          </p:cNvSpPr>
          <p:nvPr>
            <p:ph type="ftr" sz="quarter" idx="11"/>
          </p:nvPr>
        </p:nvSpPr>
        <p:spPr/>
        <p:txBody>
          <a:bodyPr/>
          <a:lstStyle/>
          <a:p>
            <a:r>
              <a:rPr lang="en-US"/>
              <a:t>Data Science CS-691</a:t>
            </a:r>
            <a:endParaRPr lang="en-US" dirty="0"/>
          </a:p>
        </p:txBody>
      </p:sp>
    </p:spTree>
    <p:extLst>
      <p:ext uri="{BB962C8B-B14F-4D97-AF65-F5344CB8AC3E}">
        <p14:creationId xmlns:p14="http://schemas.microsoft.com/office/powerpoint/2010/main" val="85530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Step 1: Convert Transaction Data to Vertical Format</a:t>
            </a:r>
            <a:br>
              <a:rPr lang="en-US" dirty="0"/>
            </a:br>
            <a:endParaRPr lang="en-US" dirty="0"/>
          </a:p>
        </p:txBody>
      </p:sp>
      <p:sp>
        <p:nvSpPr>
          <p:cNvPr id="3" name="Content Placeholder 2"/>
          <p:cNvSpPr>
            <a:spLocks noGrp="1"/>
          </p:cNvSpPr>
          <p:nvPr>
            <p:ph idx="1"/>
          </p:nvPr>
        </p:nvSpPr>
        <p:spPr>
          <a:xfrm>
            <a:off x="609599" y="2160590"/>
            <a:ext cx="6347714" cy="4240210"/>
          </a:xfrm>
        </p:spPr>
        <p:txBody>
          <a:bodyPr>
            <a:normAutofit fontScale="85000" lnSpcReduction="20000"/>
          </a:bodyPr>
          <a:lstStyle/>
          <a:p>
            <a:pPr lvl="1"/>
            <a:r>
              <a:rPr lang="en-US" dirty="0"/>
              <a:t>Normally, the transactions in a dataset are stored in horizontal format. It means that each row in the dataset contains a transaction ID and the corresponding items in the transaction as shown below.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In vertical format, the rows in the transaction data contain an item and the corresponding transactions in which the item is present. The dataset in the vertical format looks as follows.</a:t>
            </a:r>
          </a:p>
        </p:txBody>
      </p:sp>
      <p:pic>
        <p:nvPicPr>
          <p:cNvPr id="5" name="Picture 4"/>
          <p:cNvPicPr>
            <a:picLocks noChangeAspect="1"/>
          </p:cNvPicPr>
          <p:nvPr/>
        </p:nvPicPr>
        <p:blipFill>
          <a:blip r:embed="rId2"/>
          <a:stretch>
            <a:fillRect/>
          </a:stretch>
        </p:blipFill>
        <p:spPr>
          <a:xfrm>
            <a:off x="1439656" y="3048000"/>
            <a:ext cx="2217944" cy="2343150"/>
          </a:xfrm>
          <a:prstGeom prst="rect">
            <a:avLst/>
          </a:prstGeom>
        </p:spPr>
      </p:pic>
      <p:pic>
        <p:nvPicPr>
          <p:cNvPr id="7" name="Picture 6"/>
          <p:cNvPicPr>
            <a:picLocks noChangeAspect="1"/>
          </p:cNvPicPr>
          <p:nvPr/>
        </p:nvPicPr>
        <p:blipFill>
          <a:blip r:embed="rId3"/>
          <a:stretch>
            <a:fillRect/>
          </a:stretch>
        </p:blipFill>
        <p:spPr>
          <a:xfrm>
            <a:off x="4800600" y="2861866"/>
            <a:ext cx="1885704" cy="2563018"/>
          </a:xfrm>
          <a:prstGeom prst="rect">
            <a:avLst/>
          </a:prstGeom>
        </p:spPr>
      </p:pic>
      <p:sp>
        <p:nvSpPr>
          <p:cNvPr id="8" name="Right Arrow 7"/>
          <p:cNvSpPr/>
          <p:nvPr/>
        </p:nvSpPr>
        <p:spPr>
          <a:xfrm>
            <a:off x="3810000" y="4038600"/>
            <a:ext cx="990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0815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85800" y="609600"/>
            <a:ext cx="6553200" cy="5562600"/>
          </a:xfrm>
        </p:spPr>
        <p:txBody>
          <a:bodyPr/>
          <a:lstStyle/>
          <a:p>
            <a:r>
              <a:rPr lang="en-US" dirty="0"/>
              <a:t>Now use </a:t>
            </a:r>
            <a:r>
              <a:rPr lang="en-US" dirty="0" err="1"/>
              <a:t>Eclat</a:t>
            </a:r>
            <a:r>
              <a:rPr lang="en-US" dirty="0"/>
              <a:t> algorithm to find association rules from the above dataset. For our numerical example, use the minimum support count of 2 and minimum confidence of 75 percent. </a:t>
            </a:r>
          </a:p>
          <a:p>
            <a:r>
              <a:rPr lang="en-US" dirty="0"/>
              <a:t>Calculate the support of the </a:t>
            </a:r>
            <a:r>
              <a:rPr lang="en-US" dirty="0" err="1"/>
              <a:t>itemsets</a:t>
            </a:r>
            <a:r>
              <a:rPr lang="en-US" dirty="0"/>
              <a:t>, we will create a matrix representing the presence of items in a transaction as shown below.</a:t>
            </a:r>
          </a:p>
          <a:p>
            <a:endParaRPr lang="en-US" dirty="0"/>
          </a:p>
        </p:txBody>
      </p:sp>
      <p:pic>
        <p:nvPicPr>
          <p:cNvPr id="4" name="Picture 3"/>
          <p:cNvPicPr>
            <a:picLocks noChangeAspect="1"/>
          </p:cNvPicPr>
          <p:nvPr/>
        </p:nvPicPr>
        <p:blipFill>
          <a:blip r:embed="rId3"/>
          <a:stretch>
            <a:fillRect/>
          </a:stretch>
        </p:blipFill>
        <p:spPr>
          <a:xfrm>
            <a:off x="695325" y="2971800"/>
            <a:ext cx="6858000" cy="2677274"/>
          </a:xfrm>
          <a:prstGeom prst="rect">
            <a:avLst/>
          </a:prstGeom>
        </p:spPr>
      </p:pic>
    </p:spTree>
    <p:extLst>
      <p:ext uri="{BB962C8B-B14F-4D97-AF65-F5344CB8AC3E}">
        <p14:creationId xmlns:p14="http://schemas.microsoft.com/office/powerpoint/2010/main" val="1412248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 2: Candidate Generation From the Dataset</a:t>
            </a:r>
            <a:br>
              <a:rPr lang="en-US" b="1" dirty="0"/>
            </a:br>
            <a:endParaRPr lang="en-US" dirty="0"/>
          </a:p>
        </p:txBody>
      </p:sp>
      <p:sp>
        <p:nvSpPr>
          <p:cNvPr id="3" name="Content Placeholder 2"/>
          <p:cNvSpPr>
            <a:spLocks noGrp="1"/>
          </p:cNvSpPr>
          <p:nvPr>
            <p:ph idx="1"/>
          </p:nvPr>
        </p:nvSpPr>
        <p:spPr>
          <a:xfrm>
            <a:off x="609599" y="2160590"/>
            <a:ext cx="6347714" cy="4545010"/>
          </a:xfrm>
        </p:spPr>
        <p:txBody>
          <a:bodyPr>
            <a:normAutofit/>
          </a:bodyPr>
          <a:lstStyle/>
          <a:p>
            <a:r>
              <a:rPr lang="en-US" dirty="0"/>
              <a:t>Use the candidate generation step to generate </a:t>
            </a:r>
            <a:r>
              <a:rPr lang="en-US" dirty="0" err="1"/>
              <a:t>itemsets</a:t>
            </a:r>
            <a:r>
              <a:rPr lang="en-US" dirty="0"/>
              <a:t> that can possibly be frequent </a:t>
            </a:r>
            <a:r>
              <a:rPr lang="en-US" dirty="0" err="1"/>
              <a:t>itemsets</a:t>
            </a:r>
            <a:r>
              <a:rPr lang="en-US" dirty="0"/>
              <a:t>.</a:t>
            </a:r>
          </a:p>
          <a:p>
            <a:r>
              <a:rPr lang="en-US" dirty="0"/>
              <a:t>start by creating sets containing single items.</a:t>
            </a:r>
          </a:p>
          <a:p>
            <a:r>
              <a:rPr lang="en-US" dirty="0"/>
              <a:t> If there are N items in the dataset, create N candidate sets. </a:t>
            </a:r>
          </a:p>
          <a:p>
            <a:r>
              <a:rPr lang="en-US" dirty="0"/>
              <a:t>Use the minimum support count to select frequent </a:t>
            </a:r>
            <a:r>
              <a:rPr lang="en-US" dirty="0" err="1"/>
              <a:t>itemsets</a:t>
            </a:r>
            <a:r>
              <a:rPr lang="en-US" dirty="0"/>
              <a:t> containing one item. Then iteratively join them to create larger sets containing 2, 3, 4, 5, or more items. </a:t>
            </a:r>
          </a:p>
          <a:p>
            <a:endParaRPr lang="en-US" dirty="0"/>
          </a:p>
        </p:txBody>
      </p:sp>
    </p:spTree>
    <p:extLst>
      <p:ext uri="{BB962C8B-B14F-4D97-AF65-F5344CB8AC3E}">
        <p14:creationId xmlns:p14="http://schemas.microsoft.com/office/powerpoint/2010/main" val="46911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533400"/>
            <a:ext cx="6348413" cy="3881437"/>
          </a:xfrm>
        </p:spPr>
        <p:txBody>
          <a:bodyPr/>
          <a:lstStyle/>
          <a:p>
            <a:r>
              <a:rPr lang="en-US" dirty="0">
                <a:solidFill>
                  <a:schemeClr val="tx1"/>
                </a:solidFill>
              </a:rPr>
              <a:t>The </a:t>
            </a:r>
            <a:r>
              <a:rPr lang="en-US" dirty="0" err="1">
                <a:solidFill>
                  <a:schemeClr val="tx1"/>
                </a:solidFill>
              </a:rPr>
              <a:t>itemsets</a:t>
            </a:r>
            <a:r>
              <a:rPr lang="en-US" dirty="0">
                <a:solidFill>
                  <a:schemeClr val="tx1"/>
                </a:solidFill>
              </a:rPr>
              <a:t> {I4} and {I6} have support count 1 which is less than the minimum support count 2. </a:t>
            </a:r>
          </a:p>
          <a:p>
            <a:r>
              <a:rPr lang="en-US" dirty="0">
                <a:solidFill>
                  <a:schemeClr val="tx1"/>
                </a:solidFill>
              </a:rPr>
              <a:t>Omit these </a:t>
            </a:r>
            <a:r>
              <a:rPr lang="en-US" dirty="0" err="1">
                <a:solidFill>
                  <a:schemeClr val="tx1"/>
                </a:solidFill>
              </a:rPr>
              <a:t>itemsets</a:t>
            </a:r>
            <a:r>
              <a:rPr lang="en-US" dirty="0">
                <a:solidFill>
                  <a:schemeClr val="tx1"/>
                </a:solidFill>
              </a:rPr>
              <a:t> from the candidate table. </a:t>
            </a:r>
            <a:endParaRPr lang="en-US" dirty="0"/>
          </a:p>
        </p:txBody>
      </p:sp>
      <p:pic>
        <p:nvPicPr>
          <p:cNvPr id="4" name="Picture 3"/>
          <p:cNvPicPr>
            <a:picLocks noChangeAspect="1"/>
          </p:cNvPicPr>
          <p:nvPr/>
        </p:nvPicPr>
        <p:blipFill>
          <a:blip r:embed="rId3"/>
          <a:stretch>
            <a:fillRect/>
          </a:stretch>
        </p:blipFill>
        <p:spPr>
          <a:xfrm>
            <a:off x="609600" y="2667000"/>
            <a:ext cx="3276600" cy="3190875"/>
          </a:xfrm>
          <a:prstGeom prst="rect">
            <a:avLst/>
          </a:prstGeom>
        </p:spPr>
      </p:pic>
      <p:pic>
        <p:nvPicPr>
          <p:cNvPr id="5" name="Picture 4"/>
          <p:cNvPicPr>
            <a:picLocks noChangeAspect="1"/>
          </p:cNvPicPr>
          <p:nvPr/>
        </p:nvPicPr>
        <p:blipFill>
          <a:blip r:embed="rId4"/>
          <a:stretch>
            <a:fillRect/>
          </a:stretch>
        </p:blipFill>
        <p:spPr>
          <a:xfrm>
            <a:off x="4981575" y="2971800"/>
            <a:ext cx="3343275" cy="2381250"/>
          </a:xfrm>
          <a:prstGeom prst="rect">
            <a:avLst/>
          </a:prstGeom>
        </p:spPr>
      </p:pic>
      <p:sp>
        <p:nvSpPr>
          <p:cNvPr id="8" name="Right Arrow 7"/>
          <p:cNvSpPr/>
          <p:nvPr/>
        </p:nvSpPr>
        <p:spPr>
          <a:xfrm>
            <a:off x="3990975" y="4071937"/>
            <a:ext cx="990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019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3"/>
          <a:stretch>
            <a:fillRect/>
          </a:stretch>
        </p:blipFill>
        <p:spPr>
          <a:xfrm>
            <a:off x="185736" y="834118"/>
            <a:ext cx="3343275" cy="3219450"/>
          </a:xfrm>
          <a:prstGeom prst="rect">
            <a:avLst/>
          </a:prstGeom>
        </p:spPr>
      </p:pic>
      <p:pic>
        <p:nvPicPr>
          <p:cNvPr id="6" name="Picture 5"/>
          <p:cNvPicPr>
            <a:picLocks noChangeAspect="1"/>
          </p:cNvPicPr>
          <p:nvPr/>
        </p:nvPicPr>
        <p:blipFill>
          <a:blip r:embed="rId4"/>
          <a:stretch>
            <a:fillRect/>
          </a:stretch>
        </p:blipFill>
        <p:spPr>
          <a:xfrm>
            <a:off x="4701606" y="1062718"/>
            <a:ext cx="3457575" cy="2762250"/>
          </a:xfrm>
          <a:prstGeom prst="rect">
            <a:avLst/>
          </a:prstGeom>
        </p:spPr>
      </p:pic>
      <p:sp>
        <p:nvSpPr>
          <p:cNvPr id="7" name="Right Arrow 6"/>
          <p:cNvSpPr/>
          <p:nvPr/>
        </p:nvSpPr>
        <p:spPr>
          <a:xfrm>
            <a:off x="3631405" y="2032000"/>
            <a:ext cx="990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5"/>
          <a:stretch>
            <a:fillRect/>
          </a:stretch>
        </p:blipFill>
        <p:spPr>
          <a:xfrm>
            <a:off x="381000" y="4876800"/>
            <a:ext cx="8154955" cy="914400"/>
          </a:xfrm>
          <a:prstGeom prst="rect">
            <a:avLst/>
          </a:prstGeom>
        </p:spPr>
      </p:pic>
    </p:spTree>
    <p:extLst>
      <p:ext uri="{BB962C8B-B14F-4D97-AF65-F5344CB8AC3E}">
        <p14:creationId xmlns:p14="http://schemas.microsoft.com/office/powerpoint/2010/main" val="389665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 3: Pruning the Candidate </a:t>
            </a:r>
            <a:r>
              <a:rPr lang="en-US" b="1" dirty="0" err="1"/>
              <a:t>Itemsets</a:t>
            </a:r>
            <a:br>
              <a:rPr lang="en-US" b="1" dirty="0"/>
            </a:br>
            <a:endParaRPr lang="en-US" dirty="0"/>
          </a:p>
        </p:txBody>
      </p:sp>
      <p:sp>
        <p:nvSpPr>
          <p:cNvPr id="3" name="Content Placeholder 2"/>
          <p:cNvSpPr>
            <a:spLocks noGrp="1"/>
          </p:cNvSpPr>
          <p:nvPr>
            <p:ph idx="1"/>
          </p:nvPr>
        </p:nvSpPr>
        <p:spPr>
          <a:xfrm>
            <a:off x="609599" y="1677544"/>
            <a:ext cx="6347714" cy="3880773"/>
          </a:xfrm>
        </p:spPr>
        <p:txBody>
          <a:bodyPr>
            <a:normAutofit/>
          </a:bodyPr>
          <a:lstStyle/>
          <a:p>
            <a:r>
              <a:rPr lang="en-US" dirty="0"/>
              <a:t>The pruning step in the ECLAT algorithm is derived from the </a:t>
            </a:r>
            <a:r>
              <a:rPr lang="en-US" dirty="0" err="1"/>
              <a:t>apriori</a:t>
            </a:r>
            <a:r>
              <a:rPr lang="en-US" dirty="0"/>
              <a:t> algorithm. </a:t>
            </a:r>
          </a:p>
          <a:p>
            <a:r>
              <a:rPr lang="en-US" dirty="0"/>
              <a:t>It is based on the concept that a subset of a frequent </a:t>
            </a:r>
            <a:r>
              <a:rPr lang="en-US" dirty="0" err="1"/>
              <a:t>itemset</a:t>
            </a:r>
            <a:r>
              <a:rPr lang="en-US" dirty="0"/>
              <a:t> must also be a frequent </a:t>
            </a:r>
            <a:r>
              <a:rPr lang="en-US" dirty="0" err="1"/>
              <a:t>itemset</a:t>
            </a:r>
            <a:r>
              <a:rPr lang="en-US" dirty="0"/>
              <a:t>. </a:t>
            </a:r>
          </a:p>
        </p:txBody>
      </p:sp>
      <p:pic>
        <p:nvPicPr>
          <p:cNvPr id="4" name="Picture 3"/>
          <p:cNvPicPr>
            <a:picLocks noChangeAspect="1"/>
          </p:cNvPicPr>
          <p:nvPr/>
        </p:nvPicPr>
        <p:blipFill>
          <a:blip r:embed="rId3"/>
          <a:stretch>
            <a:fillRect/>
          </a:stretch>
        </p:blipFill>
        <p:spPr>
          <a:xfrm>
            <a:off x="914400" y="3031001"/>
            <a:ext cx="6610350" cy="2390775"/>
          </a:xfrm>
          <a:prstGeom prst="rect">
            <a:avLst/>
          </a:prstGeom>
        </p:spPr>
      </p:pic>
      <p:pic>
        <p:nvPicPr>
          <p:cNvPr id="5" name="Picture 4"/>
          <p:cNvPicPr>
            <a:picLocks noChangeAspect="1"/>
          </p:cNvPicPr>
          <p:nvPr/>
        </p:nvPicPr>
        <p:blipFill>
          <a:blip r:embed="rId4"/>
          <a:stretch>
            <a:fillRect/>
          </a:stretch>
        </p:blipFill>
        <p:spPr>
          <a:xfrm>
            <a:off x="2362200" y="5391150"/>
            <a:ext cx="3371850" cy="1466850"/>
          </a:xfrm>
          <a:prstGeom prst="rect">
            <a:avLst/>
          </a:prstGeom>
        </p:spPr>
      </p:pic>
    </p:spTree>
    <p:extLst>
      <p:ext uri="{BB962C8B-B14F-4D97-AF65-F5344CB8AC3E}">
        <p14:creationId xmlns:p14="http://schemas.microsoft.com/office/powerpoint/2010/main" val="2872239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474665"/>
            <a:ext cx="6347713" cy="1320800"/>
          </a:xfrm>
        </p:spPr>
        <p:txBody>
          <a:bodyPr>
            <a:normAutofit fontScale="90000"/>
          </a:bodyPr>
          <a:lstStyle/>
          <a:p>
            <a:r>
              <a:rPr lang="en-US" b="1" dirty="0"/>
              <a:t>Frequent Pattern Growth Algorithm</a:t>
            </a:r>
            <a:br>
              <a:rPr lang="en-US" b="1" dirty="0"/>
            </a:br>
            <a:endParaRPr lang="en-US" dirty="0"/>
          </a:p>
        </p:txBody>
      </p:sp>
      <p:sp>
        <p:nvSpPr>
          <p:cNvPr id="5" name="Content Placeholder 4"/>
          <p:cNvSpPr>
            <a:spLocks noGrp="1"/>
          </p:cNvSpPr>
          <p:nvPr>
            <p:ph idx="1"/>
          </p:nvPr>
        </p:nvSpPr>
        <p:spPr/>
        <p:txBody>
          <a:bodyPr>
            <a:normAutofit lnSpcReduction="10000"/>
          </a:bodyPr>
          <a:lstStyle/>
          <a:p>
            <a:pPr fontAlgn="base"/>
            <a:r>
              <a:rPr lang="en-US" dirty="0"/>
              <a:t>The two primary drawbacks of the </a:t>
            </a:r>
            <a:r>
              <a:rPr lang="en-US" dirty="0" err="1"/>
              <a:t>Apriori</a:t>
            </a:r>
            <a:r>
              <a:rPr lang="en-US" dirty="0"/>
              <a:t> Algorithm are: </a:t>
            </a:r>
          </a:p>
          <a:p>
            <a:pPr lvl="1" fontAlgn="base"/>
            <a:r>
              <a:rPr lang="en-US" sz="1500" dirty="0"/>
              <a:t>At each step, candidate sets have to be built.</a:t>
            </a:r>
          </a:p>
          <a:p>
            <a:pPr lvl="1" fontAlgn="base"/>
            <a:r>
              <a:rPr lang="en-US" sz="1500" dirty="0"/>
              <a:t>To build the candidate sets, the algorithm has to repeatedly scan the database.</a:t>
            </a:r>
          </a:p>
          <a:p>
            <a:pPr fontAlgn="base"/>
            <a:r>
              <a:rPr lang="en-US" dirty="0"/>
              <a:t>These two properties certainly make the algorithm slower. </a:t>
            </a:r>
          </a:p>
          <a:p>
            <a:pPr fontAlgn="base"/>
            <a:r>
              <a:rPr lang="en-US" dirty="0"/>
              <a:t>To overcome these redundant steps, a new association-rule mining algorithm was developed named </a:t>
            </a:r>
            <a:r>
              <a:rPr lang="en-US" b="1" dirty="0"/>
              <a:t>Frequent Pattern Growth Algorithm</a:t>
            </a:r>
            <a:r>
              <a:rPr lang="en-US" dirty="0"/>
              <a:t>. </a:t>
            </a:r>
          </a:p>
          <a:p>
            <a:pPr fontAlgn="base"/>
            <a:r>
              <a:rPr lang="en-US" dirty="0"/>
              <a:t>It overcomes the disadvantages of the </a:t>
            </a:r>
            <a:r>
              <a:rPr lang="en-US" dirty="0" err="1"/>
              <a:t>Apriori</a:t>
            </a:r>
            <a:r>
              <a:rPr lang="en-US" dirty="0"/>
              <a:t> algorithm by storing all the transactions in a Tree Data Structure. </a:t>
            </a:r>
          </a:p>
        </p:txBody>
      </p:sp>
      <p:sp>
        <p:nvSpPr>
          <p:cNvPr id="3" name="Footer Placeholder 2"/>
          <p:cNvSpPr>
            <a:spLocks noGrp="1"/>
          </p:cNvSpPr>
          <p:nvPr>
            <p:ph type="ftr" sz="quarter" idx="11"/>
          </p:nvPr>
        </p:nvSpPr>
        <p:spPr/>
        <p:txBody>
          <a:bodyPr/>
          <a:lstStyle/>
          <a:p>
            <a:r>
              <a:rPr lang="en-US"/>
              <a:t>Data Science CS-691</a:t>
            </a:r>
            <a:endParaRPr lang="en-US" dirty="0"/>
          </a:p>
        </p:txBody>
      </p:sp>
    </p:spTree>
    <p:extLst>
      <p:ext uri="{BB962C8B-B14F-4D97-AF65-F5344CB8AC3E}">
        <p14:creationId xmlns:p14="http://schemas.microsoft.com/office/powerpoint/2010/main" val="31219394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9018</TotalTime>
  <Words>1680</Words>
  <Application>Microsoft Office PowerPoint</Application>
  <PresentationFormat>On-screen Show (4:3)</PresentationFormat>
  <Paragraphs>103</Paragraphs>
  <Slides>20</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Nunito</vt:lpstr>
      <vt:lpstr>Söhne</vt:lpstr>
      <vt:lpstr>Trebuchet MS</vt:lpstr>
      <vt:lpstr>Wingdings 3</vt:lpstr>
      <vt:lpstr>Facet</vt:lpstr>
      <vt:lpstr>DATA MINING</vt:lpstr>
      <vt:lpstr>ECLAT </vt:lpstr>
      <vt:lpstr>Step 1: Convert Transaction Data to Vertical Format </vt:lpstr>
      <vt:lpstr>PowerPoint Presentation</vt:lpstr>
      <vt:lpstr>Step 2: Candidate Generation From the Dataset </vt:lpstr>
      <vt:lpstr>PowerPoint Presentation</vt:lpstr>
      <vt:lpstr>PowerPoint Presentation</vt:lpstr>
      <vt:lpstr>Step 3: Pruning the Candidate Itemsets </vt:lpstr>
      <vt:lpstr>Frequent Pattern Growth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the FP-tree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tsap</dc:creator>
  <cp:lastModifiedBy>huma jamshed</cp:lastModifiedBy>
  <cp:revision>266</cp:revision>
  <dcterms:created xsi:type="dcterms:W3CDTF">2011-10-17T19:46:53Z</dcterms:created>
  <dcterms:modified xsi:type="dcterms:W3CDTF">2024-04-16T17:39:05Z</dcterms:modified>
</cp:coreProperties>
</file>