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Lst>
  <p:notesMasterIdLst>
    <p:notesMasterId r:id="rId13"/>
  </p:notesMasterIdLst>
  <p:sldIdLst>
    <p:sldId id="369" r:id="rId2"/>
    <p:sldId id="370" r:id="rId3"/>
    <p:sldId id="371" r:id="rId4"/>
    <p:sldId id="372" r:id="rId5"/>
    <p:sldId id="373" r:id="rId6"/>
    <p:sldId id="374" r:id="rId7"/>
    <p:sldId id="375" r:id="rId8"/>
    <p:sldId id="376" r:id="rId9"/>
    <p:sldId id="377" r:id="rId10"/>
    <p:sldId id="378" r:id="rId11"/>
    <p:sldId id="37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74" autoAdjust="0"/>
    <p:restoredTop sz="94434" autoAdjust="0"/>
  </p:normalViewPr>
  <p:slideViewPr>
    <p:cSldViewPr>
      <p:cViewPr>
        <p:scale>
          <a:sx n="70" d="100"/>
          <a:sy n="70" d="100"/>
        </p:scale>
        <p:origin x="1812" y="1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pPr/>
              <a:t>12/10/2023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pPr/>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1</a:t>
            </a:fld>
            <a:endParaRPr lang="en-US"/>
          </a:p>
        </p:txBody>
      </p:sp>
    </p:spTree>
    <p:extLst>
      <p:ext uri="{BB962C8B-B14F-4D97-AF65-F5344CB8AC3E}">
        <p14:creationId xmlns:p14="http://schemas.microsoft.com/office/powerpoint/2010/main" val="2809608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come down to compare these null invariant measures.</a:t>
            </a:r>
          </a:p>
          <a:p>
            <a:r>
              <a:rPr lang="en-US" dirty="0" smtClean="0"/>
              <a:t> So, which one is better? </a:t>
            </a:r>
          </a:p>
          <a:p>
            <a:r>
              <a:rPr lang="en-US" dirty="0" smtClean="0"/>
              <a:t>We know, we can sense not all those null-invariant measures are created equal so, we want to see which one's better in all the cases. </a:t>
            </a:r>
          </a:p>
          <a:p>
            <a:r>
              <a:rPr lang="en-US" dirty="0" smtClean="0"/>
              <a:t>Let's examine the two variable contingency table of the transactions containing milk and coffee. Let's look at the case in this data set. </a:t>
            </a:r>
          </a:p>
          <a:p>
            <a:r>
              <a:rPr lang="en-US" dirty="0" smtClean="0"/>
              <a:t>So the first, you look at D1 andD2, D1 and D2, you probably can see the difference is only on the number of null transactions. </a:t>
            </a:r>
          </a:p>
          <a:p>
            <a:endParaRPr lang="en-US" dirty="0" smtClean="0"/>
          </a:p>
          <a:p>
            <a:r>
              <a:rPr lang="en-US" dirty="0" smtClean="0"/>
              <a:t>But you also can see very likely, milk and coffee should get together, they should be positive. In that sense, you can see all of those five, null-invariant measures, they give equal value. In this sense, no matter how many transactions on the null part. Okay, they do not change their value. And also they are very close to one, in the sense, these are possibly getting together.</a:t>
            </a:r>
          </a:p>
          <a:p>
            <a:endParaRPr lang="en-US" dirty="0" smtClean="0"/>
          </a:p>
          <a:p>
            <a:r>
              <a:rPr lang="en-US" dirty="0" smtClean="0"/>
              <a:t> When you look at D3,D3 means mc getting together is quite rare because they get along more frequent. In that sense, all their values are very close to zero.  </a:t>
            </a:r>
          </a:p>
          <a:p>
            <a:endParaRPr lang="en-US" dirty="0" smtClean="0"/>
          </a:p>
          <a:p>
            <a:r>
              <a:rPr lang="en-US" dirty="0" smtClean="0"/>
              <a:t>Then you look at the D4, D4 says mc getting together or mc alone, they are all like 1,000 and1,000 and 1,000 cases. No matter how many null transactions, they actually got things right in the middle this 0.5, 0.5. </a:t>
            </a:r>
          </a:p>
          <a:p>
            <a:endParaRPr lang="en-US" dirty="0" smtClean="0"/>
          </a:p>
          <a:p>
            <a:r>
              <a:rPr lang="en-US" dirty="0" smtClean="0"/>
              <a:t>Only </a:t>
            </a:r>
            <a:r>
              <a:rPr lang="en-US" dirty="0" err="1" smtClean="0"/>
              <a:t>Jaccard's</a:t>
            </a:r>
            <a:r>
              <a:rPr lang="en-US" dirty="0" smtClean="0"/>
              <a:t> 0.33,actually just in </a:t>
            </a:r>
            <a:r>
              <a:rPr lang="en-US" dirty="0" err="1" smtClean="0"/>
              <a:t>Jaccard</a:t>
            </a:r>
            <a:r>
              <a:rPr lang="en-US" dirty="0" smtClean="0"/>
              <a:t>, this one means its balance is right in the middle. </a:t>
            </a:r>
          </a:p>
          <a:p>
            <a:endParaRPr lang="en-US" dirty="0" smtClean="0"/>
          </a:p>
          <a:p>
            <a:r>
              <a:rPr lang="en-US" dirty="0" smtClean="0"/>
              <a:t>Then we look at cases, it could be D5 and D6. D5, if you see this is 1,110 solved cases. So what you probably can see ,is from coffee point of view, like a coffee guy may </a:t>
            </a:r>
            <a:r>
              <a:rPr lang="en-US" dirty="0" err="1" smtClean="0"/>
              <a:t>say,mc</a:t>
            </a:r>
            <a:r>
              <a:rPr lang="en-US" dirty="0" smtClean="0"/>
              <a:t> are likely getting together, because they get along as 100 cases buying coffee but not milk. </a:t>
            </a:r>
          </a:p>
          <a:p>
            <a:endParaRPr lang="en-US" dirty="0" smtClean="0"/>
          </a:p>
          <a:p>
            <a:r>
              <a:rPr lang="en-US" dirty="0" smtClean="0"/>
              <a:t>1000 cases we're buying both coffee and milk. But for milk guy, they probably say, they are very unlikely getting together, because I got 10,000 cases buying milk but not coffee. But only 1000 case buying milk and coffee. So, in that case you look at different measures. It's interesting to see, All Confidence and </a:t>
            </a:r>
            <a:r>
              <a:rPr lang="en-US" dirty="0" err="1" smtClean="0"/>
              <a:t>Jaccard</a:t>
            </a:r>
            <a:r>
              <a:rPr lang="en-US" dirty="0" smtClean="0"/>
              <a:t> they also say it's closer to zero, unlikely getting together. </a:t>
            </a:r>
          </a:p>
          <a:p>
            <a:endParaRPr lang="en-US" dirty="0" smtClean="0"/>
          </a:p>
          <a:p>
            <a:r>
              <a:rPr lang="en-US" dirty="0" smtClean="0"/>
              <a:t>But Max Confidence says it's close to one, they are very likely getting together. Then we look at a </a:t>
            </a:r>
            <a:r>
              <a:rPr lang="en-US" dirty="0" err="1" smtClean="0"/>
              <a:t>Kulczynski</a:t>
            </a:r>
            <a:r>
              <a:rPr lang="en-US" dirty="0" smtClean="0"/>
              <a:t> said, I'm right in the middle, because the tug of the war on each side is ten to one. Then Cosine said, I'm a little prone to unlikely getting together. </a:t>
            </a:r>
          </a:p>
          <a:p>
            <a:endParaRPr lang="en-US" dirty="0" smtClean="0"/>
          </a:p>
          <a:p>
            <a:r>
              <a:rPr lang="en-US" dirty="0" smtClean="0"/>
              <a:t>Now, we change this one even more. This is 1,000 to ten, or 1,000 to 100,000. The coffee guys said they are very, very likely getting together. But the milk guy said, they are very unlikely getting together. Now in this case, you probably can see All Confidence and </a:t>
            </a:r>
            <a:r>
              <a:rPr lang="en-US" dirty="0" err="1" smtClean="0"/>
              <a:t>Jaccard</a:t>
            </a:r>
            <a:r>
              <a:rPr lang="en-US" dirty="0" smtClean="0"/>
              <a:t> drop down to 0.01, and even cosine dropped down to 0.1. </a:t>
            </a:r>
          </a:p>
          <a:p>
            <a:endParaRPr lang="en-US" dirty="0" smtClean="0"/>
          </a:p>
          <a:p>
            <a:r>
              <a:rPr lang="en-US" dirty="0" smtClean="0"/>
              <a:t>But if Max Confidence says, I am very confident they are very close to one, because they are very likely getting together. But in </a:t>
            </a:r>
            <a:r>
              <a:rPr lang="en-US" dirty="0" err="1" smtClean="0"/>
              <a:t>Kulcyzynski</a:t>
            </a:r>
            <a:r>
              <a:rPr lang="en-US" dirty="0" smtClean="0"/>
              <a:t> said, I'm still in the neutral because this is 100 to one, the other is one to 100,they have the equal ratio. So, which one do you like? So, probably we can see D4 to D6. The real case is, that differentiate that five null-invariant measures. But we probably can see, </a:t>
            </a:r>
            <a:r>
              <a:rPr lang="en-US" dirty="0" err="1" smtClean="0"/>
              <a:t>Kulcyzynski</a:t>
            </a:r>
            <a:r>
              <a:rPr lang="en-US" dirty="0" smtClean="0"/>
              <a:t> measure holds firm when in these very imbalanced cases. But the ratio is balanced on both sides, and it holds firm at 0.5. That looks interesting.</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11</a:t>
            </a:fld>
            <a:endParaRPr lang="en-US"/>
          </a:p>
        </p:txBody>
      </p:sp>
    </p:spTree>
    <p:extLst>
      <p:ext uri="{BB962C8B-B14F-4D97-AF65-F5344CB8AC3E}">
        <p14:creationId xmlns:p14="http://schemas.microsoft.com/office/powerpoint/2010/main" val="321136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want to discuss is, The Limitation </a:t>
            </a:r>
            <a:r>
              <a:rPr lang="en-US" dirty="0" err="1" smtClean="0"/>
              <a:t>ofthe</a:t>
            </a:r>
            <a:r>
              <a:rPr lang="en-US" dirty="0" smtClean="0"/>
              <a:t> Support Confidence Framework. </a:t>
            </a:r>
          </a:p>
          <a:p>
            <a:r>
              <a:rPr lang="en-US" dirty="0" smtClean="0"/>
              <a:t>As we know, pattern mining may generate a large number of rules but not all of the patterns and rules generated are interesting. </a:t>
            </a:r>
          </a:p>
          <a:p>
            <a:r>
              <a:rPr lang="en-US" dirty="0" smtClean="0"/>
              <a:t>In general we can classify the interesting measures into two classes, objective versus subjective.</a:t>
            </a:r>
          </a:p>
          <a:p>
            <a:r>
              <a:rPr lang="en-US" dirty="0" smtClean="0"/>
              <a:t> For objective measure like support, confidence, correlation are defined by mathematical formulas, not change from person to person. </a:t>
            </a:r>
          </a:p>
          <a:p>
            <a:endParaRPr lang="en-US" dirty="0" smtClean="0"/>
          </a:p>
          <a:p>
            <a:r>
              <a:rPr lang="en-US" dirty="0" smtClean="0"/>
              <a:t>But the subjective measure may change from person to person, because one man's trash could be another man's treasure. </a:t>
            </a:r>
          </a:p>
          <a:p>
            <a:endParaRPr lang="en-US" dirty="0" smtClean="0"/>
          </a:p>
          <a:p>
            <a:r>
              <a:rPr lang="en-US" dirty="0" smtClean="0"/>
              <a:t>So the first thing, is we may want a user to say, what do you like to see? So it's query based. Another thing is we may base on user's knowledge base, try to mine something unexpected, fresh or recent. Or we can map patterns and rules into two-dimensional space, let user to interactively pick some interesting things.</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2</a:t>
            </a:fld>
            <a:endParaRPr lang="en-US"/>
          </a:p>
        </p:txBody>
      </p:sp>
    </p:spTree>
    <p:extLst>
      <p:ext uri="{BB962C8B-B14F-4D97-AF65-F5344CB8AC3E}">
        <p14:creationId xmlns:p14="http://schemas.microsoft.com/office/powerpoint/2010/main" val="1220288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know we have support and confidence as two interestingness measures in association rules. So we may be careful about this, because not all the strong support and confidence rules are interesting. </a:t>
            </a:r>
          </a:p>
          <a:p>
            <a:endParaRPr lang="en-US" dirty="0" smtClean="0"/>
          </a:p>
          <a:p>
            <a:r>
              <a:rPr lang="en-US" dirty="0" smtClean="0"/>
              <a:t>For example, take the following table, </a:t>
            </a:r>
            <a:r>
              <a:rPr lang="en-US" b="1" dirty="0" smtClean="0"/>
              <a:t>a 2-way contingency table, </a:t>
            </a:r>
            <a:r>
              <a:rPr lang="en-US" dirty="0" smtClean="0"/>
              <a:t>to look at this to see how to interpret things we found. </a:t>
            </a:r>
          </a:p>
          <a:p>
            <a:endParaRPr lang="en-US" dirty="0" smtClean="0"/>
          </a:p>
          <a:p>
            <a:r>
              <a:rPr lang="en-US" dirty="0" smtClean="0"/>
              <a:t>For example, in this table, 400 out of 1000 students play basketball and eating cereal, but 200 students, they play basketball but they may not eat cereal. </a:t>
            </a:r>
          </a:p>
          <a:p>
            <a:endParaRPr lang="en-US" dirty="0" smtClean="0"/>
          </a:p>
          <a:p>
            <a:r>
              <a:rPr lang="en-US" dirty="0" smtClean="0"/>
              <a:t>In this one, you may derive association rule like this. Playing basketball implies eating cereal. You probably will get a 40% support because it's 400 over 1,000. You will get two thirds of the confidence because you get 400 over 600. </a:t>
            </a:r>
          </a:p>
          <a:p>
            <a:endParaRPr lang="en-US" dirty="0" smtClean="0"/>
          </a:p>
          <a:p>
            <a:r>
              <a:rPr lang="en-US" dirty="0" smtClean="0"/>
              <a:t>So this is pretty high support and confidence. Is this really interesting? Let me try another rule regenerated. Actually you will see, if we say not playing basketball, eating cereal. You will see not playing basketball is 35%, with the confidence even higher, because they have 350 eating cereal out of 400 people. So this one is even higher. So, if you recommend these two rules to the cereal company, they will get confused. They'll say, the first rule say that I better give some free basketball because if they play basketball, eating cereal. The second rule say I better take their basketball away, because if they do not play basketball they actually eat cereal even more. Which one is right?</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3</a:t>
            </a:fld>
            <a:endParaRPr lang="en-US"/>
          </a:p>
        </p:txBody>
      </p:sp>
    </p:spTree>
    <p:extLst>
      <p:ext uri="{BB962C8B-B14F-4D97-AF65-F5344CB8AC3E}">
        <p14:creationId xmlns:p14="http://schemas.microsoft.com/office/powerpoint/2010/main" val="167963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support and confidence. </a:t>
            </a:r>
          </a:p>
          <a:p>
            <a:r>
              <a:rPr lang="en-US" dirty="0" smtClean="0"/>
              <a:t>These two measures are not sufficient to describe association. </a:t>
            </a:r>
          </a:p>
          <a:p>
            <a:r>
              <a:rPr lang="en-US" dirty="0" smtClean="0"/>
              <a:t>So the problem becomes what additional interesting measures are good enough to describe their relationships? </a:t>
            </a:r>
          </a:p>
          <a:p>
            <a:r>
              <a:rPr lang="en-US" dirty="0" smtClean="0"/>
              <a:t>So that's the reason we want to examine a little more like lift and chi square whether they are good enough to describe additional interesting measures.</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4</a:t>
            </a:fld>
            <a:endParaRPr lang="en-US"/>
          </a:p>
        </p:txBody>
      </p:sp>
    </p:spTree>
    <p:extLst>
      <p:ext uri="{BB962C8B-B14F-4D97-AF65-F5344CB8AC3E}">
        <p14:creationId xmlns:p14="http://schemas.microsoft.com/office/powerpoint/2010/main" val="971239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lift has been properly used in statistics as well.</a:t>
            </a:r>
          </a:p>
          <a:p>
            <a:r>
              <a:rPr lang="en-US" dirty="0" smtClean="0"/>
              <a:t> We look at the same table, the same table we can think B means playing basketball, C means eating cereal.</a:t>
            </a:r>
          </a:p>
          <a:p>
            <a:r>
              <a:rPr lang="en-US" dirty="0" smtClean="0"/>
              <a:t> So we have the exact same distribution. Then for this continuous table, we use lift to compute it. </a:t>
            </a:r>
          </a:p>
          <a:p>
            <a:endParaRPr lang="en-US" dirty="0" smtClean="0"/>
          </a:p>
          <a:p>
            <a:r>
              <a:rPr lang="en-US" dirty="0" smtClean="0"/>
              <a:t>The lift is defined as this: B and C are two item sets. For rule B implies C, that confidence if its divided by C support, we get lift.</a:t>
            </a:r>
          </a:p>
          <a:p>
            <a:r>
              <a:rPr lang="en-US" dirty="0" smtClean="0"/>
              <a:t> Or we can say if BC this lose support divided by B support times C support. </a:t>
            </a:r>
          </a:p>
          <a:p>
            <a:endParaRPr lang="en-US" dirty="0" smtClean="0"/>
          </a:p>
          <a:p>
            <a:r>
              <a:rPr lang="en-US" dirty="0" smtClean="0"/>
              <a:t>So for this lift, the general rule is if the lift is one, then these two items are independent. </a:t>
            </a:r>
          </a:p>
          <a:p>
            <a:r>
              <a:rPr lang="en-US" dirty="0" smtClean="0"/>
              <a:t>If it's greater than one, they are positively correlated. If it is less than one, they are negative correlated. </a:t>
            </a:r>
          </a:p>
          <a:p>
            <a:endParaRPr lang="en-US" dirty="0" smtClean="0"/>
          </a:p>
          <a:p>
            <a:r>
              <a:rPr lang="en-US" dirty="0" smtClean="0"/>
              <a:t>For our example data set, we will calculate a lift of B and C and B and not C. We divide 0.89 and 1.33. Then from those data sets and the rules we've broken C, B and C should be negative correlated because the lift is less than one. B and not C are positive co-related because the lift is greater than one. This actually fix our problem because we know B and C should be negative correlated, B and not C should be positive correlated. So this looks very nice.</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5</a:t>
            </a:fld>
            <a:endParaRPr lang="en-US"/>
          </a:p>
        </p:txBody>
      </p:sp>
    </p:spTree>
    <p:extLst>
      <p:ext uri="{BB962C8B-B14F-4D97-AF65-F5344CB8AC3E}">
        <p14:creationId xmlns:p14="http://schemas.microsoft.com/office/powerpoint/2010/main" val="1821205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Let's look at another measure popularly used in statistics as well called chi square. </a:t>
            </a:r>
          </a:p>
          <a:p>
            <a:endParaRPr lang="en-US" dirty="0" smtClean="0"/>
          </a:p>
          <a:p>
            <a:r>
              <a:rPr lang="en-US" dirty="0" smtClean="0"/>
              <a:t>In chi square, the definition, we need to calculate the expected value. How to calculate the expected value? </a:t>
            </a:r>
          </a:p>
          <a:p>
            <a:endParaRPr lang="en-US" dirty="0" smtClean="0"/>
          </a:p>
          <a:p>
            <a:r>
              <a:rPr lang="en-US" dirty="0" smtClean="0"/>
              <a:t>If we can see this 400 is a real value, it's observed value. But expect value is just based on the distribution. </a:t>
            </a:r>
          </a:p>
          <a:p>
            <a:endParaRPr lang="en-US" dirty="0" smtClean="0"/>
          </a:p>
          <a:p>
            <a:r>
              <a:rPr lang="en-US" dirty="0" smtClean="0"/>
              <a:t>For example C and not C the distribution is 750 over 250. This is three to one and all 600 students with three to one you get 450 versus 150. </a:t>
            </a:r>
          </a:p>
          <a:p>
            <a:endParaRPr lang="en-US" dirty="0" smtClean="0"/>
          </a:p>
          <a:p>
            <a:r>
              <a:rPr lang="en-US" dirty="0" smtClean="0"/>
              <a:t>In that case, we probably can't see, we still can't use the popular, the rules like if chi square is zero, they are independent.</a:t>
            </a:r>
          </a:p>
          <a:p>
            <a:r>
              <a:rPr lang="en-US" dirty="0" smtClean="0"/>
              <a:t> It's greater than zero, they are correlated either positively or negatively. So we need additional test to see whether they are positively or negatively correlated. Now for our example, we can easy calculate chi square should be almost 76. So B and C should be correlated. Further, we can say they are negatively correlated because the expected value is 450. The observed value is only 400.</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6</a:t>
            </a:fld>
            <a:endParaRPr lang="en-US"/>
          </a:p>
        </p:txBody>
      </p:sp>
    </p:spTree>
    <p:extLst>
      <p:ext uri="{BB962C8B-B14F-4D97-AF65-F5344CB8AC3E}">
        <p14:creationId xmlns:p14="http://schemas.microsoft.com/office/powerpoint/2010/main" val="296787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problem becomes whether lift and chi square are good in all the cases.</a:t>
            </a:r>
          </a:p>
          <a:p>
            <a:r>
              <a:rPr lang="en-US" dirty="0" smtClean="0"/>
              <a:t> Let's examine some interesting case. </a:t>
            </a:r>
          </a:p>
          <a:p>
            <a:endParaRPr lang="en-US" dirty="0" smtClean="0"/>
          </a:p>
          <a:p>
            <a:r>
              <a:rPr lang="en-US" dirty="0" smtClean="0"/>
              <a:t>In this case, you probably can see this not B not C actually is quite big. There are 100000. These actually called null transactions because the transactions contain neither B nor C.</a:t>
            </a:r>
          </a:p>
          <a:p>
            <a:endParaRPr lang="en-US" dirty="0" smtClean="0"/>
          </a:p>
          <a:p>
            <a:r>
              <a:rPr lang="en-US" dirty="0" smtClean="0"/>
              <a:t> And if we just look at a B and C relationship, we first see B and C should be negative correlated because it's not easy to get B and C together. </a:t>
            </a:r>
          </a:p>
          <a:p>
            <a:endParaRPr lang="en-US" dirty="0" smtClean="0"/>
          </a:p>
          <a:p>
            <a:r>
              <a:rPr lang="en-US" dirty="0" smtClean="0"/>
              <a:t>B and not C is far bigger. C and not B is also far bigger. But if we use a lift, we compute a lift B and C, we will get this 8.44 which is far bigger than one. </a:t>
            </a:r>
          </a:p>
          <a:p>
            <a:endParaRPr lang="en-US" dirty="0" smtClean="0"/>
          </a:p>
          <a:p>
            <a:r>
              <a:rPr lang="en-US" dirty="0" smtClean="0"/>
              <a:t>That shows B and C should be strongly positive correlated. </a:t>
            </a:r>
          </a:p>
          <a:p>
            <a:endParaRPr lang="en-US" dirty="0" smtClean="0"/>
          </a:p>
          <a:p>
            <a:r>
              <a:rPr lang="en-US" dirty="0" smtClean="0"/>
              <a:t>This seems not right. Either we tried to use this same contingency table. We add the expected value. We do the computation. We will find chi square is bigger than zero. </a:t>
            </a:r>
          </a:p>
          <a:p>
            <a:endParaRPr lang="en-US" dirty="0" smtClean="0"/>
          </a:p>
          <a:p>
            <a:r>
              <a:rPr lang="en-US" dirty="0" smtClean="0"/>
              <a:t>In the meantime, you observed value is far bigger than the expected value. </a:t>
            </a:r>
          </a:p>
          <a:p>
            <a:endParaRPr lang="en-US" dirty="0" smtClean="0"/>
          </a:p>
          <a:p>
            <a:r>
              <a:rPr lang="en-US" dirty="0" smtClean="0"/>
              <a:t>So we also should say B and C are strongly positively correlated. This seems to be wrong. What's the problem? Actually, there are too many null transactions. That may make things distorted. We need to fix it.</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7</a:t>
            </a:fld>
            <a:endParaRPr lang="en-US"/>
          </a:p>
        </p:txBody>
      </p:sp>
    </p:spTree>
    <p:extLst>
      <p:ext uri="{BB962C8B-B14F-4D97-AF65-F5344CB8AC3E}">
        <p14:creationId xmlns:p14="http://schemas.microsoft.com/office/powerpoint/2010/main" val="117746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already seen Lift and a chi-square may not be very good measures, examining the transaction data that contain lots of null transactions. </a:t>
            </a:r>
          </a:p>
          <a:p>
            <a:r>
              <a:rPr lang="en-US" dirty="0" smtClean="0"/>
              <a:t>So, what we may like to see is, what are good measures? They do not influence much by number of null transactions. Let's look at those different measures. Some measure, they have the property called null-invariance, that means their values may not change with a number of null transactions. Let's see what measures are null-invariant, what measures are not null-invariant. We already know chi-square and a Lift, they are not null-invariant. Their value change with number on null transactions. </a:t>
            </a:r>
          </a:p>
          <a:p>
            <a:endParaRPr lang="en-US" dirty="0" smtClean="0"/>
          </a:p>
          <a:p>
            <a:r>
              <a:rPr lang="en-US" dirty="0" smtClean="0"/>
              <a:t>But, people have found that the folding five measures, if you check their formula, their definition, they are actually null-invariant measures. </a:t>
            </a:r>
          </a:p>
          <a:p>
            <a:r>
              <a:rPr lang="en-US" dirty="0" smtClean="0"/>
              <a:t>So, you probably know </a:t>
            </a:r>
            <a:r>
              <a:rPr lang="en-US" dirty="0" err="1" smtClean="0"/>
              <a:t>Jaccard</a:t>
            </a:r>
            <a:r>
              <a:rPr lang="en-US" dirty="0" smtClean="0"/>
              <a:t> coefficient and cosine measure quite well. These two measures are popularly used, they're null-invariant. </a:t>
            </a:r>
          </a:p>
          <a:p>
            <a:endParaRPr lang="en-US" dirty="0" smtClean="0"/>
          </a:p>
          <a:p>
            <a:r>
              <a:rPr lang="en-US" dirty="0" smtClean="0"/>
              <a:t>But all confidence which actually take the smaller value among A and B as the denominator, the numerator is just the transaction support of the rule. So, the max confidence is try to find the maximum one of them. These two actually proposed in the study of measuring association rules. </a:t>
            </a:r>
          </a:p>
          <a:p>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9</a:t>
            </a:fld>
            <a:endParaRPr lang="en-US"/>
          </a:p>
        </p:txBody>
      </p:sp>
    </p:spTree>
    <p:extLst>
      <p:ext uri="{BB962C8B-B14F-4D97-AF65-F5344CB8AC3E}">
        <p14:creationId xmlns:p14="http://schemas.microsoft.com/office/powerpoint/2010/main" val="2458951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That means why in analysis massive transaction data, the null-invariance is so critical, because in many </a:t>
            </a:r>
            <a:r>
              <a:rPr lang="en-US" dirty="0" err="1" smtClean="0"/>
              <a:t>many</a:t>
            </a:r>
            <a:r>
              <a:rPr lang="en-US" dirty="0" smtClean="0"/>
              <a:t> transactions, the transaction set contain particular sets of item. </a:t>
            </a:r>
          </a:p>
          <a:p>
            <a:endParaRPr lang="en-US" dirty="0" smtClean="0"/>
          </a:p>
          <a:p>
            <a:r>
              <a:rPr lang="en-US" dirty="0" smtClean="0"/>
              <a:t>The chance actually is very rare like a warm up transactions. They may contain neither milk nor coffee. </a:t>
            </a:r>
          </a:p>
          <a:p>
            <a:endParaRPr lang="en-US" dirty="0" smtClean="0"/>
          </a:p>
          <a:p>
            <a:r>
              <a:rPr lang="en-US" dirty="0" smtClean="0"/>
              <a:t>We will try to analyze milk and coffee using the following contingency table.</a:t>
            </a:r>
          </a:p>
          <a:p>
            <a:endParaRPr lang="en-US" dirty="0" smtClean="0"/>
          </a:p>
          <a:p>
            <a:r>
              <a:rPr lang="en-US" dirty="0" smtClean="0"/>
              <a:t> So, this </a:t>
            </a:r>
            <a:r>
              <a:rPr lang="en-US" dirty="0" err="1" smtClean="0"/>
              <a:t>m_c</a:t>
            </a:r>
            <a:r>
              <a:rPr lang="en-US" dirty="0" smtClean="0"/>
              <a:t> means the number of transactions that contain both milk and coffee. </a:t>
            </a:r>
          </a:p>
          <a:p>
            <a:endParaRPr lang="en-US" dirty="0" smtClean="0"/>
          </a:p>
          <a:p>
            <a:r>
              <a:rPr lang="en-US" dirty="0" smtClean="0"/>
              <a:t>This not m nor c means the number of transactions that contain neither milk nor coffee. </a:t>
            </a:r>
          </a:p>
          <a:p>
            <a:endParaRPr lang="en-US" dirty="0" smtClean="0"/>
          </a:p>
          <a:p>
            <a:r>
              <a:rPr lang="en-US" dirty="0" smtClean="0"/>
              <a:t>So, this not m nor c is the number of no transactions. </a:t>
            </a:r>
          </a:p>
          <a:p>
            <a:endParaRPr lang="en-US" dirty="0" smtClean="0"/>
          </a:p>
          <a:p>
            <a:r>
              <a:rPr lang="en-US" dirty="0" smtClean="0"/>
              <a:t>Then, we see Lift and chi-square, they are not null-invariant. So they are not good at evaluating data that contain too many or too few null transactions. </a:t>
            </a:r>
          </a:p>
          <a:p>
            <a:endParaRPr lang="en-US" dirty="0" smtClean="0"/>
          </a:p>
          <a:p>
            <a:r>
              <a:rPr lang="en-US" dirty="0" smtClean="0"/>
              <a:t>For example, we just look at this, for this dataset D1, </a:t>
            </a:r>
            <a:r>
              <a:rPr lang="en-US" dirty="0" err="1" smtClean="0"/>
              <a:t>m_c</a:t>
            </a:r>
            <a:r>
              <a:rPr lang="en-US" dirty="0" smtClean="0"/>
              <a:t> means number of transactions that contain both milk and coffee; not </a:t>
            </a:r>
            <a:r>
              <a:rPr lang="en-US" dirty="0" err="1" smtClean="0"/>
              <a:t>m_c</a:t>
            </a:r>
            <a:r>
              <a:rPr lang="en-US" dirty="0" smtClean="0"/>
              <a:t> means the number of transactions contain no milk but coffee; m no c means that number of transactions that contains milk but not coffee; not m nor c means the number of null transactions, they contain neither me nor coffee. </a:t>
            </a:r>
          </a:p>
          <a:p>
            <a:endParaRPr lang="en-US" dirty="0" smtClean="0"/>
          </a:p>
          <a:p>
            <a:r>
              <a:rPr lang="en-US" dirty="0" smtClean="0"/>
              <a:t>So, you'll probably go to like a Walmart, it's kind of shopping market, you probably see there could be the cases you get 10,000 transactions that contain milk and a coffee, but 1,000 contain not milk but coffee, 1,000 contain milk but not coffee.</a:t>
            </a:r>
          </a:p>
          <a:p>
            <a:endParaRPr lang="en-US" dirty="0" smtClean="0"/>
          </a:p>
          <a:p>
            <a:r>
              <a:rPr lang="en-US" dirty="0" smtClean="0"/>
              <a:t> In that case, you probably say actually likely if people buy milk, they would buy coffee as well because there are 10,000 such cases. </a:t>
            </a:r>
          </a:p>
          <a:p>
            <a:endParaRPr lang="en-US" dirty="0" smtClean="0"/>
          </a:p>
          <a:p>
            <a:r>
              <a:rPr lang="en-US" dirty="0" smtClean="0"/>
              <a:t>Buy only one of them, there's only 1,000. But, if you have a lot of a null transactions, this value could be quite positive. </a:t>
            </a:r>
          </a:p>
          <a:p>
            <a:endParaRPr lang="en-US" dirty="0" smtClean="0"/>
          </a:p>
          <a:p>
            <a:r>
              <a:rPr lang="en-US" dirty="0" smtClean="0"/>
              <a:t>If you have very few null transactions, it turn out they are independent. You probably look at the value they are not independent. On the other hand, if you see there's only 100 cases, you're got a milk and coffee together. </a:t>
            </a:r>
          </a:p>
          <a:p>
            <a:endParaRPr lang="en-US" dirty="0" smtClean="0"/>
          </a:p>
          <a:p>
            <a:r>
              <a:rPr lang="en-US" dirty="0" smtClean="0"/>
              <a:t>There are many more cases, they buy it alone. But once you have many null transactions, it turns out to be very positive. The number is quite big. So, no matter you get a very many null transactions, so very few null transactions, something may go wrong. So, we do need to analyze such data using some null-invariance measures. We'll examine this in more detail.</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pPr/>
              <a:t>10</a:t>
            </a:fld>
            <a:endParaRPr lang="en-US"/>
          </a:p>
        </p:txBody>
      </p:sp>
    </p:spTree>
    <p:extLst>
      <p:ext uri="{BB962C8B-B14F-4D97-AF65-F5344CB8AC3E}">
        <p14:creationId xmlns:p14="http://schemas.microsoft.com/office/powerpoint/2010/main" val="53318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11710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5" name="Footer Placeholder 4"/>
          <p:cNvSpPr>
            <a:spLocks noGrp="1"/>
          </p:cNvSpPr>
          <p:nvPr>
            <p:ph type="ftr" sz="quarter" idx="11"/>
          </p:nvPr>
        </p:nvSpPr>
        <p:spPr/>
        <p:txBody>
          <a:bodyPr/>
          <a:lstStyle/>
          <a:p>
            <a:r>
              <a:rPr lang="el-GR" smtClean="0"/>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90477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5" name="Footer Placeholder 4"/>
          <p:cNvSpPr>
            <a:spLocks noGrp="1"/>
          </p:cNvSpPr>
          <p:nvPr>
            <p:ph type="ftr" sz="quarter" idx="11"/>
          </p:nvPr>
        </p:nvSpPr>
        <p:spPr/>
        <p:txBody>
          <a:bodyPr/>
          <a:lstStyle/>
          <a:p>
            <a:r>
              <a:rPr lang="el-GR" smtClean="0"/>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4856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5" name="Footer Placeholder 4"/>
          <p:cNvSpPr>
            <a:spLocks noGrp="1"/>
          </p:cNvSpPr>
          <p:nvPr>
            <p:ph type="ftr" sz="quarter" idx="11"/>
          </p:nvPr>
        </p:nvSpPr>
        <p:spPr/>
        <p:txBody>
          <a:bodyPr/>
          <a:lstStyle/>
          <a:p>
            <a:r>
              <a:rPr lang="el-GR" smtClean="0"/>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443388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5" name="Footer Placeholder 4"/>
          <p:cNvSpPr>
            <a:spLocks noGrp="1"/>
          </p:cNvSpPr>
          <p:nvPr>
            <p:ph type="ftr" sz="quarter" idx="11"/>
          </p:nvPr>
        </p:nvSpPr>
        <p:spPr/>
        <p:txBody>
          <a:bodyPr/>
          <a:lstStyle/>
          <a:p>
            <a:r>
              <a:rPr lang="el-GR" smtClean="0"/>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7173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5" name="Footer Placeholder 4"/>
          <p:cNvSpPr>
            <a:spLocks noGrp="1"/>
          </p:cNvSpPr>
          <p:nvPr>
            <p:ph type="ftr" sz="quarter" idx="11"/>
          </p:nvPr>
        </p:nvSpPr>
        <p:spPr/>
        <p:txBody>
          <a:bodyPr/>
          <a:lstStyle/>
          <a:p>
            <a:r>
              <a:rPr lang="el-GR" smtClean="0"/>
              <a:t>Αντικειμενοστρεφής Προγραμματισμός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247633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310509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71848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l-GR" smtClean="0"/>
              <a:t>Χειμώνας 2011</a:t>
            </a:r>
            <a:endParaRPr lang="en-US" dirty="0"/>
          </a:p>
        </p:txBody>
      </p:sp>
      <p:sp>
        <p:nvSpPr>
          <p:cNvPr id="5" name="Footer Placeholder 4"/>
          <p:cNvSpPr>
            <a:spLocks noGrp="1"/>
          </p:cNvSpPr>
          <p:nvPr>
            <p:ph type="ftr" sz="quarter" idx="11"/>
          </p:nvPr>
        </p:nvSpPr>
        <p:spPr/>
        <p:txBody>
          <a:bodyPr/>
          <a:lstStyle/>
          <a:p>
            <a:r>
              <a:rPr lang="en-US" smtClean="0"/>
              <a:t>CS-409: </a:t>
            </a:r>
            <a:r>
              <a:rPr lang="el-GR" smtClean="0"/>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358920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354574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394934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49964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731740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4618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33779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76169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D7E345-9BD5-414F-9B98-BE3DCAA5A9BF}" type="datetimeFigureOut">
              <a:rPr lang="en-US" smtClean="0"/>
              <a:pPr/>
              <a:t>12/10/2023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l-GR" smtClean="0"/>
              <a:t>Αντικειμενοστρεφής Προγραμματισμός</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728518323"/>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 id="2147484036" r:id="rId15"/>
    <p:sldLayoutId id="21474840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3806" y="1600200"/>
            <a:ext cx="7543800" cy="2057400"/>
          </a:xfrm>
        </p:spPr>
        <p:txBody>
          <a:bodyPr/>
          <a:lstStyle/>
          <a:p>
            <a:pPr algn="ctr"/>
            <a:r>
              <a:rPr lang="en-US" dirty="0" smtClean="0"/>
              <a:t>DATA MINING</a:t>
            </a:r>
            <a:endParaRPr lang="en-US" sz="4400" dirty="0">
              <a:solidFill>
                <a:srgbClr val="FFFF00"/>
              </a:solidFill>
            </a:endParaRPr>
          </a:p>
        </p:txBody>
      </p:sp>
      <p:sp>
        <p:nvSpPr>
          <p:cNvPr id="6" name="Subtitle 2"/>
          <p:cNvSpPr txBox="1">
            <a:spLocks/>
          </p:cNvSpPr>
          <p:nvPr/>
        </p:nvSpPr>
        <p:spPr>
          <a:xfrm>
            <a:off x="0" y="3962400"/>
            <a:ext cx="8534400"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400" dirty="0">
                <a:solidFill>
                  <a:schemeClr val="accent1"/>
                </a:solidFill>
              </a:rPr>
              <a:t>Limitation of the </a:t>
            </a:r>
            <a:r>
              <a:rPr lang="en-US" sz="2400" dirty="0" smtClean="0">
                <a:solidFill>
                  <a:schemeClr val="accent1"/>
                </a:solidFill>
              </a:rPr>
              <a:t>Support Confidence Framework</a:t>
            </a:r>
          </a:p>
          <a:p>
            <a:pPr algn="ctr"/>
            <a:r>
              <a:rPr lang="en-US" dirty="0" smtClean="0">
                <a:solidFill>
                  <a:schemeClr val="accent1"/>
                </a:solidFill>
              </a:rPr>
              <a:t>Engr. Dr. Huma Jamshed</a:t>
            </a:r>
            <a:endParaRPr lang="en-US" dirty="0">
              <a:solidFill>
                <a:schemeClr val="accent1"/>
              </a:solidFill>
            </a:endParaRPr>
          </a:p>
        </p:txBody>
      </p:sp>
    </p:spTree>
    <p:extLst>
      <p:ext uri="{BB962C8B-B14F-4D97-AF65-F5344CB8AC3E}">
        <p14:creationId xmlns:p14="http://schemas.microsoft.com/office/powerpoint/2010/main" val="3974019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Invariance: An Important Property</a:t>
            </a:r>
          </a:p>
        </p:txBody>
      </p:sp>
      <p:sp>
        <p:nvSpPr>
          <p:cNvPr id="3" name="Content Placeholder 2"/>
          <p:cNvSpPr>
            <a:spLocks noGrp="1"/>
          </p:cNvSpPr>
          <p:nvPr>
            <p:ph idx="1"/>
          </p:nvPr>
        </p:nvSpPr>
        <p:spPr>
          <a:xfrm>
            <a:off x="609599" y="1930400"/>
            <a:ext cx="6347714" cy="3880773"/>
          </a:xfrm>
        </p:spPr>
        <p:txBody>
          <a:bodyPr/>
          <a:lstStyle/>
          <a:p>
            <a:r>
              <a:rPr lang="en-US" dirty="0" smtClean="0"/>
              <a:t>Why </a:t>
            </a:r>
            <a:r>
              <a:rPr lang="en-US" dirty="0"/>
              <a:t>is null invariance crucial for the analysis of massive transaction data? </a:t>
            </a:r>
          </a:p>
          <a:p>
            <a:r>
              <a:rPr lang="en-US" dirty="0" smtClean="0"/>
              <a:t>Many </a:t>
            </a:r>
            <a:r>
              <a:rPr lang="en-US" dirty="0"/>
              <a:t>transactions may contain neither milk nor coffee!</a:t>
            </a:r>
          </a:p>
        </p:txBody>
      </p:sp>
      <p:pic>
        <p:nvPicPr>
          <p:cNvPr id="5" name="Picture 4"/>
          <p:cNvPicPr>
            <a:picLocks noChangeAspect="1"/>
          </p:cNvPicPr>
          <p:nvPr/>
        </p:nvPicPr>
        <p:blipFill>
          <a:blip r:embed="rId3"/>
          <a:stretch>
            <a:fillRect/>
          </a:stretch>
        </p:blipFill>
        <p:spPr>
          <a:xfrm>
            <a:off x="0" y="3142966"/>
            <a:ext cx="8963025" cy="3695700"/>
          </a:xfrm>
          <a:prstGeom prst="rect">
            <a:avLst/>
          </a:prstGeom>
        </p:spPr>
      </p:pic>
    </p:spTree>
    <p:extLst>
      <p:ext uri="{BB962C8B-B14F-4D97-AF65-F5344CB8AC3E}">
        <p14:creationId xmlns:p14="http://schemas.microsoft.com/office/powerpoint/2010/main" val="56206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696201" cy="1320800"/>
          </a:xfrm>
        </p:spPr>
        <p:txBody>
          <a:bodyPr/>
          <a:lstStyle/>
          <a:p>
            <a:r>
              <a:rPr lang="en-US" dirty="0"/>
              <a:t>Comparison of Null-Invariant Measures</a:t>
            </a:r>
          </a:p>
        </p:txBody>
      </p:sp>
      <p:sp>
        <p:nvSpPr>
          <p:cNvPr id="3" name="Content Placeholder 2"/>
          <p:cNvSpPr>
            <a:spLocks noGrp="1"/>
          </p:cNvSpPr>
          <p:nvPr>
            <p:ph idx="1"/>
          </p:nvPr>
        </p:nvSpPr>
        <p:spPr>
          <a:xfrm>
            <a:off x="269543" y="1793413"/>
            <a:ext cx="6347714" cy="3880773"/>
          </a:xfrm>
        </p:spPr>
        <p:txBody>
          <a:bodyPr/>
          <a:lstStyle/>
          <a:p>
            <a:r>
              <a:rPr lang="en-US" dirty="0"/>
              <a:t>Not all null-invariant measures are created equal </a:t>
            </a:r>
            <a:endParaRPr lang="en-US" dirty="0" smtClean="0"/>
          </a:p>
          <a:p>
            <a:r>
              <a:rPr lang="en-US" dirty="0" smtClean="0"/>
              <a:t>Which </a:t>
            </a:r>
            <a:r>
              <a:rPr lang="en-US" dirty="0"/>
              <a:t>one is better? </a:t>
            </a:r>
            <a:endParaRPr lang="en-US" dirty="0" smtClean="0"/>
          </a:p>
          <a:p>
            <a:pPr lvl="1"/>
            <a:r>
              <a:rPr lang="en-US" dirty="0" smtClean="0"/>
              <a:t>D4—D6 </a:t>
            </a:r>
            <a:r>
              <a:rPr lang="en-US" dirty="0"/>
              <a:t>differentiate the null-invariant measures </a:t>
            </a:r>
            <a:endParaRPr lang="en-US" dirty="0" smtClean="0"/>
          </a:p>
          <a:p>
            <a:pPr lvl="1"/>
            <a:r>
              <a:rPr lang="en-US" dirty="0" err="1" smtClean="0"/>
              <a:t>Kulc</a:t>
            </a:r>
            <a:r>
              <a:rPr lang="en-US" dirty="0" smtClean="0"/>
              <a:t> </a:t>
            </a:r>
            <a:r>
              <a:rPr lang="en-US" dirty="0"/>
              <a:t>(</a:t>
            </a:r>
            <a:r>
              <a:rPr lang="en-US" dirty="0" err="1"/>
              <a:t>Kulczynski</a:t>
            </a:r>
            <a:r>
              <a:rPr lang="en-US" dirty="0"/>
              <a:t> 1927) holds firm and is in balance of both directional implications</a:t>
            </a:r>
          </a:p>
        </p:txBody>
      </p:sp>
      <p:pic>
        <p:nvPicPr>
          <p:cNvPr id="4" name="Picture 3"/>
          <p:cNvPicPr>
            <a:picLocks noChangeAspect="1"/>
          </p:cNvPicPr>
          <p:nvPr/>
        </p:nvPicPr>
        <p:blipFill>
          <a:blip r:embed="rId3"/>
          <a:stretch>
            <a:fillRect/>
          </a:stretch>
        </p:blipFill>
        <p:spPr>
          <a:xfrm>
            <a:off x="6158694" y="1143000"/>
            <a:ext cx="3019425" cy="1752600"/>
          </a:xfrm>
          <a:prstGeom prst="rect">
            <a:avLst/>
          </a:prstGeom>
        </p:spPr>
      </p:pic>
      <p:pic>
        <p:nvPicPr>
          <p:cNvPr id="5" name="Picture 4"/>
          <p:cNvPicPr>
            <a:picLocks noChangeAspect="1"/>
          </p:cNvPicPr>
          <p:nvPr/>
        </p:nvPicPr>
        <p:blipFill>
          <a:blip r:embed="rId4"/>
          <a:stretch>
            <a:fillRect/>
          </a:stretch>
        </p:blipFill>
        <p:spPr>
          <a:xfrm>
            <a:off x="0" y="3657600"/>
            <a:ext cx="9144000" cy="2339163"/>
          </a:xfrm>
          <a:prstGeom prst="rect">
            <a:avLst/>
          </a:prstGeom>
        </p:spPr>
      </p:pic>
    </p:spTree>
    <p:extLst>
      <p:ext uri="{BB962C8B-B14F-4D97-AF65-F5344CB8AC3E}">
        <p14:creationId xmlns:p14="http://schemas.microsoft.com/office/powerpoint/2010/main" val="111888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Judge if a Rule/Pattern Is Interesting?</a:t>
            </a:r>
          </a:p>
        </p:txBody>
      </p:sp>
      <p:sp>
        <p:nvSpPr>
          <p:cNvPr id="3" name="Content Placeholder 2"/>
          <p:cNvSpPr>
            <a:spLocks noGrp="1"/>
          </p:cNvSpPr>
          <p:nvPr>
            <p:ph idx="1"/>
          </p:nvPr>
        </p:nvSpPr>
        <p:spPr>
          <a:xfrm>
            <a:off x="457200" y="2057400"/>
            <a:ext cx="7696201" cy="4468810"/>
          </a:xfrm>
        </p:spPr>
        <p:txBody>
          <a:bodyPr>
            <a:normAutofit/>
          </a:bodyPr>
          <a:lstStyle/>
          <a:p>
            <a:r>
              <a:rPr lang="en-US" dirty="0"/>
              <a:t>Pattern-mining will generate a large set of patterns/rules </a:t>
            </a:r>
          </a:p>
          <a:p>
            <a:pPr lvl="1"/>
            <a:r>
              <a:rPr lang="en-US" dirty="0" smtClean="0"/>
              <a:t>Not </a:t>
            </a:r>
            <a:r>
              <a:rPr lang="en-US" dirty="0"/>
              <a:t>all the generated patterns/rules are interesting </a:t>
            </a:r>
            <a:endParaRPr lang="en-US" dirty="0" smtClean="0"/>
          </a:p>
          <a:p>
            <a:r>
              <a:rPr lang="en-US" dirty="0" smtClean="0"/>
              <a:t>Interestingness </a:t>
            </a:r>
            <a:r>
              <a:rPr lang="en-US" dirty="0"/>
              <a:t>measures: </a:t>
            </a:r>
            <a:r>
              <a:rPr lang="en-US" dirty="0">
                <a:solidFill>
                  <a:srgbClr val="92D050"/>
                </a:solidFill>
              </a:rPr>
              <a:t>Objective</a:t>
            </a:r>
            <a:r>
              <a:rPr lang="en-US" dirty="0"/>
              <a:t> vs. </a:t>
            </a:r>
            <a:r>
              <a:rPr lang="en-US" dirty="0">
                <a:solidFill>
                  <a:srgbClr val="92D050"/>
                </a:solidFill>
              </a:rPr>
              <a:t>subjective</a:t>
            </a:r>
            <a:r>
              <a:rPr lang="en-US" dirty="0"/>
              <a:t> </a:t>
            </a:r>
            <a:endParaRPr lang="en-US" dirty="0" smtClean="0"/>
          </a:p>
          <a:p>
            <a:pPr lvl="1"/>
            <a:r>
              <a:rPr lang="en-US" dirty="0" smtClean="0"/>
              <a:t>Objective </a:t>
            </a:r>
            <a:r>
              <a:rPr lang="en-US" dirty="0"/>
              <a:t>interestingness measures </a:t>
            </a:r>
            <a:endParaRPr lang="en-US" dirty="0" smtClean="0"/>
          </a:p>
          <a:p>
            <a:pPr lvl="2"/>
            <a:r>
              <a:rPr lang="en-US" dirty="0" smtClean="0"/>
              <a:t>Support</a:t>
            </a:r>
            <a:r>
              <a:rPr lang="en-US" dirty="0"/>
              <a:t>, confidence, correlation, … </a:t>
            </a:r>
          </a:p>
          <a:p>
            <a:pPr lvl="1"/>
            <a:r>
              <a:rPr lang="en-US" dirty="0" smtClean="0"/>
              <a:t>Subjective </a:t>
            </a:r>
            <a:r>
              <a:rPr lang="en-US" dirty="0"/>
              <a:t>interestingness measures: One man’s trash could be another man’s treasure </a:t>
            </a:r>
            <a:endParaRPr lang="en-US" dirty="0" smtClean="0"/>
          </a:p>
          <a:p>
            <a:pPr lvl="2"/>
            <a:r>
              <a:rPr lang="en-US" dirty="0" smtClean="0"/>
              <a:t>Query-based</a:t>
            </a:r>
            <a:r>
              <a:rPr lang="en-US" dirty="0"/>
              <a:t>: Relevant to a user’s particular request </a:t>
            </a:r>
          </a:p>
          <a:p>
            <a:pPr lvl="2"/>
            <a:r>
              <a:rPr lang="en-US" dirty="0" smtClean="0"/>
              <a:t>Against </a:t>
            </a:r>
            <a:r>
              <a:rPr lang="en-US" dirty="0"/>
              <a:t>one’s knowledge-base: unexpected, freshness, timeliness </a:t>
            </a:r>
            <a:endParaRPr lang="en-US" dirty="0" smtClean="0"/>
          </a:p>
          <a:p>
            <a:pPr lvl="2"/>
            <a:r>
              <a:rPr lang="en-US" dirty="0" smtClean="0"/>
              <a:t>Visualization </a:t>
            </a:r>
            <a:r>
              <a:rPr lang="en-US" dirty="0"/>
              <a:t>tools: Multi-dimensional, interactive examination</a:t>
            </a:r>
          </a:p>
        </p:txBody>
      </p:sp>
    </p:spTree>
    <p:extLst>
      <p:ext uri="{BB962C8B-B14F-4D97-AF65-F5344CB8AC3E}">
        <p14:creationId xmlns:p14="http://schemas.microsoft.com/office/powerpoint/2010/main" val="218600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503" y="228600"/>
            <a:ext cx="6497498" cy="1320800"/>
          </a:xfrm>
        </p:spPr>
        <p:txBody>
          <a:bodyPr/>
          <a:lstStyle/>
          <a:p>
            <a:r>
              <a:rPr lang="en-US" dirty="0"/>
              <a:t>Limitation of the Support-Confidence Framework</a:t>
            </a:r>
          </a:p>
        </p:txBody>
      </p:sp>
      <p:sp>
        <p:nvSpPr>
          <p:cNvPr id="3" name="Content Placeholder 2"/>
          <p:cNvSpPr>
            <a:spLocks noGrp="1"/>
          </p:cNvSpPr>
          <p:nvPr>
            <p:ph idx="1"/>
          </p:nvPr>
        </p:nvSpPr>
        <p:spPr>
          <a:xfrm>
            <a:off x="360502" y="1567597"/>
            <a:ext cx="7259498" cy="5138003"/>
          </a:xfrm>
        </p:spPr>
        <p:txBody>
          <a:bodyPr>
            <a:normAutofit/>
          </a:bodyPr>
          <a:lstStyle/>
          <a:p>
            <a:r>
              <a:rPr lang="en-US" dirty="0"/>
              <a:t>Are s and c interesting in association rules: “A ⇒ B” [s, c]? </a:t>
            </a:r>
          </a:p>
          <a:p>
            <a:r>
              <a:rPr lang="en-US" dirty="0" smtClean="0"/>
              <a:t>Example</a:t>
            </a:r>
            <a:r>
              <a:rPr lang="en-US" dirty="0"/>
              <a:t>: Suppose one school may have the following statistics on # of students who may play basketball and/or eat cereal</a:t>
            </a:r>
            <a:r>
              <a:rPr lang="en-US" dirty="0" smtClean="0"/>
              <a:t>:</a:t>
            </a:r>
          </a:p>
          <a:p>
            <a:r>
              <a:rPr lang="en-US" b="1" dirty="0"/>
              <a:t>2-way contingency table</a:t>
            </a:r>
            <a:endParaRPr lang="en-US" dirty="0" smtClean="0"/>
          </a:p>
          <a:p>
            <a:endParaRPr lang="en-US" dirty="0"/>
          </a:p>
          <a:p>
            <a:endParaRPr lang="en-US" dirty="0" smtClean="0"/>
          </a:p>
          <a:p>
            <a:endParaRPr lang="en-US" dirty="0"/>
          </a:p>
          <a:p>
            <a:endParaRPr lang="en-US" dirty="0" smtClean="0"/>
          </a:p>
          <a:p>
            <a:r>
              <a:rPr lang="en-US" dirty="0" smtClean="0"/>
              <a:t>Association </a:t>
            </a:r>
            <a:r>
              <a:rPr lang="en-US" dirty="0"/>
              <a:t>rule mining may generate the following: </a:t>
            </a:r>
          </a:p>
          <a:p>
            <a:pPr lvl="1"/>
            <a:r>
              <a:rPr lang="en-US" dirty="0" smtClean="0"/>
              <a:t>play-basketball </a:t>
            </a:r>
            <a:r>
              <a:rPr lang="en-US" dirty="0"/>
              <a:t>⇒ eat-cereal [40%, 66.7%] (higher s &amp; c) </a:t>
            </a:r>
            <a:endParaRPr lang="en-US" dirty="0" smtClean="0"/>
          </a:p>
          <a:p>
            <a:r>
              <a:rPr lang="en-US" dirty="0" smtClean="0"/>
              <a:t>But </a:t>
            </a:r>
            <a:r>
              <a:rPr lang="en-US" dirty="0"/>
              <a:t>this strong association rule is misleading: The overall % of students eating cereal is 75% &gt; 66.7%, a more telling rule: </a:t>
            </a:r>
          </a:p>
          <a:p>
            <a:pPr lvl="1"/>
            <a:r>
              <a:rPr lang="en-US" dirty="0" smtClean="0"/>
              <a:t> </a:t>
            </a:r>
            <a:r>
              <a:rPr lang="en-US" dirty="0"/>
              <a:t>¬ play-basketball ⇒ eat-cereal [35%, 87.5%] (high s &amp; c)</a:t>
            </a:r>
          </a:p>
        </p:txBody>
      </p:sp>
      <p:pic>
        <p:nvPicPr>
          <p:cNvPr id="4" name="Picture 3"/>
          <p:cNvPicPr>
            <a:picLocks noChangeAspect="1"/>
          </p:cNvPicPr>
          <p:nvPr/>
        </p:nvPicPr>
        <p:blipFill>
          <a:blip r:embed="rId3"/>
          <a:stretch>
            <a:fillRect/>
          </a:stretch>
        </p:blipFill>
        <p:spPr>
          <a:xfrm>
            <a:off x="434464" y="3048000"/>
            <a:ext cx="7111573" cy="1371600"/>
          </a:xfrm>
          <a:prstGeom prst="rect">
            <a:avLst/>
          </a:prstGeom>
        </p:spPr>
      </p:pic>
    </p:spTree>
    <p:extLst>
      <p:ext uri="{BB962C8B-B14F-4D97-AF65-F5344CB8AC3E}">
        <p14:creationId xmlns:p14="http://schemas.microsoft.com/office/powerpoint/2010/main" val="29660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438400"/>
            <a:ext cx="7861005" cy="1646302"/>
          </a:xfrm>
        </p:spPr>
        <p:txBody>
          <a:bodyPr/>
          <a:lstStyle/>
          <a:p>
            <a:pPr algn="ctr"/>
            <a:r>
              <a:rPr lang="en-US" sz="4000" dirty="0"/>
              <a:t>Interestingness Measures: </a:t>
            </a:r>
            <a:r>
              <a:rPr lang="en-US" sz="4000" dirty="0" smtClean="0"/>
              <a:t/>
            </a:r>
            <a:br>
              <a:rPr lang="en-US" sz="4000" dirty="0" smtClean="0"/>
            </a:br>
            <a:r>
              <a:rPr lang="en-US" sz="4000" dirty="0" smtClean="0"/>
              <a:t>Lift and </a:t>
            </a:r>
            <a:r>
              <a:rPr lang="el-GR" dirty="0" smtClean="0">
                <a:latin typeface="Bahnschrift" panose="020B0502040204020203" pitchFamily="34" charset="0"/>
              </a:rPr>
              <a:t>χ</a:t>
            </a:r>
            <a:r>
              <a:rPr lang="en-US" baseline="30000" dirty="0" smtClean="0">
                <a:latin typeface="Bahnschrift" panose="020B0502040204020203" pitchFamily="34" charset="0"/>
              </a:rPr>
              <a:t>2</a:t>
            </a:r>
            <a:endParaRPr lang="en-US" sz="4000" baseline="30000" dirty="0"/>
          </a:p>
        </p:txBody>
      </p:sp>
    </p:spTree>
    <p:extLst>
      <p:ext uri="{BB962C8B-B14F-4D97-AF65-F5344CB8AC3E}">
        <p14:creationId xmlns:p14="http://schemas.microsoft.com/office/powerpoint/2010/main" val="261420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6347713" cy="1320800"/>
          </a:xfrm>
        </p:spPr>
        <p:txBody>
          <a:bodyPr/>
          <a:lstStyle/>
          <a:p>
            <a:r>
              <a:rPr lang="en-US" dirty="0"/>
              <a:t>Interestingness Measure: Lift</a:t>
            </a:r>
          </a:p>
        </p:txBody>
      </p:sp>
      <p:sp>
        <p:nvSpPr>
          <p:cNvPr id="3" name="Content Placeholder 2"/>
          <p:cNvSpPr>
            <a:spLocks noGrp="1"/>
          </p:cNvSpPr>
          <p:nvPr>
            <p:ph idx="1"/>
          </p:nvPr>
        </p:nvSpPr>
        <p:spPr>
          <a:xfrm>
            <a:off x="304800" y="1295400"/>
            <a:ext cx="7772400" cy="5410200"/>
          </a:xfrm>
        </p:spPr>
        <p:txBody>
          <a:bodyPr>
            <a:normAutofit/>
          </a:bodyPr>
          <a:lstStyle/>
          <a:p>
            <a:r>
              <a:rPr lang="en-US" dirty="0"/>
              <a:t>Measure of dependent/correlated </a:t>
            </a:r>
            <a:r>
              <a:rPr lang="en-US" dirty="0" smtClean="0"/>
              <a:t>events:</a:t>
            </a:r>
          </a:p>
          <a:p>
            <a:endParaRPr lang="en-US" dirty="0"/>
          </a:p>
          <a:p>
            <a:endParaRPr lang="en-US" dirty="0" smtClean="0"/>
          </a:p>
          <a:p>
            <a:r>
              <a:rPr lang="en-US" dirty="0"/>
              <a:t>Lift(B, C) may tell how B and C are correlated </a:t>
            </a:r>
          </a:p>
          <a:p>
            <a:pPr lvl="1"/>
            <a:r>
              <a:rPr lang="en-US" dirty="0" smtClean="0"/>
              <a:t>Lift(B</a:t>
            </a:r>
            <a:r>
              <a:rPr lang="en-US" dirty="0"/>
              <a:t>, C) = 1: B and C are independent </a:t>
            </a:r>
          </a:p>
          <a:p>
            <a:pPr lvl="1"/>
            <a:r>
              <a:rPr lang="en-US" dirty="0" smtClean="0"/>
              <a:t>&gt; </a:t>
            </a:r>
            <a:r>
              <a:rPr lang="en-US" dirty="0"/>
              <a:t>1: positively correlated </a:t>
            </a:r>
            <a:endParaRPr lang="en-US" dirty="0" smtClean="0"/>
          </a:p>
          <a:p>
            <a:pPr lvl="1"/>
            <a:r>
              <a:rPr lang="en-US" dirty="0" smtClean="0"/>
              <a:t> </a:t>
            </a:r>
            <a:r>
              <a:rPr lang="en-US" dirty="0"/>
              <a:t>&lt; 1: negatively </a:t>
            </a:r>
            <a:r>
              <a:rPr lang="en-US" dirty="0" smtClean="0"/>
              <a:t>correlated</a:t>
            </a:r>
          </a:p>
          <a:p>
            <a:r>
              <a:rPr lang="en-US" dirty="0" smtClean="0"/>
              <a:t>For example for given data</a:t>
            </a:r>
          </a:p>
          <a:p>
            <a:endParaRPr lang="en-US" dirty="0"/>
          </a:p>
          <a:p>
            <a:endParaRPr lang="en-US" dirty="0" smtClean="0"/>
          </a:p>
          <a:p>
            <a:r>
              <a:rPr lang="en-US" dirty="0" smtClean="0"/>
              <a:t>Thus</a:t>
            </a:r>
            <a:r>
              <a:rPr lang="en-US" dirty="0"/>
              <a:t>, B and C are negatively correlated since lift(B, C) &lt; 1; </a:t>
            </a:r>
          </a:p>
          <a:p>
            <a:pPr lvl="1"/>
            <a:r>
              <a:rPr lang="en-US" dirty="0" smtClean="0"/>
              <a:t>B </a:t>
            </a:r>
            <a:r>
              <a:rPr lang="en-US" dirty="0"/>
              <a:t>and ¬C are positively correlated since lift(B, ¬C) &gt; 1</a:t>
            </a:r>
            <a:endParaRPr lang="en-US" dirty="0" smtClean="0"/>
          </a:p>
          <a:p>
            <a:endParaRPr lang="en-US" dirty="0"/>
          </a:p>
        </p:txBody>
      </p:sp>
      <p:pic>
        <p:nvPicPr>
          <p:cNvPr id="4" name="Picture 3"/>
          <p:cNvPicPr>
            <a:picLocks noChangeAspect="1"/>
          </p:cNvPicPr>
          <p:nvPr/>
        </p:nvPicPr>
        <p:blipFill>
          <a:blip r:embed="rId3"/>
          <a:stretch>
            <a:fillRect/>
          </a:stretch>
        </p:blipFill>
        <p:spPr>
          <a:xfrm>
            <a:off x="1295400" y="1648138"/>
            <a:ext cx="4476750" cy="704850"/>
          </a:xfrm>
          <a:prstGeom prst="rect">
            <a:avLst/>
          </a:prstGeom>
        </p:spPr>
      </p:pic>
      <p:pic>
        <p:nvPicPr>
          <p:cNvPr id="5" name="Picture 4"/>
          <p:cNvPicPr>
            <a:picLocks noChangeAspect="1"/>
          </p:cNvPicPr>
          <p:nvPr/>
        </p:nvPicPr>
        <p:blipFill>
          <a:blip r:embed="rId4"/>
          <a:stretch>
            <a:fillRect/>
          </a:stretch>
        </p:blipFill>
        <p:spPr>
          <a:xfrm>
            <a:off x="2362200" y="4267200"/>
            <a:ext cx="4562475" cy="1057275"/>
          </a:xfrm>
          <a:prstGeom prst="rect">
            <a:avLst/>
          </a:prstGeom>
        </p:spPr>
      </p:pic>
      <p:pic>
        <p:nvPicPr>
          <p:cNvPr id="6" name="Picture 5"/>
          <p:cNvPicPr>
            <a:picLocks noChangeAspect="1"/>
          </p:cNvPicPr>
          <p:nvPr/>
        </p:nvPicPr>
        <p:blipFill>
          <a:blip r:embed="rId5"/>
          <a:stretch>
            <a:fillRect/>
          </a:stretch>
        </p:blipFill>
        <p:spPr>
          <a:xfrm>
            <a:off x="5638800" y="2085886"/>
            <a:ext cx="3590925" cy="1733550"/>
          </a:xfrm>
          <a:prstGeom prst="rect">
            <a:avLst/>
          </a:prstGeom>
        </p:spPr>
      </p:pic>
    </p:spTree>
    <p:extLst>
      <p:ext uri="{BB962C8B-B14F-4D97-AF65-F5344CB8AC3E}">
        <p14:creationId xmlns:p14="http://schemas.microsoft.com/office/powerpoint/2010/main" val="437093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Interestingness Measure: </a:t>
            </a:r>
            <a:r>
              <a:rPr lang="el-GR" dirty="0">
                <a:latin typeface="Bahnschrift" panose="020B0502040204020203" pitchFamily="34" charset="0"/>
              </a:rPr>
              <a:t>χ</a:t>
            </a:r>
            <a:r>
              <a:rPr lang="en-US" baseline="30000" dirty="0">
                <a:latin typeface="Bahnschrift" panose="020B0502040204020203" pitchFamily="34" charset="0"/>
              </a:rPr>
              <a:t>2</a:t>
            </a:r>
            <a:endParaRPr lang="en-US" dirty="0"/>
          </a:p>
        </p:txBody>
      </p:sp>
      <p:sp>
        <p:nvSpPr>
          <p:cNvPr id="3" name="Content Placeholder 2"/>
          <p:cNvSpPr>
            <a:spLocks noGrp="1"/>
          </p:cNvSpPr>
          <p:nvPr>
            <p:ph idx="1"/>
          </p:nvPr>
        </p:nvSpPr>
        <p:spPr>
          <a:xfrm>
            <a:off x="392555" y="1676400"/>
            <a:ext cx="6781800" cy="4800600"/>
          </a:xfrm>
        </p:spPr>
        <p:txBody>
          <a:bodyPr/>
          <a:lstStyle/>
          <a:p>
            <a:r>
              <a:rPr lang="en-US" dirty="0"/>
              <a:t>Another measure to test correlated events: </a:t>
            </a:r>
            <a:r>
              <a:rPr lang="el-GR" dirty="0">
                <a:latin typeface="Bahnschrift" panose="020B0502040204020203" pitchFamily="34" charset="0"/>
              </a:rPr>
              <a:t>χ</a:t>
            </a:r>
            <a:r>
              <a:rPr lang="en-US" baseline="30000" dirty="0" smtClean="0">
                <a:latin typeface="Bahnschrift" panose="020B0502040204020203" pitchFamily="34" charset="0"/>
              </a:rPr>
              <a:t>2</a:t>
            </a:r>
          </a:p>
          <a:p>
            <a:pPr marL="0" indent="0">
              <a:buNone/>
            </a:pPr>
            <a:r>
              <a:rPr lang="en-US" dirty="0"/>
              <a:t> </a:t>
            </a:r>
            <a:endParaRPr lang="en-US" dirty="0" smtClean="0"/>
          </a:p>
          <a:p>
            <a:r>
              <a:rPr lang="en-US" dirty="0" smtClean="0"/>
              <a:t>General </a:t>
            </a:r>
            <a:r>
              <a:rPr lang="en-US" dirty="0"/>
              <a:t>rules </a:t>
            </a:r>
          </a:p>
          <a:p>
            <a:pPr lvl="1"/>
            <a:r>
              <a:rPr lang="el-GR" dirty="0">
                <a:latin typeface="Bahnschrift" panose="020B0502040204020203" pitchFamily="34" charset="0"/>
              </a:rPr>
              <a:t>χ</a:t>
            </a:r>
            <a:r>
              <a:rPr lang="en-US" baseline="30000" dirty="0">
                <a:latin typeface="Bahnschrift" panose="020B0502040204020203" pitchFamily="34" charset="0"/>
              </a:rPr>
              <a:t>2</a:t>
            </a:r>
            <a:r>
              <a:rPr lang="en-US" dirty="0" smtClean="0"/>
              <a:t> </a:t>
            </a:r>
            <a:r>
              <a:rPr lang="en-US" dirty="0"/>
              <a:t>= 0: independent </a:t>
            </a:r>
            <a:endParaRPr lang="en-US" dirty="0" smtClean="0"/>
          </a:p>
          <a:p>
            <a:pPr lvl="1"/>
            <a:r>
              <a:rPr lang="el-GR" dirty="0">
                <a:latin typeface="Bahnschrift" panose="020B0502040204020203" pitchFamily="34" charset="0"/>
              </a:rPr>
              <a:t>χ</a:t>
            </a:r>
            <a:r>
              <a:rPr lang="en-US" baseline="30000" dirty="0">
                <a:latin typeface="Bahnschrift" panose="020B0502040204020203" pitchFamily="34" charset="0"/>
              </a:rPr>
              <a:t>2</a:t>
            </a:r>
            <a:r>
              <a:rPr lang="en-US" dirty="0" smtClean="0"/>
              <a:t> </a:t>
            </a:r>
            <a:r>
              <a:rPr lang="en-US" dirty="0"/>
              <a:t>&gt; 0: correlated, either positive or negative, so it needs additional </a:t>
            </a:r>
            <a:r>
              <a:rPr lang="en-US" dirty="0" smtClean="0"/>
              <a:t>test</a:t>
            </a:r>
          </a:p>
          <a:p>
            <a:pPr lvl="1"/>
            <a:endParaRPr lang="en-US" dirty="0"/>
          </a:p>
          <a:p>
            <a:pPr lvl="1"/>
            <a:endParaRPr lang="en-US" dirty="0" smtClean="0"/>
          </a:p>
          <a:p>
            <a:pPr lvl="1"/>
            <a:endParaRPr lang="en-US" dirty="0"/>
          </a:p>
          <a:p>
            <a:r>
              <a:rPr lang="el-GR" dirty="0">
                <a:latin typeface="Bahnschrift" panose="020B0502040204020203" pitchFamily="34" charset="0"/>
              </a:rPr>
              <a:t>χ</a:t>
            </a:r>
            <a:r>
              <a:rPr lang="en-US" baseline="30000" dirty="0">
                <a:latin typeface="Bahnschrift" panose="020B0502040204020203" pitchFamily="34" charset="0"/>
              </a:rPr>
              <a:t>2</a:t>
            </a:r>
            <a:r>
              <a:rPr lang="en-US" dirty="0" smtClean="0"/>
              <a:t> </a:t>
            </a:r>
            <a:r>
              <a:rPr lang="en-US" dirty="0"/>
              <a:t>shows B and C are negatively correlated since the expected value is 450 but the observed is only 400 </a:t>
            </a:r>
            <a:endParaRPr lang="en-US" dirty="0" smtClean="0"/>
          </a:p>
          <a:p>
            <a:r>
              <a:rPr lang="el-GR" dirty="0" smtClean="0">
                <a:latin typeface="Bahnschrift" panose="020B0502040204020203" pitchFamily="34" charset="0"/>
              </a:rPr>
              <a:t>χ</a:t>
            </a:r>
            <a:r>
              <a:rPr lang="en-US" baseline="30000" dirty="0">
                <a:latin typeface="Bahnschrift" panose="020B0502040204020203" pitchFamily="34" charset="0"/>
              </a:rPr>
              <a:t>2</a:t>
            </a:r>
            <a:r>
              <a:rPr lang="en-US" dirty="0"/>
              <a:t> </a:t>
            </a:r>
            <a:r>
              <a:rPr lang="en-US" dirty="0" smtClean="0"/>
              <a:t>is </a:t>
            </a:r>
            <a:r>
              <a:rPr lang="en-US" dirty="0"/>
              <a:t>also more telling than the support-confidence framework</a:t>
            </a:r>
          </a:p>
        </p:txBody>
      </p:sp>
      <p:pic>
        <p:nvPicPr>
          <p:cNvPr id="4" name="Picture 3"/>
          <p:cNvPicPr>
            <a:picLocks noChangeAspect="1"/>
          </p:cNvPicPr>
          <p:nvPr/>
        </p:nvPicPr>
        <p:blipFill>
          <a:blip r:embed="rId3"/>
          <a:stretch>
            <a:fillRect/>
          </a:stretch>
        </p:blipFill>
        <p:spPr>
          <a:xfrm>
            <a:off x="2262416" y="2064844"/>
            <a:ext cx="3695700" cy="619125"/>
          </a:xfrm>
          <a:prstGeom prst="rect">
            <a:avLst/>
          </a:prstGeom>
        </p:spPr>
      </p:pic>
      <p:pic>
        <p:nvPicPr>
          <p:cNvPr id="5" name="Picture 4"/>
          <p:cNvPicPr>
            <a:picLocks noChangeAspect="1"/>
          </p:cNvPicPr>
          <p:nvPr/>
        </p:nvPicPr>
        <p:blipFill>
          <a:blip r:embed="rId4"/>
          <a:stretch>
            <a:fillRect/>
          </a:stretch>
        </p:blipFill>
        <p:spPr>
          <a:xfrm>
            <a:off x="817582" y="4076700"/>
            <a:ext cx="6838950" cy="590550"/>
          </a:xfrm>
          <a:prstGeom prst="rect">
            <a:avLst/>
          </a:prstGeom>
        </p:spPr>
      </p:pic>
      <p:pic>
        <p:nvPicPr>
          <p:cNvPr id="6" name="Picture 5"/>
          <p:cNvPicPr>
            <a:picLocks noChangeAspect="1"/>
          </p:cNvPicPr>
          <p:nvPr/>
        </p:nvPicPr>
        <p:blipFill>
          <a:blip r:embed="rId5"/>
          <a:stretch>
            <a:fillRect/>
          </a:stretch>
        </p:blipFill>
        <p:spPr>
          <a:xfrm>
            <a:off x="6130265" y="1130960"/>
            <a:ext cx="3052534" cy="2064711"/>
          </a:xfrm>
          <a:prstGeom prst="rect">
            <a:avLst/>
          </a:prstGeom>
        </p:spPr>
      </p:pic>
    </p:spTree>
    <p:extLst>
      <p:ext uri="{BB962C8B-B14F-4D97-AF65-F5344CB8AC3E}">
        <p14:creationId xmlns:p14="http://schemas.microsoft.com/office/powerpoint/2010/main" val="3974924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Lift and </a:t>
            </a:r>
            <a:r>
              <a:rPr lang="el-GR" dirty="0">
                <a:latin typeface="Bahnschrift" panose="020B0502040204020203" pitchFamily="34" charset="0"/>
              </a:rPr>
              <a:t>χ</a:t>
            </a:r>
            <a:r>
              <a:rPr lang="en-US" baseline="30000" dirty="0">
                <a:latin typeface="Bahnschrift" panose="020B0502040204020203" pitchFamily="34" charset="0"/>
              </a:rPr>
              <a:t>2</a:t>
            </a:r>
            <a:r>
              <a:rPr lang="en-US" dirty="0" smtClean="0"/>
              <a:t> </a:t>
            </a:r>
            <a:r>
              <a:rPr lang="en-US" dirty="0"/>
              <a:t>: Are They Always Good Measures?</a:t>
            </a:r>
          </a:p>
        </p:txBody>
      </p:sp>
      <p:sp>
        <p:nvSpPr>
          <p:cNvPr id="5" name="Content Placeholder 4"/>
          <p:cNvSpPr>
            <a:spLocks noGrp="1"/>
          </p:cNvSpPr>
          <p:nvPr>
            <p:ph idx="1"/>
          </p:nvPr>
        </p:nvSpPr>
        <p:spPr>
          <a:xfrm>
            <a:off x="322489" y="2160590"/>
            <a:ext cx="5544911" cy="4697410"/>
          </a:xfrm>
        </p:spPr>
        <p:txBody>
          <a:bodyPr>
            <a:normAutofit/>
          </a:bodyPr>
          <a:lstStyle/>
          <a:p>
            <a:r>
              <a:rPr lang="en-US" dirty="0"/>
              <a:t>Null transactions: Transactions that contain neither B nor C </a:t>
            </a:r>
            <a:endParaRPr lang="en-US" dirty="0" smtClean="0"/>
          </a:p>
          <a:p>
            <a:r>
              <a:rPr lang="en-US" dirty="0" smtClean="0"/>
              <a:t> </a:t>
            </a:r>
            <a:r>
              <a:rPr lang="en-US" dirty="0"/>
              <a:t>Let’s examine the dataset D </a:t>
            </a:r>
          </a:p>
          <a:p>
            <a:pPr lvl="1"/>
            <a:r>
              <a:rPr lang="en-US" dirty="0" smtClean="0"/>
              <a:t>BC </a:t>
            </a:r>
            <a:r>
              <a:rPr lang="en-US" dirty="0"/>
              <a:t>(100) is much rarer than B¬C (1000) and ¬BC (1000), but there are many ¬B¬C (100000) </a:t>
            </a:r>
          </a:p>
          <a:p>
            <a:pPr lvl="1"/>
            <a:r>
              <a:rPr lang="en-US" dirty="0" smtClean="0"/>
              <a:t>Unlikely </a:t>
            </a:r>
            <a:r>
              <a:rPr lang="en-US" dirty="0"/>
              <a:t>B &amp; C will happen together! </a:t>
            </a:r>
          </a:p>
          <a:p>
            <a:r>
              <a:rPr lang="en-US" dirty="0" smtClean="0"/>
              <a:t>But</a:t>
            </a:r>
            <a:r>
              <a:rPr lang="en-US" dirty="0"/>
              <a:t>, Lift(B, C) = 8.44 &gt;&gt; 1 (Lift shows B and C are strongly positively correlated!) </a:t>
            </a:r>
          </a:p>
          <a:p>
            <a:r>
              <a:rPr lang="el-GR" dirty="0">
                <a:latin typeface="Bahnschrift" panose="020B0502040204020203" pitchFamily="34" charset="0"/>
              </a:rPr>
              <a:t>χ</a:t>
            </a:r>
            <a:r>
              <a:rPr lang="en-US" baseline="30000" dirty="0">
                <a:latin typeface="Bahnschrift" panose="020B0502040204020203" pitchFamily="34" charset="0"/>
              </a:rPr>
              <a:t>2</a:t>
            </a:r>
            <a:r>
              <a:rPr lang="en-US" dirty="0" smtClean="0"/>
              <a:t> </a:t>
            </a:r>
            <a:r>
              <a:rPr lang="en-US" dirty="0"/>
              <a:t>= 670: Observed(BC) &gt;&gt; expected value (11.85) </a:t>
            </a:r>
          </a:p>
          <a:p>
            <a:r>
              <a:rPr lang="en-US" dirty="0" smtClean="0"/>
              <a:t>Too </a:t>
            </a:r>
            <a:r>
              <a:rPr lang="en-US" dirty="0"/>
              <a:t>many null transactions may “spoil the soup”!</a:t>
            </a:r>
          </a:p>
        </p:txBody>
      </p:sp>
      <p:pic>
        <p:nvPicPr>
          <p:cNvPr id="6" name="Picture 5"/>
          <p:cNvPicPr>
            <a:picLocks noChangeAspect="1"/>
          </p:cNvPicPr>
          <p:nvPr/>
        </p:nvPicPr>
        <p:blipFill>
          <a:blip r:embed="rId3"/>
          <a:stretch>
            <a:fillRect/>
          </a:stretch>
        </p:blipFill>
        <p:spPr>
          <a:xfrm>
            <a:off x="5547179" y="1360490"/>
            <a:ext cx="3600450" cy="1600200"/>
          </a:xfrm>
          <a:prstGeom prst="rect">
            <a:avLst/>
          </a:prstGeom>
        </p:spPr>
      </p:pic>
      <p:pic>
        <p:nvPicPr>
          <p:cNvPr id="7" name="Picture 6"/>
          <p:cNvPicPr>
            <a:picLocks noChangeAspect="1"/>
          </p:cNvPicPr>
          <p:nvPr/>
        </p:nvPicPr>
        <p:blipFill>
          <a:blip r:embed="rId4"/>
          <a:stretch>
            <a:fillRect/>
          </a:stretch>
        </p:blipFill>
        <p:spPr>
          <a:xfrm>
            <a:off x="5381625" y="4953000"/>
            <a:ext cx="3762375" cy="1666875"/>
          </a:xfrm>
          <a:prstGeom prst="rect">
            <a:avLst/>
          </a:prstGeom>
        </p:spPr>
      </p:pic>
    </p:spTree>
    <p:extLst>
      <p:ext uri="{BB962C8B-B14F-4D97-AF65-F5344CB8AC3E}">
        <p14:creationId xmlns:p14="http://schemas.microsoft.com/office/powerpoint/2010/main" val="223239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057400"/>
            <a:ext cx="7480005" cy="1646302"/>
          </a:xfrm>
        </p:spPr>
        <p:txBody>
          <a:bodyPr/>
          <a:lstStyle/>
          <a:p>
            <a:pPr algn="ctr"/>
            <a:r>
              <a:rPr lang="en-US" sz="4800" dirty="0"/>
              <a:t>Null Invariance Measures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078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Interestingness Measures &amp; Null-Invariance</a:t>
            </a:r>
          </a:p>
        </p:txBody>
      </p:sp>
      <p:sp>
        <p:nvSpPr>
          <p:cNvPr id="3" name="Content Placeholder 2"/>
          <p:cNvSpPr>
            <a:spLocks noGrp="1"/>
          </p:cNvSpPr>
          <p:nvPr>
            <p:ph idx="1"/>
          </p:nvPr>
        </p:nvSpPr>
        <p:spPr>
          <a:xfrm>
            <a:off x="609598" y="1930400"/>
            <a:ext cx="6347714" cy="3880773"/>
          </a:xfrm>
        </p:spPr>
        <p:txBody>
          <a:bodyPr/>
          <a:lstStyle/>
          <a:p>
            <a:r>
              <a:rPr lang="en-US" dirty="0"/>
              <a:t>Null invariance: Value does not change with the # of null-transactions </a:t>
            </a:r>
          </a:p>
          <a:p>
            <a:r>
              <a:rPr lang="en-US" dirty="0" smtClean="0"/>
              <a:t>A </a:t>
            </a:r>
            <a:r>
              <a:rPr lang="en-US" dirty="0"/>
              <a:t>few interestingness measures: Some are null invariant</a:t>
            </a:r>
          </a:p>
        </p:txBody>
      </p:sp>
      <p:pic>
        <p:nvPicPr>
          <p:cNvPr id="4" name="Picture 3"/>
          <p:cNvPicPr>
            <a:picLocks noChangeAspect="1"/>
          </p:cNvPicPr>
          <p:nvPr/>
        </p:nvPicPr>
        <p:blipFill>
          <a:blip r:embed="rId3"/>
          <a:stretch>
            <a:fillRect/>
          </a:stretch>
        </p:blipFill>
        <p:spPr>
          <a:xfrm>
            <a:off x="0" y="3048000"/>
            <a:ext cx="9144000" cy="3464205"/>
          </a:xfrm>
          <a:prstGeom prst="rect">
            <a:avLst/>
          </a:prstGeom>
        </p:spPr>
      </p:pic>
    </p:spTree>
    <p:extLst>
      <p:ext uri="{BB962C8B-B14F-4D97-AF65-F5344CB8AC3E}">
        <p14:creationId xmlns:p14="http://schemas.microsoft.com/office/powerpoint/2010/main" val="18900285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9119</TotalTime>
  <Words>3109</Words>
  <Application>Microsoft Office PowerPoint</Application>
  <PresentationFormat>On-screen Show (4:3)</PresentationFormat>
  <Paragraphs>193</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vt:lpstr>
      <vt:lpstr>Calibri</vt:lpstr>
      <vt:lpstr>Trebuchet MS</vt:lpstr>
      <vt:lpstr>Wingdings 3</vt:lpstr>
      <vt:lpstr>Facet</vt:lpstr>
      <vt:lpstr>DATA MINING</vt:lpstr>
      <vt:lpstr>How to Judge if a Rule/Pattern Is Interesting?</vt:lpstr>
      <vt:lpstr>Limitation of the Support-Confidence Framework</vt:lpstr>
      <vt:lpstr>Interestingness Measures:  Lift and χ2</vt:lpstr>
      <vt:lpstr>Interestingness Measure: Lift</vt:lpstr>
      <vt:lpstr>Interestingness Measure: χ2</vt:lpstr>
      <vt:lpstr>Lift and χ2 : Are They Always Good Measures?</vt:lpstr>
      <vt:lpstr>Null Invariance Measures</vt:lpstr>
      <vt:lpstr>Interestingness Measures &amp; Null-Invariance</vt:lpstr>
      <vt:lpstr>Null Invariance: An Important Property</vt:lpstr>
      <vt:lpstr>Comparison of Null-Invariant Measures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Microsoft account</cp:lastModifiedBy>
  <cp:revision>274</cp:revision>
  <dcterms:created xsi:type="dcterms:W3CDTF">2011-10-17T19:46:53Z</dcterms:created>
  <dcterms:modified xsi:type="dcterms:W3CDTF">2023-12-10T05:59:20Z</dcterms:modified>
</cp:coreProperties>
</file>