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59" r:id="rId4"/>
    <p:sldId id="267" r:id="rId5"/>
    <p:sldId id="261" r:id="rId6"/>
    <p:sldId id="268" r:id="rId7"/>
    <p:sldId id="260" r:id="rId8"/>
    <p:sldId id="262" r:id="rId9"/>
    <p:sldId id="263" r:id="rId10"/>
    <p:sldId id="270" r:id="rId11"/>
    <p:sldId id="271" r:id="rId12"/>
    <p:sldId id="264" r:id="rId13"/>
    <p:sldId id="257" r:id="rId14"/>
    <p:sldId id="258" r:id="rId15"/>
    <p:sldId id="272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>
        <p:scale>
          <a:sx n="88" d="100"/>
          <a:sy n="88" d="100"/>
        </p:scale>
        <p:origin x="-120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oleObject" Target="&#1050;&#1085;&#1080;&#1075;&#1072;1" TargetMode="External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Уровень</a:t>
            </a:r>
            <a:r>
              <a:rPr lang="ru-RU" baseline="0"/>
              <a:t> технических навыков учащихся 9</a:t>
            </a:r>
            <a:r>
              <a:rPr lang="en-US" baseline="0"/>
              <a:t>"</a:t>
            </a:r>
            <a:r>
              <a:rPr lang="ru-RU" baseline="0"/>
              <a:t>А</a:t>
            </a:r>
            <a:r>
              <a:rPr lang="en-US" baseline="0"/>
              <a:t>"</a:t>
            </a:r>
            <a:r>
              <a:rPr lang="ru-RU" baseline="0"/>
              <a:t> класса 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1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7189341398550344E-2"/>
          <c:y val="0.22882075379535374"/>
          <c:w val="0.80562131720289931"/>
          <c:h val="0.6891637033274066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92D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4B2-FF44-BE4F-2B51B7A650E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4B2-FF44-BE4F-2B51B7A650E8}"/>
              </c:ext>
            </c:extLst>
          </c:dPt>
          <c:dLbls>
            <c:dLbl>
              <c:idx val="0"/>
              <c:layout>
                <c:manualLayout>
                  <c:x val="-0.21786865883092033"/>
                  <c:y val="-0.1236211855809164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2000" dirty="0" smtClean="0">
                        <a:solidFill>
                          <a:schemeClr val="bg1"/>
                        </a:solidFill>
                      </a:rPr>
                      <a:t>69,12</a:t>
                    </a:r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%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508908641789705"/>
                      <c:h val="0.1807603488816234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4B2-FF44-BE4F-2B51B7A650E8}"/>
                </c:ext>
              </c:extLst>
            </c:dLbl>
            <c:dLbl>
              <c:idx val="1"/>
              <c:layout>
                <c:manualLayout>
                  <c:x val="0.2474177775498495"/>
                  <c:y val="2.15497817075070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2000" dirty="0" smtClean="0">
                        <a:solidFill>
                          <a:schemeClr val="bg1"/>
                        </a:solidFill>
                      </a:rPr>
                      <a:t>47,16</a:t>
                    </a:r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%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8258221680876977"/>
                      <c:h val="0.193859649122807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4B2-FF44-BE4F-2B51B7A650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val>
            <c:numRef>
              <c:f>Лист1!$A$27:$B$27</c:f>
              <c:numCache>
                <c:formatCode>General</c:formatCode>
                <c:ptCount val="2"/>
                <c:pt idx="0">
                  <c:v>69.12</c:v>
                </c:pt>
                <c:pt idx="1">
                  <c:v>47.16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4B2-FF44-BE4F-2B51B7A65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Уровень технических навыков учащихся 9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"</a:t>
            </a: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Б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"</a:t>
            </a: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класса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C6A-C04B-8E3B-6730862D99FB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C6A-C04B-8E3B-6730862D99FB}"/>
              </c:ext>
            </c:extLst>
          </c:dPt>
          <c:dLbls>
            <c:dLbl>
              <c:idx val="0"/>
              <c:layout>
                <c:manualLayout>
                  <c:x val="-0.21442682926829268"/>
                  <c:y val="-9.231674424674815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2400" smtClean="0">
                        <a:solidFill>
                          <a:schemeClr val="bg1"/>
                        </a:solidFill>
                      </a:rPr>
                      <a:t>56,83</a:t>
                    </a:r>
                    <a:r>
                      <a:rPr lang="en-US" sz="2400" smtClean="0">
                        <a:solidFill>
                          <a:schemeClr val="bg1"/>
                        </a:solidFill>
                      </a:rPr>
                      <a:t>%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4020722104858844"/>
                      <c:h val="0.173977900552486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C6A-C04B-8E3B-6730862D99FB}"/>
                </c:ext>
              </c:extLst>
            </c:dLbl>
            <c:dLbl>
              <c:idx val="1"/>
              <c:layout>
                <c:manualLayout>
                  <c:x val="0.21100322571882826"/>
                  <c:y val="4.513989347083324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2400" dirty="0" smtClean="0">
                        <a:solidFill>
                          <a:schemeClr val="bg1"/>
                        </a:solidFill>
                      </a:rPr>
                      <a:t>43,17</a:t>
                    </a:r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%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C6A-C04B-8E3B-6730862D99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val>
            <c:numRef>
              <c:f>Лист1!$A$30:$B$30</c:f>
              <c:numCache>
                <c:formatCode>0.00</c:formatCode>
                <c:ptCount val="2"/>
                <c:pt idx="0">
                  <c:v>56.83</c:v>
                </c:pt>
                <c:pt idx="1">
                  <c:v>43.17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C6A-C04B-8E3B-6730862D9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1D4C4-695D-CB44-8600-DA83F510CDC0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16F4E7D-E9B7-674D-A99A-CC414AA00AD4}">
      <dgm:prSet phldrT="[Текст]" custT="1"/>
      <dgm:spPr/>
      <dgm:t>
        <a:bodyPr/>
        <a:lstStyle/>
        <a:p>
          <a:r>
            <a:rPr lang="ru-RU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Выборка педагогического эксперимента</a:t>
          </a:r>
        </a:p>
      </dgm:t>
    </dgm:pt>
    <dgm:pt modelId="{996F3F10-F268-2C47-A966-A88B061C8E5F}" type="parTrans" cxnId="{A518909C-15BE-934F-A9E3-D2E2C295B960}">
      <dgm:prSet/>
      <dgm:spPr/>
      <dgm:t>
        <a:bodyPr/>
        <a:lstStyle/>
        <a:p>
          <a:endParaRPr lang="ru-RU"/>
        </a:p>
      </dgm:t>
    </dgm:pt>
    <dgm:pt modelId="{16C5AEE0-FC74-4D46-BCC2-857B32DB551F}" type="sibTrans" cxnId="{A518909C-15BE-934F-A9E3-D2E2C295B960}">
      <dgm:prSet/>
      <dgm:spPr/>
      <dgm:t>
        <a:bodyPr/>
        <a:lstStyle/>
        <a:p>
          <a:endParaRPr lang="ru-RU"/>
        </a:p>
      </dgm:t>
    </dgm:pt>
    <dgm:pt modelId="{F68F622D-2EE7-2F40-B9CC-36C8D215875C}">
      <dgm:prSet phldrT="[Текст]" custT="1"/>
      <dgm:spPr/>
      <dgm:t>
        <a:bodyPr/>
        <a:lstStyle/>
        <a:p>
          <a:r>
            <a:rPr lang="ru-RU" sz="1400">
              <a:latin typeface="Times New Roman" panose="02020603050405020304" pitchFamily="18" charset="0"/>
              <a:cs typeface="Times New Roman" panose="02020603050405020304" pitchFamily="18" charset="0"/>
            </a:rPr>
            <a:t>Экспериментальная группа</a:t>
          </a:r>
        </a:p>
      </dgm:t>
    </dgm:pt>
    <dgm:pt modelId="{5AF89AA7-667B-0949-B996-19A241067D39}" type="parTrans" cxnId="{4EAE4C17-3DEB-1144-98D5-3396C3D562E1}">
      <dgm:prSet/>
      <dgm:spPr/>
      <dgm:t>
        <a:bodyPr/>
        <a:lstStyle/>
        <a:p>
          <a:endParaRPr lang="ru-RU"/>
        </a:p>
      </dgm:t>
    </dgm:pt>
    <dgm:pt modelId="{B197873B-B9FE-1644-AE91-8649A7982EDF}" type="sibTrans" cxnId="{4EAE4C17-3DEB-1144-98D5-3396C3D562E1}">
      <dgm:prSet/>
      <dgm:spPr/>
      <dgm:t>
        <a:bodyPr/>
        <a:lstStyle/>
        <a:p>
          <a:endParaRPr lang="ru-RU"/>
        </a:p>
      </dgm:t>
    </dgm:pt>
    <dgm:pt modelId="{40454486-E35E-EF4E-8475-9E391B58394C}">
      <dgm:prSet phldrT="[Текст]" custT="1"/>
      <dgm:spPr/>
      <dgm:t>
        <a:bodyPr/>
        <a:lstStyle/>
        <a:p>
          <a:r>
            <a:rPr lang="ru-RU" sz="1400">
              <a:latin typeface="Times New Roman" panose="02020603050405020304" pitchFamily="18" charset="0"/>
              <a:cs typeface="Times New Roman" panose="02020603050405020304" pitchFamily="18" charset="0"/>
            </a:rPr>
            <a:t>9 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“A”</a:t>
          </a:r>
          <a:endParaRPr lang="x-none" sz="14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ru-RU" sz="1400">
              <a:latin typeface="Times New Roman" panose="02020603050405020304" pitchFamily="18" charset="0"/>
              <a:cs typeface="Times New Roman" panose="02020603050405020304" pitchFamily="18" charset="0"/>
            </a:rPr>
            <a:t>25 учащихся</a:t>
          </a:r>
        </a:p>
      </dgm:t>
    </dgm:pt>
    <dgm:pt modelId="{0906ED3B-40F3-274E-9311-47D95EC6C847}" type="parTrans" cxnId="{9BF8B538-853D-B344-9578-13B7D09ADBEE}">
      <dgm:prSet/>
      <dgm:spPr/>
      <dgm:t>
        <a:bodyPr/>
        <a:lstStyle/>
        <a:p>
          <a:endParaRPr lang="ru-RU"/>
        </a:p>
      </dgm:t>
    </dgm:pt>
    <dgm:pt modelId="{CCCA5A03-567C-5548-8488-DB35E6905B33}" type="sibTrans" cxnId="{9BF8B538-853D-B344-9578-13B7D09ADBEE}">
      <dgm:prSet/>
      <dgm:spPr/>
      <dgm:t>
        <a:bodyPr/>
        <a:lstStyle/>
        <a:p>
          <a:endParaRPr lang="ru-RU"/>
        </a:p>
      </dgm:t>
    </dgm:pt>
    <dgm:pt modelId="{59F0A27B-9E09-2C4F-ADFD-82643A2F247F}">
      <dgm:prSet phldrT="[Текст]" custT="1"/>
      <dgm:spPr/>
      <dgm:t>
        <a:bodyPr/>
        <a:lstStyle/>
        <a:p>
          <a:r>
            <a:rPr lang="ru-RU" sz="1400">
              <a:latin typeface="Times New Roman" panose="02020603050405020304" pitchFamily="18" charset="0"/>
              <a:cs typeface="Times New Roman" panose="02020603050405020304" pitchFamily="18" charset="0"/>
            </a:rPr>
            <a:t>Контрольная </a:t>
          </a:r>
          <a:endParaRPr lang="x-none" sz="14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ru-RU" sz="1400">
              <a:latin typeface="Times New Roman" panose="02020603050405020304" pitchFamily="18" charset="0"/>
              <a:cs typeface="Times New Roman" panose="02020603050405020304" pitchFamily="18" charset="0"/>
            </a:rPr>
            <a:t>группа</a:t>
          </a:r>
        </a:p>
      </dgm:t>
    </dgm:pt>
    <dgm:pt modelId="{7DB233A1-5AD1-8E45-91B8-2BAAAFBFD6BA}" type="parTrans" cxnId="{17092EE3-D74B-C54C-B160-78D2A6197C9B}">
      <dgm:prSet/>
      <dgm:spPr/>
      <dgm:t>
        <a:bodyPr/>
        <a:lstStyle/>
        <a:p>
          <a:endParaRPr lang="ru-RU"/>
        </a:p>
      </dgm:t>
    </dgm:pt>
    <dgm:pt modelId="{D5D6A1FE-45D5-F540-B247-8B163AA93222}" type="sibTrans" cxnId="{17092EE3-D74B-C54C-B160-78D2A6197C9B}">
      <dgm:prSet/>
      <dgm:spPr/>
      <dgm:t>
        <a:bodyPr/>
        <a:lstStyle/>
        <a:p>
          <a:endParaRPr lang="ru-RU"/>
        </a:p>
      </dgm:t>
    </dgm:pt>
    <dgm:pt modelId="{937FC67E-9A75-1C47-86A6-DA842991DDA6}">
      <dgm:prSet phldrT="[Текст]" custT="1"/>
      <dgm:spPr/>
      <dgm:t>
        <a:bodyPr/>
        <a:lstStyle/>
        <a:p>
          <a:r>
            <a:rPr lang="ru-RU" sz="1400">
              <a:latin typeface="Times New Roman" panose="02020603050405020304" pitchFamily="18" charset="0"/>
              <a:cs typeface="Times New Roman" panose="02020603050405020304" pitchFamily="18" charset="0"/>
            </a:rPr>
            <a:t>9 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ru-RU" sz="1400">
              <a:latin typeface="Times New Roman" panose="02020603050405020304" pitchFamily="18" charset="0"/>
              <a:cs typeface="Times New Roman" panose="02020603050405020304" pitchFamily="18" charset="0"/>
            </a:rPr>
            <a:t>Б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endParaRPr lang="x-none" sz="14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ru-RU" sz="1400">
              <a:latin typeface="Times New Roman" panose="02020603050405020304" pitchFamily="18" charset="0"/>
              <a:cs typeface="Times New Roman" panose="02020603050405020304" pitchFamily="18" charset="0"/>
            </a:rPr>
            <a:t>23 учащихся</a:t>
          </a:r>
        </a:p>
      </dgm:t>
    </dgm:pt>
    <dgm:pt modelId="{E7475510-A589-6441-9DB0-B42C18BE8D33}" type="parTrans" cxnId="{B84114BE-48E9-7A4D-B364-0355E335D9AE}">
      <dgm:prSet/>
      <dgm:spPr/>
      <dgm:t>
        <a:bodyPr/>
        <a:lstStyle/>
        <a:p>
          <a:endParaRPr lang="ru-RU"/>
        </a:p>
      </dgm:t>
    </dgm:pt>
    <dgm:pt modelId="{3A7DE67B-D241-0E46-A4B4-2A76702A3DA1}" type="sibTrans" cxnId="{B84114BE-48E9-7A4D-B364-0355E335D9AE}">
      <dgm:prSet/>
      <dgm:spPr/>
      <dgm:t>
        <a:bodyPr/>
        <a:lstStyle/>
        <a:p>
          <a:endParaRPr lang="ru-RU"/>
        </a:p>
      </dgm:t>
    </dgm:pt>
    <dgm:pt modelId="{3F3C94E6-AF7E-EF4D-9817-2C23B2657DEF}" type="pres">
      <dgm:prSet presAssocID="{4CF1D4C4-695D-CB44-8600-DA83F510CD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C532AC6-04EC-C045-BF9F-C7FAACAC0462}" type="pres">
      <dgm:prSet presAssocID="{816F4E7D-E9B7-674D-A99A-CC414AA00AD4}" presName="hierRoot1" presStyleCnt="0"/>
      <dgm:spPr/>
    </dgm:pt>
    <dgm:pt modelId="{04AD151F-981E-0F46-9D2C-F69F7AD56AD4}" type="pres">
      <dgm:prSet presAssocID="{816F4E7D-E9B7-674D-A99A-CC414AA00AD4}" presName="composite" presStyleCnt="0"/>
      <dgm:spPr/>
    </dgm:pt>
    <dgm:pt modelId="{85446217-564A-034A-867A-D9C3237EFD2C}" type="pres">
      <dgm:prSet presAssocID="{816F4E7D-E9B7-674D-A99A-CC414AA00AD4}" presName="background" presStyleLbl="node0" presStyleIdx="0" presStyleCnt="1"/>
      <dgm:spPr/>
    </dgm:pt>
    <dgm:pt modelId="{5F8F7DF0-B8A4-B845-8642-F03A2D775C46}" type="pres">
      <dgm:prSet presAssocID="{816F4E7D-E9B7-674D-A99A-CC414AA00AD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24371C-5984-404E-8916-EB44C288ABA1}" type="pres">
      <dgm:prSet presAssocID="{816F4E7D-E9B7-674D-A99A-CC414AA00AD4}" presName="hierChild2" presStyleCnt="0"/>
      <dgm:spPr/>
    </dgm:pt>
    <dgm:pt modelId="{66B34928-21CD-DA48-8694-7FC23A44AEF5}" type="pres">
      <dgm:prSet presAssocID="{5AF89AA7-667B-0949-B996-19A241067D39}" presName="Name10" presStyleLbl="parChTrans1D2" presStyleIdx="0" presStyleCnt="2"/>
      <dgm:spPr/>
      <dgm:t>
        <a:bodyPr/>
        <a:lstStyle/>
        <a:p>
          <a:endParaRPr lang="ru-RU"/>
        </a:p>
      </dgm:t>
    </dgm:pt>
    <dgm:pt modelId="{C0294F43-9420-2E44-A22C-5A0FD5F68701}" type="pres">
      <dgm:prSet presAssocID="{F68F622D-2EE7-2F40-B9CC-36C8D215875C}" presName="hierRoot2" presStyleCnt="0"/>
      <dgm:spPr/>
    </dgm:pt>
    <dgm:pt modelId="{9BE89A6C-4BFC-1841-85EE-0F432E5363F7}" type="pres">
      <dgm:prSet presAssocID="{F68F622D-2EE7-2F40-B9CC-36C8D215875C}" presName="composite2" presStyleCnt="0"/>
      <dgm:spPr/>
    </dgm:pt>
    <dgm:pt modelId="{6C57034F-4436-0049-8026-89F4CEF234E4}" type="pres">
      <dgm:prSet presAssocID="{F68F622D-2EE7-2F40-B9CC-36C8D215875C}" presName="background2" presStyleLbl="node2" presStyleIdx="0" presStyleCnt="2"/>
      <dgm:spPr/>
    </dgm:pt>
    <dgm:pt modelId="{2999CCEA-92F4-D140-B59B-5D2961A86551}" type="pres">
      <dgm:prSet presAssocID="{F68F622D-2EE7-2F40-B9CC-36C8D215875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445D6F-C368-1249-9FE5-C2CD5F096169}" type="pres">
      <dgm:prSet presAssocID="{F68F622D-2EE7-2F40-B9CC-36C8D215875C}" presName="hierChild3" presStyleCnt="0"/>
      <dgm:spPr/>
    </dgm:pt>
    <dgm:pt modelId="{1653918B-5EB7-5B44-840B-61DA201E420D}" type="pres">
      <dgm:prSet presAssocID="{0906ED3B-40F3-274E-9311-47D95EC6C847}" presName="Name17" presStyleLbl="parChTrans1D3" presStyleIdx="0" presStyleCnt="2"/>
      <dgm:spPr/>
      <dgm:t>
        <a:bodyPr/>
        <a:lstStyle/>
        <a:p>
          <a:endParaRPr lang="ru-RU"/>
        </a:p>
      </dgm:t>
    </dgm:pt>
    <dgm:pt modelId="{8CDE3162-B1D6-4B42-AE8F-E657E4C1A799}" type="pres">
      <dgm:prSet presAssocID="{40454486-E35E-EF4E-8475-9E391B58394C}" presName="hierRoot3" presStyleCnt="0"/>
      <dgm:spPr/>
    </dgm:pt>
    <dgm:pt modelId="{1AA80146-17FA-0144-9BA4-1FE17181533F}" type="pres">
      <dgm:prSet presAssocID="{40454486-E35E-EF4E-8475-9E391B58394C}" presName="composite3" presStyleCnt="0"/>
      <dgm:spPr/>
    </dgm:pt>
    <dgm:pt modelId="{B0A565B2-49CB-6C46-9BCC-3850EA4889BC}" type="pres">
      <dgm:prSet presAssocID="{40454486-E35E-EF4E-8475-9E391B58394C}" presName="background3" presStyleLbl="node3" presStyleIdx="0" presStyleCnt="2"/>
      <dgm:spPr/>
    </dgm:pt>
    <dgm:pt modelId="{8A59A38C-D7B3-1E4E-BF35-99A411737C68}" type="pres">
      <dgm:prSet presAssocID="{40454486-E35E-EF4E-8475-9E391B58394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6CE551-870D-9349-B8FB-C7D679E888D8}" type="pres">
      <dgm:prSet presAssocID="{40454486-E35E-EF4E-8475-9E391B58394C}" presName="hierChild4" presStyleCnt="0"/>
      <dgm:spPr/>
    </dgm:pt>
    <dgm:pt modelId="{ECD483DF-59B1-1B4C-BBAF-60FBB203A9CE}" type="pres">
      <dgm:prSet presAssocID="{7DB233A1-5AD1-8E45-91B8-2BAAAFBFD6BA}" presName="Name10" presStyleLbl="parChTrans1D2" presStyleIdx="1" presStyleCnt="2"/>
      <dgm:spPr/>
      <dgm:t>
        <a:bodyPr/>
        <a:lstStyle/>
        <a:p>
          <a:endParaRPr lang="ru-RU"/>
        </a:p>
      </dgm:t>
    </dgm:pt>
    <dgm:pt modelId="{173AA6C1-FB8A-D34B-A302-CDBB68C1DB31}" type="pres">
      <dgm:prSet presAssocID="{59F0A27B-9E09-2C4F-ADFD-82643A2F247F}" presName="hierRoot2" presStyleCnt="0"/>
      <dgm:spPr/>
    </dgm:pt>
    <dgm:pt modelId="{BE4F1A97-9A7A-F948-9482-0B88F1231F10}" type="pres">
      <dgm:prSet presAssocID="{59F0A27B-9E09-2C4F-ADFD-82643A2F247F}" presName="composite2" presStyleCnt="0"/>
      <dgm:spPr/>
    </dgm:pt>
    <dgm:pt modelId="{B8140DF8-350E-D647-8750-C30C1A5FEEDF}" type="pres">
      <dgm:prSet presAssocID="{59F0A27B-9E09-2C4F-ADFD-82643A2F247F}" presName="background2" presStyleLbl="node2" presStyleIdx="1" presStyleCnt="2"/>
      <dgm:spPr/>
    </dgm:pt>
    <dgm:pt modelId="{F16A52B9-A04A-A543-8B72-559463B81F2A}" type="pres">
      <dgm:prSet presAssocID="{59F0A27B-9E09-2C4F-ADFD-82643A2F247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C52F92C-CDC5-8648-A448-5B195C53FCE0}" type="pres">
      <dgm:prSet presAssocID="{59F0A27B-9E09-2C4F-ADFD-82643A2F247F}" presName="hierChild3" presStyleCnt="0"/>
      <dgm:spPr/>
    </dgm:pt>
    <dgm:pt modelId="{6376AF5F-E33E-684A-BC31-DCDA7D2D2D91}" type="pres">
      <dgm:prSet presAssocID="{E7475510-A589-6441-9DB0-B42C18BE8D33}" presName="Name17" presStyleLbl="parChTrans1D3" presStyleIdx="1" presStyleCnt="2"/>
      <dgm:spPr/>
      <dgm:t>
        <a:bodyPr/>
        <a:lstStyle/>
        <a:p>
          <a:endParaRPr lang="ru-RU"/>
        </a:p>
      </dgm:t>
    </dgm:pt>
    <dgm:pt modelId="{108F1C65-64FC-2640-8279-AB50A04B7872}" type="pres">
      <dgm:prSet presAssocID="{937FC67E-9A75-1C47-86A6-DA842991DDA6}" presName="hierRoot3" presStyleCnt="0"/>
      <dgm:spPr/>
    </dgm:pt>
    <dgm:pt modelId="{2D5BE360-DCAA-284B-AECB-F6FA4E53C344}" type="pres">
      <dgm:prSet presAssocID="{937FC67E-9A75-1C47-86A6-DA842991DDA6}" presName="composite3" presStyleCnt="0"/>
      <dgm:spPr/>
    </dgm:pt>
    <dgm:pt modelId="{5BB35105-09AB-8141-81B3-A548C2B257F7}" type="pres">
      <dgm:prSet presAssocID="{937FC67E-9A75-1C47-86A6-DA842991DDA6}" presName="background3" presStyleLbl="node3" presStyleIdx="1" presStyleCnt="2"/>
      <dgm:spPr/>
    </dgm:pt>
    <dgm:pt modelId="{C1C47E2A-9E44-D54C-AC35-12AFD8CBD7DA}" type="pres">
      <dgm:prSet presAssocID="{937FC67E-9A75-1C47-86A6-DA842991DDA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07C7F9-EB03-C043-8D4F-E349C4AF2477}" type="pres">
      <dgm:prSet presAssocID="{937FC67E-9A75-1C47-86A6-DA842991DDA6}" presName="hierChild4" presStyleCnt="0"/>
      <dgm:spPr/>
    </dgm:pt>
  </dgm:ptLst>
  <dgm:cxnLst>
    <dgm:cxn modelId="{C298D553-4253-C642-981B-07CDDA93BF08}" type="presOf" srcId="{5AF89AA7-667B-0949-B996-19A241067D39}" destId="{66B34928-21CD-DA48-8694-7FC23A44AEF5}" srcOrd="0" destOrd="0" presId="urn:microsoft.com/office/officeart/2005/8/layout/hierarchy1"/>
    <dgm:cxn modelId="{A518909C-15BE-934F-A9E3-D2E2C295B960}" srcId="{4CF1D4C4-695D-CB44-8600-DA83F510CDC0}" destId="{816F4E7D-E9B7-674D-A99A-CC414AA00AD4}" srcOrd="0" destOrd="0" parTransId="{996F3F10-F268-2C47-A966-A88B061C8E5F}" sibTransId="{16C5AEE0-FC74-4D46-BCC2-857B32DB551F}"/>
    <dgm:cxn modelId="{17092EE3-D74B-C54C-B160-78D2A6197C9B}" srcId="{816F4E7D-E9B7-674D-A99A-CC414AA00AD4}" destId="{59F0A27B-9E09-2C4F-ADFD-82643A2F247F}" srcOrd="1" destOrd="0" parTransId="{7DB233A1-5AD1-8E45-91B8-2BAAAFBFD6BA}" sibTransId="{D5D6A1FE-45D5-F540-B247-8B163AA93222}"/>
    <dgm:cxn modelId="{78539FAD-54C8-7D46-992A-B2C68A566FB5}" type="presOf" srcId="{7DB233A1-5AD1-8E45-91B8-2BAAAFBFD6BA}" destId="{ECD483DF-59B1-1B4C-BBAF-60FBB203A9CE}" srcOrd="0" destOrd="0" presId="urn:microsoft.com/office/officeart/2005/8/layout/hierarchy1"/>
    <dgm:cxn modelId="{094B6F2B-383C-4E49-B792-4789C65279AA}" type="presOf" srcId="{40454486-E35E-EF4E-8475-9E391B58394C}" destId="{8A59A38C-D7B3-1E4E-BF35-99A411737C68}" srcOrd="0" destOrd="0" presId="urn:microsoft.com/office/officeart/2005/8/layout/hierarchy1"/>
    <dgm:cxn modelId="{4EAE4C17-3DEB-1144-98D5-3396C3D562E1}" srcId="{816F4E7D-E9B7-674D-A99A-CC414AA00AD4}" destId="{F68F622D-2EE7-2F40-B9CC-36C8D215875C}" srcOrd="0" destOrd="0" parTransId="{5AF89AA7-667B-0949-B996-19A241067D39}" sibTransId="{B197873B-B9FE-1644-AE91-8649A7982EDF}"/>
    <dgm:cxn modelId="{9BF8B538-853D-B344-9578-13B7D09ADBEE}" srcId="{F68F622D-2EE7-2F40-B9CC-36C8D215875C}" destId="{40454486-E35E-EF4E-8475-9E391B58394C}" srcOrd="0" destOrd="0" parTransId="{0906ED3B-40F3-274E-9311-47D95EC6C847}" sibTransId="{CCCA5A03-567C-5548-8488-DB35E6905B33}"/>
    <dgm:cxn modelId="{FE80F017-F94E-3D4B-B6C0-41FB75742459}" type="presOf" srcId="{E7475510-A589-6441-9DB0-B42C18BE8D33}" destId="{6376AF5F-E33E-684A-BC31-DCDA7D2D2D91}" srcOrd="0" destOrd="0" presId="urn:microsoft.com/office/officeart/2005/8/layout/hierarchy1"/>
    <dgm:cxn modelId="{280259D3-3A20-1344-BF29-5A93233BBBD5}" type="presOf" srcId="{4CF1D4C4-695D-CB44-8600-DA83F510CDC0}" destId="{3F3C94E6-AF7E-EF4D-9817-2C23B2657DEF}" srcOrd="0" destOrd="0" presId="urn:microsoft.com/office/officeart/2005/8/layout/hierarchy1"/>
    <dgm:cxn modelId="{39830262-1A9A-E943-A242-490470F016A3}" type="presOf" srcId="{0906ED3B-40F3-274E-9311-47D95EC6C847}" destId="{1653918B-5EB7-5B44-840B-61DA201E420D}" srcOrd="0" destOrd="0" presId="urn:microsoft.com/office/officeart/2005/8/layout/hierarchy1"/>
    <dgm:cxn modelId="{7E089C8B-2AB6-5D4E-8491-EBB85ED3A68C}" type="presOf" srcId="{816F4E7D-E9B7-674D-A99A-CC414AA00AD4}" destId="{5F8F7DF0-B8A4-B845-8642-F03A2D775C46}" srcOrd="0" destOrd="0" presId="urn:microsoft.com/office/officeart/2005/8/layout/hierarchy1"/>
    <dgm:cxn modelId="{D68CEECF-994D-154C-9740-FE3118B39915}" type="presOf" srcId="{937FC67E-9A75-1C47-86A6-DA842991DDA6}" destId="{C1C47E2A-9E44-D54C-AC35-12AFD8CBD7DA}" srcOrd="0" destOrd="0" presId="urn:microsoft.com/office/officeart/2005/8/layout/hierarchy1"/>
    <dgm:cxn modelId="{B84114BE-48E9-7A4D-B364-0355E335D9AE}" srcId="{59F0A27B-9E09-2C4F-ADFD-82643A2F247F}" destId="{937FC67E-9A75-1C47-86A6-DA842991DDA6}" srcOrd="0" destOrd="0" parTransId="{E7475510-A589-6441-9DB0-B42C18BE8D33}" sibTransId="{3A7DE67B-D241-0E46-A4B4-2A76702A3DA1}"/>
    <dgm:cxn modelId="{FA61D147-52F3-9044-B968-4BACBD2EF483}" type="presOf" srcId="{59F0A27B-9E09-2C4F-ADFD-82643A2F247F}" destId="{F16A52B9-A04A-A543-8B72-559463B81F2A}" srcOrd="0" destOrd="0" presId="urn:microsoft.com/office/officeart/2005/8/layout/hierarchy1"/>
    <dgm:cxn modelId="{D1BB359C-32D9-9F4F-B32C-97EFB5F524E6}" type="presOf" srcId="{F68F622D-2EE7-2F40-B9CC-36C8D215875C}" destId="{2999CCEA-92F4-D140-B59B-5D2961A86551}" srcOrd="0" destOrd="0" presId="urn:microsoft.com/office/officeart/2005/8/layout/hierarchy1"/>
    <dgm:cxn modelId="{DE62522E-E8CA-F947-8731-F61C698EED49}" type="presParOf" srcId="{3F3C94E6-AF7E-EF4D-9817-2C23B2657DEF}" destId="{0C532AC6-04EC-C045-BF9F-C7FAACAC0462}" srcOrd="0" destOrd="0" presId="urn:microsoft.com/office/officeart/2005/8/layout/hierarchy1"/>
    <dgm:cxn modelId="{0A14FF92-0C8F-7044-98F8-B7D79A5414A6}" type="presParOf" srcId="{0C532AC6-04EC-C045-BF9F-C7FAACAC0462}" destId="{04AD151F-981E-0F46-9D2C-F69F7AD56AD4}" srcOrd="0" destOrd="0" presId="urn:microsoft.com/office/officeart/2005/8/layout/hierarchy1"/>
    <dgm:cxn modelId="{CE96B3C1-FEA7-3445-B2EA-382262420A00}" type="presParOf" srcId="{04AD151F-981E-0F46-9D2C-F69F7AD56AD4}" destId="{85446217-564A-034A-867A-D9C3237EFD2C}" srcOrd="0" destOrd="0" presId="urn:microsoft.com/office/officeart/2005/8/layout/hierarchy1"/>
    <dgm:cxn modelId="{068BBEBB-43E2-0B48-A943-730FF7A41EF1}" type="presParOf" srcId="{04AD151F-981E-0F46-9D2C-F69F7AD56AD4}" destId="{5F8F7DF0-B8A4-B845-8642-F03A2D775C46}" srcOrd="1" destOrd="0" presId="urn:microsoft.com/office/officeart/2005/8/layout/hierarchy1"/>
    <dgm:cxn modelId="{257E3B2B-8937-4A4B-99F5-5C74ECD65D90}" type="presParOf" srcId="{0C532AC6-04EC-C045-BF9F-C7FAACAC0462}" destId="{AF24371C-5984-404E-8916-EB44C288ABA1}" srcOrd="1" destOrd="0" presId="urn:microsoft.com/office/officeart/2005/8/layout/hierarchy1"/>
    <dgm:cxn modelId="{4B767C71-6DEF-BB4A-90A3-DDDA31E656F5}" type="presParOf" srcId="{AF24371C-5984-404E-8916-EB44C288ABA1}" destId="{66B34928-21CD-DA48-8694-7FC23A44AEF5}" srcOrd="0" destOrd="0" presId="urn:microsoft.com/office/officeart/2005/8/layout/hierarchy1"/>
    <dgm:cxn modelId="{B93CC5C4-1114-8A42-B498-C710D757B1EA}" type="presParOf" srcId="{AF24371C-5984-404E-8916-EB44C288ABA1}" destId="{C0294F43-9420-2E44-A22C-5A0FD5F68701}" srcOrd="1" destOrd="0" presId="urn:microsoft.com/office/officeart/2005/8/layout/hierarchy1"/>
    <dgm:cxn modelId="{AE181D1F-FB77-A34D-BC8E-6A234132F713}" type="presParOf" srcId="{C0294F43-9420-2E44-A22C-5A0FD5F68701}" destId="{9BE89A6C-4BFC-1841-85EE-0F432E5363F7}" srcOrd="0" destOrd="0" presId="urn:microsoft.com/office/officeart/2005/8/layout/hierarchy1"/>
    <dgm:cxn modelId="{BD9C52B7-1639-8949-9F20-5224EB6D7189}" type="presParOf" srcId="{9BE89A6C-4BFC-1841-85EE-0F432E5363F7}" destId="{6C57034F-4436-0049-8026-89F4CEF234E4}" srcOrd="0" destOrd="0" presId="urn:microsoft.com/office/officeart/2005/8/layout/hierarchy1"/>
    <dgm:cxn modelId="{8B9A22C5-6C4C-CC44-85E6-81D8EB003BAD}" type="presParOf" srcId="{9BE89A6C-4BFC-1841-85EE-0F432E5363F7}" destId="{2999CCEA-92F4-D140-B59B-5D2961A86551}" srcOrd="1" destOrd="0" presId="urn:microsoft.com/office/officeart/2005/8/layout/hierarchy1"/>
    <dgm:cxn modelId="{16B0C950-7354-B345-9C07-B2534FF4870C}" type="presParOf" srcId="{C0294F43-9420-2E44-A22C-5A0FD5F68701}" destId="{5B445D6F-C368-1249-9FE5-C2CD5F096169}" srcOrd="1" destOrd="0" presId="urn:microsoft.com/office/officeart/2005/8/layout/hierarchy1"/>
    <dgm:cxn modelId="{688BA3C7-315A-2E4D-98B4-11E147236299}" type="presParOf" srcId="{5B445D6F-C368-1249-9FE5-C2CD5F096169}" destId="{1653918B-5EB7-5B44-840B-61DA201E420D}" srcOrd="0" destOrd="0" presId="urn:microsoft.com/office/officeart/2005/8/layout/hierarchy1"/>
    <dgm:cxn modelId="{D3BD91A5-3AB3-1F41-BC90-3B1D83225DA9}" type="presParOf" srcId="{5B445D6F-C368-1249-9FE5-C2CD5F096169}" destId="{8CDE3162-B1D6-4B42-AE8F-E657E4C1A799}" srcOrd="1" destOrd="0" presId="urn:microsoft.com/office/officeart/2005/8/layout/hierarchy1"/>
    <dgm:cxn modelId="{65A338D7-282B-C04E-8308-484AC94CAC37}" type="presParOf" srcId="{8CDE3162-B1D6-4B42-AE8F-E657E4C1A799}" destId="{1AA80146-17FA-0144-9BA4-1FE17181533F}" srcOrd="0" destOrd="0" presId="urn:microsoft.com/office/officeart/2005/8/layout/hierarchy1"/>
    <dgm:cxn modelId="{6F08809A-4FDD-2446-8C1E-99C9171D5360}" type="presParOf" srcId="{1AA80146-17FA-0144-9BA4-1FE17181533F}" destId="{B0A565B2-49CB-6C46-9BCC-3850EA4889BC}" srcOrd="0" destOrd="0" presId="urn:microsoft.com/office/officeart/2005/8/layout/hierarchy1"/>
    <dgm:cxn modelId="{85638E34-56B3-054A-80EB-6F2161F544C8}" type="presParOf" srcId="{1AA80146-17FA-0144-9BA4-1FE17181533F}" destId="{8A59A38C-D7B3-1E4E-BF35-99A411737C68}" srcOrd="1" destOrd="0" presId="urn:microsoft.com/office/officeart/2005/8/layout/hierarchy1"/>
    <dgm:cxn modelId="{CC364E7E-8A3C-984B-9FBA-031C152AE29F}" type="presParOf" srcId="{8CDE3162-B1D6-4B42-AE8F-E657E4C1A799}" destId="{006CE551-870D-9349-B8FB-C7D679E888D8}" srcOrd="1" destOrd="0" presId="urn:microsoft.com/office/officeart/2005/8/layout/hierarchy1"/>
    <dgm:cxn modelId="{BE7C9FEB-A9B0-8D41-8683-F5156E387862}" type="presParOf" srcId="{AF24371C-5984-404E-8916-EB44C288ABA1}" destId="{ECD483DF-59B1-1B4C-BBAF-60FBB203A9CE}" srcOrd="2" destOrd="0" presId="urn:microsoft.com/office/officeart/2005/8/layout/hierarchy1"/>
    <dgm:cxn modelId="{996EA404-B62E-8242-BFB9-F285EEC68F19}" type="presParOf" srcId="{AF24371C-5984-404E-8916-EB44C288ABA1}" destId="{173AA6C1-FB8A-D34B-A302-CDBB68C1DB31}" srcOrd="3" destOrd="0" presId="urn:microsoft.com/office/officeart/2005/8/layout/hierarchy1"/>
    <dgm:cxn modelId="{6AF0291C-32E7-7E43-A00F-1A639C6DD790}" type="presParOf" srcId="{173AA6C1-FB8A-D34B-A302-CDBB68C1DB31}" destId="{BE4F1A97-9A7A-F948-9482-0B88F1231F10}" srcOrd="0" destOrd="0" presId="urn:microsoft.com/office/officeart/2005/8/layout/hierarchy1"/>
    <dgm:cxn modelId="{C25147DC-E1A2-3740-BF17-2E8339CCA8A9}" type="presParOf" srcId="{BE4F1A97-9A7A-F948-9482-0B88F1231F10}" destId="{B8140DF8-350E-D647-8750-C30C1A5FEEDF}" srcOrd="0" destOrd="0" presId="urn:microsoft.com/office/officeart/2005/8/layout/hierarchy1"/>
    <dgm:cxn modelId="{BDC8EC2A-2694-CC47-9871-F122FC61C673}" type="presParOf" srcId="{BE4F1A97-9A7A-F948-9482-0B88F1231F10}" destId="{F16A52B9-A04A-A543-8B72-559463B81F2A}" srcOrd="1" destOrd="0" presId="urn:microsoft.com/office/officeart/2005/8/layout/hierarchy1"/>
    <dgm:cxn modelId="{49C12AE4-2560-6546-A523-21563CB977F9}" type="presParOf" srcId="{173AA6C1-FB8A-D34B-A302-CDBB68C1DB31}" destId="{8C52F92C-CDC5-8648-A448-5B195C53FCE0}" srcOrd="1" destOrd="0" presId="urn:microsoft.com/office/officeart/2005/8/layout/hierarchy1"/>
    <dgm:cxn modelId="{745AD9D3-7119-6248-80D7-30ECBFF5F9F0}" type="presParOf" srcId="{8C52F92C-CDC5-8648-A448-5B195C53FCE0}" destId="{6376AF5F-E33E-684A-BC31-DCDA7D2D2D91}" srcOrd="0" destOrd="0" presId="urn:microsoft.com/office/officeart/2005/8/layout/hierarchy1"/>
    <dgm:cxn modelId="{E0DCEB28-E324-A446-83BA-DE22E6F5107E}" type="presParOf" srcId="{8C52F92C-CDC5-8648-A448-5B195C53FCE0}" destId="{108F1C65-64FC-2640-8279-AB50A04B7872}" srcOrd="1" destOrd="0" presId="urn:microsoft.com/office/officeart/2005/8/layout/hierarchy1"/>
    <dgm:cxn modelId="{8DFC5122-8C93-BC4B-9CFF-902B5FB76F7E}" type="presParOf" srcId="{108F1C65-64FC-2640-8279-AB50A04B7872}" destId="{2D5BE360-DCAA-284B-AECB-F6FA4E53C344}" srcOrd="0" destOrd="0" presId="urn:microsoft.com/office/officeart/2005/8/layout/hierarchy1"/>
    <dgm:cxn modelId="{C586EB1C-D599-7747-85FF-BAF68425320F}" type="presParOf" srcId="{2D5BE360-DCAA-284B-AECB-F6FA4E53C344}" destId="{5BB35105-09AB-8141-81B3-A548C2B257F7}" srcOrd="0" destOrd="0" presId="urn:microsoft.com/office/officeart/2005/8/layout/hierarchy1"/>
    <dgm:cxn modelId="{D60ED14F-419A-4B46-A33D-ED8B6200EBA2}" type="presParOf" srcId="{2D5BE360-DCAA-284B-AECB-F6FA4E53C344}" destId="{C1C47E2A-9E44-D54C-AC35-12AFD8CBD7DA}" srcOrd="1" destOrd="0" presId="urn:microsoft.com/office/officeart/2005/8/layout/hierarchy1"/>
    <dgm:cxn modelId="{79C93028-999C-6F45-854C-D2E5980984C0}" type="presParOf" srcId="{108F1C65-64FC-2640-8279-AB50A04B7872}" destId="{7007C7F9-EB03-C043-8D4F-E349C4AF24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6AF5F-E33E-684A-BC31-DCDA7D2D2D91}">
      <dsp:nvSpPr>
        <dsp:cNvPr id="0" name=""/>
        <dsp:cNvSpPr/>
      </dsp:nvSpPr>
      <dsp:spPr>
        <a:xfrm>
          <a:off x="5289189" y="3297661"/>
          <a:ext cx="91440" cy="613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388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483DF-59B1-1B4C-BBAF-60FBB203A9CE}">
      <dsp:nvSpPr>
        <dsp:cNvPr id="0" name=""/>
        <dsp:cNvSpPr/>
      </dsp:nvSpPr>
      <dsp:spPr>
        <a:xfrm>
          <a:off x="4044979" y="1343416"/>
          <a:ext cx="1289930" cy="61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347"/>
              </a:lnTo>
              <a:lnTo>
                <a:pt x="1289930" y="418347"/>
              </a:lnTo>
              <a:lnTo>
                <a:pt x="1289930" y="61388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3918B-5EB7-5B44-840B-61DA201E420D}">
      <dsp:nvSpPr>
        <dsp:cNvPr id="0" name=""/>
        <dsp:cNvSpPr/>
      </dsp:nvSpPr>
      <dsp:spPr>
        <a:xfrm>
          <a:off x="2709328" y="3297661"/>
          <a:ext cx="91440" cy="613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388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34928-21CD-DA48-8694-7FC23A44AEF5}">
      <dsp:nvSpPr>
        <dsp:cNvPr id="0" name=""/>
        <dsp:cNvSpPr/>
      </dsp:nvSpPr>
      <dsp:spPr>
        <a:xfrm>
          <a:off x="2755048" y="1343416"/>
          <a:ext cx="1289930" cy="613889"/>
        </a:xfrm>
        <a:custGeom>
          <a:avLst/>
          <a:gdLst/>
          <a:ahLst/>
          <a:cxnLst/>
          <a:rect l="0" t="0" r="0" b="0"/>
          <a:pathLst>
            <a:path>
              <a:moveTo>
                <a:pt x="1289930" y="0"/>
              </a:moveTo>
              <a:lnTo>
                <a:pt x="1289930" y="418347"/>
              </a:lnTo>
              <a:lnTo>
                <a:pt x="0" y="418347"/>
              </a:lnTo>
              <a:lnTo>
                <a:pt x="0" y="61388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46217-564A-034A-867A-D9C3237EFD2C}">
      <dsp:nvSpPr>
        <dsp:cNvPr id="0" name=""/>
        <dsp:cNvSpPr/>
      </dsp:nvSpPr>
      <dsp:spPr>
        <a:xfrm>
          <a:off x="2989581" y="3062"/>
          <a:ext cx="2110795" cy="13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F7DF0-B8A4-B845-8642-F03A2D775C46}">
      <dsp:nvSpPr>
        <dsp:cNvPr id="0" name=""/>
        <dsp:cNvSpPr/>
      </dsp:nvSpPr>
      <dsp:spPr>
        <a:xfrm>
          <a:off x="3224114" y="225868"/>
          <a:ext cx="2110795" cy="1340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Выборка педагогического эксперимента</a:t>
          </a:r>
        </a:p>
      </dsp:txBody>
      <dsp:txXfrm>
        <a:off x="3263372" y="265126"/>
        <a:ext cx="2032279" cy="1261838"/>
      </dsp:txXfrm>
    </dsp:sp>
    <dsp:sp modelId="{6C57034F-4436-0049-8026-89F4CEF234E4}">
      <dsp:nvSpPr>
        <dsp:cNvPr id="0" name=""/>
        <dsp:cNvSpPr/>
      </dsp:nvSpPr>
      <dsp:spPr>
        <a:xfrm>
          <a:off x="1699651" y="1957306"/>
          <a:ext cx="2110795" cy="13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9CCEA-92F4-D140-B59B-5D2961A86551}">
      <dsp:nvSpPr>
        <dsp:cNvPr id="0" name=""/>
        <dsp:cNvSpPr/>
      </dsp:nvSpPr>
      <dsp:spPr>
        <a:xfrm>
          <a:off x="1934184" y="2180112"/>
          <a:ext cx="2110795" cy="1340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Экспериментальная группа</a:t>
          </a:r>
        </a:p>
      </dsp:txBody>
      <dsp:txXfrm>
        <a:off x="1973442" y="2219370"/>
        <a:ext cx="2032279" cy="1261838"/>
      </dsp:txXfrm>
    </dsp:sp>
    <dsp:sp modelId="{B0A565B2-49CB-6C46-9BCC-3850EA4889BC}">
      <dsp:nvSpPr>
        <dsp:cNvPr id="0" name=""/>
        <dsp:cNvSpPr/>
      </dsp:nvSpPr>
      <dsp:spPr>
        <a:xfrm>
          <a:off x="1699651" y="3911550"/>
          <a:ext cx="2110795" cy="13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9A38C-D7B3-1E4E-BF35-99A411737C68}">
      <dsp:nvSpPr>
        <dsp:cNvPr id="0" name=""/>
        <dsp:cNvSpPr/>
      </dsp:nvSpPr>
      <dsp:spPr>
        <a:xfrm>
          <a:off x="1934184" y="4134357"/>
          <a:ext cx="2110795" cy="1340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9 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“A”</a:t>
          </a:r>
          <a:endParaRPr lang="x-none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25 учащихся</a:t>
          </a:r>
        </a:p>
      </dsp:txBody>
      <dsp:txXfrm>
        <a:off x="1973442" y="4173615"/>
        <a:ext cx="2032279" cy="1261838"/>
      </dsp:txXfrm>
    </dsp:sp>
    <dsp:sp modelId="{B8140DF8-350E-D647-8750-C30C1A5FEEDF}">
      <dsp:nvSpPr>
        <dsp:cNvPr id="0" name=""/>
        <dsp:cNvSpPr/>
      </dsp:nvSpPr>
      <dsp:spPr>
        <a:xfrm>
          <a:off x="4279511" y="1957306"/>
          <a:ext cx="2110795" cy="13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A52B9-A04A-A543-8B72-559463B81F2A}">
      <dsp:nvSpPr>
        <dsp:cNvPr id="0" name=""/>
        <dsp:cNvSpPr/>
      </dsp:nvSpPr>
      <dsp:spPr>
        <a:xfrm>
          <a:off x="4514044" y="2180112"/>
          <a:ext cx="2110795" cy="1340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Контрольная </a:t>
          </a:r>
          <a:endParaRPr lang="x-none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группа</a:t>
          </a:r>
        </a:p>
      </dsp:txBody>
      <dsp:txXfrm>
        <a:off x="4553302" y="2219370"/>
        <a:ext cx="2032279" cy="1261838"/>
      </dsp:txXfrm>
    </dsp:sp>
    <dsp:sp modelId="{5BB35105-09AB-8141-81B3-A548C2B257F7}">
      <dsp:nvSpPr>
        <dsp:cNvPr id="0" name=""/>
        <dsp:cNvSpPr/>
      </dsp:nvSpPr>
      <dsp:spPr>
        <a:xfrm>
          <a:off x="4279511" y="3911550"/>
          <a:ext cx="2110795" cy="13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47E2A-9E44-D54C-AC35-12AFD8CBD7DA}">
      <dsp:nvSpPr>
        <dsp:cNvPr id="0" name=""/>
        <dsp:cNvSpPr/>
      </dsp:nvSpPr>
      <dsp:spPr>
        <a:xfrm>
          <a:off x="4514044" y="4134357"/>
          <a:ext cx="2110795" cy="1340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9 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Б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endParaRPr lang="x-none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23 учащихся</a:t>
          </a:r>
        </a:p>
      </dsp:txBody>
      <dsp:txXfrm>
        <a:off x="4553302" y="4173615"/>
        <a:ext cx="2032279" cy="1261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0.05224</cdr:x>
      <cdr:y>0.87123</cdr:y>
    </cdr:from>
    <cdr:to>
      <cdr:x>0.93998</cdr:x>
      <cdr:y>0.95165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10360" y="3567228"/>
          <a:ext cx="3575093" cy="3292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100">
              <a:solidFill>
                <a:srgbClr val="FF0000"/>
              </a:solidFill>
            </a:rPr>
            <a:t>Неверные ответы </a:t>
          </a:r>
          <a:r>
            <a:rPr lang="ru-RU" sz="1100"/>
            <a:t>	</a:t>
          </a:r>
          <a:r>
            <a:rPr lang="ru-RU" sz="1100" baseline="0"/>
            <a:t>            </a:t>
          </a:r>
          <a:r>
            <a:rPr lang="ru-RU" sz="1100">
              <a:solidFill>
                <a:srgbClr val="92D050"/>
              </a:solidFill>
            </a:rPr>
            <a:t>Верные</a:t>
          </a:r>
          <a:r>
            <a:rPr lang="ru-RU" sz="1100" baseline="0">
              <a:solidFill>
                <a:srgbClr val="92D050"/>
              </a:solidFill>
            </a:rPr>
            <a:t> ответы</a:t>
          </a:r>
          <a:endParaRPr lang="ru-RU" sz="1100">
            <a:solidFill>
              <a:srgbClr val="92D05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0.09024</cdr:x>
      <cdr:y>0.86618</cdr:y>
    </cdr:from>
    <cdr:to>
      <cdr:x>0.97561</cdr:x>
      <cdr:y>0.94629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AE791B85-4A8A-A558-7E4F-87F42DE3E31D}"/>
            </a:ext>
          </a:extLst>
        </cdr:cNvPr>
        <cdr:cNvSpPr txBox="1"/>
      </cdr:nvSpPr>
      <cdr:spPr>
        <a:xfrm xmlns:a="http://schemas.openxmlformats.org/drawingml/2006/main">
          <a:off x="364386" y="3560320"/>
          <a:ext cx="3575093" cy="3292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100">
              <a:solidFill>
                <a:srgbClr val="FF0000"/>
              </a:solidFill>
            </a:rPr>
            <a:t>Неверные ответы </a:t>
          </a:r>
          <a:r>
            <a:rPr lang="ru-RU" sz="1100"/>
            <a:t>	</a:t>
          </a:r>
          <a:r>
            <a:rPr lang="ru-RU" sz="1100" baseline="0"/>
            <a:t>            </a:t>
          </a:r>
          <a:r>
            <a:rPr lang="ru-RU" sz="1100">
              <a:solidFill>
                <a:srgbClr val="92D050"/>
              </a:solidFill>
            </a:rPr>
            <a:t>Верные</a:t>
          </a:r>
          <a:r>
            <a:rPr lang="ru-RU" sz="1100" baseline="0">
              <a:solidFill>
                <a:srgbClr val="92D050"/>
              </a:solidFill>
            </a:rPr>
            <a:t> ответы</a:t>
          </a:r>
          <a:endParaRPr lang="ru-RU" sz="1100">
            <a:solidFill>
              <a:srgbClr val="92D05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62B4A-588D-144F-9FE1-A033EBC6C731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F5A3A-FF4C-384C-B545-8E34B69628C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155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5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0576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30873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066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5090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40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408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133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329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5169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965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96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597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061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548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92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5509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8A85C1-AB37-AC4D-B95D-53B7C62B59A3}" type="datetimeFigureOut">
              <a:rPr lang="x-none" smtClean="0"/>
              <a:t>24.10.2024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3C513E-FA36-054C-BC66-3E14F48B506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57378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forms/d/e/1FAIpQLSdWgPylggmOxOKJvpw99xuMKz9lApiLZuLSBkIBb0crW251Vg/viewform?usp=sf_li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forms/d/e/1FAIpQLScX94w1M5_ZpgPJufIbeYvNPlOLLkWjpJCd2qdjmJF0Mmy2gA/viewform?usp=sf_lin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A445B2-4A0C-EE4A-CDE5-8E38CCCBD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986" y="-780691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ru-RU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УЧРЕЖДЕНИЕ ОБРАЗОВАНИЯ</a:t>
            </a:r>
            <a:br>
              <a:rPr lang="ru-RU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«БЕЛОРУССКИЙ ГОСУДАРСТВЕННЫЙ ПЕДАГОГИЧЕСКИЙ </a:t>
            </a:r>
            <a:br>
              <a:rPr lang="ru-RU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УНИВЕРСИТЕТ ИМЕНИ МАКСИМА ТАНКА» </a:t>
            </a:r>
            <a:br>
              <a:rPr lang="ru-RU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 и методики преподавания информатики</a:t>
            </a:r>
            <a:r>
              <a:rPr lang="ru-RU" sz="4400" dirty="0"/>
              <a:t/>
            </a:r>
            <a:br>
              <a:rPr lang="ru-RU" sz="4400" dirty="0"/>
            </a:br>
            <a:endParaRPr lang="x-none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78913D4-4E53-10E9-69D3-DA6C7A7A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728" y="2044462"/>
            <a:ext cx="11280627" cy="430458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ЭКСПЕРИМЕНТАЛЬНОЕ РАЗВИТИЕ ТЕХНИЧЕСКИХ И КОГНИТИВНЫХ НАВЫКОВ РАЗВИТИЯ У УЧАЩИХСЯ ПРИ ОБУЧЕНИИ ОБРАЗОВАТЕЛЬНОЙ РОБОТОТЕХНИКЕ</a:t>
            </a:r>
          </a:p>
          <a:p>
            <a:pPr algn="ctr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be-BY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Д.А. Гончарова,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м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агистрант 1-го года</a:t>
            </a:r>
          </a:p>
          <a:p>
            <a:pPr algn="r">
              <a:spcBef>
                <a:spcPts val="600"/>
              </a:spcBef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заочной формы получения образования.</a:t>
            </a:r>
            <a:r>
              <a:rPr lang="be-BY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r">
              <a:spcBef>
                <a:spcPts val="0"/>
              </a:spcBef>
            </a:pPr>
            <a:r>
              <a:rPr lang="be-BY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700323 группы, специальность </a:t>
            </a:r>
            <a:br>
              <a:rPr lang="be-BY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be-BY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Образовательная робототехника» </a:t>
            </a:r>
            <a:br>
              <a:rPr lang="be-BY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be-BY" sz="1200" kern="11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r>
              <a:rPr lang="be-BY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br>
              <a:rPr lang="be-BY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e-BY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ф-м наук, доцент,</a:t>
            </a:r>
          </a:p>
          <a:p>
            <a:pPr algn="r">
              <a:spcBef>
                <a:spcPts val="0"/>
              </a:spcBef>
            </a:pPr>
            <a:r>
              <a:rPr lang="be-BY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заведующий кафедрой</a:t>
            </a:r>
            <a:r>
              <a:rPr lang="be-BY" sz="1200" kern="1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e-BY" sz="1200" kern="1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kern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С.И. Чубаров</a:t>
            </a:r>
          </a:p>
          <a:p>
            <a:pPr algn="ctr"/>
            <a:endParaRPr lang="x-none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2514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3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на технические навыки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7063" y="2204049"/>
            <a:ext cx="4154907" cy="3615267"/>
          </a:xfrm>
        </p:spPr>
        <p:txBody>
          <a:bodyPr/>
          <a:lstStyle/>
          <a:p>
            <a:r>
              <a:rPr lang="ru-RU" u="sng" dirty="0">
                <a:solidFill>
                  <a:schemeClr val="tx1">
                    <a:lumMod val="95000"/>
                  </a:schemeClr>
                </a:solidFill>
                <a:hlinkClick r:id="rId2"/>
              </a:rPr>
              <a:t>https://docs.google.com/forms/d/e/1FAIpQLSdWgPylggmOxOKJvpw99xuMKz9lApiLZuLSBkIBb0crW251Vg/viewform?usp=sf_link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8061" y="1224667"/>
            <a:ext cx="3689381" cy="53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5917" y="130993"/>
            <a:ext cx="8534400" cy="1507067"/>
          </a:xfrm>
        </p:spPr>
        <p:txBody>
          <a:bodyPr/>
          <a:lstStyle/>
          <a:p>
            <a:pPr algn="ctr"/>
            <a:r>
              <a:rPr lang="ru-RU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на когнитивные навыки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33713" y="1708031"/>
            <a:ext cx="4724250" cy="3671340"/>
          </a:xfrm>
        </p:spPr>
        <p:txBody>
          <a:bodyPr/>
          <a:lstStyle/>
          <a:p>
            <a:r>
              <a:rPr lang="ru-RU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https://docs.google.com/forms/d/e/1FAIpQLScX94w1M5_ZpgPJufIbeYvNPlOLLkWjpJCd2qdjmJF0Mmy2gA/viewform?usp=sf_link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t="1465"/>
          <a:stretch/>
        </p:blipFill>
        <p:spPr bwMode="auto">
          <a:xfrm>
            <a:off x="1094973" y="1638060"/>
            <a:ext cx="4895215" cy="4657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55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xmlns="" id="{8CEF50B7-1887-3984-2D74-3A2E51E9E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914301"/>
              </p:ext>
            </p:extLst>
          </p:nvPr>
        </p:nvGraphicFramePr>
        <p:xfrm>
          <a:off x="382432" y="429853"/>
          <a:ext cx="4991824" cy="5263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xmlns="" id="{5655A63C-3E08-CE1A-D4BB-DFF03BA46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833185"/>
              </p:ext>
            </p:extLst>
          </p:nvPr>
        </p:nvGraphicFramePr>
        <p:xfrm>
          <a:off x="5466058" y="541998"/>
          <a:ext cx="5963942" cy="4970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62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7247B7-B25E-37AF-7FD7-078B950CB1E3}"/>
              </a:ext>
            </a:extLst>
          </p:cNvPr>
          <p:cNvSpPr txBox="1"/>
          <p:nvPr/>
        </p:nvSpPr>
        <p:spPr>
          <a:xfrm>
            <a:off x="2335695" y="287370"/>
            <a:ext cx="836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Создание простых механизмов с помощью конструктора "Ева"</a:t>
            </a:r>
            <a:endParaRPr lang="x-none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35D777-B7BA-AEE3-D706-9FC81BDD7CD1}"/>
              </a:ext>
            </a:extLst>
          </p:cNvPr>
          <p:cNvSpPr txBox="1"/>
          <p:nvPr/>
        </p:nvSpPr>
        <p:spPr>
          <a:xfrm>
            <a:off x="1240141" y="1328281"/>
            <a:ext cx="8828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урока: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Ознакомить учащихся с основами механики.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Научить использовать конструктор "Ева" для создания простых механизмов.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Развивать творческие и технические навыки у учащихся.</a:t>
            </a:r>
            <a:endParaRPr lang="x-none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A601D-2E36-F957-664B-E3962F6E6527}"/>
              </a:ext>
            </a:extLst>
          </p:cNvPr>
          <p:cNvSpPr txBox="1"/>
          <p:nvPr/>
        </p:nvSpPr>
        <p:spPr>
          <a:xfrm>
            <a:off x="1240141" y="3179748"/>
            <a:ext cx="79079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Оборудование: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Конструктор "Ева"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Презентация по теме механики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Лист бумаги и ручки для записей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Камера или смартфон для документирования процесса (по желанию)</a:t>
            </a:r>
            <a:endParaRPr lang="x-none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Презентация по физике &quot;Что изучает механика?&quot;">
            <a:extLst>
              <a:ext uri="{FF2B5EF4-FFF2-40B4-BE49-F238E27FC236}">
                <a16:creationId xmlns:a16="http://schemas.microsoft.com/office/drawing/2014/main" xmlns="" id="{9AF0767F-234A-731C-F49E-3E8B908D7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1623"/>
            <a:ext cx="2139122" cy="16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резентация по физике &quot;Что изучает механика?&quot;">
            <a:extLst>
              <a:ext uri="{FF2B5EF4-FFF2-40B4-BE49-F238E27FC236}">
                <a16:creationId xmlns:a16="http://schemas.microsoft.com/office/drawing/2014/main" xmlns="" id="{973104FC-E01D-3A48-DCD0-AD6DDDED1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97" y="5041623"/>
            <a:ext cx="2139122" cy="16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Обзор набора Lego Mindstorms Education EV3 от компании">
            <a:extLst>
              <a:ext uri="{FF2B5EF4-FFF2-40B4-BE49-F238E27FC236}">
                <a16:creationId xmlns:a16="http://schemas.microsoft.com/office/drawing/2014/main" xmlns="" id="{F4C2205A-7D10-CE06-C3E3-6CA93A3C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82" y="5041623"/>
            <a:ext cx="1952355" cy="16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3947F04-14A0-BCAD-7202-34C27E60E0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2438" t="24613" r="22396" b="2143"/>
          <a:stretch/>
        </p:blipFill>
        <p:spPr>
          <a:xfrm>
            <a:off x="9902499" y="3747052"/>
            <a:ext cx="2226737" cy="30121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7AE202B-C0A3-FBC3-FF8F-A0C03CD5562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2055" t="18188" r="22779" b="8566"/>
          <a:stretch/>
        </p:blipFill>
        <p:spPr>
          <a:xfrm>
            <a:off x="9902499" y="863674"/>
            <a:ext cx="2226737" cy="27071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B59B3C39-0F8F-8C57-A032-36A7CB254C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700" y="5041623"/>
            <a:ext cx="2909680" cy="160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80154C-4CF7-1EEF-6F2C-4B66A7F74897}"/>
              </a:ext>
            </a:extLst>
          </p:cNvPr>
          <p:cNvSpPr txBox="1"/>
          <p:nvPr/>
        </p:nvSpPr>
        <p:spPr>
          <a:xfrm>
            <a:off x="132522" y="109331"/>
            <a:ext cx="119269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урока</a:t>
            </a:r>
          </a:p>
          <a:p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(10 минут)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Приветствие и настрой на урок.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Обсуждение темы: 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Зачем нужны механизмы?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Примеры механизмов в повседневной жизни.</a:t>
            </a:r>
          </a:p>
          <a:p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 (25 минут)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Теоретическая часть (10 минут):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Краткий обзор основных принципов механики (рычаги, шестерни, подъемные механизмы).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Показ презентации с примерами.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Практическая часть (15 минут):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Разделение класса на группы (по 3-4 человека).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Каждая группа получает набор деталей конструктора "Ева".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Задача: создать простой механизм (например, подъемный механизм или рычаг).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Учитель обходит группы, помогает и отвечает на вопросы.</a:t>
            </a:r>
          </a:p>
          <a:p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работ (15 минут)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Каждая группа представляет свой механизм: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Объясняет, как он работает.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Делится трудностями, с которыми столкнулись в процессе сборки.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Демонстрирует работу механизма.</a:t>
            </a:r>
          </a:p>
          <a:p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Рефлексия (5 минут)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Обсуждение: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Что нового узнали?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Какие навыки развили?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• Как можно применить полученные знания в будущем?</a:t>
            </a:r>
          </a:p>
          <a:p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(5 минут)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Подведение итогов урока.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Домашнее задание: нарисовать свой механизм и описать его принцип работы.</a:t>
            </a:r>
            <a:endParaRPr lang="x-none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399860F9-E4CA-9B37-E2AC-854F056F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17" y="130993"/>
            <a:ext cx="8534400" cy="1507067"/>
          </a:xfrm>
        </p:spPr>
        <p:txBody>
          <a:bodyPr/>
          <a:lstStyle/>
          <a:p>
            <a:pPr algn="ctr"/>
            <a:r>
              <a:rPr lang="ru-RU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518752-110D-380F-6D76-112723D1B816}"/>
              </a:ext>
            </a:extLst>
          </p:cNvPr>
          <p:cNvSpPr txBox="1"/>
          <p:nvPr/>
        </p:nvSpPr>
        <p:spPr>
          <a:xfrm>
            <a:off x="309535" y="1249960"/>
            <a:ext cx="112510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ходе проведённого педагогического эксперимента для 9 классов мы исследовали влияние обучения образовательной робототехнике на развитие технических и когнитивных навыков учащихся. Результаты эксперимента показали, что интеграция робототехники в учебный процесс способствует значительному улучшению как практических, так и теоретических знаний учащихся.</a:t>
            </a:r>
          </a:p>
          <a:p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полученных данных подтвердил, что занятия по робототехнике не только развивают технические навыки, такие как конструирование и программирование, но и способствуют формированию критического мышления, креативности и способности к решению проблем. Учащиеся проявили высокий уровень вовлечённости и мотивации, что положительно сказалось на их общем учебном процессе.</a:t>
            </a:r>
          </a:p>
          <a:p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Кроме того, наблюдение за групповой работой показало, что обучение в команде способствует развитию коммуникативных навыков и умения работать в коллективе. В результате эксперимента были выявлены ключевые методические подходы, которые могут быть использованы для оптимизации преподавания робототехники в школе.</a:t>
            </a:r>
          </a:p>
          <a:p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Таким образом, результаты эксперимента подтверждают целесообразность внедрения образовательной робототехники в учебный процесс как эффективного инструмента для развития технических и когнитивных навыков учащихся. Рекомендуем продолжить работу в этом направлении, разрабатывать новые методические материалы и внедрять инновационные подходы для дальнейшего повышения качества образования.</a:t>
            </a:r>
            <a:endParaRPr lang="x-none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7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8280" y="312147"/>
            <a:ext cx="8534400" cy="150706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актуальность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377" y="1819214"/>
            <a:ext cx="8795918" cy="4175185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развитием использования информационных технологий в системе образования существует необходимость разработки  новых обучающих курсов для обучения школьников на разных ступенях общего среднего образования. В настоящее время не достаточно предложено подобных курсов для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школьников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робототехнике и визуальному программированию.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Школьный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 один из лучших периодов обучения алгоритмическому и креативному мышлению. Подобный факультативный курс  будет способствовать общему развитию учащихся, а также позволит определить  наиболее одаренных и мотивированных школьников для дальнейшего углубленного изучения предметной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316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DC97DE-F0A0-A358-B671-60FEE7E5AF8D}"/>
              </a:ext>
            </a:extLst>
          </p:cNvPr>
          <p:cNvSpPr txBox="1"/>
          <p:nvPr/>
        </p:nvSpPr>
        <p:spPr>
          <a:xfrm>
            <a:off x="194282" y="1337093"/>
            <a:ext cx="11580775" cy="426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8945" algn="just">
              <a:spcBef>
                <a:spcPts val="1585"/>
              </a:spcBef>
            </a:pPr>
            <a:r>
              <a:rPr lang="ru-RU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 педагогического эксперимента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‒ экспериментальная проверка эффективности программы по развитию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технических и когнитивных навыков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II ступени общего среднего образования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945" algn="just">
              <a:lnSpc>
                <a:spcPct val="131000"/>
              </a:lnSpc>
            </a:pPr>
            <a:r>
              <a:rPr lang="ru-RU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Задачи педагогического эксперимента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x-none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Экспериментально исследовать исходный уровень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технических и когнитивных навыков у учащихся на II ступени общего среднего образования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x-non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Апробировать разработанную программу по развитию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технических и когнитивных навыков у учащихся на на II ступени общего среднего образования.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Экспериментально проверить эффективность программы по развитию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технических и когнитивных навыков у учащихся на на II ступени общего среднего образования.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4836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598702-7CEA-A006-0379-D1B5EFFDC7A1}"/>
              </a:ext>
            </a:extLst>
          </p:cNvPr>
          <p:cNvSpPr txBox="1"/>
          <p:nvPr/>
        </p:nvSpPr>
        <p:spPr>
          <a:xfrm>
            <a:off x="902454" y="474344"/>
            <a:ext cx="995602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8945" algn="just">
              <a:spcBef>
                <a:spcPts val="5"/>
              </a:spcBef>
            </a:pPr>
            <a:r>
              <a:rPr lang="ru-RU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Методы экспериментального педагогического исследования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педагогический эксперимент, психодиагностический, социометрический, методы математической и статистической обработки данных, экспертная оценка.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945" algn="just">
              <a:spcBef>
                <a:spcPts val="35"/>
              </a:spcBef>
            </a:pPr>
            <a:r>
              <a:rPr lang="ru-RU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База педагогического эксперимент</a:t>
            </a:r>
            <a:r>
              <a:rPr lang="ru-RU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ГУО “Средняя школа №187 г. Минска”.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проведения эксперимента необходимо получить согласие от руководства школы. Также 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получение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разрешение от учащихся и их родителей. Важно учитывать этические аспекты при проведении эксперимента, чтобы не нарушать права и интересы участников.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945" algn="just"/>
            <a:r>
              <a:rPr lang="ru-RU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выборки педагогического эксперимента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‒ учащиеся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 ступени общего среднего образования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Общий объем выборки – 48 респондентов, общий объем испытуемых – 25 чел.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945" algn="just"/>
            <a:r>
              <a:rPr lang="ru-RU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Экспериментатор</a:t>
            </a:r>
            <a:r>
              <a:rPr lang="ru-RU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Гончарова Дарья Андреевна, магистрант 1-го года заочной формы получения образования.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4F24528-E2D1-FEE2-C15A-5CCEFE582469}"/>
              </a:ext>
            </a:extLst>
          </p:cNvPr>
          <p:cNvSpPr txBox="1"/>
          <p:nvPr/>
        </p:nvSpPr>
        <p:spPr>
          <a:xfrm>
            <a:off x="1069676" y="1046191"/>
            <a:ext cx="98341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8945" algn="just">
              <a:spcBef>
                <a:spcPts val="20"/>
              </a:spcBef>
            </a:pPr>
            <a:r>
              <a:rPr lang="ru-RU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 педагогического эксперимента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‒ формирование технических и когнитивных навыков.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945" algn="just">
              <a:lnSpc>
                <a:spcPct val="100000"/>
              </a:lnSpc>
            </a:pPr>
            <a:r>
              <a:rPr lang="ru-RU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Предмет педагогического эксперимента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‒</a:t>
            </a:r>
            <a:r>
              <a:rPr lang="ru-RU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развитие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технических и когнитивных навыков у учащихся на II ступени общего среднего образования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945" algn="just"/>
            <a:r>
              <a:rPr lang="ru-RU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Гипотеза</a:t>
            </a:r>
            <a:r>
              <a:rPr lang="ru-RU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‒ применение методики развития когнитивных и технических навыков учащихся при обучении робототехнике на II ступени общего среднего образования способствует более эффективному усвоению материала, повышению интереса к изучению технических наук и развитию творческого мышления у учащихся.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5366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8E15CE-0786-F827-7918-DBF0F3C047E8}"/>
              </a:ext>
            </a:extLst>
          </p:cNvPr>
          <p:cNvSpPr txBox="1"/>
          <p:nvPr/>
        </p:nvSpPr>
        <p:spPr>
          <a:xfrm>
            <a:off x="367748" y="487017"/>
            <a:ext cx="11519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Инструменты для обратной связи в робототехнике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контексте робототехники это может быть реализовано через использование сенсоров и программного обеспечения для анализа работы роботов. Учащиеся могут видеть результаты своих действий в реальном времени, что помогает им делать выводы о необходимости изменений.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применения технологий обратной связи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использование программного обеспечения для моделирования поведения робота позволяет учащимся тестировать свои алгоритмы перед их реализацией на реальном устройстве. Это снижает количество ошибок и способствует более глубокому пониманию принципов работы робота.</a:t>
            </a:r>
            <a:endParaRPr lang="x-none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x-non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FCE8FF3A-B847-E1D1-B1B4-FA7133B8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93150"/>
              </p:ext>
            </p:extLst>
          </p:nvPr>
        </p:nvGraphicFramePr>
        <p:xfrm>
          <a:off x="1639019" y="267420"/>
          <a:ext cx="8376248" cy="6150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2661">
                  <a:extLst>
                    <a:ext uri="{9D8B030D-6E8A-4147-A177-3AD203B41FA5}">
                      <a16:colId xmlns:a16="http://schemas.microsoft.com/office/drawing/2014/main" xmlns="" val="2529837057"/>
                    </a:ext>
                  </a:extLst>
                </a:gridCol>
                <a:gridCol w="2574277">
                  <a:extLst>
                    <a:ext uri="{9D8B030D-6E8A-4147-A177-3AD203B41FA5}">
                      <a16:colId xmlns:a16="http://schemas.microsoft.com/office/drawing/2014/main" xmlns="" val="1026251168"/>
                    </a:ext>
                  </a:extLst>
                </a:gridCol>
                <a:gridCol w="3659310">
                  <a:extLst>
                    <a:ext uri="{9D8B030D-6E8A-4147-A177-3AD203B41FA5}">
                      <a16:colId xmlns:a16="http://schemas.microsoft.com/office/drawing/2014/main" xmlns="" val="978583155"/>
                    </a:ext>
                  </a:extLst>
                </a:gridCol>
              </a:tblGrid>
              <a:tr h="595223">
                <a:tc>
                  <a:txBody>
                    <a:bodyPr/>
                    <a:lstStyle/>
                    <a:p>
                      <a:pPr algn="just"/>
                      <a:r>
                        <a:rPr lang="ru-RU" sz="900" dirty="0">
                          <a:effectLst/>
                        </a:rPr>
                        <a:t>Этапы педагогического эксперимента</a:t>
                      </a:r>
                      <a:endParaRPr lang="x-none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dirty="0">
                          <a:effectLst/>
                        </a:rPr>
                        <a:t>Сроки педагогического эксперимента</a:t>
                      </a:r>
                      <a:endParaRPr lang="x-none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dirty="0">
                          <a:effectLst/>
                        </a:rPr>
                        <a:t>Содержание деятельности</a:t>
                      </a:r>
                      <a:endParaRPr lang="x-none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extLst>
                  <a:ext uri="{0D108BD9-81ED-4DB2-BD59-A6C34878D82A}">
                    <a16:rowId xmlns:a16="http://schemas.microsoft.com/office/drawing/2014/main" xmlns="" val="3447166922"/>
                  </a:ext>
                </a:extLst>
              </a:tr>
              <a:tr h="15872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>
                          <a:effectLst/>
                        </a:rPr>
                        <a:t>Подготовительный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 dirty="0">
                          <a:effectLst/>
                        </a:rPr>
                        <a:t>Октябрь-декабрь 2023</a:t>
                      </a:r>
                      <a:endParaRPr lang="x-none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</a:rPr>
                        <a:t>наблюдение за результатами деятельности учащихся на уроках информатики и физики</a:t>
                      </a:r>
                      <a:endParaRPr lang="x-none" sz="7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</a:rPr>
                        <a:t>выявление проблемы</a:t>
                      </a:r>
                      <a:endParaRPr lang="x-none" sz="7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</a:rPr>
                        <a:t>постановка гипотезы</a:t>
                      </a:r>
                      <a:endParaRPr lang="x-none" sz="7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</a:rPr>
                        <a:t>подбор и анализ методов исследования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extLst>
                  <a:ext uri="{0D108BD9-81ED-4DB2-BD59-A6C34878D82A}">
                    <a16:rowId xmlns:a16="http://schemas.microsoft.com/office/drawing/2014/main" xmlns="" val="2959365465"/>
                  </a:ext>
                </a:extLst>
              </a:tr>
              <a:tr h="8266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>
                          <a:effectLst/>
                        </a:rPr>
                        <a:t>Констатирующий 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>
                          <a:effectLst/>
                        </a:rPr>
                        <a:t>Январь 2024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</a:rPr>
                        <a:t>Тестирования учащихся 9 классов с целью получения исходных данных</a:t>
                      </a:r>
                      <a:endParaRPr lang="x-none" sz="7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</a:rPr>
                        <a:t>Обработка данных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extLst>
                  <a:ext uri="{0D108BD9-81ED-4DB2-BD59-A6C34878D82A}">
                    <a16:rowId xmlns:a16="http://schemas.microsoft.com/office/drawing/2014/main" xmlns="" val="590598662"/>
                  </a:ext>
                </a:extLst>
              </a:tr>
              <a:tr h="7440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>
                          <a:effectLst/>
                        </a:rPr>
                        <a:t>Формирующий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>
                          <a:effectLst/>
                        </a:rPr>
                        <a:t>Февраль-май 2024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</a:rPr>
                        <a:t>Внедрение элементов разработанной методики в учебный процесс экспериментальной группы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extLst>
                  <a:ext uri="{0D108BD9-81ED-4DB2-BD59-A6C34878D82A}">
                    <a16:rowId xmlns:a16="http://schemas.microsoft.com/office/drawing/2014/main" xmlns="" val="3240237311"/>
                  </a:ext>
                </a:extLst>
              </a:tr>
              <a:tr h="4464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>
                          <a:effectLst/>
                        </a:rPr>
                        <a:t>Поисковый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>
                          <a:effectLst/>
                        </a:rPr>
                        <a:t>Май 2024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</a:rPr>
                        <a:t>Анализ эффективности методики, внесение корректировки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extLst>
                  <a:ext uri="{0D108BD9-81ED-4DB2-BD59-A6C34878D82A}">
                    <a16:rowId xmlns:a16="http://schemas.microsoft.com/office/drawing/2014/main" xmlns="" val="3697305953"/>
                  </a:ext>
                </a:extLst>
              </a:tr>
              <a:tr h="7440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>
                          <a:effectLst/>
                        </a:rPr>
                        <a:t>Формирующий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>
                          <a:effectLst/>
                        </a:rPr>
                        <a:t>Сентябрь-октябрь 2024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</a:rPr>
                        <a:t>Внедрение элементов разработанной методики в учебный процесс экспериментальной группы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extLst>
                  <a:ext uri="{0D108BD9-81ED-4DB2-BD59-A6C34878D82A}">
                    <a16:rowId xmlns:a16="http://schemas.microsoft.com/office/drawing/2014/main" xmlns="" val="3528724856"/>
                  </a:ext>
                </a:extLst>
              </a:tr>
              <a:tr h="12069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>
                          <a:effectLst/>
                        </a:rPr>
                        <a:t>Контрольный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>
                          <a:effectLst/>
                        </a:rPr>
                        <a:t>Ноябрь – декабрь 2024</a:t>
                      </a:r>
                      <a:endParaRPr lang="x-none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 dirty="0">
                          <a:effectLst/>
                        </a:rPr>
                        <a:t>Тестирования учащихся 9 классов с целью получения конечного результата</a:t>
                      </a:r>
                      <a:endParaRPr lang="x-none" sz="7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 dirty="0">
                          <a:effectLst/>
                        </a:rPr>
                        <a:t>Обработка данных</a:t>
                      </a:r>
                      <a:endParaRPr lang="x-none" sz="7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900" dirty="0">
                          <a:effectLst/>
                        </a:rPr>
                        <a:t>Анализ эффективности внедряемой методики</a:t>
                      </a:r>
                      <a:endParaRPr lang="x-none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00" marR="42200" marT="0" marB="0"/>
                </a:tc>
                <a:extLst>
                  <a:ext uri="{0D108BD9-81ED-4DB2-BD59-A6C34878D82A}">
                    <a16:rowId xmlns:a16="http://schemas.microsoft.com/office/drawing/2014/main" xmlns="" val="418758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1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28ACC0F8-7FD7-0D03-F0CE-EC61EDE48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25708"/>
              </p:ext>
            </p:extLst>
          </p:nvPr>
        </p:nvGraphicFramePr>
        <p:xfrm>
          <a:off x="1897812" y="836763"/>
          <a:ext cx="8039820" cy="5163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2860">
                  <a:extLst>
                    <a:ext uri="{9D8B030D-6E8A-4147-A177-3AD203B41FA5}">
                      <a16:colId xmlns:a16="http://schemas.microsoft.com/office/drawing/2014/main" xmlns="" val="915785181"/>
                    </a:ext>
                  </a:extLst>
                </a:gridCol>
                <a:gridCol w="1693797">
                  <a:extLst>
                    <a:ext uri="{9D8B030D-6E8A-4147-A177-3AD203B41FA5}">
                      <a16:colId xmlns:a16="http://schemas.microsoft.com/office/drawing/2014/main" xmlns="" val="1835158985"/>
                    </a:ext>
                  </a:extLst>
                </a:gridCol>
                <a:gridCol w="1719191">
                  <a:extLst>
                    <a:ext uri="{9D8B030D-6E8A-4147-A177-3AD203B41FA5}">
                      <a16:colId xmlns:a16="http://schemas.microsoft.com/office/drawing/2014/main" xmlns="" val="1992749270"/>
                    </a:ext>
                  </a:extLst>
                </a:gridCol>
                <a:gridCol w="2563972">
                  <a:extLst>
                    <a:ext uri="{9D8B030D-6E8A-4147-A177-3AD203B41FA5}">
                      <a16:colId xmlns:a16="http://schemas.microsoft.com/office/drawing/2014/main" xmlns="" val="2098629573"/>
                    </a:ext>
                  </a:extLst>
                </a:gridCol>
              </a:tblGrid>
              <a:tr h="1588876">
                <a:tc>
                  <a:txBody>
                    <a:bodyPr/>
                    <a:lstStyle/>
                    <a:p>
                      <a:pPr marL="22225" algn="just"/>
                      <a:r>
                        <a:rPr lang="ru-RU" sz="1400" dirty="0">
                          <a:effectLst/>
                        </a:rPr>
                        <a:t>Методы сбора и накопления данных</a:t>
                      </a:r>
                      <a:endParaRPr lang="x-non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225" algn="just"/>
                      <a:r>
                        <a:rPr lang="ru-RU" sz="1400">
                          <a:effectLst/>
                        </a:rPr>
                        <a:t>Методы контроля и оценивания</a:t>
                      </a:r>
                      <a:endParaRPr lang="x-non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225" algn="just"/>
                      <a:r>
                        <a:rPr lang="ru-RU" sz="1400">
                          <a:effectLst/>
                        </a:rPr>
                        <a:t>Методы внедрения результатов</a:t>
                      </a:r>
                      <a:endParaRPr lang="x-non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Методы </a:t>
                      </a:r>
                      <a:r>
                        <a:rPr lang="ru-RU" sz="1400" dirty="0" err="1">
                          <a:effectLst/>
                        </a:rPr>
                        <a:t>операционализации</a:t>
                      </a:r>
                      <a:r>
                        <a:rPr lang="ru-RU" sz="1400" dirty="0">
                          <a:effectLst/>
                        </a:rPr>
                        <a:t> и интерпретации результатов</a:t>
                      </a:r>
                      <a:endParaRPr lang="x-non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8441716"/>
                  </a:ext>
                </a:extLst>
              </a:tr>
              <a:tr h="3574971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Наблюдение</a:t>
                      </a:r>
                      <a:endParaRPr lang="x-none" sz="1100">
                        <a:effectLst/>
                      </a:endParaRPr>
                    </a:p>
                    <a:p>
                      <a:pPr algn="just"/>
                      <a:r>
                        <a:rPr lang="ru-RU" sz="1400">
                          <a:effectLst/>
                        </a:rPr>
                        <a:t>Изучение нормативной документации</a:t>
                      </a:r>
                      <a:endParaRPr lang="x-none" sz="1100">
                        <a:effectLst/>
                      </a:endParaRPr>
                    </a:p>
                    <a:p>
                      <a:pPr algn="just"/>
                      <a:r>
                        <a:rPr lang="ru-RU" sz="1400">
                          <a:effectLst/>
                        </a:rPr>
                        <a:t>Изучение результатов деятельности учащихся</a:t>
                      </a:r>
                      <a:endParaRPr lang="x-none" sz="1100">
                        <a:effectLst/>
                      </a:endParaRPr>
                    </a:p>
                    <a:p>
                      <a:pPr algn="just"/>
                      <a:r>
                        <a:rPr lang="ru-RU" sz="1400">
                          <a:effectLst/>
                        </a:rPr>
                        <a:t> </a:t>
                      </a:r>
                      <a:endParaRPr lang="x-non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Тестирование</a:t>
                      </a:r>
                      <a:endParaRPr lang="x-none" sz="1100" dirty="0">
                        <a:effectLst/>
                      </a:endParaRPr>
                    </a:p>
                    <a:p>
                      <a:pPr algn="just"/>
                      <a:r>
                        <a:rPr lang="ru-RU" sz="1400" dirty="0">
                          <a:effectLst/>
                        </a:rPr>
                        <a:t>Самооценка</a:t>
                      </a:r>
                      <a:endParaRPr lang="x-non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Экспериментальное обучение</a:t>
                      </a:r>
                      <a:endParaRPr lang="x-non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Поэлементный анализ</a:t>
                      </a:r>
                      <a:endParaRPr lang="x-non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7710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8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xmlns="" id="{0E0638C2-F151-3472-B379-E514544C6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665811"/>
              </p:ext>
            </p:extLst>
          </p:nvPr>
        </p:nvGraphicFramePr>
        <p:xfrm>
          <a:off x="1854679" y="672860"/>
          <a:ext cx="8324491" cy="5477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3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</TotalTime>
  <Words>997</Words>
  <Application>Microsoft Office PowerPoint</Application>
  <PresentationFormat>Произвольный</PresentationFormat>
  <Paragraphs>134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Сектор</vt:lpstr>
      <vt:lpstr>УЧРЕЖДЕНИЕ ОБРАЗОВАНИЯ «БЕЛОРУССКИЙ ГОСУДАРСТВЕННЫЙ ПЕДАГОГИЧЕСКИЙ  УНИВЕРСИТЕТ ИМЕНИ МАКСИМА ТАНКА»  Кафедра информатики и методики преподавания информатики </vt:lpstr>
      <vt:lpstr> актуальность 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 на технические навыки</vt:lpstr>
      <vt:lpstr>Тест на когнитивные навыки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Edward</dc:creator>
  <cp:lastModifiedBy>home</cp:lastModifiedBy>
  <cp:revision>8</cp:revision>
  <dcterms:created xsi:type="dcterms:W3CDTF">2024-10-24T07:44:14Z</dcterms:created>
  <dcterms:modified xsi:type="dcterms:W3CDTF">2024-10-24T10:49:11Z</dcterms:modified>
</cp:coreProperties>
</file>