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Titillium Web"/>
      <p:regular r:id="rId10"/>
      <p:bold r:id="rId11"/>
      <p:italic r:id="rId12"/>
      <p:boldItalic r:id="rId13"/>
    </p:embeddedFont>
    <p:embeddedFont>
      <p:font typeface="Titillium Web ExtraLigh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TitilliumWeb-bold.fntdata"/><Relationship Id="rId10" Type="http://schemas.openxmlformats.org/officeDocument/2006/relationships/font" Target="fonts/TitilliumWeb-regular.fntdata"/><Relationship Id="rId13" Type="http://schemas.openxmlformats.org/officeDocument/2006/relationships/font" Target="fonts/TitilliumWeb-boldItalic.fntdata"/><Relationship Id="rId12" Type="http://schemas.openxmlformats.org/officeDocument/2006/relationships/font" Target="fonts/TitilliumWeb-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TitilliumWebExtraLight-bold.fntdata"/><Relationship Id="rId14" Type="http://schemas.openxmlformats.org/officeDocument/2006/relationships/font" Target="fonts/TitilliumWebExtraLight-regular.fntdata"/><Relationship Id="rId17" Type="http://schemas.openxmlformats.org/officeDocument/2006/relationships/font" Target="fonts/TitilliumWebExtraLight-boldItalic.fntdata"/><Relationship Id="rId16" Type="http://schemas.openxmlformats.org/officeDocument/2006/relationships/font" Target="fonts/TitilliumWebExtra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5db860e32a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5db860e32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after this, what are the things that we can do for your future customers?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In IOT Analytics we can create energy consumption dashboards that are easy to understand, so each house owner can check anytime and anywhere how much energy they are consuming. We can also, detect uncommon energy consumption and send automatically a notification to the owners.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Once we have gather enough data, we could also forecast energy consumptions and based on that, we could give some recommendations for the optimal placement of the sub-meters and home devices, with the ultimate goal of saving energy and money.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long-term, we could also monitor other aspects of the house, like gas or water consumption.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Google Shape;790;g5db860e32a_0_7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5db860e32a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g5db860e32a_0_8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5db860e32a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4" name="Shape 824"/>
        <p:cNvGrpSpPr/>
        <p:nvPr/>
      </p:nvGrpSpPr>
      <p:grpSpPr>
        <a:xfrm>
          <a:off x="0" y="0"/>
          <a:ext cx="0" cy="0"/>
          <a:chOff x="0" y="0"/>
          <a:chExt cx="0" cy="0"/>
        </a:xfrm>
      </p:grpSpPr>
      <p:sp>
        <p:nvSpPr>
          <p:cNvPr id="825" name="Google Shape;825;g5db860e32a_0_9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5db860e32a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65573"/>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bit.ly/2K1QOJ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696525" y="817309"/>
            <a:ext cx="7729200" cy="39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Use of analytics</a:t>
            </a:r>
            <a:r>
              <a:rPr b="1" lang="en">
                <a:latin typeface="Titillium Web"/>
                <a:ea typeface="Titillium Web"/>
                <a:cs typeface="Titillium Web"/>
                <a:sym typeface="Titillium Web"/>
              </a:rPr>
              <a:t> &amp; sub-meters in smart homes:</a:t>
            </a:r>
            <a:endParaRPr b="1">
              <a:latin typeface="Titillium Web"/>
              <a:ea typeface="Titillium Web"/>
              <a:cs typeface="Titillium Web"/>
              <a:sym typeface="Titillium Web"/>
            </a:endParaRPr>
          </a:p>
          <a:p>
            <a:pPr indent="0" lvl="0" marL="0" rtl="0" algn="l">
              <a:spcBef>
                <a:spcPts val="0"/>
              </a:spcBef>
              <a:spcAft>
                <a:spcPts val="0"/>
              </a:spcAft>
              <a:buNone/>
            </a:pPr>
            <a:r>
              <a:rPr b="1" lang="en">
                <a:latin typeface="Titillium Web"/>
                <a:ea typeface="Titillium Web"/>
                <a:cs typeface="Titillium Web"/>
                <a:sym typeface="Titillium Web"/>
              </a:rPr>
              <a:t>The results</a:t>
            </a:r>
            <a:endParaRPr b="1">
              <a:latin typeface="Titillium Web"/>
              <a:ea typeface="Titillium Web"/>
              <a:cs typeface="Titillium Web"/>
              <a:sym typeface="Titillium We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16"/>
          <p:cNvSpPr txBox="1"/>
          <p:nvPr>
            <p:ph type="title"/>
          </p:nvPr>
        </p:nvSpPr>
        <p:spPr>
          <a:xfrm>
            <a:off x="739750" y="24827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 promised:</a:t>
            </a:r>
            <a:endParaRPr/>
          </a:p>
        </p:txBody>
      </p:sp>
      <p:sp>
        <p:nvSpPr>
          <p:cNvPr id="785" name="Google Shape;785;p16"/>
          <p:cNvSpPr txBox="1"/>
          <p:nvPr>
            <p:ph idx="1" type="body"/>
          </p:nvPr>
        </p:nvSpPr>
        <p:spPr>
          <a:xfrm>
            <a:off x="739700" y="1694798"/>
            <a:ext cx="2477400" cy="28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Dashboard</a:t>
            </a:r>
            <a:endParaRPr b="1"/>
          </a:p>
          <a:p>
            <a:pPr indent="0" lvl="0" marL="0" rtl="0" algn="l">
              <a:spcBef>
                <a:spcPts val="600"/>
              </a:spcBef>
              <a:spcAft>
                <a:spcPts val="0"/>
              </a:spcAft>
              <a:buNone/>
            </a:pPr>
            <a:r>
              <a:rPr lang="en"/>
              <a:t>Real time update on energy consumption</a:t>
            </a:r>
            <a:endParaRPr/>
          </a:p>
        </p:txBody>
      </p:sp>
      <p:sp>
        <p:nvSpPr>
          <p:cNvPr id="786" name="Google Shape;786;p16"/>
          <p:cNvSpPr txBox="1"/>
          <p:nvPr>
            <p:ph idx="2" type="body"/>
          </p:nvPr>
        </p:nvSpPr>
        <p:spPr>
          <a:xfrm>
            <a:off x="3344050" y="1694799"/>
            <a:ext cx="2477400" cy="123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Forecast</a:t>
            </a:r>
            <a:endParaRPr b="1"/>
          </a:p>
          <a:p>
            <a:pPr indent="0" lvl="0" marL="0" rtl="0" algn="l">
              <a:spcBef>
                <a:spcPts val="600"/>
              </a:spcBef>
              <a:spcAft>
                <a:spcPts val="0"/>
              </a:spcAft>
              <a:buNone/>
            </a:pPr>
            <a:r>
              <a:rPr lang="en"/>
              <a:t>Predictions for future energy consumption</a:t>
            </a:r>
            <a:endParaRPr/>
          </a:p>
          <a:p>
            <a:pPr indent="0" lvl="0" marL="0" rtl="0" algn="l">
              <a:spcBef>
                <a:spcPts val="600"/>
              </a:spcBef>
              <a:spcAft>
                <a:spcPts val="0"/>
              </a:spcAft>
              <a:buNone/>
            </a:pPr>
            <a:r>
              <a:t/>
            </a:r>
            <a:endParaRPr/>
          </a:p>
        </p:txBody>
      </p:sp>
      <p:sp>
        <p:nvSpPr>
          <p:cNvPr id="787" name="Google Shape;787;p16"/>
          <p:cNvSpPr txBox="1"/>
          <p:nvPr>
            <p:ph idx="3" type="body"/>
          </p:nvPr>
        </p:nvSpPr>
        <p:spPr>
          <a:xfrm>
            <a:off x="5948402" y="1694798"/>
            <a:ext cx="2477400" cy="28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Recommendations</a:t>
            </a:r>
            <a:endParaRPr b="1"/>
          </a:p>
          <a:p>
            <a:pPr indent="0" lvl="0" marL="0" rtl="0" algn="l">
              <a:spcBef>
                <a:spcPts val="600"/>
              </a:spcBef>
              <a:spcAft>
                <a:spcPts val="0"/>
              </a:spcAft>
              <a:buNone/>
            </a:pPr>
            <a:r>
              <a:rPr lang="en"/>
              <a:t>The use of sub-meters at home</a:t>
            </a:r>
            <a:endParaRPr/>
          </a:p>
          <a:p>
            <a:pPr indent="0" lvl="0" marL="0" rtl="0" algn="l">
              <a:spcBef>
                <a:spcPts val="600"/>
              </a:spcBef>
              <a:spcAft>
                <a:spcPts val="0"/>
              </a:spcAft>
              <a:buNone/>
            </a:pPr>
            <a:r>
              <a:t/>
            </a:r>
            <a:endParaRPr/>
          </a:p>
        </p:txBody>
      </p:sp>
      <p:sp>
        <p:nvSpPr>
          <p:cNvPr id="788" name="Google Shape;788;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Google Shape;793;p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94" name="Google Shape;794;p17"/>
          <p:cNvSpPr txBox="1"/>
          <p:nvPr>
            <p:ph idx="4294967295" type="body"/>
          </p:nvPr>
        </p:nvSpPr>
        <p:spPr>
          <a:xfrm>
            <a:off x="457200" y="631825"/>
            <a:ext cx="2383500" cy="39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Dashboard</a:t>
            </a:r>
            <a:endParaRPr b="1"/>
          </a:p>
          <a:p>
            <a:pPr indent="0" lvl="0" marL="0" rtl="0" algn="l">
              <a:spcBef>
                <a:spcPts val="600"/>
              </a:spcBef>
              <a:spcAft>
                <a:spcPts val="0"/>
              </a:spcAft>
              <a:buNone/>
            </a:pPr>
            <a:r>
              <a:rPr lang="en" sz="1800"/>
              <a:t>We have created a dashboard to show real time energy consumption:</a:t>
            </a:r>
            <a:endParaRPr sz="1800"/>
          </a:p>
          <a:p>
            <a:pPr indent="0" lvl="0" marL="0" rtl="0" algn="l">
              <a:spcBef>
                <a:spcPts val="600"/>
              </a:spcBef>
              <a:spcAft>
                <a:spcPts val="0"/>
              </a:spcAft>
              <a:buNone/>
            </a:pPr>
            <a:r>
              <a:rPr lang="en" sz="1800" u="sng">
                <a:solidFill>
                  <a:schemeClr val="lt1"/>
                </a:solidFill>
                <a:hlinkClick r:id="rId3"/>
              </a:rPr>
              <a:t>https://bit.ly/2K1QOJX</a:t>
            </a:r>
            <a:endParaRPr sz="1800">
              <a:solidFill>
                <a:schemeClr val="lt1"/>
              </a:solidFill>
            </a:endParaRPr>
          </a:p>
        </p:txBody>
      </p:sp>
      <p:grpSp>
        <p:nvGrpSpPr>
          <p:cNvPr id="795" name="Google Shape;795;p17"/>
          <p:cNvGrpSpPr/>
          <p:nvPr/>
        </p:nvGrpSpPr>
        <p:grpSpPr>
          <a:xfrm>
            <a:off x="3637306" y="789931"/>
            <a:ext cx="4151735" cy="3590461"/>
            <a:chOff x="2583100" y="2973775"/>
            <a:chExt cx="461550" cy="437200"/>
          </a:xfrm>
        </p:grpSpPr>
        <p:sp>
          <p:nvSpPr>
            <p:cNvPr id="796" name="Google Shape;796;p17"/>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17"/>
          <p:cNvGrpSpPr/>
          <p:nvPr/>
        </p:nvGrpSpPr>
        <p:grpSpPr>
          <a:xfrm>
            <a:off x="4136195" y="1284578"/>
            <a:ext cx="1301334" cy="763100"/>
            <a:chOff x="4604550" y="3714775"/>
            <a:chExt cx="439625" cy="319075"/>
          </a:xfrm>
        </p:grpSpPr>
        <p:sp>
          <p:nvSpPr>
            <p:cNvPr id="799" name="Google Shape;799;p17"/>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1" name="Google Shape;801;p17"/>
          <p:cNvGrpSpPr/>
          <p:nvPr/>
        </p:nvGrpSpPr>
        <p:grpSpPr>
          <a:xfrm>
            <a:off x="5961073" y="1284612"/>
            <a:ext cx="1047422" cy="772193"/>
            <a:chOff x="3932350" y="3714775"/>
            <a:chExt cx="439650" cy="319075"/>
          </a:xfrm>
        </p:grpSpPr>
        <p:sp>
          <p:nvSpPr>
            <p:cNvPr id="802" name="Google Shape;802;p17"/>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7"/>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7"/>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7" name="Google Shape;807;p17"/>
          <p:cNvGrpSpPr/>
          <p:nvPr/>
        </p:nvGrpSpPr>
        <p:grpSpPr>
          <a:xfrm>
            <a:off x="4418311" y="2240345"/>
            <a:ext cx="1019203" cy="891072"/>
            <a:chOff x="3292425" y="3664250"/>
            <a:chExt cx="397025" cy="391525"/>
          </a:xfrm>
        </p:grpSpPr>
        <p:sp>
          <p:nvSpPr>
            <p:cNvPr id="808" name="Google Shape;808;p17"/>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7"/>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7"/>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17"/>
          <p:cNvGrpSpPr/>
          <p:nvPr/>
        </p:nvGrpSpPr>
        <p:grpSpPr>
          <a:xfrm>
            <a:off x="5961070" y="2056789"/>
            <a:ext cx="1301334" cy="1125960"/>
            <a:chOff x="4604550" y="3621615"/>
            <a:chExt cx="439625" cy="470798"/>
          </a:xfrm>
        </p:grpSpPr>
        <p:sp>
          <p:nvSpPr>
            <p:cNvPr id="812" name="Google Shape;812;p17"/>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rot="3283541">
              <a:off x="4622231" y="3761236"/>
              <a:ext cx="404237" cy="191556"/>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Google Shape;818;p1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Suggestions for sub-meter placements</a:t>
            </a:r>
            <a:endParaRPr/>
          </a:p>
        </p:txBody>
      </p:sp>
      <p:sp>
        <p:nvSpPr>
          <p:cNvPr id="819" name="Google Shape;819;p18"/>
          <p:cNvSpPr txBox="1"/>
          <p:nvPr>
            <p:ph idx="1" type="body"/>
          </p:nvPr>
        </p:nvSpPr>
        <p:spPr>
          <a:xfrm>
            <a:off x="1431075" y="1325324"/>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Capture more</a:t>
            </a:r>
            <a:endParaRPr b="1"/>
          </a:p>
          <a:p>
            <a:pPr indent="0" lvl="0" marL="0" rtl="0" algn="l">
              <a:spcBef>
                <a:spcPts val="600"/>
              </a:spcBef>
              <a:spcAft>
                <a:spcPts val="0"/>
              </a:spcAft>
              <a:buNone/>
            </a:pPr>
            <a:r>
              <a:rPr lang="en" sz="1200"/>
              <a:t>Only about 50% of energy is measured. Install more sub-meters.</a:t>
            </a:r>
            <a:endParaRPr sz="1200"/>
          </a:p>
        </p:txBody>
      </p:sp>
      <p:sp>
        <p:nvSpPr>
          <p:cNvPr id="820" name="Google Shape;820;p18"/>
          <p:cNvSpPr txBox="1"/>
          <p:nvPr>
            <p:ph idx="2" type="body"/>
          </p:nvPr>
        </p:nvSpPr>
        <p:spPr>
          <a:xfrm>
            <a:off x="5665113" y="1325324"/>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Refrigerator</a:t>
            </a:r>
            <a:endParaRPr b="1"/>
          </a:p>
          <a:p>
            <a:pPr indent="0" lvl="0" marL="0" rtl="0" algn="l">
              <a:spcBef>
                <a:spcPts val="600"/>
              </a:spcBef>
              <a:spcAft>
                <a:spcPts val="0"/>
              </a:spcAft>
              <a:buNone/>
            </a:pPr>
            <a:r>
              <a:rPr lang="en" sz="1200"/>
              <a:t>Why is the refrigerator in the laundry room?</a:t>
            </a:r>
            <a:endParaRPr sz="1200"/>
          </a:p>
        </p:txBody>
      </p:sp>
      <p:sp>
        <p:nvSpPr>
          <p:cNvPr id="821" name="Google Shape;821;p18"/>
          <p:cNvSpPr txBox="1"/>
          <p:nvPr>
            <p:ph idx="3" type="body"/>
          </p:nvPr>
        </p:nvSpPr>
        <p:spPr>
          <a:xfrm>
            <a:off x="5665126" y="2603274"/>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Room basis</a:t>
            </a:r>
            <a:endParaRPr b="1"/>
          </a:p>
          <a:p>
            <a:pPr indent="0" lvl="0" marL="0" rtl="0" algn="l">
              <a:spcBef>
                <a:spcPts val="600"/>
              </a:spcBef>
              <a:spcAft>
                <a:spcPts val="0"/>
              </a:spcAft>
              <a:buNone/>
            </a:pPr>
            <a:r>
              <a:rPr lang="en" sz="1200"/>
              <a:t>Measure all consumption on room basis.</a:t>
            </a:r>
            <a:r>
              <a:rPr lang="en" sz="1200"/>
              <a:t> </a:t>
            </a:r>
            <a:endParaRPr sz="1200"/>
          </a:p>
          <a:p>
            <a:pPr indent="0" lvl="0" marL="0" rtl="0" algn="l">
              <a:spcBef>
                <a:spcPts val="600"/>
              </a:spcBef>
              <a:spcAft>
                <a:spcPts val="0"/>
              </a:spcAft>
              <a:buNone/>
            </a:pPr>
            <a:r>
              <a:t/>
            </a:r>
            <a:endParaRPr sz="1200"/>
          </a:p>
        </p:txBody>
      </p:sp>
      <p:sp>
        <p:nvSpPr>
          <p:cNvPr id="822" name="Google Shape;822;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23" name="Google Shape;823;p18"/>
          <p:cNvSpPr txBox="1"/>
          <p:nvPr>
            <p:ph idx="3" type="body"/>
          </p:nvPr>
        </p:nvSpPr>
        <p:spPr>
          <a:xfrm>
            <a:off x="1431076" y="2603280"/>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Air Conditioner</a:t>
            </a:r>
            <a:endParaRPr b="1"/>
          </a:p>
          <a:p>
            <a:pPr indent="0" lvl="0" marL="0" rtl="0" algn="l">
              <a:spcBef>
                <a:spcPts val="600"/>
              </a:spcBef>
              <a:spcAft>
                <a:spcPts val="0"/>
              </a:spcAft>
              <a:buNone/>
            </a:pPr>
            <a:r>
              <a:rPr lang="en" sz="1200"/>
              <a:t>Measuring on room basis, only the rooms where there are people will be cooled down.</a:t>
            </a:r>
            <a:endParaRPr sz="1200"/>
          </a:p>
          <a:p>
            <a:pPr indent="0" lvl="0" marL="0" rtl="0" algn="l">
              <a:spcBef>
                <a:spcPts val="600"/>
              </a:spcBef>
              <a:spcAft>
                <a:spcPts val="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Google Shape;828;p19"/>
          <p:cNvSpPr txBox="1"/>
          <p:nvPr>
            <p:ph idx="4294967295" type="ctrTitle"/>
          </p:nvPr>
        </p:nvSpPr>
        <p:spPr>
          <a:xfrm>
            <a:off x="701529" y="8975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t>Questions?</a:t>
            </a:r>
            <a:endParaRPr sz="7200"/>
          </a:p>
        </p:txBody>
      </p:sp>
      <p:sp>
        <p:nvSpPr>
          <p:cNvPr id="829" name="Google Shape;829;p19"/>
          <p:cNvSpPr txBox="1"/>
          <p:nvPr>
            <p:ph idx="4294967295" type="subTitle"/>
          </p:nvPr>
        </p:nvSpPr>
        <p:spPr>
          <a:xfrm>
            <a:off x="701529" y="2519524"/>
            <a:ext cx="77724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want you to satisfied with the solution.</a:t>
            </a:r>
            <a:endParaRPr/>
          </a:p>
        </p:txBody>
      </p:sp>
      <p:sp>
        <p:nvSpPr>
          <p:cNvPr id="830" name="Google Shape;830;p1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