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01" r:id="rId3"/>
    <p:sldId id="308" r:id="rId4"/>
    <p:sldId id="310" r:id="rId5"/>
    <p:sldId id="311" r:id="rId6"/>
    <p:sldId id="312" r:id="rId7"/>
    <p:sldId id="313" r:id="rId8"/>
    <p:sldId id="314" r:id="rId9"/>
    <p:sldId id="315" r:id="rId10"/>
    <p:sldId id="316" r:id="rId11"/>
    <p:sldId id="317" r:id="rId12"/>
    <p:sldId id="318" r:id="rId13"/>
    <p:sldId id="319"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94660"/>
  </p:normalViewPr>
  <p:slideViewPr>
    <p:cSldViewPr>
      <p:cViewPr>
        <p:scale>
          <a:sx n="80" d="100"/>
          <a:sy n="80" d="100"/>
        </p:scale>
        <p:origin x="-696" y="-5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C0D00-02ED-4C46-9769-027369052D3D}" type="datetimeFigureOut">
              <a:rPr lang="es-ES" smtClean="0"/>
              <a:pPr/>
              <a:t>13/02/2012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29A72-5F40-4921-A192-DC023E0E0581}" type="slidenum">
              <a:rPr lang="es-ES" smtClean="0"/>
              <a:pPr/>
              <a:t>‹Nº›</a:t>
            </a:fld>
            <a:endParaRPr lang="es-ES"/>
          </a:p>
        </p:txBody>
      </p:sp>
    </p:spTree>
    <p:extLst>
      <p:ext uri="{BB962C8B-B14F-4D97-AF65-F5344CB8AC3E}">
        <p14:creationId xmlns:p14="http://schemas.microsoft.com/office/powerpoint/2010/main" val="38564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62BE0486-4FC6-48A6-9CC6-32F8AF1FE500}" type="datetime1">
              <a:rPr lang="es-ES" smtClean="0"/>
              <a:pPr/>
              <a:t>13/02/2012</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884B2A3F-F62E-478C-B7C5-491AEC784122}"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0C3319D-05C3-4469-B86F-10F6CBA8B3DD}" type="datetime1">
              <a:rPr lang="es-ES" smtClean="0"/>
              <a:pPr/>
              <a:t>13/02/2012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5AA2359-1279-4081-B653-46A8C02DAD3D}" type="datetime1">
              <a:rPr lang="es-ES" smtClean="0"/>
              <a:pPr/>
              <a:t>13/02/2012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AEEB5D93-C19F-48D0-9271-35423AF9E763}" type="datetime1">
              <a:rPr lang="es-ES" smtClean="0"/>
              <a:pPr/>
              <a:t>13/02/2012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E36734F-01CC-4554-BFC3-EE831AB0EF05}" type="datetime1">
              <a:rPr lang="es-ES" smtClean="0"/>
              <a:pPr/>
              <a:t>13/02/2012</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884B2A3F-F62E-478C-B7C5-491AEC784122}"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DE6A24B-3477-4A1A-AB78-7B6B424525CF}" type="datetime1">
              <a:rPr lang="es-ES" smtClean="0"/>
              <a:pPr/>
              <a:t>13/02/2012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E6B7733-AADF-418D-9905-54B60FF3F441}" type="datetime1">
              <a:rPr lang="es-ES" smtClean="0"/>
              <a:pPr/>
              <a:t>13/02/2012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5C6A319B-A379-491B-B38D-C8F3739BDF23}" type="datetime1">
              <a:rPr lang="es-ES" smtClean="0"/>
              <a:pPr/>
              <a:t>13/02/2012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5D93FCE-BC6F-4EB6-97E7-3B41B5A081DA}" type="datetime1">
              <a:rPr lang="es-ES" smtClean="0"/>
              <a:pPr/>
              <a:t>13/02/2012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D55DABC2-90B1-4BC4-B7AD-E231C9EEAA63}" type="datetime1">
              <a:rPr lang="es-ES" smtClean="0"/>
              <a:pPr/>
              <a:t>13/02/2012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84B2A3F-F62E-478C-B7C5-491AEC784122}"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1DE79CB-EAED-4EAE-A725-0BEC5F08F9EB}" type="datetime1">
              <a:rPr lang="es-ES" smtClean="0"/>
              <a:pPr/>
              <a:t>13/02/2012</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884B2A3F-F62E-478C-B7C5-491AEC784122}"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7160754-B405-44D3-A7A6-EF311AC4EE46}" type="datetime1">
              <a:rPr lang="es-ES" smtClean="0"/>
              <a:pPr/>
              <a:t>13/02/2012</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4B2A3F-F62E-478C-B7C5-491AEC78412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95400" y="3593821"/>
            <a:ext cx="6400800" cy="660648"/>
          </a:xfrm>
        </p:spPr>
        <p:txBody>
          <a:bodyPr>
            <a:normAutofit/>
          </a:bodyPr>
          <a:lstStyle/>
          <a:p>
            <a:r>
              <a:rPr lang="es-ES" sz="3200" dirty="0" smtClean="0"/>
              <a:t>Funciones</a:t>
            </a:r>
            <a:endParaRPr lang="es-ES" sz="3200" dirty="0"/>
          </a:p>
        </p:txBody>
      </p:sp>
      <p:sp>
        <p:nvSpPr>
          <p:cNvPr id="2" name="1 Título"/>
          <p:cNvSpPr>
            <a:spLocks noGrp="1"/>
          </p:cNvSpPr>
          <p:nvPr>
            <p:ph type="ctrTitle"/>
          </p:nvPr>
        </p:nvSpPr>
        <p:spPr/>
        <p:txBody>
          <a:bodyPr/>
          <a:lstStyle/>
          <a:p>
            <a:r>
              <a:rPr lang="es-ES" dirty="0" smtClean="0"/>
              <a:t>SQL Server - </a:t>
            </a:r>
            <a:r>
              <a:rPr lang="es-ES" dirty="0" err="1" smtClean="0"/>
              <a:t>Transact</a:t>
            </a:r>
            <a:endParaRPr lang="es-ES" dirty="0"/>
          </a:p>
        </p:txBody>
      </p:sp>
      <p:sp>
        <p:nvSpPr>
          <p:cNvPr id="4" name="3 Marcador de número de diapositiva"/>
          <p:cNvSpPr>
            <a:spLocks noGrp="1"/>
          </p:cNvSpPr>
          <p:nvPr>
            <p:ph type="sldNum" sz="quarter" idx="12"/>
          </p:nvPr>
        </p:nvSpPr>
        <p:spPr/>
        <p:txBody>
          <a:bodyPr/>
          <a:lstStyle/>
          <a:p>
            <a:fld id="{884B2A3F-F62E-478C-B7C5-491AEC784122}" type="slidenum">
              <a:rPr lang="es-ES" smtClean="0"/>
              <a:pPr/>
              <a:t>1</a:t>
            </a:fld>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Modificación de funciones</a:t>
            </a:r>
            <a:endParaRPr lang="es-ES" dirty="0"/>
          </a:p>
        </p:txBody>
      </p:sp>
      <p:sp>
        <p:nvSpPr>
          <p:cNvPr id="3" name="2 Marcador de contenido"/>
          <p:cNvSpPr>
            <a:spLocks noGrp="1"/>
          </p:cNvSpPr>
          <p:nvPr>
            <p:ph sz="quarter" idx="1"/>
          </p:nvPr>
        </p:nvSpPr>
        <p:spPr>
          <a:xfrm>
            <a:off x="899592" y="1903440"/>
            <a:ext cx="7772400" cy="4117848"/>
          </a:xfrm>
        </p:spPr>
        <p:txBody>
          <a:bodyPr>
            <a:noAutofit/>
          </a:bodyPr>
          <a:lstStyle/>
          <a:p>
            <a:pPr marL="0" indent="0">
              <a:buNone/>
            </a:pPr>
            <a:r>
              <a:rPr lang="es-ES" sz="2000" b="1" dirty="0" smtClean="0"/>
              <a:t>Modificación</a:t>
            </a:r>
          </a:p>
          <a:p>
            <a:pPr marL="0" indent="0">
              <a:buNone/>
            </a:pPr>
            <a:r>
              <a:rPr lang="es-ES" sz="1800" dirty="0" smtClean="0"/>
              <a:t>Las funciones definidas por el usuario se pueden modificar mediante la instrucción ALTER FUNCTION. </a:t>
            </a:r>
          </a:p>
          <a:p>
            <a:pPr marL="0" indent="0">
              <a:buNone/>
            </a:pPr>
            <a:r>
              <a:rPr lang="es-ES" sz="1800" dirty="0" smtClean="0"/>
              <a:t>Los permisos sobre la función se mantienen y se aplican inmediatamente a la función modificada. Debemos tener el permiso CREATE FUNCTION.</a:t>
            </a:r>
          </a:p>
          <a:p>
            <a:pPr marL="0" indent="0" algn="r">
              <a:buNone/>
            </a:pPr>
            <a:r>
              <a:rPr lang="es-ES" sz="1800" b="1" i="1" dirty="0" smtClean="0"/>
              <a:t>(Alter Function.sql)</a:t>
            </a:r>
          </a:p>
          <a:p>
            <a:pPr marL="0" indent="0">
              <a:spcBef>
                <a:spcPts val="1200"/>
              </a:spcBef>
              <a:buNone/>
            </a:pPr>
            <a:r>
              <a:rPr lang="es-ES" sz="2000" b="1" dirty="0" smtClean="0"/>
              <a:t>Eliminación</a:t>
            </a:r>
          </a:p>
          <a:p>
            <a:pPr marL="0" indent="0">
              <a:buNone/>
            </a:pPr>
            <a:r>
              <a:rPr lang="es-ES" sz="1800" dirty="0" smtClean="0"/>
              <a:t>Se utiliza el mandato DDL DROP FUNCTION.</a:t>
            </a:r>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10</a:t>
            </a:fld>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Funciones escalares</a:t>
            </a:r>
            <a:endParaRPr lang="es-ES" dirty="0"/>
          </a:p>
        </p:txBody>
      </p:sp>
      <p:sp>
        <p:nvSpPr>
          <p:cNvPr id="3" name="2 Marcador de contenido"/>
          <p:cNvSpPr>
            <a:spLocks noGrp="1"/>
          </p:cNvSpPr>
          <p:nvPr>
            <p:ph sz="quarter" idx="1"/>
          </p:nvPr>
        </p:nvSpPr>
        <p:spPr>
          <a:xfrm>
            <a:off x="899592" y="1903440"/>
            <a:ext cx="7772400" cy="4117848"/>
          </a:xfrm>
        </p:spPr>
        <p:txBody>
          <a:bodyPr>
            <a:noAutofit/>
          </a:bodyPr>
          <a:lstStyle/>
          <a:p>
            <a:pPr marL="0" indent="0">
              <a:buNone/>
            </a:pPr>
            <a:r>
              <a:rPr lang="es-ES" sz="2000" b="1" dirty="0" smtClean="0"/>
              <a:t>Características</a:t>
            </a:r>
          </a:p>
          <a:p>
            <a:pPr marL="0" indent="0">
              <a:buNone/>
            </a:pPr>
            <a:r>
              <a:rPr lang="es-ES" sz="1800" dirty="0" smtClean="0"/>
              <a:t>Una función escalar devuelve un solo valor del tipo definido en una cláusula RETURNS. </a:t>
            </a:r>
          </a:p>
          <a:p>
            <a:pPr marL="0" indent="0">
              <a:buNone/>
            </a:pPr>
            <a:r>
              <a:rPr lang="es-ES" sz="1800" dirty="0" smtClean="0"/>
              <a:t>El cuerpo de la función, definido en un bloque BEGIN…END, contiene el conjunto de instrucciones </a:t>
            </a:r>
            <a:r>
              <a:rPr lang="es-ES" sz="1800" dirty="0" err="1" smtClean="0"/>
              <a:t>Transact</a:t>
            </a:r>
            <a:r>
              <a:rPr lang="es-ES" sz="1800" dirty="0" smtClean="0"/>
              <a:t>-SQL que devuelven el valor. </a:t>
            </a:r>
          </a:p>
          <a:p>
            <a:pPr marL="0" indent="0">
              <a:buNone/>
            </a:pPr>
            <a:r>
              <a:rPr lang="es-ES" sz="1800" dirty="0" smtClean="0"/>
              <a:t>El tipo de devolución puede ser cualquier tipo de datos, excepto </a:t>
            </a:r>
            <a:r>
              <a:rPr lang="es-ES" sz="1800" b="1" dirty="0" err="1" smtClean="0"/>
              <a:t>text</a:t>
            </a:r>
            <a:r>
              <a:rPr lang="es-ES" sz="1800" b="1" dirty="0" smtClean="0"/>
              <a:t>, </a:t>
            </a:r>
            <a:r>
              <a:rPr lang="es-ES" sz="1800" b="1" dirty="0" err="1" smtClean="0"/>
              <a:t>ntext</a:t>
            </a:r>
            <a:r>
              <a:rPr lang="es-ES" sz="1800" b="1" dirty="0" smtClean="0"/>
              <a:t>, </a:t>
            </a:r>
            <a:r>
              <a:rPr lang="es-ES" sz="1800" b="1" dirty="0" err="1" smtClean="0"/>
              <a:t>image</a:t>
            </a:r>
            <a:r>
              <a:rPr lang="es-ES" sz="1800" b="1" dirty="0" smtClean="0"/>
              <a:t>, </a:t>
            </a:r>
            <a:r>
              <a:rPr lang="es-ES" sz="1800" b="1" dirty="0" err="1" smtClean="0"/>
              <a:t>varbinary</a:t>
            </a:r>
            <a:r>
              <a:rPr lang="es-ES" sz="1800" b="1" dirty="0" smtClean="0"/>
              <a:t>, cursor o </a:t>
            </a:r>
            <a:r>
              <a:rPr lang="es-ES" sz="1800" b="1" dirty="0" err="1" smtClean="0"/>
              <a:t>timestamp</a:t>
            </a:r>
            <a:endParaRPr lang="es-ES" sz="1800" b="1" dirty="0" smtClean="0"/>
          </a:p>
          <a:p>
            <a:pPr marL="0" indent="0">
              <a:buNone/>
            </a:pPr>
            <a:r>
              <a:rPr lang="es-ES" sz="1800" dirty="0" smtClean="0"/>
              <a:t>Se pueden invocar funciones escalares cuando se utilizan expresiones escalares. Esto incluye las columnas calculadas y las definiciones de restricciones CHECK.</a:t>
            </a:r>
          </a:p>
          <a:p>
            <a:pPr algn="r">
              <a:buNone/>
            </a:pPr>
            <a:r>
              <a:rPr lang="es-ES" sz="1800" b="1" i="1" dirty="0" smtClean="0"/>
              <a:t>(5.1 Escalares.sql)</a:t>
            </a:r>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11</a:t>
            </a:fld>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Funciones con valores de tabla</a:t>
            </a:r>
            <a:br>
              <a:rPr lang="es-ES" dirty="0" smtClean="0"/>
            </a:br>
            <a:r>
              <a:rPr lang="es-ES" dirty="0" smtClean="0"/>
              <a:t>de varias instrucciones</a:t>
            </a:r>
            <a:endParaRPr lang="es-ES" dirty="0"/>
          </a:p>
        </p:txBody>
      </p:sp>
      <p:sp>
        <p:nvSpPr>
          <p:cNvPr id="3" name="2 Marcador de contenido"/>
          <p:cNvSpPr>
            <a:spLocks noGrp="1"/>
          </p:cNvSpPr>
          <p:nvPr>
            <p:ph sz="quarter" idx="1"/>
          </p:nvPr>
        </p:nvSpPr>
        <p:spPr>
          <a:xfrm>
            <a:off x="899592" y="1903440"/>
            <a:ext cx="7772400" cy="4117848"/>
          </a:xfrm>
        </p:spPr>
        <p:txBody>
          <a:bodyPr>
            <a:noAutofit/>
          </a:bodyPr>
          <a:lstStyle/>
          <a:p>
            <a:pPr marL="0" indent="0">
              <a:buNone/>
            </a:pPr>
            <a:r>
              <a:rPr lang="es-ES" sz="2000" b="1" dirty="0" smtClean="0"/>
              <a:t>Características</a:t>
            </a:r>
          </a:p>
          <a:p>
            <a:pPr marL="0" indent="0">
              <a:buNone/>
            </a:pPr>
            <a:r>
              <a:rPr lang="es-ES" sz="1800" dirty="0" smtClean="0"/>
              <a:t>Es una combinación de una vista y un procedimiento almacenado. </a:t>
            </a:r>
          </a:p>
          <a:p>
            <a:pPr marL="0" indent="0">
              <a:buNone/>
            </a:pPr>
            <a:r>
              <a:rPr lang="es-ES" sz="1800" dirty="0" smtClean="0"/>
              <a:t>Puede utilizar lógica compleja y múltiples instrucciones </a:t>
            </a:r>
            <a:r>
              <a:rPr lang="es-ES" sz="1800" dirty="0" err="1" smtClean="0"/>
              <a:t>Transact</a:t>
            </a:r>
            <a:r>
              <a:rPr lang="es-ES" sz="1800" dirty="0" smtClean="0"/>
              <a:t>-SQL para crear una tabla. </a:t>
            </a:r>
          </a:p>
          <a:p>
            <a:pPr marL="0" indent="0">
              <a:buNone/>
            </a:pPr>
            <a:r>
              <a:rPr lang="es-ES" sz="1800" dirty="0" smtClean="0"/>
              <a:t>Se puede utilizar una función con valores de tabla en la cláusula FROM de una instrucción </a:t>
            </a:r>
            <a:r>
              <a:rPr lang="es-ES" sz="1800" dirty="0" err="1" smtClean="0"/>
              <a:t>Transact</a:t>
            </a:r>
            <a:r>
              <a:rPr lang="es-ES" sz="1800" dirty="0" smtClean="0"/>
              <a:t>-SQL. </a:t>
            </a:r>
          </a:p>
          <a:p>
            <a:pPr>
              <a:buNone/>
            </a:pPr>
            <a:r>
              <a:rPr lang="es-ES" sz="1800" dirty="0" smtClean="0"/>
              <a:t>Al crearla, debemos tener en cuenta:</a:t>
            </a:r>
          </a:p>
          <a:p>
            <a:pPr marL="447675" indent="-273050"/>
            <a:r>
              <a:rPr lang="es-ES" sz="1800" dirty="0" smtClean="0"/>
              <a:t>BEGIN y END delimitan el cuerpo de la función. </a:t>
            </a:r>
          </a:p>
          <a:p>
            <a:pPr marL="447675" indent="-273050"/>
            <a:r>
              <a:rPr lang="es-ES" sz="1800" dirty="0" smtClean="0"/>
              <a:t>La cláusula RETURNS especifica </a:t>
            </a:r>
            <a:r>
              <a:rPr lang="es-ES" sz="1800" dirty="0" err="1" smtClean="0"/>
              <a:t>table</a:t>
            </a:r>
            <a:r>
              <a:rPr lang="es-ES" sz="1800" dirty="0" smtClean="0"/>
              <a:t> como el tipo de datos devuelto. </a:t>
            </a:r>
          </a:p>
          <a:p>
            <a:pPr marL="447675" indent="-273050"/>
            <a:r>
              <a:rPr lang="es-ES" sz="1800" dirty="0" smtClean="0"/>
              <a:t>La cláusula RETURNS define el nombre y el formato para la tabla. El ámbito del nombre de la variable de retorno es local a la función. </a:t>
            </a:r>
          </a:p>
          <a:p>
            <a:pPr algn="r">
              <a:buNone/>
            </a:pPr>
            <a:r>
              <a:rPr lang="es-ES" sz="1800" b="1" i="1" dirty="0" smtClean="0"/>
              <a:t>(5.1 Tabulares.sql)</a:t>
            </a:r>
          </a:p>
          <a:p>
            <a:pPr algn="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12</a:t>
            </a:fld>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Funciones con valores de tabla </a:t>
            </a:r>
            <a:br>
              <a:rPr lang="es-ES" dirty="0" smtClean="0"/>
            </a:br>
            <a:r>
              <a:rPr lang="es-ES" dirty="0" smtClean="0"/>
              <a:t>en línea</a:t>
            </a:r>
            <a:endParaRPr lang="es-ES" dirty="0"/>
          </a:p>
        </p:txBody>
      </p:sp>
      <p:sp>
        <p:nvSpPr>
          <p:cNvPr id="3" name="2 Marcador de contenido"/>
          <p:cNvSpPr>
            <a:spLocks noGrp="1"/>
          </p:cNvSpPr>
          <p:nvPr>
            <p:ph sz="quarter" idx="1"/>
          </p:nvPr>
        </p:nvSpPr>
        <p:spPr>
          <a:xfrm>
            <a:off x="899592" y="1903440"/>
            <a:ext cx="7772400" cy="4117848"/>
          </a:xfrm>
        </p:spPr>
        <p:txBody>
          <a:bodyPr>
            <a:noAutofit/>
          </a:bodyPr>
          <a:lstStyle/>
          <a:p>
            <a:pPr marL="0" indent="0">
              <a:buNone/>
            </a:pPr>
            <a:r>
              <a:rPr lang="es-ES" sz="2000" b="1" dirty="0" smtClean="0"/>
              <a:t>Características</a:t>
            </a:r>
          </a:p>
          <a:p>
            <a:pPr marL="0" indent="0">
              <a:buNone/>
            </a:pPr>
            <a:r>
              <a:rPr lang="es-ES" sz="1800" dirty="0" smtClean="0"/>
              <a:t>Se pueden utilizar para obtener la funcionalidad de las vistas con parámetros.</a:t>
            </a:r>
          </a:p>
          <a:p>
            <a:pPr marL="0" indent="0">
              <a:buNone/>
            </a:pPr>
            <a:r>
              <a:rPr lang="es-ES" sz="1800" dirty="0" smtClean="0"/>
              <a:t>Las vistas tienen una limitación: no pueden incluir parámetros proporcionados por el usuario. Esto se suele resolver proporcionando una cláusula WHERE al llamar a la vista. Sin embargo, esto puede requerir la creación de una cadena para ejecución dinámica, lo cual puede aumentar la complejidad de la aplicación. </a:t>
            </a:r>
          </a:p>
          <a:p>
            <a:pPr marL="0" indent="0">
              <a:buNone/>
            </a:pPr>
            <a:r>
              <a:rPr lang="es-ES" sz="1800" dirty="0" smtClean="0"/>
              <a:t>La funcionalidad de una vista con parámetros se puede obtener mediante una función con valores de tabla en línea.</a:t>
            </a:r>
          </a:p>
          <a:p>
            <a:pPr algn="r">
              <a:buNone/>
            </a:pPr>
            <a:r>
              <a:rPr lang="es-ES" sz="1800" b="1" i="1" dirty="0" smtClean="0"/>
              <a:t>(5.1 EnLinea.sql)</a:t>
            </a:r>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13</a:t>
            </a:fld>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3" name="2 Marcador de contenido"/>
          <p:cNvSpPr>
            <a:spLocks noGrp="1"/>
          </p:cNvSpPr>
          <p:nvPr>
            <p:ph sz="quarter" idx="1"/>
          </p:nvPr>
        </p:nvSpPr>
        <p:spPr>
          <a:xfrm>
            <a:off x="899592" y="1986566"/>
            <a:ext cx="7772400" cy="4322754"/>
          </a:xfrm>
        </p:spPr>
        <p:txBody>
          <a:bodyPr>
            <a:normAutofit/>
          </a:bodyPr>
          <a:lstStyle/>
          <a:p>
            <a:endParaRPr lang="es-ES" dirty="0" smtClean="0"/>
          </a:p>
          <a:p>
            <a:r>
              <a:rPr lang="es-ES" dirty="0" smtClean="0"/>
              <a:t>Tipologías de funciones definidas por el usuario. </a:t>
            </a:r>
          </a:p>
          <a:p>
            <a:r>
              <a:rPr lang="es-ES" dirty="0" smtClean="0"/>
              <a:t>Creación y modificación de </a:t>
            </a:r>
            <a:r>
              <a:rPr lang="es-ES" dirty="0" err="1" smtClean="0"/>
              <a:t>UDF’s</a:t>
            </a:r>
            <a:r>
              <a:rPr lang="es-ES" dirty="0" smtClean="0"/>
              <a:t>. </a:t>
            </a:r>
          </a:p>
          <a:p>
            <a:r>
              <a:rPr lang="es-ES" dirty="0" smtClean="0"/>
              <a:t>Creación de </a:t>
            </a:r>
            <a:r>
              <a:rPr lang="es-ES" dirty="0" err="1" smtClean="0"/>
              <a:t>UDF’s</a:t>
            </a:r>
            <a:r>
              <a:rPr lang="es-ES" dirty="0" smtClean="0"/>
              <a:t> de cada tipología. </a:t>
            </a:r>
          </a:p>
          <a:p>
            <a:endParaRPr lang="es-ES" dirty="0" smtClean="0"/>
          </a:p>
          <a:p>
            <a:endParaRPr lang="es-ES" dirty="0" smtClean="0"/>
          </a:p>
          <a:p>
            <a:endParaRPr lang="es-ES" dirty="0" smtClean="0"/>
          </a:p>
          <a:p>
            <a:endParaRPr lang="es-ES" dirty="0" smtClean="0"/>
          </a:p>
          <a:p>
            <a:endParaRPr lang="es-ES" dirty="0" smtClean="0"/>
          </a:p>
          <a:p>
            <a:pPr>
              <a:buNone/>
            </a:pPr>
            <a:endParaRPr lang="es-ES"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funciones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a:buNone/>
            </a:pPr>
            <a:r>
              <a:rPr lang="es-ES" sz="2000" b="1" dirty="0" smtClean="0"/>
              <a:t>Definición</a:t>
            </a:r>
          </a:p>
          <a:p>
            <a:pPr marL="0" indent="0">
              <a:buNone/>
            </a:pPr>
            <a:r>
              <a:rPr lang="es-ES" sz="2000" dirty="0" smtClean="0"/>
              <a:t>Una función definida por el usuario toma cero o más parámetros de entrada y devuelve un valor escalar, una lista de valores o una tabla. Los parámetros de entrada pueden ser de cualquier tipo de datos, salvo </a:t>
            </a:r>
            <a:r>
              <a:rPr lang="es-ES" sz="2000" dirty="0" err="1" smtClean="0"/>
              <a:t>timestamp</a:t>
            </a:r>
            <a:r>
              <a:rPr lang="es-ES" sz="2000" dirty="0" smtClean="0"/>
              <a:t>, cursor o </a:t>
            </a:r>
            <a:r>
              <a:rPr lang="es-ES" sz="2000" dirty="0" err="1" smtClean="0"/>
              <a:t>table</a:t>
            </a:r>
            <a:r>
              <a:rPr lang="es-ES" sz="2000" dirty="0" smtClean="0"/>
              <a:t>. Las funciones definidas por el usuario no admiten parámetros de salida. </a:t>
            </a:r>
          </a:p>
          <a:p>
            <a:pPr marL="0" indent="0">
              <a:buNone/>
            </a:pPr>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3</a:t>
            </a:fld>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funciones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marL="0" indent="0">
              <a:buNone/>
            </a:pPr>
            <a:r>
              <a:rPr lang="es-ES" sz="2000" b="1" dirty="0" smtClean="0"/>
              <a:t>Tenemos tres tipologías</a:t>
            </a:r>
          </a:p>
          <a:p>
            <a:pPr marL="355600" indent="-173038"/>
            <a:r>
              <a:rPr lang="es-ES" sz="1800" b="1" dirty="0" smtClean="0"/>
              <a:t>Escalares</a:t>
            </a:r>
            <a:r>
              <a:rPr lang="es-ES" sz="1800" dirty="0" smtClean="0"/>
              <a:t>: similar a una función integrada de SQL Server.</a:t>
            </a:r>
          </a:p>
          <a:p>
            <a:pPr marL="355600" indent="-173038"/>
            <a:r>
              <a:rPr lang="es-ES" sz="1800" b="1" dirty="0" smtClean="0"/>
              <a:t>Valores de tabla de varias instrucciones (Tabulares)</a:t>
            </a:r>
            <a:r>
              <a:rPr lang="es-ES" sz="1800" dirty="0" smtClean="0"/>
              <a:t>: devuelve una tabla creada por una o varias instrucciones </a:t>
            </a:r>
            <a:r>
              <a:rPr lang="es-ES" sz="1800" dirty="0" err="1" smtClean="0"/>
              <a:t>Transact</a:t>
            </a:r>
            <a:r>
              <a:rPr lang="es-ES" sz="1800" dirty="0" smtClean="0"/>
              <a:t>-SQL ( es similar a un procedimiento almacenado). Se puede hacer referencia a una función con valores de tabla de varias instrucciones en la cláusula FROM de una instrucción SELECT como si se tratara de una vista. </a:t>
            </a:r>
          </a:p>
          <a:p>
            <a:pPr marL="355600" indent="-173038"/>
            <a:r>
              <a:rPr lang="es-ES" sz="1800" b="1" dirty="0" smtClean="0"/>
              <a:t>Valores de tabla en línea</a:t>
            </a:r>
            <a:r>
              <a:rPr lang="es-ES" sz="1800" dirty="0" smtClean="0"/>
              <a:t>: devuelve una tabla como resultado de una sola instrucción SELECT. Es similar a una vista, pero ofrece una mayor flexibilidad que las vistas al poder utilizarse parámetros.</a:t>
            </a:r>
          </a:p>
          <a:p>
            <a:pPr marL="0" indent="0">
              <a:buNone/>
            </a:pPr>
            <a:endParaRPr lang="es-ES" sz="2000" dirty="0" smtClean="0"/>
          </a:p>
          <a:p>
            <a:pPr>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4</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de funciones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marL="0" indent="0">
              <a:buNone/>
            </a:pPr>
            <a:r>
              <a:rPr lang="es-ES" sz="2000" b="1" dirty="0" smtClean="0"/>
              <a:t>Orden</a:t>
            </a:r>
          </a:p>
          <a:p>
            <a:pPr marL="0" indent="0">
              <a:buNone/>
            </a:pPr>
            <a:r>
              <a:rPr lang="es-ES" sz="1800" dirty="0" smtClean="0"/>
              <a:t>Utilizamos la orden DDL CREATE FUNCTION.</a:t>
            </a:r>
          </a:p>
          <a:p>
            <a:pPr marL="0" indent="0">
              <a:spcBef>
                <a:spcPts val="1200"/>
              </a:spcBef>
              <a:buNone/>
            </a:pPr>
            <a:r>
              <a:rPr lang="es-ES" sz="2000" b="1" dirty="0" smtClean="0"/>
              <a:t>Restricciones</a:t>
            </a:r>
          </a:p>
          <a:p>
            <a:pPr marL="0" indent="0">
              <a:buNone/>
            </a:pPr>
            <a:r>
              <a:rPr lang="es-ES" sz="1800" dirty="0" smtClean="0"/>
              <a:t>Las funciones no deterministas son funciones, como es el caso de GETDATE(), que pueden devolver diferentes valores cada vez que se les llama con el mismo conjunto de valores de entrada. No se pueden utilizar funciones no deterministas integradas en el texto de funciones definidas por el usuario.</a:t>
            </a:r>
          </a:p>
          <a:p>
            <a:pPr marL="0" indent="0">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5</a:t>
            </a:fld>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de funciones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marL="0" indent="0">
              <a:buNone/>
            </a:pPr>
            <a:r>
              <a:rPr lang="es-ES" sz="2000" b="1" dirty="0" smtClean="0"/>
              <a:t>Estas son algunas de ellas (mirar la Ayuda de SQL Server)</a:t>
            </a:r>
          </a:p>
          <a:p>
            <a:pPr>
              <a:spcBef>
                <a:spcPts val="1200"/>
              </a:spcBef>
              <a:buNone/>
            </a:pPr>
            <a:r>
              <a:rPr lang="es-ES" sz="1800" dirty="0" smtClean="0"/>
              <a:t>@@ERROR 	 FORMATMESSAGE  IDENTITY 	USER_NAME 	</a:t>
            </a:r>
          </a:p>
          <a:p>
            <a:pPr>
              <a:buNone/>
            </a:pPr>
            <a:r>
              <a:rPr lang="es-ES" sz="1800" dirty="0" smtClean="0"/>
              <a:t>@@IDENTITY 	GETANSINULL 	NEWID 		@@ERROR 	</a:t>
            </a:r>
          </a:p>
          <a:p>
            <a:pPr>
              <a:buNone/>
            </a:pPr>
            <a:r>
              <a:rPr lang="es-ES" sz="1800" dirty="0" smtClean="0"/>
              <a:t>@@ROWCOUNT    GETDATE 	PERMISSIONS 	@@IDENTITY 	</a:t>
            </a:r>
          </a:p>
          <a:p>
            <a:pPr>
              <a:buNone/>
            </a:pPr>
            <a:r>
              <a:rPr lang="es-ES" sz="1800" dirty="0" smtClean="0"/>
              <a:t>@@TRANCOUNT   </a:t>
            </a:r>
            <a:r>
              <a:rPr lang="es-ES" sz="1800" dirty="0" err="1" smtClean="0"/>
              <a:t>GetUTCDate</a:t>
            </a:r>
            <a:r>
              <a:rPr lang="es-ES" sz="1800" dirty="0" smtClean="0"/>
              <a:t> 	SESSION_USER 	@@ROWCOUN	</a:t>
            </a:r>
          </a:p>
          <a:p>
            <a:pPr>
              <a:buNone/>
            </a:pPr>
            <a:r>
              <a:rPr lang="es-ES" sz="1800" dirty="0" smtClean="0"/>
              <a:t>APP_NAME 	 HOST_ID 	STATS_DATE 	@@TRANCOUN	</a:t>
            </a:r>
          </a:p>
          <a:p>
            <a:pPr>
              <a:buNone/>
            </a:pPr>
            <a:r>
              <a:rPr lang="es-ES" sz="1800" dirty="0" smtClean="0"/>
              <a:t>CURRENT_TIMESTAMP 		HOST_NAME 	SYSTEM_USER 	</a:t>
            </a:r>
          </a:p>
          <a:p>
            <a:pPr>
              <a:buNone/>
            </a:pPr>
            <a:r>
              <a:rPr lang="es-ES" sz="1800" dirty="0" smtClean="0"/>
              <a:t>CURRENT_USER 	               		 IDENT_INCR 	TEXTPTR 	</a:t>
            </a:r>
          </a:p>
          <a:p>
            <a:pPr>
              <a:buNone/>
            </a:pPr>
            <a:r>
              <a:rPr lang="es-ES" sz="1800" dirty="0" smtClean="0"/>
              <a:t>DATENAME 	               		 IDENT_SEED 	TEXTVALID	</a:t>
            </a:r>
          </a:p>
          <a:p>
            <a:pPr marL="0" indent="0">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6</a:t>
            </a:fld>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de funciones</a:t>
            </a:r>
            <a:endParaRPr lang="es-ES" dirty="0"/>
          </a:p>
        </p:txBody>
      </p:sp>
      <p:sp>
        <p:nvSpPr>
          <p:cNvPr id="3" name="2 Marcador de contenido"/>
          <p:cNvSpPr>
            <a:spLocks noGrp="1"/>
          </p:cNvSpPr>
          <p:nvPr>
            <p:ph sz="quarter" idx="1"/>
          </p:nvPr>
        </p:nvSpPr>
        <p:spPr>
          <a:xfrm>
            <a:off x="899592" y="1903440"/>
            <a:ext cx="7772400" cy="4333872"/>
          </a:xfrm>
        </p:spPr>
        <p:txBody>
          <a:bodyPr>
            <a:noAutofit/>
          </a:bodyPr>
          <a:lstStyle/>
          <a:p>
            <a:pPr marL="0" indent="0">
              <a:buNone/>
            </a:pPr>
            <a:r>
              <a:rPr lang="es-ES" sz="2000" b="1" dirty="0" smtClean="0"/>
              <a:t>Enlace a esquema</a:t>
            </a:r>
          </a:p>
          <a:p>
            <a:pPr marL="0" indent="0">
              <a:buNone/>
            </a:pPr>
            <a:r>
              <a:rPr lang="es-ES" sz="1800" dirty="0" smtClean="0"/>
              <a:t>El enlace a esquema se utiliza para enlazar la función con los objetos de base de datos a los que hace referencia. </a:t>
            </a:r>
          </a:p>
          <a:p>
            <a:pPr marL="0" indent="0">
              <a:buNone/>
            </a:pPr>
            <a:r>
              <a:rPr lang="es-ES" sz="1800" dirty="0" smtClean="0"/>
              <a:t>Se crea la función con la opción SCHEMABINDING. Los objetos de base de datos a los que la función hace referencia no se pueden modificar (mediante la instrucción ALTER) o quitar (mediante la instrucción DROP). </a:t>
            </a:r>
          </a:p>
          <a:p>
            <a:pPr marL="0" indent="0">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7</a:t>
            </a:fld>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de funciones</a:t>
            </a:r>
            <a:endParaRPr lang="es-ES" dirty="0"/>
          </a:p>
        </p:txBody>
      </p:sp>
      <p:sp>
        <p:nvSpPr>
          <p:cNvPr id="3" name="2 Marcador de contenido"/>
          <p:cNvSpPr>
            <a:spLocks noGrp="1"/>
          </p:cNvSpPr>
          <p:nvPr>
            <p:ph sz="quarter" idx="1"/>
          </p:nvPr>
        </p:nvSpPr>
        <p:spPr>
          <a:xfrm>
            <a:off x="899592" y="1903440"/>
            <a:ext cx="7772400" cy="4117848"/>
          </a:xfrm>
        </p:spPr>
        <p:txBody>
          <a:bodyPr>
            <a:noAutofit/>
          </a:bodyPr>
          <a:lstStyle/>
          <a:p>
            <a:pPr marL="0" indent="0">
              <a:buNone/>
            </a:pPr>
            <a:r>
              <a:rPr lang="es-ES" sz="2000" b="1" dirty="0" smtClean="0"/>
              <a:t>Enlace a esquema - Restricciones</a:t>
            </a:r>
          </a:p>
          <a:p>
            <a:r>
              <a:rPr lang="es-ES" sz="1800" dirty="0" smtClean="0"/>
              <a:t>Las </a:t>
            </a:r>
            <a:r>
              <a:rPr lang="es-ES" sz="1800" dirty="0" err="1" smtClean="0"/>
              <a:t>UDF’s</a:t>
            </a:r>
            <a:r>
              <a:rPr lang="es-ES" sz="1800" dirty="0" smtClean="0"/>
              <a:t> y </a:t>
            </a:r>
            <a:r>
              <a:rPr lang="es-ES" sz="1800" dirty="0" smtClean="0"/>
              <a:t>las vistas a las que la función hace referencia también están enlazadas a esquema. </a:t>
            </a:r>
          </a:p>
          <a:p>
            <a:r>
              <a:rPr lang="es-ES" sz="1800" dirty="0" smtClean="0"/>
              <a:t>No se utiliza un nombre de dos partes en el formato</a:t>
            </a:r>
            <a:r>
              <a:rPr lang="es-ES" sz="1800" i="1" dirty="0" smtClean="0"/>
              <a:t> </a:t>
            </a:r>
            <a:r>
              <a:rPr lang="es-ES" sz="1800" i="1" dirty="0" err="1" smtClean="0"/>
              <a:t>propietario.nombreObjeto</a:t>
            </a:r>
            <a:r>
              <a:rPr lang="es-ES" sz="1800" i="1" dirty="0" smtClean="0"/>
              <a:t> </a:t>
            </a:r>
            <a:r>
              <a:rPr lang="es-ES" sz="1800" dirty="0" smtClean="0"/>
              <a:t>para los objetos a los que la función hace referencia. </a:t>
            </a:r>
          </a:p>
          <a:p>
            <a:r>
              <a:rPr lang="es-ES" sz="1800" dirty="0" smtClean="0"/>
              <a:t>La función y los objetos a los que hace referencia pertenecen a la misma base de datos. </a:t>
            </a:r>
          </a:p>
          <a:p>
            <a:r>
              <a:rPr lang="es-ES" sz="1800" dirty="0" smtClean="0"/>
              <a:t>El usuario que ejecutó la instrucción CREATE FUNCTION tiene el permiso REFERENCE sobre todos los objetos de la base de datos a los que la función hace referencia. </a:t>
            </a:r>
          </a:p>
          <a:p>
            <a:pPr algn="r">
              <a:buNone/>
            </a:pPr>
            <a:r>
              <a:rPr lang="es-ES" sz="1800" dirty="0" smtClean="0"/>
              <a:t>(SCHEMABINDING.sql)</a:t>
            </a:r>
          </a:p>
          <a:p>
            <a:pPr marL="0" indent="0">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8</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Creación de funciones</a:t>
            </a:r>
            <a:endParaRPr lang="es-ES" dirty="0"/>
          </a:p>
        </p:txBody>
      </p:sp>
      <p:sp>
        <p:nvSpPr>
          <p:cNvPr id="3" name="2 Marcador de contenido"/>
          <p:cNvSpPr>
            <a:spLocks noGrp="1"/>
          </p:cNvSpPr>
          <p:nvPr>
            <p:ph sz="quarter" idx="1"/>
          </p:nvPr>
        </p:nvSpPr>
        <p:spPr>
          <a:xfrm>
            <a:off x="899592" y="1903440"/>
            <a:ext cx="7772400" cy="4117848"/>
          </a:xfrm>
        </p:spPr>
        <p:txBody>
          <a:bodyPr>
            <a:noAutofit/>
          </a:bodyPr>
          <a:lstStyle/>
          <a:p>
            <a:pPr marL="0" indent="0">
              <a:buNone/>
            </a:pPr>
            <a:r>
              <a:rPr lang="es-ES" sz="2000" b="1" dirty="0" smtClean="0"/>
              <a:t>Permisos</a:t>
            </a:r>
          </a:p>
          <a:p>
            <a:pPr marL="0" indent="0">
              <a:buNone/>
            </a:pPr>
            <a:r>
              <a:rPr lang="es-ES" sz="1800" dirty="0" smtClean="0"/>
              <a:t>Los requisitos en cuanto a permisos para las funciones definidas por el usuario son similares a los de otros objetos de base de datos. </a:t>
            </a:r>
          </a:p>
          <a:p>
            <a:r>
              <a:rPr lang="es-ES" sz="1800" dirty="0" smtClean="0"/>
              <a:t>Debe tener el permiso CREATE FUNCTION.</a:t>
            </a:r>
          </a:p>
          <a:p>
            <a:r>
              <a:rPr lang="es-ES" sz="1800" dirty="0" smtClean="0"/>
              <a:t>Para que los usuarios distintos del propietario puedan utilizar una función en una instrucción T-SQL, se les debe conceder el permiso EXECUTE sobre la función. </a:t>
            </a:r>
          </a:p>
          <a:p>
            <a:r>
              <a:rPr lang="es-ES" sz="1800" dirty="0" smtClean="0"/>
              <a:t>Si la función está enlazada a esquema, debe tener el permiso REFERENCE sobre las tablas, vistas y funciones a las que la función hace referencia. </a:t>
            </a:r>
          </a:p>
          <a:p>
            <a:r>
              <a:rPr lang="es-ES" sz="1800" dirty="0" smtClean="0"/>
              <a:t>Si una instrucción CREATE TABLE o ALTER TABLE hace referencia a una UDF en una restricción CHECK, cláusula DEFAULT o columna calculada, el propietario de la tabla debe ser también el propietario de la función.</a:t>
            </a:r>
          </a:p>
          <a:p>
            <a:pPr marL="0" indent="0">
              <a:buNone/>
            </a:pPr>
            <a:endParaRPr lang="es-ES" sz="2000" dirty="0" smtClean="0"/>
          </a:p>
          <a:p>
            <a:pPr>
              <a:buNone/>
            </a:pPr>
            <a:endParaRPr lang="es-ES" sz="2000" dirty="0" smtClean="0"/>
          </a:p>
          <a:p>
            <a:pPr>
              <a:buNone/>
            </a:pPr>
            <a:endParaRPr lang="es-ES" sz="2000" dirty="0" smtClean="0"/>
          </a:p>
          <a:p>
            <a:pPr marL="0" indent="0">
              <a:buNone/>
            </a:pPr>
            <a:endParaRPr lang="es-ES" sz="2000" dirty="0" smtClean="0"/>
          </a:p>
          <a:p>
            <a:pPr>
              <a:buNone/>
            </a:pPr>
            <a:endParaRPr lang="es-ES" sz="2000" dirty="0" smtClean="0"/>
          </a:p>
          <a:p>
            <a:endParaRPr lang="es-ES" sz="2000" dirty="0" smtClean="0"/>
          </a:p>
          <a:p>
            <a:pPr marL="0" indent="0">
              <a:buNone/>
            </a:pPr>
            <a:endParaRPr lang="es-ES" sz="2000" dirty="0" smtClean="0"/>
          </a:p>
          <a:p>
            <a:endParaRPr lang="es-ES" sz="2000" dirty="0" smtClean="0"/>
          </a:p>
          <a:p>
            <a:pPr marL="0" indent="0">
              <a:buNone/>
            </a:pPr>
            <a:endParaRPr lang="en-US" sz="2000" dirty="0" smtClean="0"/>
          </a:p>
          <a:p>
            <a:endParaRPr lang="en-US" sz="2000" dirty="0" smtClean="0"/>
          </a:p>
          <a:p>
            <a:pPr>
              <a:buNone/>
            </a:pPr>
            <a:endParaRPr lang="es-ES" sz="2000" dirty="0" smtClean="0"/>
          </a:p>
          <a:p>
            <a:pPr>
              <a:buNone/>
            </a:pPr>
            <a:endParaRPr lang="en-US" sz="2000" dirty="0"/>
          </a:p>
        </p:txBody>
      </p:sp>
      <p:pic>
        <p:nvPicPr>
          <p:cNvPr id="4" name="6 Marcador de contenido" descr="Presentación1.gif"/>
          <p:cNvPicPr>
            <a:picLocks noChangeAspect="1"/>
          </p:cNvPicPr>
          <p:nvPr/>
        </p:nvPicPr>
        <p:blipFill>
          <a:blip r:embed="rId2" cstate="print"/>
          <a:srcRect t="33200" b="63650"/>
          <a:stretch>
            <a:fillRect/>
          </a:stretch>
        </p:blipFill>
        <p:spPr>
          <a:xfrm>
            <a:off x="0" y="1484784"/>
            <a:ext cx="9143871" cy="216024"/>
          </a:xfrm>
          <a:prstGeom prst="rect">
            <a:avLst/>
          </a:prstGeom>
        </p:spPr>
      </p:pic>
      <p:sp>
        <p:nvSpPr>
          <p:cNvPr id="5" name="4 Marcador de número de diapositiva"/>
          <p:cNvSpPr>
            <a:spLocks noGrp="1"/>
          </p:cNvSpPr>
          <p:nvPr>
            <p:ph type="sldNum" sz="quarter" idx="12"/>
          </p:nvPr>
        </p:nvSpPr>
        <p:spPr/>
        <p:txBody>
          <a:bodyPr/>
          <a:lstStyle/>
          <a:p>
            <a:fld id="{884B2A3F-F62E-478C-B7C5-491AEC784122}" type="slidenum">
              <a:rPr lang="es-ES" smtClean="0"/>
              <a:pPr/>
              <a:t>9</a:t>
            </a:fld>
            <a:endParaRPr lang="es-E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1856</TotalTime>
  <Words>943</Words>
  <Application>Microsoft Office PowerPoint</Application>
  <PresentationFormat>Presentación en pantalla (4:3)</PresentationFormat>
  <Paragraphs>194</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Equidad</vt:lpstr>
      <vt:lpstr>SQL Server - Transact</vt:lpstr>
      <vt:lpstr>Índice</vt:lpstr>
      <vt:lpstr>Definición de funciones</vt:lpstr>
      <vt:lpstr>Tipos de funciones</vt:lpstr>
      <vt:lpstr>Creación de funciones</vt:lpstr>
      <vt:lpstr>Creación de funciones</vt:lpstr>
      <vt:lpstr>Creación de funciones</vt:lpstr>
      <vt:lpstr>Creación de funciones</vt:lpstr>
      <vt:lpstr>Creación de funciones</vt:lpstr>
      <vt:lpstr>Modificación de funciones</vt:lpstr>
      <vt:lpstr>Funciones escalares</vt:lpstr>
      <vt:lpstr>Funciones con valores de tabla de varias instrucciones</vt:lpstr>
      <vt:lpstr>Funciones con valores de tabla  en línea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dc:title>
  <dc:creator>Administrador</dc:creator>
  <cp:lastModifiedBy>Administrador</cp:lastModifiedBy>
  <cp:revision>200</cp:revision>
  <dcterms:created xsi:type="dcterms:W3CDTF">2011-04-13T09:54:16Z</dcterms:created>
  <dcterms:modified xsi:type="dcterms:W3CDTF">2012-02-13T12:10:58Z</dcterms:modified>
</cp:coreProperties>
</file>