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301" r:id="rId3"/>
    <p:sldId id="270" r:id="rId4"/>
    <p:sldId id="300" r:id="rId5"/>
    <p:sldId id="271" r:id="rId6"/>
    <p:sldId id="272" r:id="rId7"/>
    <p:sldId id="273" r:id="rId8"/>
    <p:sldId id="257" r:id="rId9"/>
    <p:sldId id="304" r:id="rId10"/>
    <p:sldId id="306" r:id="rId11"/>
    <p:sldId id="307" r:id="rId12"/>
    <p:sldId id="308" r:id="rId13"/>
    <p:sldId id="309" r:id="rId14"/>
    <p:sldId id="310" r:id="rId15"/>
    <p:sldId id="311" r:id="rId16"/>
    <p:sldId id="312" r:id="rId17"/>
    <p:sldId id="313" r:id="rId18"/>
    <p:sldId id="320" r:id="rId19"/>
    <p:sldId id="314" r:id="rId20"/>
    <p:sldId id="315" r:id="rId21"/>
    <p:sldId id="316" r:id="rId22"/>
    <p:sldId id="317" r:id="rId23"/>
    <p:sldId id="318" r:id="rId24"/>
    <p:sldId id="319" r:id="rId25"/>
    <p:sldId id="303" r:id="rId26"/>
    <p:sldId id="274" r:id="rId27"/>
    <p:sldId id="302" r:id="rId28"/>
    <p:sldId id="276"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2" autoAdjust="0"/>
    <p:restoredTop sz="94660"/>
  </p:normalViewPr>
  <p:slideViewPr>
    <p:cSldViewPr>
      <p:cViewPr>
        <p:scale>
          <a:sx n="80" d="100"/>
          <a:sy n="80" d="100"/>
        </p:scale>
        <p:origin x="-696" y="-5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3C0D00-02ED-4C46-9769-027369052D3D}" type="datetimeFigureOut">
              <a:rPr lang="es-ES" smtClean="0"/>
              <a:pPr/>
              <a:t>14/02/2012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829A72-5F40-4921-A192-DC023E0E0581}" type="slidenum">
              <a:rPr lang="es-ES" smtClean="0"/>
              <a:pPr/>
              <a:t>‹Nº›</a:t>
            </a:fld>
            <a:endParaRPr lang="es-ES"/>
          </a:p>
        </p:txBody>
      </p:sp>
    </p:spTree>
    <p:extLst>
      <p:ext uri="{BB962C8B-B14F-4D97-AF65-F5344CB8AC3E}">
        <p14:creationId xmlns:p14="http://schemas.microsoft.com/office/powerpoint/2010/main" val="3280543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62BE0486-4FC6-48A6-9CC6-32F8AF1FE500}" type="datetime1">
              <a:rPr lang="es-ES" smtClean="0"/>
              <a:pPr/>
              <a:t>14/02/2012</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884B2A3F-F62E-478C-B7C5-491AEC784122}"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0C3319D-05C3-4469-B86F-10F6CBA8B3DD}" type="datetime1">
              <a:rPr lang="es-ES" smtClean="0"/>
              <a:pPr/>
              <a:t>14/02/2012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AA2359-1279-4081-B653-46A8C02DAD3D}" type="datetime1">
              <a:rPr lang="es-ES" smtClean="0"/>
              <a:pPr/>
              <a:t>14/02/2012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AEEB5D93-C19F-48D0-9271-35423AF9E763}" type="datetime1">
              <a:rPr lang="es-ES" smtClean="0"/>
              <a:pPr/>
              <a:t>14/02/2012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0E36734F-01CC-4554-BFC3-EE831AB0EF05}" type="datetime1">
              <a:rPr lang="es-ES" smtClean="0"/>
              <a:pPr/>
              <a:t>14/02/2012</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884B2A3F-F62E-478C-B7C5-491AEC784122}"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DE6A24B-3477-4A1A-AB78-7B6B424525CF}" type="datetime1">
              <a:rPr lang="es-ES" smtClean="0"/>
              <a:pPr/>
              <a:t>14/02/2012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E6B7733-AADF-418D-9905-54B60FF3F441}" type="datetime1">
              <a:rPr lang="es-ES" smtClean="0"/>
              <a:pPr/>
              <a:t>14/02/2012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5C6A319B-A379-491B-B38D-C8F3739BDF23}" type="datetime1">
              <a:rPr lang="es-ES" smtClean="0"/>
              <a:pPr/>
              <a:t>14/02/2012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5D93FCE-BC6F-4EB6-97E7-3B41B5A081DA}" type="datetime1">
              <a:rPr lang="es-ES" smtClean="0"/>
              <a:pPr/>
              <a:t>14/02/2012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D55DABC2-90B1-4BC4-B7AD-E231C9EEAA63}" type="datetime1">
              <a:rPr lang="es-ES" smtClean="0"/>
              <a:pPr/>
              <a:t>14/02/2012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1DE79CB-EAED-4EAE-A725-0BEC5F08F9EB}" type="datetime1">
              <a:rPr lang="es-ES" smtClean="0"/>
              <a:pPr/>
              <a:t>14/02/2012</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884B2A3F-F62E-478C-B7C5-491AEC784122}"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7160754-B405-44D3-A7A6-EF311AC4EE46}" type="datetime1">
              <a:rPr lang="es-ES" smtClean="0"/>
              <a:pPr/>
              <a:t>14/02/2012</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84B2A3F-F62E-478C-B7C5-491AEC784122}"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295400" y="3593821"/>
            <a:ext cx="6400800" cy="660648"/>
          </a:xfrm>
        </p:spPr>
        <p:txBody>
          <a:bodyPr>
            <a:normAutofit/>
          </a:bodyPr>
          <a:lstStyle/>
          <a:p>
            <a:r>
              <a:rPr lang="es-ES" sz="3200" dirty="0" smtClean="0"/>
              <a:t>Programación I</a:t>
            </a:r>
            <a:endParaRPr lang="es-ES" sz="3200" dirty="0"/>
          </a:p>
        </p:txBody>
      </p:sp>
      <p:sp>
        <p:nvSpPr>
          <p:cNvPr id="2" name="1 Título"/>
          <p:cNvSpPr>
            <a:spLocks noGrp="1"/>
          </p:cNvSpPr>
          <p:nvPr>
            <p:ph type="ctrTitle"/>
          </p:nvPr>
        </p:nvSpPr>
        <p:spPr/>
        <p:txBody>
          <a:bodyPr/>
          <a:lstStyle/>
          <a:p>
            <a:r>
              <a:rPr lang="es-ES" dirty="0" smtClean="0"/>
              <a:t>SQL Server - </a:t>
            </a:r>
            <a:r>
              <a:rPr lang="es-ES" dirty="0" err="1" smtClean="0"/>
              <a:t>Transact</a:t>
            </a:r>
            <a:endParaRPr lang="es-ES" dirty="0"/>
          </a:p>
        </p:txBody>
      </p:sp>
      <p:sp>
        <p:nvSpPr>
          <p:cNvPr id="4" name="3 Marcador de número de diapositiva"/>
          <p:cNvSpPr>
            <a:spLocks noGrp="1"/>
          </p:cNvSpPr>
          <p:nvPr>
            <p:ph type="sldNum" sz="quarter" idx="12"/>
          </p:nvPr>
        </p:nvSpPr>
        <p:spPr/>
        <p:txBody>
          <a:bodyPr/>
          <a:lstStyle/>
          <a:p>
            <a:fld id="{884B2A3F-F62E-478C-B7C5-491AEC784122}" type="slidenum">
              <a:rPr lang="es-ES" smtClean="0"/>
              <a:pPr/>
              <a:t>1</a:t>
            </a:fld>
            <a:endParaRPr lang="es-E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117847"/>
          </a:xfrm>
        </p:spPr>
        <p:txBody>
          <a:bodyPr>
            <a:noAutofit/>
          </a:bodyPr>
          <a:lstStyle/>
          <a:p>
            <a:pPr marL="450850" indent="-273050"/>
            <a:r>
              <a:rPr lang="en-US" sz="1900" b="1" dirty="0" err="1" smtClean="0"/>
              <a:t>Extendidos</a:t>
            </a:r>
            <a:r>
              <a:rPr lang="en-US" sz="1900" b="1" dirty="0" smtClean="0"/>
              <a:t> (</a:t>
            </a:r>
            <a:r>
              <a:rPr lang="en-US" sz="1900" b="1" dirty="0" err="1" smtClean="0"/>
              <a:t>xp</a:t>
            </a:r>
            <a:r>
              <a:rPr lang="en-US" sz="1900" b="1" dirty="0" smtClean="0"/>
              <a:t>_): </a:t>
            </a:r>
            <a:r>
              <a:rPr lang="es-ES" sz="1900" dirty="0" smtClean="0"/>
              <a:t>se implementan como bibliotecas de vínculos dinámicos (DLL) que se ejecutan fuera del entorno de SQL Server.  </a:t>
            </a:r>
            <a:r>
              <a:rPr lang="es-ES" sz="1900" b="1" i="1" dirty="0" smtClean="0"/>
              <a:t>(5.1 Proc-4.sql)</a:t>
            </a:r>
          </a:p>
          <a:p>
            <a:pPr marL="0" indent="0">
              <a:spcBef>
                <a:spcPts val="1200"/>
              </a:spcBef>
              <a:buNone/>
            </a:pPr>
            <a:r>
              <a:rPr lang="en-US" sz="2000" dirty="0" smtClean="0"/>
              <a:t>Aceptan </a:t>
            </a:r>
            <a:r>
              <a:rPr lang="en-US" sz="2000" dirty="0" err="1" smtClean="0"/>
              <a:t>parámetros</a:t>
            </a:r>
            <a:r>
              <a:rPr lang="en-US" sz="2000" dirty="0" smtClean="0"/>
              <a:t> de </a:t>
            </a:r>
            <a:r>
              <a:rPr lang="en-US" sz="2000" dirty="0" err="1" smtClean="0"/>
              <a:t>entrada</a:t>
            </a:r>
            <a:r>
              <a:rPr lang="en-US" sz="2000" dirty="0" smtClean="0"/>
              <a:t> (INPUT) y de </a:t>
            </a:r>
            <a:r>
              <a:rPr lang="en-US" sz="2000" dirty="0" err="1" smtClean="0"/>
              <a:t>salida</a:t>
            </a:r>
            <a:r>
              <a:rPr lang="en-US" sz="2000" dirty="0" smtClean="0"/>
              <a:t> (OUTPUT).</a:t>
            </a:r>
          </a:p>
          <a:p>
            <a:pPr marL="0" indent="0">
              <a:buNone/>
            </a:pPr>
            <a:r>
              <a:rPr lang="en-US" sz="2000" dirty="0" err="1" smtClean="0"/>
              <a:t>Devuelven</a:t>
            </a:r>
            <a:r>
              <a:rPr lang="en-US" sz="2000" dirty="0" smtClean="0"/>
              <a:t> </a:t>
            </a:r>
            <a:r>
              <a:rPr lang="en-US" sz="2000" dirty="0" err="1" smtClean="0"/>
              <a:t>valores</a:t>
            </a:r>
            <a:r>
              <a:rPr lang="en-US" sz="2000" dirty="0" smtClean="0"/>
              <a:t> de </a:t>
            </a:r>
            <a:r>
              <a:rPr lang="en-US" sz="2000" dirty="0" err="1" smtClean="0"/>
              <a:t>estado</a:t>
            </a:r>
            <a:r>
              <a:rPr lang="en-US" sz="2000" dirty="0" smtClean="0"/>
              <a:t> </a:t>
            </a:r>
            <a:r>
              <a:rPr lang="en-US" sz="2000" dirty="0" err="1" smtClean="0"/>
              <a:t>para</a:t>
            </a:r>
            <a:r>
              <a:rPr lang="en-US" sz="2000" dirty="0" smtClean="0"/>
              <a:t> </a:t>
            </a:r>
            <a:r>
              <a:rPr lang="en-US" sz="2000" dirty="0" err="1" smtClean="0"/>
              <a:t>indicar</a:t>
            </a:r>
            <a:r>
              <a:rPr lang="en-US" sz="2000" dirty="0" smtClean="0"/>
              <a:t> </a:t>
            </a:r>
            <a:r>
              <a:rPr lang="en-US" sz="2000" dirty="0" err="1" smtClean="0"/>
              <a:t>que</a:t>
            </a:r>
            <a:r>
              <a:rPr lang="en-US" sz="2000" dirty="0" smtClean="0"/>
              <a:t> se ha </a:t>
            </a:r>
            <a:r>
              <a:rPr lang="en-US" sz="2000" dirty="0" err="1" smtClean="0"/>
              <a:t>ejecutado</a:t>
            </a:r>
            <a:r>
              <a:rPr lang="en-US" sz="2000" dirty="0" smtClean="0"/>
              <a:t> </a:t>
            </a:r>
            <a:r>
              <a:rPr lang="en-US" sz="2000" dirty="0" err="1" smtClean="0"/>
              <a:t>satisfactoriamente</a:t>
            </a:r>
            <a:r>
              <a:rPr lang="en-US" sz="2000" dirty="0" smtClean="0"/>
              <a:t> o se ha </a:t>
            </a:r>
            <a:r>
              <a:rPr lang="en-US" sz="2000" dirty="0" err="1" smtClean="0"/>
              <a:t>producido</a:t>
            </a:r>
            <a:r>
              <a:rPr lang="en-US" sz="2000" dirty="0" smtClean="0"/>
              <a:t> </a:t>
            </a:r>
            <a:r>
              <a:rPr lang="en-US" sz="2000" dirty="0" err="1" smtClean="0"/>
              <a:t>algún</a:t>
            </a:r>
            <a:r>
              <a:rPr lang="en-US" sz="2000" dirty="0" smtClean="0"/>
              <a:t> error.</a:t>
            </a:r>
          </a:p>
          <a:p>
            <a:pPr marL="0" indent="0">
              <a:buNone/>
            </a:pPr>
            <a:r>
              <a:rPr lang="en-US" sz="2000" dirty="0" err="1" smtClean="0"/>
              <a:t>Devuelven</a:t>
            </a:r>
            <a:r>
              <a:rPr lang="en-US" sz="2000" dirty="0" smtClean="0"/>
              <a:t> </a:t>
            </a:r>
            <a:r>
              <a:rPr lang="es-ES" sz="2000" dirty="0" smtClean="0"/>
              <a:t>varios valores al procedimiento almacenado o al proceso por lotes que realiza la llamada en forma de parámetros de salida. </a:t>
            </a:r>
          </a:p>
          <a:p>
            <a:pPr marL="0" indent="0">
              <a:buNone/>
            </a:pPr>
            <a:r>
              <a:rPr lang="es-ES" sz="2000" dirty="0" smtClean="0"/>
              <a:t>La resolución diferida de nombres permite a los procedimientos almacenados hacer referencia a objetos que no existen todavía cuando éste se crea. Los objetos deben existir en el momento en el que se ejecuta el procedimiento almacenado. </a:t>
            </a:r>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10</a:t>
            </a:fld>
            <a:endParaRPr lang="es-E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117847"/>
          </a:xfrm>
        </p:spPr>
        <p:txBody>
          <a:bodyPr>
            <a:noAutofit/>
          </a:bodyPr>
          <a:lstStyle/>
          <a:p>
            <a:pPr>
              <a:buNone/>
            </a:pPr>
            <a:r>
              <a:rPr lang="es-ES" sz="2000" b="1" dirty="0" smtClean="0"/>
              <a:t>Creación</a:t>
            </a:r>
          </a:p>
          <a:p>
            <a:r>
              <a:rPr lang="es-ES" sz="2000" dirty="0" smtClean="0"/>
              <a:t>Los procedimientos almacenados se crean con la instrucción CREATE PROCEDURE.  </a:t>
            </a:r>
            <a:r>
              <a:rPr lang="es-ES" sz="1900" b="1" i="1" dirty="0" smtClean="0"/>
              <a:t>(5.1 Proc-5.sql)</a:t>
            </a:r>
          </a:p>
          <a:p>
            <a:r>
              <a:rPr lang="es-ES" sz="2000" dirty="0" smtClean="0"/>
              <a:t>Si un procedimiento almacenado crea una tabla local temporal, la tabla temporal sólo existe para atender al procedimiento almacenado y desaparece cuando finaliza la ejecución del mismo.   </a:t>
            </a:r>
            <a:r>
              <a:rPr lang="es-ES" sz="1900" b="1" i="1" dirty="0" smtClean="0"/>
              <a:t>(5.1 Proc-6.sql)</a:t>
            </a:r>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11</a:t>
            </a:fld>
            <a:endParaRPr lang="es-E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a:buNone/>
            </a:pPr>
            <a:r>
              <a:rPr lang="es-ES" sz="2000" b="1" dirty="0" smtClean="0"/>
              <a:t>Anidamiento</a:t>
            </a:r>
          </a:p>
          <a:p>
            <a:pPr marL="0" indent="0">
              <a:buNone/>
            </a:pPr>
            <a:r>
              <a:rPr lang="es-ES" sz="2000" dirty="0" smtClean="0"/>
              <a:t>Los procedimientos almacenados pueden anidarse, es decir, un procedimiento almacenado puede llamar a otro. </a:t>
            </a:r>
          </a:p>
          <a:p>
            <a:pPr>
              <a:buNone/>
            </a:pPr>
            <a:r>
              <a:rPr lang="es-ES" sz="2000" dirty="0" smtClean="0"/>
              <a:t>Los procedimientos almacenados se pueden anidar hasta 32 niveles. </a:t>
            </a:r>
          </a:p>
          <a:p>
            <a:pPr marL="0" indent="0">
              <a:buNone/>
            </a:pPr>
            <a:r>
              <a:rPr lang="es-ES" sz="2000" dirty="0" smtClean="0"/>
              <a:t>Si un procedimiento almacenado llama a otro, éste puede obtener acceso a todos los objetos que cree el primero, incluidas las tablas temporales. </a:t>
            </a:r>
          </a:p>
          <a:p>
            <a:pPr marL="0" indent="0">
              <a:buNone/>
            </a:pPr>
            <a:r>
              <a:rPr lang="es-ES" sz="2000" dirty="0" smtClean="0"/>
              <a:t>Los procedimientos almacenados anidados pueden ser recursivos.  </a:t>
            </a:r>
            <a:r>
              <a:rPr lang="es-ES" sz="1900" b="1" i="1" dirty="0" smtClean="0"/>
              <a:t>(5.1 </a:t>
            </a:r>
            <a:r>
              <a:rPr lang="es-ES" sz="1900" b="1" i="1" dirty="0" smtClean="0"/>
              <a:t>Proc-7.sql</a:t>
            </a:r>
            <a:r>
              <a:rPr lang="es-ES" sz="2000" b="1" i="1" dirty="0" smtClean="0"/>
              <a:t>)</a:t>
            </a:r>
            <a:endParaRPr lang="es-ES" sz="2000" dirty="0" smtClean="0"/>
          </a:p>
          <a:p>
            <a:pPr marL="0" indent="0">
              <a:spcBef>
                <a:spcPts val="1200"/>
              </a:spcBef>
              <a:buNone/>
            </a:pPr>
            <a:r>
              <a:rPr lang="es-ES" sz="2000" b="1" dirty="0" smtClean="0"/>
              <a:t>Información</a:t>
            </a:r>
          </a:p>
          <a:p>
            <a:pPr marL="0" indent="0">
              <a:buNone/>
            </a:pPr>
            <a:r>
              <a:rPr lang="es-ES" sz="2000" dirty="0" smtClean="0"/>
              <a:t>Para sacar una lista de procedimientos almacenados y los nombres de los propietarios de la base de datos se puede usar el procedimiento almacenado del sistema </a:t>
            </a:r>
            <a:r>
              <a:rPr lang="es-ES" sz="2000" b="1" dirty="0" err="1" smtClean="0"/>
              <a:t>sp_stored_procedures</a:t>
            </a:r>
            <a:r>
              <a:rPr lang="es-ES" sz="2000" b="1" dirty="0" smtClean="0"/>
              <a:t>. </a:t>
            </a:r>
            <a:r>
              <a:rPr lang="es-ES" sz="2000" dirty="0" smtClean="0"/>
              <a:t>También podemos consultar las tablas del sistema </a:t>
            </a:r>
            <a:r>
              <a:rPr lang="es-ES" sz="2000" b="1" dirty="0" err="1" smtClean="0"/>
              <a:t>sysobjects</a:t>
            </a:r>
            <a:r>
              <a:rPr lang="es-ES" sz="2000" dirty="0" smtClean="0"/>
              <a:t>, </a:t>
            </a:r>
            <a:r>
              <a:rPr lang="es-ES" sz="2000" b="1" dirty="0" err="1" smtClean="0"/>
              <a:t>syscomments</a:t>
            </a:r>
            <a:r>
              <a:rPr lang="es-ES" sz="2000" dirty="0" smtClean="0"/>
              <a:t> y </a:t>
            </a:r>
            <a:r>
              <a:rPr lang="es-ES" sz="2000" b="1" dirty="0" err="1" smtClean="0"/>
              <a:t>sysdepends</a:t>
            </a:r>
            <a:r>
              <a:rPr lang="es-ES" sz="2000" dirty="0" smtClean="0"/>
              <a:t> para obtener información. </a:t>
            </a:r>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12</a:t>
            </a:fld>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a:buNone/>
            </a:pPr>
            <a:r>
              <a:rPr lang="es-ES" sz="2000" b="1" dirty="0" smtClean="0"/>
              <a:t>Recomendaciones</a:t>
            </a:r>
          </a:p>
          <a:p>
            <a:r>
              <a:rPr lang="es-ES" sz="2000" dirty="0" smtClean="0"/>
              <a:t>Se deben evitar situaciones en las que el propietario de un procedimiento almacenado y el propietario de las tablas subyacentes sean distintos. Es recomendable que el usuario </a:t>
            </a:r>
            <a:r>
              <a:rPr lang="es-ES" sz="2000" b="1" dirty="0" err="1" smtClean="0"/>
              <a:t>dbo</a:t>
            </a:r>
            <a:r>
              <a:rPr lang="es-ES" sz="2000" b="1" dirty="0" smtClean="0"/>
              <a:t> </a:t>
            </a:r>
            <a:r>
              <a:rPr lang="es-ES" sz="2000" dirty="0" smtClean="0"/>
              <a:t>(propietario de base de datos) sea el propietario de todos los objetos de una base de datos. </a:t>
            </a:r>
          </a:p>
          <a:p>
            <a:r>
              <a:rPr lang="es-ES" sz="2000" dirty="0" smtClean="0"/>
              <a:t>Se debe evitar la utilización del prefijo </a:t>
            </a:r>
            <a:r>
              <a:rPr lang="es-ES" sz="2000" b="1" dirty="0" err="1" smtClean="0"/>
              <a:t>sp</a:t>
            </a:r>
            <a:r>
              <a:rPr lang="es-ES" sz="2000" b="1" dirty="0" smtClean="0"/>
              <a:t>_ </a:t>
            </a:r>
            <a:r>
              <a:rPr lang="es-ES" sz="2000" dirty="0" smtClean="0"/>
              <a:t>al nombrar los procedimientos almacenados locales. </a:t>
            </a:r>
          </a:p>
          <a:p>
            <a:r>
              <a:rPr lang="es-ES" sz="2000" dirty="0" smtClean="0"/>
              <a:t>Reducir al mínimo la utilización de procedimientos almacenados temporales.</a:t>
            </a:r>
          </a:p>
          <a:p>
            <a:endParaRPr lang="es-ES" sz="2000" dirty="0" smtClean="0"/>
          </a:p>
          <a:p>
            <a:endParaRPr lang="es-ES" sz="2000" dirty="0" smtClean="0"/>
          </a:p>
          <a:p>
            <a:endParaRPr lang="es-ES" sz="2000" dirty="0" smtClean="0"/>
          </a:p>
          <a:p>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13</a:t>
            </a:fld>
            <a:endParaRPr lang="es-E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a:buNone/>
            </a:pPr>
            <a:r>
              <a:rPr lang="es-ES" sz="2000" b="1" dirty="0" smtClean="0"/>
              <a:t>Ejecución</a:t>
            </a:r>
          </a:p>
          <a:p>
            <a:r>
              <a:rPr lang="es-ES" sz="2000" dirty="0" smtClean="0"/>
              <a:t>Se puede ejecutar un procedimiento almacenado por sí mismo o como parte de una instrucción INSERT.</a:t>
            </a:r>
          </a:p>
          <a:p>
            <a:r>
              <a:rPr lang="es-ES" sz="2000" dirty="0" smtClean="0"/>
              <a:t>Se debe disponer del permiso EXECUTE en el procedimiento almacenado. </a:t>
            </a:r>
          </a:p>
          <a:p>
            <a:r>
              <a:rPr lang="es-ES" sz="2000" dirty="0" smtClean="0"/>
              <a:t>Para ejecutar un procedimiento almacenado se emite la instrucción EXECUTE junto con el nombre del procedimiento almacenado y de los parámetros. </a:t>
            </a:r>
          </a:p>
          <a:p>
            <a:pPr>
              <a:buNone/>
            </a:pPr>
            <a:r>
              <a:rPr lang="es-ES" sz="1900" b="1" i="1" dirty="0" smtClean="0"/>
              <a:t>     (5.1 Proc-8.sql)</a:t>
            </a:r>
          </a:p>
          <a:p>
            <a:endParaRPr lang="es-ES" sz="2000" dirty="0" smtClean="0"/>
          </a:p>
          <a:p>
            <a:endParaRPr lang="es-ES" sz="2000" dirty="0" smtClean="0"/>
          </a:p>
          <a:p>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14</a:t>
            </a:fld>
            <a:endParaRPr lang="es-E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a:buNone/>
            </a:pPr>
            <a:r>
              <a:rPr lang="es-ES" sz="2000" b="1" dirty="0" smtClean="0"/>
              <a:t>Modificación</a:t>
            </a:r>
          </a:p>
          <a:p>
            <a:r>
              <a:rPr lang="es-ES" sz="2000" dirty="0" smtClean="0"/>
              <a:t>Para modificar un procedimiento almacenado existente y conservar la asignación de los permisos, usa la instrucción ALTER PROCEDURE. </a:t>
            </a:r>
          </a:p>
          <a:p>
            <a:pPr>
              <a:spcBef>
                <a:spcPts val="1200"/>
              </a:spcBef>
              <a:buNone/>
            </a:pPr>
            <a:r>
              <a:rPr lang="es-ES" sz="2000" b="1" dirty="0" smtClean="0"/>
              <a:t>Eliminación</a:t>
            </a:r>
            <a:endParaRPr lang="es-ES" sz="2000" dirty="0" smtClean="0"/>
          </a:p>
          <a:p>
            <a:r>
              <a:rPr lang="es-ES" sz="2000" dirty="0" smtClean="0"/>
              <a:t>Usa la instrucción DROP PROCEDURE para quitar procedimientos almacenados.</a:t>
            </a:r>
          </a:p>
          <a:p>
            <a:r>
              <a:rPr lang="es-ES" sz="2000" dirty="0" smtClean="0"/>
              <a:t>Antes de quitar un procedimiento almacenado, se recomienda ejecutar el procedimiento almacenado </a:t>
            </a:r>
            <a:r>
              <a:rPr lang="es-ES" sz="2000" b="1" dirty="0" err="1" smtClean="0"/>
              <a:t>sp_depends</a:t>
            </a:r>
            <a:r>
              <a:rPr lang="es-ES" sz="2000" b="1" dirty="0" smtClean="0"/>
              <a:t> </a:t>
            </a:r>
            <a:r>
              <a:rPr lang="es-ES" sz="2000" dirty="0" smtClean="0"/>
              <a:t>para determinar si hay objetos que dependen de él. </a:t>
            </a:r>
          </a:p>
          <a:p>
            <a:pPr>
              <a:buNone/>
            </a:pPr>
            <a:endParaRPr lang="es-ES" sz="2000" dirty="0" smtClean="0"/>
          </a:p>
          <a:p>
            <a:endParaRPr lang="es-ES" sz="2000" dirty="0" smtClean="0"/>
          </a:p>
          <a:p>
            <a:endParaRPr lang="es-ES" sz="2000" dirty="0" smtClean="0"/>
          </a:p>
          <a:p>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15</a:t>
            </a:fld>
            <a:endParaRPr lang="es-E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a:buNone/>
            </a:pPr>
            <a:r>
              <a:rPr lang="es-ES" sz="2000" b="1" dirty="0" smtClean="0"/>
              <a:t>Parámetros</a:t>
            </a:r>
          </a:p>
          <a:p>
            <a:r>
              <a:rPr lang="es-ES" sz="2000" dirty="0" smtClean="0"/>
              <a:t>Los parámetros amplían la funcionalidad de los procedimientos almacenados. </a:t>
            </a:r>
          </a:p>
          <a:p>
            <a:r>
              <a:rPr lang="es-ES" sz="2000" dirty="0" smtClean="0"/>
              <a:t>SQL Server admite dos tipos de parámetros: parámetros de entrada y parámetros de salida. </a:t>
            </a:r>
          </a:p>
          <a:p>
            <a:pPr>
              <a:spcBef>
                <a:spcPts val="1200"/>
              </a:spcBef>
              <a:buNone/>
            </a:pPr>
            <a:r>
              <a:rPr lang="es-ES" sz="2000" b="1" dirty="0" smtClean="0"/>
              <a:t>Parámetros de entrada</a:t>
            </a:r>
            <a:endParaRPr lang="es-ES" sz="2000" dirty="0" smtClean="0"/>
          </a:p>
          <a:p>
            <a:r>
              <a:rPr lang="es-ES" sz="2000" dirty="0" smtClean="0"/>
              <a:t>Los parámetros de entrada permiten que se pase información a un procedimiento almacenado. </a:t>
            </a:r>
          </a:p>
          <a:p>
            <a:r>
              <a:rPr lang="es-ES" sz="2000" dirty="0" smtClean="0"/>
              <a:t>Los valores de los parámetros de entrada deben ser comprobados al principio de un procedimiento almacenado para conocer rápidamente los valores que no sean válidos o que falten. </a:t>
            </a:r>
          </a:p>
          <a:p>
            <a:r>
              <a:rPr lang="es-ES" sz="2000" dirty="0" smtClean="0"/>
              <a:t>Deben suministrarse valores predeterminados apropiados para un parámetro. </a:t>
            </a:r>
            <a:r>
              <a:rPr lang="es-ES" sz="1900" b="1" i="1" dirty="0" smtClean="0"/>
              <a:t>(5.1 Proc-9.sql)</a:t>
            </a:r>
          </a:p>
          <a:p>
            <a:endParaRPr lang="es-ES" sz="2000" dirty="0" smtClean="0"/>
          </a:p>
          <a:p>
            <a:endParaRPr lang="es-ES" sz="2000" dirty="0" smtClean="0"/>
          </a:p>
          <a:p>
            <a:endParaRPr lang="es-ES" sz="2000" dirty="0" smtClean="0"/>
          </a:p>
          <a:p>
            <a:pPr>
              <a:buNone/>
            </a:pPr>
            <a:endParaRPr lang="es-ES" sz="2000" dirty="0" smtClean="0"/>
          </a:p>
          <a:p>
            <a:endParaRPr lang="es-ES" sz="2000" dirty="0" smtClean="0"/>
          </a:p>
          <a:p>
            <a:endParaRPr lang="es-ES" sz="2000" dirty="0" smtClean="0"/>
          </a:p>
          <a:p>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16</a:t>
            </a:fld>
            <a:endParaRPr lang="es-E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a:spcBef>
                <a:spcPts val="1200"/>
              </a:spcBef>
              <a:buNone/>
            </a:pPr>
            <a:r>
              <a:rPr lang="es-ES" sz="2000" b="1" dirty="0" smtClean="0"/>
              <a:t>Parámetros de entrada</a:t>
            </a:r>
            <a:endParaRPr lang="es-ES" sz="2000" dirty="0" smtClean="0"/>
          </a:p>
          <a:p>
            <a:r>
              <a:rPr lang="es-ES" sz="2000" dirty="0" smtClean="0"/>
              <a:t>Los parámetros predeterminados deben ser constantes o NULL.  </a:t>
            </a:r>
            <a:endParaRPr lang="es-ES" sz="1900" b="1" i="1" dirty="0" smtClean="0"/>
          </a:p>
          <a:p>
            <a:r>
              <a:rPr lang="es-ES" sz="2000" dirty="0" smtClean="0"/>
              <a:t>Los parámetros son locales a un procedimiento almacenado.</a:t>
            </a:r>
          </a:p>
          <a:p>
            <a:pPr>
              <a:spcBef>
                <a:spcPts val="1200"/>
              </a:spcBef>
              <a:buNone/>
            </a:pPr>
            <a:r>
              <a:rPr lang="es-ES" sz="2000" b="1" dirty="0" smtClean="0"/>
              <a:t>Ejecución</a:t>
            </a:r>
          </a:p>
          <a:p>
            <a:r>
              <a:rPr lang="es-ES" sz="2000" dirty="0" smtClean="0"/>
              <a:t>Los valores de un parámetro se pueden establecer mediante el paso del valor al procedimiento almacenado por su nombre o por su posición. </a:t>
            </a:r>
          </a:p>
          <a:p>
            <a:pPr>
              <a:buNone/>
            </a:pPr>
            <a:r>
              <a:rPr lang="es-ES" sz="2000" b="1" i="1" dirty="0" smtClean="0"/>
              <a:t>(5.1 Proc-10.sql)</a:t>
            </a:r>
            <a:endParaRPr lang="es-ES" sz="2000" dirty="0" smtClean="0"/>
          </a:p>
          <a:p>
            <a:endParaRPr lang="es-ES" sz="2000" dirty="0" smtClean="0"/>
          </a:p>
          <a:p>
            <a:endParaRPr lang="es-ES" sz="2000" dirty="0" smtClean="0"/>
          </a:p>
          <a:p>
            <a:pPr>
              <a:buNone/>
            </a:pPr>
            <a:endParaRPr lang="es-ES" sz="2000" dirty="0" smtClean="0"/>
          </a:p>
          <a:p>
            <a:endParaRPr lang="es-ES" sz="2000" dirty="0" smtClean="0"/>
          </a:p>
          <a:p>
            <a:endParaRPr lang="es-ES" sz="2000" dirty="0" smtClean="0"/>
          </a:p>
          <a:p>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17</a:t>
            </a:fld>
            <a:endParaRPr lang="es-E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a:spcBef>
                <a:spcPts val="1200"/>
              </a:spcBef>
              <a:buNone/>
            </a:pPr>
            <a:r>
              <a:rPr lang="es-ES" sz="2000" b="1" dirty="0" smtClean="0"/>
              <a:t>Valores de Retorno</a:t>
            </a:r>
            <a:endParaRPr lang="es-ES" sz="2000" dirty="0" smtClean="0"/>
          </a:p>
          <a:p>
            <a:pPr>
              <a:buNone/>
            </a:pPr>
            <a:r>
              <a:rPr lang="es-ES" sz="2000" dirty="0" smtClean="0"/>
              <a:t>Los procedimientos almacenados pueden terminar:</a:t>
            </a:r>
          </a:p>
          <a:p>
            <a:r>
              <a:rPr lang="es-ES" sz="2000" dirty="0" smtClean="0"/>
              <a:t>Por finalización de la última línea de código (devuelven el valor 0).</a:t>
            </a:r>
          </a:p>
          <a:p>
            <a:r>
              <a:rPr lang="es-ES" sz="2000" dirty="0" smtClean="0"/>
              <a:t>Con la cláusula RETURN (devuelven 0).</a:t>
            </a:r>
          </a:p>
          <a:p>
            <a:r>
              <a:rPr lang="es-ES" sz="2000" dirty="0" smtClean="0"/>
              <a:t>Con la cláusula RETURN &lt;valor entero&gt; (devuelven el valor entero).</a:t>
            </a:r>
          </a:p>
          <a:p>
            <a:pPr>
              <a:spcBef>
                <a:spcPts val="1200"/>
              </a:spcBef>
              <a:buNone/>
            </a:pPr>
            <a:r>
              <a:rPr lang="es-ES" sz="2000" dirty="0" smtClean="0"/>
              <a:t>Estos valores pueden ser consultados en el código que llama al procedimiento. </a:t>
            </a:r>
          </a:p>
          <a:p>
            <a:pPr>
              <a:buNone/>
            </a:pPr>
            <a:r>
              <a:rPr lang="es-ES" sz="1900" b="1" i="1" dirty="0" smtClean="0"/>
              <a:t>(5.1 Proc-11.sql)</a:t>
            </a:r>
          </a:p>
          <a:p>
            <a:endParaRPr lang="es-ES" sz="2000" dirty="0" smtClean="0"/>
          </a:p>
          <a:p>
            <a:endParaRPr lang="es-ES" sz="2000" dirty="0" smtClean="0"/>
          </a:p>
          <a:p>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18</a:t>
            </a:fld>
            <a:endParaRPr lang="es-E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a:spcBef>
                <a:spcPts val="1200"/>
              </a:spcBef>
              <a:buNone/>
            </a:pPr>
            <a:r>
              <a:rPr lang="es-ES" sz="2000" b="1" dirty="0" smtClean="0"/>
              <a:t>Parámetros de salida</a:t>
            </a:r>
            <a:endParaRPr lang="es-ES" sz="2000" dirty="0" smtClean="0"/>
          </a:p>
          <a:p>
            <a:r>
              <a:rPr lang="es-ES" sz="2000" dirty="0" smtClean="0"/>
              <a:t>Los procedimientos almacenados pueden devolver información al procedimiento almacenado o a la aplicación cliente que realiza la llamada con parámetros de salida (variables designadas con la palabra clave OUTPUT).</a:t>
            </a:r>
          </a:p>
          <a:p>
            <a:r>
              <a:rPr lang="es-ES" sz="2000" dirty="0" smtClean="0"/>
              <a:t> Al usar parámetros de salida, cualquier cambio que se realice en el parámetro durante la ejecución del procedimiento almacenado se puede conservar, incluso después de que termine la ejecución. </a:t>
            </a:r>
          </a:p>
          <a:p>
            <a:r>
              <a:rPr lang="es-ES" sz="2000" dirty="0" smtClean="0"/>
              <a:t>Para usar un parámetro de salida, debe especificarse la palabra clave OUTPUT en las instrucciones CREATE PROCEDURE y EXECUTE. </a:t>
            </a:r>
          </a:p>
          <a:p>
            <a:pPr>
              <a:buNone/>
            </a:pPr>
            <a:endParaRPr lang="es-ES" sz="2000" dirty="0" smtClean="0"/>
          </a:p>
          <a:p>
            <a:endParaRPr lang="es-ES" sz="2000" dirty="0" smtClean="0"/>
          </a:p>
          <a:p>
            <a:pPr>
              <a:buNone/>
            </a:pPr>
            <a:endParaRPr lang="es-ES" sz="2000" dirty="0" smtClean="0"/>
          </a:p>
          <a:p>
            <a:endParaRPr lang="es-ES" sz="2000" dirty="0" smtClean="0"/>
          </a:p>
          <a:p>
            <a:endParaRPr lang="es-ES" sz="2000" dirty="0" smtClean="0"/>
          </a:p>
          <a:p>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19</a:t>
            </a:fld>
            <a:endParaRPr lang="es-E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3" name="2 Marcador de contenido"/>
          <p:cNvSpPr>
            <a:spLocks noGrp="1"/>
          </p:cNvSpPr>
          <p:nvPr>
            <p:ph sz="quarter" idx="1"/>
          </p:nvPr>
        </p:nvSpPr>
        <p:spPr>
          <a:xfrm>
            <a:off x="899592" y="1986566"/>
            <a:ext cx="7772400" cy="4322754"/>
          </a:xfrm>
        </p:spPr>
        <p:txBody>
          <a:bodyPr>
            <a:normAutofit/>
          </a:bodyPr>
          <a:lstStyle/>
          <a:p>
            <a:r>
              <a:rPr lang="es-ES" sz="2200" dirty="0" smtClean="0"/>
              <a:t>Sentencias de control de flujo</a:t>
            </a:r>
          </a:p>
          <a:p>
            <a:pPr marL="542925" indent="-277813">
              <a:tabLst>
                <a:tab pos="542925" algn="l"/>
              </a:tabLst>
            </a:pPr>
            <a:r>
              <a:rPr lang="es-ES" sz="2000" dirty="0" smtClean="0"/>
              <a:t>IF</a:t>
            </a:r>
          </a:p>
          <a:p>
            <a:pPr marL="542925" indent="-277813">
              <a:tabLst>
                <a:tab pos="542925" algn="l"/>
              </a:tabLst>
            </a:pPr>
            <a:r>
              <a:rPr lang="es-ES" sz="2000" dirty="0" smtClean="0"/>
              <a:t>WHILE</a:t>
            </a:r>
          </a:p>
          <a:p>
            <a:pPr marL="542925" indent="-277813">
              <a:tabLst>
                <a:tab pos="542925" algn="l"/>
              </a:tabLst>
            </a:pPr>
            <a:r>
              <a:rPr lang="es-ES" sz="2000" dirty="0" smtClean="0"/>
              <a:t>GOTO</a:t>
            </a:r>
          </a:p>
          <a:p>
            <a:pPr marL="265113" indent="-265113">
              <a:tabLst>
                <a:tab pos="265113" algn="l"/>
                <a:tab pos="542925" algn="l"/>
              </a:tabLst>
            </a:pPr>
            <a:r>
              <a:rPr lang="es-ES" sz="2200" dirty="0" smtClean="0"/>
              <a:t>Objetos de programación</a:t>
            </a:r>
          </a:p>
          <a:p>
            <a:pPr marL="542925" indent="-277813">
              <a:tabLst>
                <a:tab pos="542925" algn="l"/>
              </a:tabLst>
            </a:pPr>
            <a:r>
              <a:rPr lang="es-ES" sz="2000" dirty="0" smtClean="0"/>
              <a:t>Procedimientos almacenados</a:t>
            </a:r>
          </a:p>
          <a:p>
            <a:pPr marL="542925" indent="-277813">
              <a:tabLst>
                <a:tab pos="542925" algn="l"/>
              </a:tabLst>
            </a:pPr>
            <a:r>
              <a:rPr lang="es-ES" sz="2000" dirty="0" smtClean="0"/>
              <a:t>Funciones definidas por el usuario</a:t>
            </a:r>
          </a:p>
          <a:p>
            <a:pPr marL="542925" indent="-277813">
              <a:tabLst>
                <a:tab pos="542925" algn="l"/>
              </a:tabLst>
            </a:pPr>
            <a:r>
              <a:rPr lang="es-ES" sz="2000" dirty="0" smtClean="0"/>
              <a:t>Triggers</a:t>
            </a:r>
          </a:p>
          <a:p>
            <a:r>
              <a:rPr lang="es-ES" sz="2200" dirty="0" err="1" smtClean="0"/>
              <a:t>PA’s</a:t>
            </a:r>
            <a:r>
              <a:rPr lang="es-ES" sz="2200" dirty="0" smtClean="0"/>
              <a:t> VS </a:t>
            </a:r>
            <a:r>
              <a:rPr lang="es-ES" sz="2200" dirty="0" err="1" smtClean="0"/>
              <a:t>UDF’s</a:t>
            </a:r>
            <a:endParaRPr lang="es-ES" sz="2200" dirty="0" smtClean="0"/>
          </a:p>
          <a:p>
            <a:endParaRPr lang="es-ES" dirty="0" smtClean="0"/>
          </a:p>
          <a:p>
            <a:endParaRPr lang="es-ES" dirty="0" smtClean="0"/>
          </a:p>
          <a:p>
            <a:endParaRPr lang="es-ES" dirty="0" smtClean="0"/>
          </a:p>
          <a:p>
            <a:endParaRPr lang="es-ES" dirty="0" smtClean="0"/>
          </a:p>
          <a:p>
            <a:endParaRPr lang="es-ES" dirty="0" smtClean="0"/>
          </a:p>
          <a:p>
            <a:pPr>
              <a:buNone/>
            </a:pP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3685800"/>
          </a:xfrm>
        </p:spPr>
        <p:txBody>
          <a:bodyPr>
            <a:noAutofit/>
          </a:bodyPr>
          <a:lstStyle/>
          <a:p>
            <a:pPr>
              <a:spcBef>
                <a:spcPts val="1200"/>
              </a:spcBef>
              <a:buNone/>
            </a:pPr>
            <a:r>
              <a:rPr lang="es-ES" sz="2000" b="1" dirty="0" smtClean="0"/>
              <a:t>Parámetros de salida</a:t>
            </a:r>
            <a:endParaRPr lang="es-ES" sz="2000" dirty="0" smtClean="0"/>
          </a:p>
          <a:p>
            <a:r>
              <a:rPr lang="es-ES" sz="2000" dirty="0" smtClean="0"/>
              <a:t>La instrucción que realiza la llamada debe contener un nombre de variable para recibir el valor devuelto. No se pueden pasar constantes. </a:t>
            </a:r>
          </a:p>
          <a:p>
            <a:r>
              <a:rPr lang="es-ES" sz="2000" dirty="0" smtClean="0"/>
              <a:t>El parámetro puede ser de cualquier tipo de datos, salvo </a:t>
            </a:r>
            <a:r>
              <a:rPr lang="es-ES" sz="2000" b="1" dirty="0" err="1" smtClean="0"/>
              <a:t>text</a:t>
            </a:r>
            <a:r>
              <a:rPr lang="es-ES" sz="2000" b="1" dirty="0" smtClean="0"/>
              <a:t>, </a:t>
            </a:r>
            <a:r>
              <a:rPr lang="es-ES" sz="2000" b="1" dirty="0" err="1" smtClean="0"/>
              <a:t>image</a:t>
            </a:r>
            <a:r>
              <a:rPr lang="es-ES" sz="2000" b="1" dirty="0" smtClean="0"/>
              <a:t> o </a:t>
            </a:r>
            <a:r>
              <a:rPr lang="es-ES" sz="2000" b="1" dirty="0" err="1" smtClean="0"/>
              <a:t>VarBinary</a:t>
            </a:r>
            <a:r>
              <a:rPr lang="es-ES" sz="2000" b="1" dirty="0" smtClean="0"/>
              <a:t>. </a:t>
            </a:r>
          </a:p>
          <a:p>
            <a:endParaRPr lang="es-ES" sz="2000" dirty="0" smtClean="0"/>
          </a:p>
          <a:p>
            <a:pPr>
              <a:buNone/>
            </a:pPr>
            <a:r>
              <a:rPr lang="es-ES" sz="2000" b="1" i="1" dirty="0" smtClean="0"/>
              <a:t>(5.1 Proc-12.sql)</a:t>
            </a:r>
          </a:p>
          <a:p>
            <a:pPr>
              <a:buNone/>
            </a:pPr>
            <a:r>
              <a:rPr lang="es-ES" sz="2000" b="1" i="1" dirty="0" smtClean="0"/>
              <a:t>(5.1 Proc-13.sql)</a:t>
            </a:r>
          </a:p>
          <a:p>
            <a:pPr>
              <a:buNone/>
            </a:pPr>
            <a:endParaRPr lang="es-ES" sz="2000" dirty="0" smtClean="0"/>
          </a:p>
          <a:p>
            <a:endParaRPr lang="es-ES" sz="2000" dirty="0" smtClean="0"/>
          </a:p>
          <a:p>
            <a:endParaRPr lang="es-ES" sz="2000" dirty="0" smtClean="0"/>
          </a:p>
          <a:p>
            <a:pPr>
              <a:buNone/>
            </a:pPr>
            <a:endParaRPr lang="es-ES" sz="2000" dirty="0" smtClean="0"/>
          </a:p>
          <a:p>
            <a:endParaRPr lang="es-ES" sz="2000" dirty="0" smtClean="0"/>
          </a:p>
          <a:p>
            <a:endParaRPr lang="es-ES" sz="2000" dirty="0" smtClean="0"/>
          </a:p>
          <a:p>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20</a:t>
            </a:fld>
            <a:endParaRPr lang="es-E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a:spcBef>
                <a:spcPts val="1200"/>
              </a:spcBef>
              <a:buNone/>
            </a:pPr>
            <a:r>
              <a:rPr lang="es-ES" sz="2000" b="1" dirty="0" smtClean="0"/>
              <a:t>Control de errores</a:t>
            </a:r>
            <a:endParaRPr lang="es-ES" sz="2000" dirty="0" smtClean="0"/>
          </a:p>
          <a:p>
            <a:r>
              <a:rPr lang="es-ES" sz="2000" dirty="0" smtClean="0"/>
              <a:t>En la lógica del control de errores, puede comprobar los códigos de retorno, los errores de SQL Server y los mensajes de error personalizados. </a:t>
            </a:r>
          </a:p>
          <a:p>
            <a:r>
              <a:rPr lang="es-ES" sz="2000" dirty="0" smtClean="0"/>
              <a:t>La instrucción RETURN sale incondicionalmente de una consulta o procedimiento almacenado. También puede devolver el estado como un valor entero (código de retorno). </a:t>
            </a:r>
          </a:p>
          <a:p>
            <a:r>
              <a:rPr lang="es-ES" sz="2000" dirty="0" smtClean="0"/>
              <a:t>El valor 0 indica éxito. Si no se proporciona un valor de retorno definido por el usuario, se usa el valor de SQL Server. Los valores de retorno definidos por el usuario tienen precedencia sobre los que suministra SQL Server. </a:t>
            </a:r>
          </a:p>
          <a:p>
            <a:endParaRPr lang="es-ES" sz="2000" dirty="0" smtClean="0"/>
          </a:p>
          <a:p>
            <a:endParaRPr lang="es-ES" sz="2000" dirty="0" smtClean="0"/>
          </a:p>
          <a:p>
            <a:endParaRPr lang="es-ES" sz="2000" dirty="0" smtClean="0"/>
          </a:p>
          <a:p>
            <a:pPr>
              <a:buNone/>
            </a:pPr>
            <a:endParaRPr lang="es-ES" sz="2000" dirty="0" smtClean="0"/>
          </a:p>
          <a:p>
            <a:endParaRPr lang="es-ES" sz="2000" dirty="0" smtClean="0"/>
          </a:p>
          <a:p>
            <a:endParaRPr lang="es-ES" sz="2000" dirty="0" smtClean="0"/>
          </a:p>
          <a:p>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21</a:t>
            </a:fld>
            <a:endParaRPr lang="es-E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a:spcBef>
                <a:spcPts val="1200"/>
              </a:spcBef>
              <a:buNone/>
            </a:pPr>
            <a:r>
              <a:rPr lang="es-ES" sz="2000" b="1" dirty="0" smtClean="0"/>
              <a:t>Control de errores</a:t>
            </a:r>
            <a:endParaRPr lang="es-ES" sz="2000" dirty="0" smtClean="0"/>
          </a:p>
          <a:p>
            <a:r>
              <a:rPr lang="es-ES" sz="2000" dirty="0" smtClean="0"/>
              <a:t>El procedimiento almacenado </a:t>
            </a:r>
            <a:r>
              <a:rPr lang="es-ES" sz="2000" b="1" dirty="0" err="1" smtClean="0"/>
              <a:t>sp_addmessage</a:t>
            </a:r>
            <a:r>
              <a:rPr lang="es-ES" sz="2000" dirty="0" smtClean="0"/>
              <a:t> permite a los programadores crear mensajes de error personalizados. </a:t>
            </a:r>
          </a:p>
          <a:p>
            <a:r>
              <a:rPr lang="es-ES" sz="2000" dirty="0" smtClean="0"/>
              <a:t>SQL Server trata los mensajes de error personalizados y del sistema de la misma forma.</a:t>
            </a:r>
          </a:p>
          <a:p>
            <a:r>
              <a:rPr lang="es-ES" sz="2000" dirty="0" smtClean="0"/>
              <a:t> Todos los mensajes se almacenan en la tabla </a:t>
            </a:r>
            <a:r>
              <a:rPr lang="es-ES" sz="2000" b="1" dirty="0" err="1" smtClean="0"/>
              <a:t>sysmessages</a:t>
            </a:r>
            <a:r>
              <a:rPr lang="es-ES" sz="2000" b="1" dirty="0" smtClean="0"/>
              <a:t> </a:t>
            </a:r>
            <a:r>
              <a:rPr lang="es-ES" sz="2000" dirty="0" smtClean="0"/>
              <a:t>de la base de datos </a:t>
            </a:r>
            <a:r>
              <a:rPr lang="es-ES" sz="2000" b="1" dirty="0" err="1" smtClean="0"/>
              <a:t>master</a:t>
            </a:r>
            <a:r>
              <a:rPr lang="es-ES" sz="2000" dirty="0" smtClean="0"/>
              <a:t>. Estos mensajes de error se pueden escribir automáticamente en el registro de aplicación de Windows 2008. </a:t>
            </a:r>
          </a:p>
          <a:p>
            <a:endParaRPr lang="es-ES" sz="2000" dirty="0" smtClean="0"/>
          </a:p>
          <a:p>
            <a:endParaRPr lang="es-ES" sz="2000" dirty="0" smtClean="0"/>
          </a:p>
          <a:p>
            <a:endParaRPr lang="es-ES" sz="2000" dirty="0" smtClean="0"/>
          </a:p>
          <a:p>
            <a:pPr>
              <a:buNone/>
            </a:pPr>
            <a:endParaRPr lang="es-ES" sz="2000" dirty="0" smtClean="0"/>
          </a:p>
          <a:p>
            <a:endParaRPr lang="es-ES" sz="2000" dirty="0" smtClean="0"/>
          </a:p>
          <a:p>
            <a:endParaRPr lang="es-ES" sz="2000" dirty="0" smtClean="0"/>
          </a:p>
          <a:p>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22</a:t>
            </a:fld>
            <a:endParaRPr lang="es-E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a:spcBef>
                <a:spcPts val="1200"/>
              </a:spcBef>
              <a:buNone/>
            </a:pPr>
            <a:r>
              <a:rPr lang="es-ES" sz="2000" b="1" dirty="0" smtClean="0"/>
              <a:t>Control de errores</a:t>
            </a:r>
            <a:endParaRPr lang="es-ES" sz="2000" dirty="0" smtClean="0"/>
          </a:p>
          <a:p>
            <a:r>
              <a:rPr lang="es-ES" sz="2000" dirty="0" smtClean="0"/>
              <a:t>La función del sistema </a:t>
            </a:r>
            <a:r>
              <a:rPr lang="es-ES" sz="2000" b="1" dirty="0" smtClean="0"/>
              <a:t>@@error </a:t>
            </a:r>
            <a:r>
              <a:rPr lang="es-ES" sz="2000" dirty="0" smtClean="0"/>
              <a:t>contiene el número de error de la instrucción de </a:t>
            </a:r>
            <a:r>
              <a:rPr lang="es-ES" sz="2000" dirty="0" err="1" smtClean="0"/>
              <a:t>Transact</a:t>
            </a:r>
            <a:r>
              <a:rPr lang="es-ES" sz="2000" dirty="0" smtClean="0"/>
              <a:t>-SQL ejecutada más recientemente. </a:t>
            </a:r>
          </a:p>
          <a:p>
            <a:r>
              <a:rPr lang="es-ES" sz="2000" dirty="0" smtClean="0"/>
              <a:t>Se borra y se reinicializa con cada instrucción que se ejecuta. Si la instrucción se ejecuta correctamente, se devuelve el valor 0.</a:t>
            </a:r>
          </a:p>
          <a:p>
            <a:r>
              <a:rPr lang="es-ES" sz="2000" dirty="0" smtClean="0"/>
              <a:t>Podemos usar la función del sistema </a:t>
            </a:r>
            <a:r>
              <a:rPr lang="es-ES" sz="2000" b="1" dirty="0" smtClean="0"/>
              <a:t>@@error </a:t>
            </a:r>
            <a:r>
              <a:rPr lang="es-ES" sz="2000" dirty="0" smtClean="0"/>
              <a:t>para detectar un número específico de error o para salir condicionalmente de un procedimiento almacenado. </a:t>
            </a:r>
          </a:p>
          <a:p>
            <a:endParaRPr lang="es-ES" sz="2000" dirty="0" smtClean="0"/>
          </a:p>
          <a:p>
            <a:endParaRPr lang="es-ES" sz="2000" dirty="0" smtClean="0"/>
          </a:p>
          <a:p>
            <a:endParaRPr lang="es-ES" sz="2000" dirty="0" smtClean="0"/>
          </a:p>
          <a:p>
            <a:pPr>
              <a:buNone/>
            </a:pPr>
            <a:endParaRPr lang="es-ES" sz="2000" dirty="0" smtClean="0"/>
          </a:p>
          <a:p>
            <a:endParaRPr lang="es-ES" sz="2000" dirty="0" smtClean="0"/>
          </a:p>
          <a:p>
            <a:endParaRPr lang="es-ES" sz="2000" dirty="0" smtClean="0"/>
          </a:p>
          <a:p>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23</a:t>
            </a:fld>
            <a:endParaRPr lang="es-E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a:spcBef>
                <a:spcPts val="1200"/>
              </a:spcBef>
              <a:buNone/>
            </a:pPr>
            <a:r>
              <a:rPr lang="es-ES" sz="2000" b="1" dirty="0" smtClean="0"/>
              <a:t>Control de errores</a:t>
            </a:r>
            <a:endParaRPr lang="es-ES" sz="2000" dirty="0" smtClean="0"/>
          </a:p>
          <a:p>
            <a:r>
              <a:rPr lang="es-ES" sz="2000" dirty="0" smtClean="0"/>
              <a:t>La instrucción </a:t>
            </a:r>
            <a:r>
              <a:rPr lang="es-ES" sz="2000" b="1" dirty="0" smtClean="0"/>
              <a:t>RAISERROR</a:t>
            </a:r>
            <a:r>
              <a:rPr lang="es-ES" sz="2000" dirty="0" smtClean="0"/>
              <a:t> devuelve un mensaje de error definido por el usuario y establece un indicador del sistema para advertir de que se ha producido un error. Al utilizarla, se debe especificar un nivel de gravedad del error y un estado del mensaje. </a:t>
            </a:r>
          </a:p>
          <a:p>
            <a:r>
              <a:rPr lang="es-ES" sz="2000" dirty="0" smtClean="0"/>
              <a:t>La instrucción RAISERROR permite a la aplicación recuperar una entrada de la tabla del sistema </a:t>
            </a:r>
            <a:r>
              <a:rPr lang="es-ES" sz="2000" b="1" dirty="0" err="1" smtClean="0"/>
              <a:t>master.sysmessages</a:t>
            </a:r>
            <a:r>
              <a:rPr lang="es-ES" sz="2000" b="1" dirty="0" smtClean="0"/>
              <a:t> </a:t>
            </a:r>
            <a:r>
              <a:rPr lang="es-ES" sz="2000" dirty="0" smtClean="0"/>
              <a:t>o crear un mensaje dinámicamente con la gravedad y la información de estado que especifique el usuario.</a:t>
            </a:r>
          </a:p>
          <a:p>
            <a:r>
              <a:rPr lang="es-ES" sz="2000" dirty="0" smtClean="0"/>
              <a:t>La instrucción RAISERROR puede escribir mensajes de error en el registro de errores de SQL Server y en el registro de aplicación de Windows 2008</a:t>
            </a:r>
            <a:r>
              <a:rPr lang="es-ES" sz="2000" b="1" dirty="0" smtClean="0"/>
              <a:t>. </a:t>
            </a:r>
          </a:p>
          <a:p>
            <a:pPr algn="r">
              <a:buNone/>
            </a:pPr>
            <a:r>
              <a:rPr lang="es-ES" sz="2000" b="1" i="1" dirty="0" smtClean="0"/>
              <a:t>(5.1 Proc-14.sql)</a:t>
            </a:r>
          </a:p>
          <a:p>
            <a:endParaRPr lang="es-ES" sz="2000" dirty="0" smtClean="0"/>
          </a:p>
          <a:p>
            <a:endParaRPr lang="es-ES" sz="2000" dirty="0" smtClean="0"/>
          </a:p>
          <a:p>
            <a:pPr>
              <a:buNone/>
            </a:pPr>
            <a:endParaRPr lang="es-ES" sz="2000" dirty="0" smtClean="0"/>
          </a:p>
          <a:p>
            <a:endParaRPr lang="es-ES" sz="2000" dirty="0" smtClean="0"/>
          </a:p>
          <a:p>
            <a:endParaRPr lang="es-ES" sz="2000" dirty="0" smtClean="0"/>
          </a:p>
          <a:p>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24</a:t>
            </a:fld>
            <a:endParaRPr lang="es-E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Ventajas de los </a:t>
            </a:r>
            <a:r>
              <a:rPr lang="es-ES" dirty="0" err="1" smtClean="0"/>
              <a:t>PDA’s</a:t>
            </a:r>
            <a:endParaRPr lang="es-ES" dirty="0"/>
          </a:p>
        </p:txBody>
      </p:sp>
      <p:sp>
        <p:nvSpPr>
          <p:cNvPr id="3" name="2 Marcador de contenido"/>
          <p:cNvSpPr>
            <a:spLocks noGrp="1"/>
          </p:cNvSpPr>
          <p:nvPr>
            <p:ph sz="quarter" idx="1"/>
          </p:nvPr>
        </p:nvSpPr>
        <p:spPr>
          <a:xfrm>
            <a:off x="899592" y="2022191"/>
            <a:ext cx="7772400" cy="4021331"/>
          </a:xfrm>
        </p:spPr>
        <p:txBody>
          <a:bodyPr>
            <a:normAutofit/>
          </a:bodyPr>
          <a:lstStyle/>
          <a:p>
            <a:r>
              <a:rPr lang="en-US" sz="2000" dirty="0" err="1" smtClean="0"/>
              <a:t>Compartir</a:t>
            </a:r>
            <a:r>
              <a:rPr lang="en-US" sz="2000" dirty="0" smtClean="0"/>
              <a:t> la </a:t>
            </a:r>
            <a:r>
              <a:rPr lang="en-US" sz="2000" dirty="0" err="1" smtClean="0"/>
              <a:t>lógica</a:t>
            </a:r>
            <a:r>
              <a:rPr lang="en-US" sz="2000" dirty="0" smtClean="0"/>
              <a:t> de la </a:t>
            </a:r>
            <a:r>
              <a:rPr lang="en-US" sz="2000" dirty="0" err="1" smtClean="0"/>
              <a:t>aplicación</a:t>
            </a:r>
            <a:r>
              <a:rPr lang="en-US" sz="2000" dirty="0" smtClean="0"/>
              <a:t>: </a:t>
            </a:r>
            <a:r>
              <a:rPr lang="es-ES" sz="2000" dirty="0" smtClean="0"/>
              <a:t>encapsulan la funcionalidad del negocio. </a:t>
            </a:r>
          </a:p>
          <a:p>
            <a:r>
              <a:rPr lang="es-ES" sz="2000" dirty="0" smtClean="0"/>
              <a:t>Apartar a los usuarios de la exposición de los detalles de las tablas de la base de datos. </a:t>
            </a:r>
          </a:p>
          <a:p>
            <a:r>
              <a:rPr lang="en-US" sz="2000" dirty="0" err="1" smtClean="0"/>
              <a:t>Proporcionar</a:t>
            </a:r>
            <a:r>
              <a:rPr lang="en-US" sz="2000" dirty="0" smtClean="0"/>
              <a:t> </a:t>
            </a:r>
            <a:r>
              <a:rPr lang="en-US" sz="2000" dirty="0" err="1" smtClean="0"/>
              <a:t>mecanismos</a:t>
            </a:r>
            <a:r>
              <a:rPr lang="en-US" sz="2000" dirty="0" smtClean="0"/>
              <a:t> de </a:t>
            </a:r>
            <a:r>
              <a:rPr lang="en-US" sz="2000" dirty="0" err="1" smtClean="0"/>
              <a:t>seguridad</a:t>
            </a:r>
            <a:r>
              <a:rPr lang="en-US" sz="2000" dirty="0" smtClean="0"/>
              <a:t>: </a:t>
            </a:r>
            <a:r>
              <a:rPr lang="es-ES" sz="2000" dirty="0" smtClean="0"/>
              <a:t>Los usuarios pueden obtener permiso para ejecutar un procedimiento almacenado incluso si no tienen permiso de acceso a las tablas o vistas a las que hace referencia. </a:t>
            </a:r>
          </a:p>
          <a:p>
            <a:r>
              <a:rPr lang="en-US" sz="2000" dirty="0" err="1" smtClean="0"/>
              <a:t>Mejorar</a:t>
            </a:r>
            <a:r>
              <a:rPr lang="en-US" sz="2000" dirty="0" smtClean="0"/>
              <a:t> el </a:t>
            </a:r>
            <a:r>
              <a:rPr lang="en-US" sz="2000" dirty="0" err="1" smtClean="0"/>
              <a:t>rendimiento</a:t>
            </a:r>
            <a:r>
              <a:rPr lang="en-US" sz="2000" dirty="0" smtClean="0"/>
              <a:t>: </a:t>
            </a:r>
          </a:p>
          <a:p>
            <a:r>
              <a:rPr lang="en-US" sz="2000" dirty="0" err="1" smtClean="0"/>
              <a:t>Reducir</a:t>
            </a:r>
            <a:r>
              <a:rPr lang="en-US" sz="2000" dirty="0" smtClean="0"/>
              <a:t> el </a:t>
            </a:r>
            <a:r>
              <a:rPr lang="en-US" sz="2000" dirty="0" err="1" smtClean="0"/>
              <a:t>tráfico</a:t>
            </a:r>
            <a:r>
              <a:rPr lang="en-US" sz="2000" dirty="0" smtClean="0"/>
              <a:t> de red: </a:t>
            </a:r>
            <a:r>
              <a:rPr lang="es-ES" sz="2000" dirty="0" smtClean="0"/>
              <a:t>los usuarios pueden realizar una operación compleja mediante el envío de una única instrucción.</a:t>
            </a:r>
          </a:p>
          <a:p>
            <a:endParaRPr lang="es-ES" sz="2400" dirty="0" smtClean="0"/>
          </a:p>
          <a:p>
            <a:endParaRPr lang="es-ES" sz="23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25</a:t>
            </a:fld>
            <a:endParaRPr lang="es-E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 Versus </a:t>
            </a:r>
            <a:r>
              <a:rPr lang="es-ES" dirty="0" err="1" smtClean="0"/>
              <a:t>UDF’s</a:t>
            </a:r>
            <a:r>
              <a:rPr lang="es-ES" dirty="0" smtClean="0"/>
              <a:t> </a:t>
            </a:r>
            <a:endParaRPr lang="es-ES" dirty="0"/>
          </a:p>
        </p:txBody>
      </p:sp>
      <p:sp>
        <p:nvSpPr>
          <p:cNvPr id="3" name="2 Marcador de contenido"/>
          <p:cNvSpPr>
            <a:spLocks noGrp="1"/>
          </p:cNvSpPr>
          <p:nvPr>
            <p:ph sz="quarter" idx="1"/>
          </p:nvPr>
        </p:nvSpPr>
        <p:spPr>
          <a:xfrm>
            <a:off x="899592" y="1945366"/>
            <a:ext cx="7772400" cy="3499857"/>
          </a:xfrm>
        </p:spPr>
        <p:txBody>
          <a:bodyPr>
            <a:normAutofit/>
          </a:bodyPr>
          <a:lstStyle/>
          <a:p>
            <a:pPr marL="0" indent="0">
              <a:spcBef>
                <a:spcPts val="0"/>
              </a:spcBef>
              <a:buNone/>
            </a:pPr>
            <a:r>
              <a:rPr lang="es-ES" sz="2000" dirty="0" smtClean="0"/>
              <a:t>El uso de los procedimientos almacenados no es muy flexible, porque solo pueden ser usados con las instrucciones EXECUTE o INSERT … EXECUTE.</a:t>
            </a:r>
          </a:p>
          <a:p>
            <a:pPr marL="0" indent="0">
              <a:spcBef>
                <a:spcPts val="600"/>
              </a:spcBef>
              <a:buNone/>
            </a:pPr>
            <a:r>
              <a:rPr lang="es-ES" sz="2000" dirty="0" smtClean="0"/>
              <a:t>Si devuelve un valor entero este se puede almacenar en una variable para evaluarlo.</a:t>
            </a:r>
          </a:p>
          <a:p>
            <a:pPr marL="0" indent="0">
              <a:spcBef>
                <a:spcPts val="600"/>
              </a:spcBef>
              <a:buNone/>
            </a:pPr>
            <a:r>
              <a:rPr lang="es-ES" sz="2000" dirty="0" smtClean="0"/>
              <a:t>Puede devolver un conjunto de resultados (</a:t>
            </a:r>
            <a:r>
              <a:rPr lang="es-ES" sz="2000" dirty="0" err="1" smtClean="0"/>
              <a:t>SELECT’s</a:t>
            </a:r>
            <a:r>
              <a:rPr lang="es-ES" sz="2000" dirty="0" smtClean="0"/>
              <a:t> no escalares) en cuyo caso puede almacenarse:</a:t>
            </a:r>
          </a:p>
          <a:p>
            <a:pPr marL="265113" indent="-265113">
              <a:spcBef>
                <a:spcPts val="0"/>
              </a:spcBef>
            </a:pPr>
            <a:r>
              <a:rPr lang="es-ES" sz="2000" dirty="0" smtClean="0"/>
              <a:t>Si quien lo ha llamado es otro programa de servidor, en un cursor de servidor.</a:t>
            </a:r>
          </a:p>
          <a:p>
            <a:pPr marL="265113" indent="-265113">
              <a:spcBef>
                <a:spcPts val="0"/>
              </a:spcBef>
            </a:pPr>
            <a:r>
              <a:rPr lang="es-ES" sz="2000" dirty="0" smtClean="0"/>
              <a:t>Si quien lo ha llamado es una aplicación cliente, en un cursor de cliente.</a:t>
            </a:r>
          </a:p>
          <a:p>
            <a:pPr marL="0" indent="0">
              <a:spcBef>
                <a:spcPts val="0"/>
              </a:spcBef>
              <a:buNone/>
            </a:pPr>
            <a:endParaRPr lang="es-E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26</a:t>
            </a:fld>
            <a:endParaRPr lang="es-E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 Vs </a:t>
            </a:r>
            <a:r>
              <a:rPr lang="es-ES" dirty="0" err="1" smtClean="0"/>
              <a:t>UDF’s</a:t>
            </a:r>
            <a:r>
              <a:rPr lang="es-ES" dirty="0" smtClean="0"/>
              <a:t> </a:t>
            </a:r>
            <a:endParaRPr lang="es-ES" dirty="0"/>
          </a:p>
        </p:txBody>
      </p:sp>
      <p:sp>
        <p:nvSpPr>
          <p:cNvPr id="3" name="2 Marcador de contenido"/>
          <p:cNvSpPr>
            <a:spLocks noGrp="1"/>
          </p:cNvSpPr>
          <p:nvPr>
            <p:ph sz="quarter" idx="1"/>
          </p:nvPr>
        </p:nvSpPr>
        <p:spPr>
          <a:xfrm>
            <a:off x="899592" y="1987898"/>
            <a:ext cx="7772400" cy="4206882"/>
          </a:xfrm>
        </p:spPr>
        <p:txBody>
          <a:bodyPr>
            <a:normAutofit/>
          </a:bodyPr>
          <a:lstStyle/>
          <a:p>
            <a:pPr marL="0" indent="0">
              <a:spcBef>
                <a:spcPts val="0"/>
              </a:spcBef>
              <a:buNone/>
            </a:pPr>
            <a:r>
              <a:rPr lang="es-ES" sz="2000" dirty="0" smtClean="0"/>
              <a:t>El uso de las </a:t>
            </a:r>
            <a:r>
              <a:rPr lang="es-ES" sz="2000" dirty="0" err="1" smtClean="0"/>
              <a:t>UDF’s</a:t>
            </a:r>
            <a:r>
              <a:rPr lang="es-ES" sz="2000" dirty="0" smtClean="0"/>
              <a:t> permite una gestión mucho más flexible ya que pueden ser incluidas en una mayor variedad de sentencias.</a:t>
            </a:r>
          </a:p>
          <a:p>
            <a:pPr marL="0" indent="0">
              <a:lnSpc>
                <a:spcPct val="110000"/>
              </a:lnSpc>
              <a:spcBef>
                <a:spcPts val="0"/>
              </a:spcBef>
              <a:buNone/>
            </a:pPr>
            <a:r>
              <a:rPr lang="es-ES" sz="2000" dirty="0" smtClean="0"/>
              <a:t>Algunas funciones definidas por el usuario se parecen a las vistas, pero puede </a:t>
            </a:r>
            <a:r>
              <a:rPr lang="es-ES" sz="2000" dirty="0" err="1" smtClean="0"/>
              <a:t>nincluir</a:t>
            </a:r>
            <a:r>
              <a:rPr lang="es-ES" sz="2000" dirty="0" smtClean="0"/>
              <a:t> más de una instrucción y tener parámetros (vistas </a:t>
            </a:r>
            <a:r>
              <a:rPr lang="es-ES" sz="2000" dirty="0" err="1" smtClean="0"/>
              <a:t>parametrizadas</a:t>
            </a:r>
            <a:r>
              <a:rPr lang="es-ES" sz="2000" dirty="0" smtClean="0"/>
              <a:t>).</a:t>
            </a:r>
          </a:p>
          <a:p>
            <a:pPr marL="0" indent="0">
              <a:lnSpc>
                <a:spcPct val="110000"/>
              </a:lnSpc>
              <a:spcBef>
                <a:spcPts val="0"/>
              </a:spcBef>
              <a:buNone/>
            </a:pPr>
            <a:r>
              <a:rPr lang="es-ES" sz="2000" dirty="0" smtClean="0"/>
              <a:t>Las funciones definidas por el usuario se pueden llamar igual que los procedimientos almacenados, y una función escalar definida por el usuario se puede usar en cualquier lugar de una instrucción </a:t>
            </a:r>
            <a:r>
              <a:rPr lang="es-ES" sz="2000" dirty="0" err="1" smtClean="0"/>
              <a:t>Transact</a:t>
            </a:r>
            <a:r>
              <a:rPr lang="es-ES" sz="2000" dirty="0" smtClean="0"/>
              <a:t> SQL en el que sea válido el uso de una expresión.</a:t>
            </a:r>
          </a:p>
          <a:p>
            <a:pPr marL="0" indent="0">
              <a:lnSpc>
                <a:spcPct val="110000"/>
              </a:lnSpc>
              <a:spcBef>
                <a:spcPts val="0"/>
              </a:spcBef>
              <a:buNone/>
            </a:pPr>
            <a:r>
              <a:rPr lang="es-ES" sz="2000" dirty="0" smtClean="0"/>
              <a:t>Una función definida por el usuario que devuelva una tabla se puede usar en la cláusula FROM de cualquier instrucción del DML.</a:t>
            </a:r>
          </a:p>
          <a:p>
            <a:pPr marL="0" indent="0">
              <a:spcBef>
                <a:spcPts val="0"/>
              </a:spcBef>
              <a:buNone/>
            </a:pPr>
            <a:endParaRPr lang="es-ES" sz="2000" dirty="0" smtClean="0"/>
          </a:p>
          <a:p>
            <a:pPr marL="0" indent="0">
              <a:spcBef>
                <a:spcPts val="0"/>
              </a:spcBef>
              <a:buNone/>
            </a:pPr>
            <a:endParaRPr lang="es-ES" sz="2000" dirty="0" smtClean="0"/>
          </a:p>
          <a:p>
            <a:pPr marL="0" indent="0">
              <a:spcBef>
                <a:spcPts val="0"/>
              </a:spcBef>
              <a:buNone/>
            </a:pPr>
            <a:endParaRPr lang="es-E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27</a:t>
            </a:fld>
            <a:endParaRPr lang="es-E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UDF’s</a:t>
            </a:r>
            <a:endParaRPr lang="es-ES" dirty="0"/>
          </a:p>
        </p:txBody>
      </p:sp>
      <p:sp>
        <p:nvSpPr>
          <p:cNvPr id="3" name="2 Marcador de contenido"/>
          <p:cNvSpPr>
            <a:spLocks noGrp="1"/>
          </p:cNvSpPr>
          <p:nvPr>
            <p:ph sz="quarter" idx="1"/>
          </p:nvPr>
        </p:nvSpPr>
        <p:spPr>
          <a:xfrm>
            <a:off x="899592" y="1836614"/>
            <a:ext cx="7776864" cy="3824634"/>
          </a:xfrm>
        </p:spPr>
        <p:txBody>
          <a:bodyPr/>
          <a:lstStyle/>
          <a:p>
            <a:pPr marL="0" indent="0">
              <a:buNone/>
            </a:pPr>
            <a:r>
              <a:rPr lang="es-ES" dirty="0" smtClean="0"/>
              <a:t>Las </a:t>
            </a:r>
            <a:r>
              <a:rPr lang="es-ES" sz="2000" dirty="0" smtClean="0"/>
              <a:t>funciones definidas por el usuario se crean con la instrucción CREATE FUNCTION, se modifican con la instrucción ALTER FUNCTION y se quitan con la instrucción DROP FUNCTION. </a:t>
            </a:r>
          </a:p>
          <a:p>
            <a:pPr marL="0" indent="0">
              <a:buNone/>
            </a:pPr>
            <a:r>
              <a:rPr lang="es-ES" sz="2000" dirty="0" smtClean="0"/>
              <a:t>Los errores de </a:t>
            </a:r>
            <a:r>
              <a:rPr lang="es-ES" sz="2000" dirty="0" err="1" smtClean="0"/>
              <a:t>Transact</a:t>
            </a:r>
            <a:r>
              <a:rPr lang="es-ES" sz="2000" dirty="0" smtClean="0"/>
              <a:t>-SQL que producen la cancelación de una instrucción y continúan con la siguiente instrucción del módulo, como desencadenadores o procedimientos almacenados, se tratan de forma distinta dentro de una función. En las funciones, estos errores hacen que se detenga la ejecución de la función.</a:t>
            </a:r>
          </a:p>
          <a:p>
            <a:pPr marL="0" indent="0">
              <a:buNone/>
            </a:pP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28</a:t>
            </a:fld>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Control de flujo - IF</a:t>
            </a:r>
            <a:endParaRPr lang="es-ES" dirty="0"/>
          </a:p>
        </p:txBody>
      </p:sp>
      <p:sp>
        <p:nvSpPr>
          <p:cNvPr id="3" name="2 Marcador de contenido"/>
          <p:cNvSpPr>
            <a:spLocks noGrp="1"/>
          </p:cNvSpPr>
          <p:nvPr>
            <p:ph sz="quarter" idx="1"/>
          </p:nvPr>
        </p:nvSpPr>
        <p:spPr>
          <a:xfrm>
            <a:off x="899592" y="2017375"/>
            <a:ext cx="7772400" cy="3456384"/>
          </a:xfrm>
        </p:spPr>
        <p:txBody>
          <a:bodyPr>
            <a:normAutofit/>
          </a:bodyPr>
          <a:lstStyle/>
          <a:p>
            <a:pPr>
              <a:buNone/>
            </a:pPr>
            <a:r>
              <a:rPr lang="es-ES" sz="2000" b="1" dirty="0" smtClean="0"/>
              <a:t>Sentencia de decisión</a:t>
            </a:r>
          </a:p>
          <a:p>
            <a:pPr marL="361950" indent="0">
              <a:buNone/>
            </a:pPr>
            <a:r>
              <a:rPr lang="es-ES" sz="1800" dirty="0" smtClean="0"/>
              <a:t>IF </a:t>
            </a:r>
            <a:r>
              <a:rPr lang="es-ES" sz="1800" i="1" dirty="0" err="1" smtClean="0"/>
              <a:t>Boolean_expression</a:t>
            </a:r>
            <a:r>
              <a:rPr lang="es-ES" sz="1800" i="1" dirty="0" smtClean="0"/>
              <a:t> </a:t>
            </a:r>
            <a:r>
              <a:rPr lang="es-ES" sz="1800" dirty="0" smtClean="0"/>
              <a:t>     </a:t>
            </a:r>
          </a:p>
          <a:p>
            <a:pPr marL="361950" indent="0">
              <a:buNone/>
            </a:pPr>
            <a:r>
              <a:rPr lang="es-ES" sz="1800" dirty="0" smtClean="0"/>
              <a:t>	{ </a:t>
            </a:r>
            <a:r>
              <a:rPr lang="es-ES" sz="1800" i="1" dirty="0" err="1" smtClean="0"/>
              <a:t>sql_statement</a:t>
            </a:r>
            <a:r>
              <a:rPr lang="es-ES" sz="1800" dirty="0" smtClean="0"/>
              <a:t> | </a:t>
            </a:r>
            <a:r>
              <a:rPr lang="es-ES" sz="1800" i="1" dirty="0" err="1" smtClean="0"/>
              <a:t>statement_block</a:t>
            </a:r>
            <a:r>
              <a:rPr lang="es-ES" sz="1800" i="1" dirty="0" smtClean="0"/>
              <a:t> </a:t>
            </a:r>
            <a:r>
              <a:rPr lang="es-ES" sz="1800" dirty="0" smtClean="0"/>
              <a:t>}</a:t>
            </a:r>
          </a:p>
          <a:p>
            <a:pPr marL="361950" indent="0">
              <a:buNone/>
            </a:pPr>
            <a:r>
              <a:rPr lang="es-ES" sz="1800" dirty="0" smtClean="0"/>
              <a:t> [ ELSE      </a:t>
            </a:r>
          </a:p>
          <a:p>
            <a:pPr marL="361950" indent="0">
              <a:buNone/>
            </a:pPr>
            <a:r>
              <a:rPr lang="es-ES" sz="1800" dirty="0" smtClean="0"/>
              <a:t>	{ </a:t>
            </a:r>
            <a:r>
              <a:rPr lang="es-ES" sz="1800" i="1" dirty="0" err="1" smtClean="0"/>
              <a:t>sql_statement</a:t>
            </a:r>
            <a:r>
              <a:rPr lang="es-ES" sz="1800" dirty="0" smtClean="0"/>
              <a:t> | </a:t>
            </a:r>
            <a:r>
              <a:rPr lang="es-ES" sz="1800" i="1" dirty="0" err="1" smtClean="0"/>
              <a:t>statement_block</a:t>
            </a:r>
            <a:r>
              <a:rPr lang="es-ES" sz="1800" i="1" dirty="0" smtClean="0"/>
              <a:t> </a:t>
            </a:r>
            <a:r>
              <a:rPr lang="es-ES" sz="1800" dirty="0" smtClean="0"/>
              <a:t>} ]</a:t>
            </a:r>
          </a:p>
          <a:p>
            <a:pPr marL="0" indent="0">
              <a:buNone/>
            </a:pPr>
            <a:r>
              <a:rPr lang="es-ES" sz="2000" dirty="0" smtClean="0"/>
              <a:t>Para definir un bloque de más de una instrucción, se usan las palabras clave de control de flujo BEGIN y END.</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3</a:t>
            </a:fld>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Control de flujo - IF</a:t>
            </a:r>
            <a:endParaRPr lang="es-ES" dirty="0"/>
          </a:p>
        </p:txBody>
      </p:sp>
      <p:sp>
        <p:nvSpPr>
          <p:cNvPr id="3" name="2 Marcador de contenido"/>
          <p:cNvSpPr>
            <a:spLocks noGrp="1"/>
          </p:cNvSpPr>
          <p:nvPr>
            <p:ph sz="quarter" idx="1"/>
          </p:nvPr>
        </p:nvSpPr>
        <p:spPr>
          <a:xfrm>
            <a:off x="899592" y="1911045"/>
            <a:ext cx="7772400" cy="4536504"/>
          </a:xfrm>
        </p:spPr>
        <p:txBody>
          <a:bodyPr>
            <a:normAutofit/>
          </a:bodyPr>
          <a:lstStyle/>
          <a:p>
            <a:pPr>
              <a:buNone/>
            </a:pPr>
            <a:r>
              <a:rPr lang="es-ES" sz="2000" b="1" dirty="0" smtClean="0"/>
              <a:t>Ejemplo:</a:t>
            </a:r>
          </a:p>
          <a:p>
            <a:pPr marL="361950" indent="0">
              <a:buNone/>
            </a:pPr>
            <a:r>
              <a:rPr lang="es-ES" sz="1800" dirty="0" smtClean="0"/>
              <a:t>USE </a:t>
            </a:r>
            <a:r>
              <a:rPr lang="es-ES" sz="1800" dirty="0" err="1" smtClean="0"/>
              <a:t>Northwind</a:t>
            </a:r>
            <a:endParaRPr lang="es-ES" sz="1800" dirty="0" smtClean="0"/>
          </a:p>
          <a:p>
            <a:pPr marL="361950" indent="0">
              <a:buNone/>
            </a:pPr>
            <a:r>
              <a:rPr lang="en-US" sz="1800" dirty="0" smtClean="0"/>
              <a:t>IF EXISTS (SELECT * FROM Shippers)</a:t>
            </a:r>
          </a:p>
          <a:p>
            <a:pPr marL="361950" indent="0">
              <a:buNone/>
            </a:pPr>
            <a:r>
              <a:rPr lang="es-ES" sz="1800" dirty="0" smtClean="0"/>
              <a:t>BEGIN</a:t>
            </a:r>
          </a:p>
          <a:p>
            <a:pPr marL="808038" indent="0">
              <a:buNone/>
            </a:pPr>
            <a:r>
              <a:rPr lang="es-ES" sz="1800" dirty="0" smtClean="0"/>
              <a:t> DECLARE @</a:t>
            </a:r>
            <a:r>
              <a:rPr lang="es-ES" sz="1800" dirty="0" err="1" smtClean="0"/>
              <a:t>numero_filas</a:t>
            </a:r>
            <a:r>
              <a:rPr lang="es-ES" sz="1800" dirty="0" smtClean="0"/>
              <a:t> INT</a:t>
            </a:r>
          </a:p>
          <a:p>
            <a:pPr marL="808038" indent="0">
              <a:buNone/>
            </a:pPr>
            <a:r>
              <a:rPr lang="en-US" sz="1800" dirty="0" smtClean="0"/>
              <a:t> SELECT </a:t>
            </a:r>
            <a:r>
              <a:rPr lang="es-ES" sz="1800" dirty="0" smtClean="0"/>
              <a:t>@</a:t>
            </a:r>
            <a:r>
              <a:rPr lang="es-ES" sz="1800" dirty="0" err="1" smtClean="0"/>
              <a:t>numero_filas</a:t>
            </a:r>
            <a:r>
              <a:rPr lang="es-ES" sz="1800" dirty="0" smtClean="0"/>
              <a:t> </a:t>
            </a:r>
            <a:r>
              <a:rPr lang="en-US" sz="1800" dirty="0" smtClean="0"/>
              <a:t>= count(*) FROM Shippers</a:t>
            </a:r>
          </a:p>
          <a:p>
            <a:pPr marL="808038" indent="0">
              <a:buNone/>
            </a:pPr>
            <a:r>
              <a:rPr lang="en-US" sz="1800" dirty="0" smtClean="0"/>
              <a:t> PRINT Hay' + CAST(</a:t>
            </a:r>
            <a:r>
              <a:rPr lang="es-ES" sz="1800" dirty="0" smtClean="0"/>
              <a:t>@</a:t>
            </a:r>
            <a:r>
              <a:rPr lang="es-ES" sz="1800" dirty="0" err="1" smtClean="0"/>
              <a:t>numero_filas</a:t>
            </a:r>
            <a:r>
              <a:rPr lang="es-ES" sz="1800" dirty="0" smtClean="0"/>
              <a:t> </a:t>
            </a:r>
            <a:r>
              <a:rPr lang="en-US" sz="1800" dirty="0" smtClean="0"/>
              <a:t>AS VARCHAR(10)) </a:t>
            </a:r>
          </a:p>
          <a:p>
            <a:pPr marL="808038" indent="0">
              <a:buNone/>
            </a:pPr>
            <a:r>
              <a:rPr lang="en-US" sz="1800" dirty="0" smtClean="0"/>
              <a:t>          + ' </a:t>
            </a:r>
            <a:r>
              <a:rPr lang="en-US" sz="1800" dirty="0" err="1" smtClean="0"/>
              <a:t>filas</a:t>
            </a:r>
            <a:r>
              <a:rPr lang="en-US" sz="1800" dirty="0" smtClean="0"/>
              <a:t> en la </a:t>
            </a:r>
            <a:r>
              <a:rPr lang="en-US" sz="1800" dirty="0" err="1" smtClean="0"/>
              <a:t>tabla</a:t>
            </a:r>
            <a:r>
              <a:rPr lang="en-US" sz="1800" dirty="0" smtClean="0"/>
              <a:t> Shippers'</a:t>
            </a:r>
          </a:p>
          <a:p>
            <a:pPr marL="361950" indent="0">
              <a:buNone/>
            </a:pPr>
            <a:r>
              <a:rPr lang="es-ES" sz="1800" dirty="0" smtClean="0"/>
              <a:t>END</a:t>
            </a:r>
          </a:p>
          <a:p>
            <a:pPr marL="361950" indent="0">
              <a:buNone/>
            </a:pPr>
            <a:r>
              <a:rPr lang="es-ES" sz="1800" dirty="0" smtClean="0"/>
              <a:t>ELSE</a:t>
            </a:r>
          </a:p>
          <a:p>
            <a:pPr marL="808038" indent="0">
              <a:buNone/>
            </a:pPr>
            <a:r>
              <a:rPr lang="en-US" sz="1800" dirty="0" smtClean="0"/>
              <a:t>  PRINT ‘</a:t>
            </a:r>
            <a:r>
              <a:rPr lang="en-US" sz="1800" dirty="0" err="1" smtClean="0"/>
              <a:t>Esta</a:t>
            </a:r>
            <a:r>
              <a:rPr lang="en-US" sz="1800" dirty="0" smtClean="0"/>
              <a:t> </a:t>
            </a:r>
            <a:r>
              <a:rPr lang="en-US" sz="1800" dirty="0" err="1" smtClean="0"/>
              <a:t>tabla</a:t>
            </a:r>
            <a:r>
              <a:rPr lang="en-US" sz="1800" dirty="0" smtClean="0"/>
              <a:t> no </a:t>
            </a:r>
            <a:r>
              <a:rPr lang="en-US" sz="1800" dirty="0" err="1" smtClean="0"/>
              <a:t>contiene</a:t>
            </a:r>
            <a:r>
              <a:rPr lang="en-US" sz="1800" dirty="0" smtClean="0"/>
              <a:t> </a:t>
            </a:r>
            <a:r>
              <a:rPr lang="en-US" sz="1800" dirty="0" err="1" smtClean="0"/>
              <a:t>filas</a:t>
            </a:r>
            <a:r>
              <a:rPr lang="en-US" sz="1800" dirty="0" smtClean="0"/>
              <a:t>‘</a:t>
            </a:r>
          </a:p>
          <a:p>
            <a:pPr marL="361950" indent="0">
              <a:buNone/>
            </a:pPr>
            <a:r>
              <a:rPr lang="es-ES" sz="1800" dirty="0" smtClean="0"/>
              <a:t>GO</a:t>
            </a:r>
            <a:endParaRPr lang="es-ES" sz="18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4</a:t>
            </a:fld>
            <a:endParaRPr 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899592" y="2019798"/>
            <a:ext cx="7772400" cy="4032448"/>
          </a:xfrm>
        </p:spPr>
        <p:txBody>
          <a:bodyPr>
            <a:normAutofit/>
          </a:bodyPr>
          <a:lstStyle/>
          <a:p>
            <a:pPr>
              <a:buNone/>
            </a:pPr>
            <a:r>
              <a:rPr lang="en-US" sz="2000" dirty="0" err="1" smtClean="0"/>
              <a:t>Permite</a:t>
            </a:r>
            <a:r>
              <a:rPr lang="en-US" sz="2000" dirty="0" smtClean="0"/>
              <a:t> </a:t>
            </a:r>
            <a:r>
              <a:rPr lang="en-US" sz="2000" dirty="0" err="1" smtClean="0"/>
              <a:t>derivar</a:t>
            </a:r>
            <a:r>
              <a:rPr lang="en-US" sz="2000" dirty="0" smtClean="0"/>
              <a:t> el </a:t>
            </a:r>
            <a:r>
              <a:rPr lang="en-US" sz="2000" dirty="0" err="1" smtClean="0"/>
              <a:t>flujo</a:t>
            </a:r>
            <a:r>
              <a:rPr lang="en-US" sz="2000" dirty="0" smtClean="0"/>
              <a:t> del </a:t>
            </a:r>
            <a:r>
              <a:rPr lang="en-US" sz="2000" dirty="0" err="1" smtClean="0"/>
              <a:t>programa</a:t>
            </a:r>
            <a:r>
              <a:rPr lang="en-US" sz="2000" dirty="0" smtClean="0"/>
              <a:t> a </a:t>
            </a:r>
            <a:r>
              <a:rPr lang="en-US" sz="2000" dirty="0" err="1" smtClean="0"/>
              <a:t>una</a:t>
            </a:r>
            <a:r>
              <a:rPr lang="en-US" sz="2000" dirty="0" smtClean="0"/>
              <a:t> </a:t>
            </a:r>
            <a:r>
              <a:rPr lang="en-US" sz="2000" dirty="0" err="1" smtClean="0"/>
              <a:t>etiqueta</a:t>
            </a:r>
            <a:r>
              <a:rPr lang="en-US" sz="2000" dirty="0" smtClean="0"/>
              <a:t> </a:t>
            </a:r>
            <a:r>
              <a:rPr lang="en-US" sz="2000" dirty="0" err="1" smtClean="0"/>
              <a:t>definida</a:t>
            </a:r>
            <a:r>
              <a:rPr lang="en-US" sz="2000" dirty="0" smtClean="0"/>
              <a:t> en el </a:t>
            </a:r>
            <a:r>
              <a:rPr lang="en-US" sz="2000" dirty="0" err="1" smtClean="0"/>
              <a:t>programa</a:t>
            </a:r>
            <a:endParaRPr lang="en-US" sz="2000" dirty="0" smtClean="0"/>
          </a:p>
          <a:p>
            <a:pPr marL="623888" indent="-273050">
              <a:spcBef>
                <a:spcPts val="1200"/>
              </a:spcBef>
              <a:buNone/>
            </a:pPr>
            <a:r>
              <a:rPr lang="en-US" sz="1800" dirty="0" smtClean="0"/>
              <a:t>IF NOT EXISTS (SELECT * FROM Suppliers)</a:t>
            </a:r>
          </a:p>
          <a:p>
            <a:pPr marL="709613" indent="-273050">
              <a:buNone/>
            </a:pPr>
            <a:r>
              <a:rPr lang="es-ES" sz="1800" dirty="0" smtClean="0"/>
              <a:t>   GOTO </a:t>
            </a:r>
            <a:r>
              <a:rPr lang="es-ES" sz="1800" dirty="0" err="1" smtClean="0"/>
              <a:t>no_hay_filas</a:t>
            </a:r>
            <a:endParaRPr lang="es-ES" sz="1800" dirty="0" smtClean="0"/>
          </a:p>
          <a:p>
            <a:pPr marL="623888" indent="-273050">
              <a:buNone/>
            </a:pPr>
            <a:r>
              <a:rPr lang="en-US" sz="1800" dirty="0" smtClean="0"/>
              <a:t>IF NOT EXISTS (SELECT * FROM Employees)</a:t>
            </a:r>
          </a:p>
          <a:p>
            <a:pPr marL="709613" indent="-273050">
              <a:buNone/>
            </a:pPr>
            <a:r>
              <a:rPr lang="es-ES" sz="1800" dirty="0" smtClean="0"/>
              <a:t>   GOTO </a:t>
            </a:r>
            <a:r>
              <a:rPr lang="es-ES" sz="1800" dirty="0" err="1" smtClean="0"/>
              <a:t>no_hay_filas</a:t>
            </a:r>
            <a:endParaRPr lang="es-ES" sz="1800" dirty="0" smtClean="0"/>
          </a:p>
          <a:p>
            <a:pPr marL="623888" indent="-273050">
              <a:buNone/>
            </a:pPr>
            <a:r>
              <a:rPr lang="es-ES" sz="1800" dirty="0" smtClean="0"/>
              <a:t>GOTO final</a:t>
            </a:r>
          </a:p>
          <a:p>
            <a:pPr marL="623888" indent="-273050">
              <a:spcBef>
                <a:spcPts val="1200"/>
              </a:spcBef>
              <a:buNone/>
            </a:pPr>
            <a:r>
              <a:rPr lang="es-ES" sz="1800" i="1" dirty="0" err="1" smtClean="0"/>
              <a:t>no_hay_filas</a:t>
            </a:r>
            <a:r>
              <a:rPr lang="es-ES" sz="1800" i="1" dirty="0" smtClean="0"/>
              <a:t> :</a:t>
            </a:r>
          </a:p>
          <a:p>
            <a:pPr marL="804863" indent="-273050">
              <a:buNone/>
            </a:pPr>
            <a:r>
              <a:rPr lang="es-ES" sz="1800" dirty="0" smtClean="0"/>
              <a:t>PRINT ‘Ha habido un error‘</a:t>
            </a:r>
          </a:p>
          <a:p>
            <a:pPr marL="623888" indent="-273050">
              <a:spcBef>
                <a:spcPts val="1200"/>
              </a:spcBef>
              <a:buNone/>
            </a:pPr>
            <a:r>
              <a:rPr lang="es-ES" sz="1800" i="1" dirty="0" smtClean="0"/>
              <a:t>final:</a:t>
            </a:r>
          </a:p>
          <a:p>
            <a:pPr marL="804863" indent="-273050">
              <a:buNone/>
            </a:pPr>
            <a:r>
              <a:rPr lang="en-US" sz="1800" dirty="0" smtClean="0"/>
              <a:t>PRINT ‘</a:t>
            </a:r>
            <a:r>
              <a:rPr lang="en-US" sz="1800" dirty="0" err="1" smtClean="0"/>
              <a:t>Programa</a:t>
            </a:r>
            <a:r>
              <a:rPr lang="en-US" sz="1800" dirty="0" smtClean="0"/>
              <a:t> </a:t>
            </a:r>
            <a:r>
              <a:rPr lang="en-US" sz="1800" dirty="0" err="1" smtClean="0"/>
              <a:t>finalizado</a:t>
            </a:r>
            <a:r>
              <a:rPr lang="en-US" sz="1800" dirty="0" smtClean="0"/>
              <a:t>'</a:t>
            </a:r>
          </a:p>
          <a:p>
            <a:endParaRPr lang="es-ES" dirty="0"/>
          </a:p>
        </p:txBody>
      </p:sp>
      <p:sp>
        <p:nvSpPr>
          <p:cNvPr id="4" name="1 Título"/>
          <p:cNvSpPr>
            <a:spLocks noGrp="1"/>
          </p:cNvSpPr>
          <p:nvPr>
            <p:ph type="title"/>
          </p:nvPr>
        </p:nvSpPr>
        <p:spPr>
          <a:xfrm>
            <a:off x="899592" y="260648"/>
            <a:ext cx="7772400" cy="1143000"/>
          </a:xfrm>
        </p:spPr>
        <p:txBody>
          <a:bodyPr/>
          <a:lstStyle/>
          <a:p>
            <a:r>
              <a:rPr lang="es-ES" dirty="0" smtClean="0"/>
              <a:t>Control de flujo - GOTO</a:t>
            </a:r>
            <a:endParaRPr lang="es-ES" dirty="0"/>
          </a:p>
        </p:txBody>
      </p:sp>
      <p:pic>
        <p:nvPicPr>
          <p:cNvPr id="29"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12" name="11 Marcador de número de diapositiva"/>
          <p:cNvSpPr>
            <a:spLocks noGrp="1"/>
          </p:cNvSpPr>
          <p:nvPr>
            <p:ph type="sldNum" sz="quarter" idx="12"/>
          </p:nvPr>
        </p:nvSpPr>
        <p:spPr/>
        <p:txBody>
          <a:bodyPr/>
          <a:lstStyle/>
          <a:p>
            <a:fld id="{884B2A3F-F62E-478C-B7C5-491AEC784122}" type="slidenum">
              <a:rPr lang="es-ES" smtClean="0"/>
              <a:pPr/>
              <a:t>5</a:t>
            </a:fld>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899592" y="1953577"/>
            <a:ext cx="7772400" cy="4390065"/>
          </a:xfrm>
        </p:spPr>
        <p:txBody>
          <a:bodyPr>
            <a:normAutofit lnSpcReduction="10000"/>
          </a:bodyPr>
          <a:lstStyle/>
          <a:p>
            <a:pPr marL="0" indent="0">
              <a:buNone/>
            </a:pPr>
            <a:r>
              <a:rPr lang="en-US" sz="2200" dirty="0" smtClean="0"/>
              <a:t>Es la </a:t>
            </a:r>
            <a:r>
              <a:rPr lang="en-US" sz="2200" dirty="0" err="1" smtClean="0"/>
              <a:t>única</a:t>
            </a:r>
            <a:r>
              <a:rPr lang="en-US" sz="2200" dirty="0" smtClean="0"/>
              <a:t> </a:t>
            </a:r>
            <a:r>
              <a:rPr lang="en-US" sz="2200" dirty="0" err="1" smtClean="0"/>
              <a:t>sentencia</a:t>
            </a:r>
            <a:r>
              <a:rPr lang="en-US" sz="2200" dirty="0" smtClean="0"/>
              <a:t> de control de </a:t>
            </a:r>
            <a:r>
              <a:rPr lang="en-US" sz="2200" dirty="0" err="1" smtClean="0"/>
              <a:t>bucles</a:t>
            </a:r>
            <a:r>
              <a:rPr lang="en-US" sz="2200" dirty="0" smtClean="0"/>
              <a:t> en Transact. </a:t>
            </a:r>
          </a:p>
          <a:p>
            <a:pPr marL="358775" indent="0">
              <a:buNone/>
            </a:pPr>
            <a:r>
              <a:rPr lang="en-US" sz="1800" dirty="0" smtClean="0"/>
              <a:t>DECLARE @a </a:t>
            </a:r>
            <a:r>
              <a:rPr lang="en-US" sz="1800" dirty="0" err="1" smtClean="0"/>
              <a:t>tinyint</a:t>
            </a:r>
            <a:r>
              <a:rPr lang="en-US" sz="1800" dirty="0" smtClean="0"/>
              <a:t>, @b </a:t>
            </a:r>
            <a:r>
              <a:rPr lang="en-US" sz="1800" dirty="0" err="1" smtClean="0"/>
              <a:t>tinyint</a:t>
            </a:r>
            <a:r>
              <a:rPr lang="en-US" sz="1800" dirty="0" smtClean="0"/>
              <a:t>, @result </a:t>
            </a:r>
            <a:r>
              <a:rPr lang="en-US" sz="1800" dirty="0" err="1" smtClean="0"/>
              <a:t>tinyint</a:t>
            </a:r>
            <a:endParaRPr lang="en-US" sz="1800" dirty="0" smtClean="0"/>
          </a:p>
          <a:p>
            <a:pPr marL="358775" indent="0">
              <a:buNone/>
            </a:pPr>
            <a:r>
              <a:rPr lang="es-ES" sz="1800" dirty="0" smtClean="0"/>
              <a:t>SET @a = 3</a:t>
            </a:r>
          </a:p>
          <a:p>
            <a:pPr marL="358775" indent="0">
              <a:buNone/>
            </a:pPr>
            <a:r>
              <a:rPr lang="es-ES" sz="1800" dirty="0" smtClean="0"/>
              <a:t>SET @b = 4</a:t>
            </a:r>
          </a:p>
          <a:p>
            <a:pPr marL="358775" indent="0">
              <a:buNone/>
            </a:pPr>
            <a:r>
              <a:rPr lang="es-ES" sz="1800" dirty="0" smtClean="0"/>
              <a:t>SET @resultado = 0</a:t>
            </a:r>
          </a:p>
          <a:p>
            <a:pPr marL="358775" indent="0">
              <a:spcBef>
                <a:spcPts val="1200"/>
              </a:spcBef>
              <a:buNone/>
            </a:pPr>
            <a:r>
              <a:rPr lang="es-ES" sz="1800" dirty="0" smtClean="0"/>
              <a:t>WHILE @b &gt; 0</a:t>
            </a:r>
          </a:p>
          <a:p>
            <a:pPr marL="358775" indent="0">
              <a:buNone/>
            </a:pPr>
            <a:r>
              <a:rPr lang="es-ES" sz="1800" dirty="0" smtClean="0"/>
              <a:t>BEGIN</a:t>
            </a:r>
          </a:p>
          <a:p>
            <a:pPr marL="709613" indent="0">
              <a:buNone/>
            </a:pPr>
            <a:r>
              <a:rPr lang="es-ES" sz="1800" dirty="0" smtClean="0"/>
              <a:t>   SET @resultado = @resultado + @a</a:t>
            </a:r>
          </a:p>
          <a:p>
            <a:pPr marL="709613" indent="0">
              <a:buNone/>
            </a:pPr>
            <a:r>
              <a:rPr lang="es-ES" sz="1800" dirty="0" smtClean="0"/>
              <a:t>   SET @b = @b - 1</a:t>
            </a:r>
          </a:p>
          <a:p>
            <a:pPr marL="358775" indent="0">
              <a:buNone/>
            </a:pPr>
            <a:r>
              <a:rPr lang="es-ES" sz="1800" dirty="0" smtClean="0"/>
              <a:t>END</a:t>
            </a:r>
          </a:p>
          <a:p>
            <a:pPr marL="358775" indent="0">
              <a:spcBef>
                <a:spcPts val="1200"/>
              </a:spcBef>
              <a:buNone/>
            </a:pPr>
            <a:r>
              <a:rPr lang="es-ES" sz="1800" dirty="0" smtClean="0"/>
              <a:t>PRINT @resultado </a:t>
            </a:r>
          </a:p>
          <a:p>
            <a:pPr marL="358775" indent="0">
              <a:buNone/>
            </a:pPr>
            <a:r>
              <a:rPr lang="es-ES" sz="1800" dirty="0" smtClean="0"/>
              <a:t>GO</a:t>
            </a:r>
            <a:endParaRPr lang="es-ES" sz="1800" dirty="0"/>
          </a:p>
        </p:txBody>
      </p:sp>
      <p:sp>
        <p:nvSpPr>
          <p:cNvPr id="4" name="1 Título"/>
          <p:cNvSpPr>
            <a:spLocks noGrp="1"/>
          </p:cNvSpPr>
          <p:nvPr>
            <p:ph type="title"/>
          </p:nvPr>
        </p:nvSpPr>
        <p:spPr/>
        <p:txBody>
          <a:bodyPr/>
          <a:lstStyle/>
          <a:p>
            <a:r>
              <a:rPr lang="es-ES" dirty="0" smtClean="0"/>
              <a:t>Control de flujo - WHILE</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6" name="5 Marcador de número de diapositiva"/>
          <p:cNvSpPr>
            <a:spLocks noGrp="1"/>
          </p:cNvSpPr>
          <p:nvPr>
            <p:ph type="sldNum" sz="quarter" idx="12"/>
          </p:nvPr>
        </p:nvSpPr>
        <p:spPr/>
        <p:txBody>
          <a:bodyPr/>
          <a:lstStyle/>
          <a:p>
            <a:fld id="{884B2A3F-F62E-478C-B7C5-491AEC784122}" type="slidenum">
              <a:rPr lang="es-ES" smtClean="0"/>
              <a:pPr/>
              <a:t>6</a:t>
            </a:fld>
            <a:endParaRPr lang="es-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899592" y="1974843"/>
            <a:ext cx="7772400" cy="4142142"/>
          </a:xfrm>
        </p:spPr>
        <p:txBody>
          <a:bodyPr>
            <a:normAutofit fontScale="77500" lnSpcReduction="20000"/>
          </a:bodyPr>
          <a:lstStyle/>
          <a:p>
            <a:pPr marL="0" indent="0">
              <a:buNone/>
            </a:pPr>
            <a:r>
              <a:rPr lang="es-ES" dirty="0" smtClean="0"/>
              <a:t>En un WHILE se pueden introducir dos sentencias: </a:t>
            </a:r>
            <a:r>
              <a:rPr lang="es-ES" b="1" dirty="0" smtClean="0"/>
              <a:t>BREAK</a:t>
            </a:r>
            <a:r>
              <a:rPr lang="es-ES" dirty="0" smtClean="0"/>
              <a:t> sale del bucle WHILE, y </a:t>
            </a:r>
            <a:r>
              <a:rPr lang="es-ES" b="1" dirty="0" smtClean="0"/>
              <a:t>CONTINUE</a:t>
            </a:r>
            <a:r>
              <a:rPr lang="es-ES" dirty="0" smtClean="0"/>
              <a:t> vuelve al inicio del bucle WHILE para evaluar la condición.</a:t>
            </a:r>
            <a:endParaRPr lang="en-US" dirty="0" smtClean="0"/>
          </a:p>
          <a:p>
            <a:pPr marL="0" indent="0">
              <a:buNone/>
            </a:pPr>
            <a:r>
              <a:rPr lang="es-ES" sz="2100" b="1" dirty="0" smtClean="0"/>
              <a:t>Ejemplo:</a:t>
            </a:r>
          </a:p>
          <a:p>
            <a:pPr marL="358775" indent="0">
              <a:buNone/>
            </a:pPr>
            <a:r>
              <a:rPr lang="es-ES" sz="2100" dirty="0" smtClean="0"/>
              <a:t>DECLARE @contador </a:t>
            </a:r>
            <a:r>
              <a:rPr lang="en-US" sz="2100" dirty="0" err="1" smtClean="0"/>
              <a:t>tinyint</a:t>
            </a:r>
            <a:endParaRPr lang="es-ES" sz="2100" dirty="0" smtClean="0"/>
          </a:p>
          <a:p>
            <a:pPr marL="358775" indent="0">
              <a:buNone/>
            </a:pPr>
            <a:r>
              <a:rPr lang="es-ES" sz="2100" dirty="0" smtClean="0"/>
              <a:t>SET @contador = 0</a:t>
            </a:r>
          </a:p>
          <a:p>
            <a:pPr marL="358775" indent="0">
              <a:buNone/>
            </a:pPr>
            <a:r>
              <a:rPr lang="es-ES" sz="2100" dirty="0" smtClean="0"/>
              <a:t>WHILE @contador &lt; 10</a:t>
            </a:r>
          </a:p>
          <a:p>
            <a:pPr marL="358775" indent="0">
              <a:buNone/>
            </a:pPr>
            <a:r>
              <a:rPr lang="es-ES" sz="2100" dirty="0" smtClean="0"/>
              <a:t>BEGIN</a:t>
            </a:r>
          </a:p>
          <a:p>
            <a:pPr marL="358775" indent="0">
              <a:buNone/>
            </a:pPr>
            <a:r>
              <a:rPr lang="es-ES" sz="2100" dirty="0" smtClean="0"/>
              <a:t>   IF @contador = 5</a:t>
            </a:r>
          </a:p>
          <a:p>
            <a:pPr marL="539750" indent="0">
              <a:buNone/>
            </a:pPr>
            <a:r>
              <a:rPr lang="es-ES" sz="2100" dirty="0" smtClean="0"/>
              <a:t>      </a:t>
            </a:r>
            <a:r>
              <a:rPr lang="es-ES" sz="2100" b="1" dirty="0" smtClean="0"/>
              <a:t>BREAK</a:t>
            </a:r>
          </a:p>
          <a:p>
            <a:pPr marL="358775" indent="0">
              <a:buNone/>
            </a:pPr>
            <a:r>
              <a:rPr lang="es-ES" sz="2100" dirty="0" smtClean="0"/>
              <a:t>   SET @contador = @ contador + 1</a:t>
            </a:r>
          </a:p>
          <a:p>
            <a:pPr marL="358775" indent="0">
              <a:buNone/>
            </a:pPr>
            <a:r>
              <a:rPr lang="es-ES" sz="2100" dirty="0" smtClean="0"/>
              <a:t>   PRINT ‘Se ejecuta esta línea'</a:t>
            </a:r>
          </a:p>
          <a:p>
            <a:pPr marL="358775" indent="0">
              <a:buNone/>
            </a:pPr>
            <a:r>
              <a:rPr lang="es-ES" sz="2100" dirty="0" smtClean="0"/>
              <a:t>   </a:t>
            </a:r>
            <a:r>
              <a:rPr lang="es-ES" sz="2100" b="1" dirty="0" smtClean="0"/>
              <a:t>CONTINUE</a:t>
            </a:r>
          </a:p>
          <a:p>
            <a:pPr marL="358775" indent="0">
              <a:buNone/>
            </a:pPr>
            <a:r>
              <a:rPr lang="es-ES" sz="2100" dirty="0" smtClean="0"/>
              <a:t>   PRINT ‘Esta línea nunca se ejecuta'</a:t>
            </a:r>
          </a:p>
          <a:p>
            <a:pPr marL="358775" indent="0">
              <a:buNone/>
            </a:pPr>
            <a:r>
              <a:rPr lang="es-ES" sz="2100" dirty="0" smtClean="0"/>
              <a:t>END</a:t>
            </a:r>
          </a:p>
          <a:p>
            <a:pPr marL="358775" indent="0">
              <a:buNone/>
            </a:pPr>
            <a:r>
              <a:rPr lang="es-ES" sz="2100" dirty="0" smtClean="0"/>
              <a:t>GO</a:t>
            </a:r>
            <a:endParaRPr lang="es-ES" sz="2100" dirty="0"/>
          </a:p>
        </p:txBody>
      </p:sp>
      <p:sp>
        <p:nvSpPr>
          <p:cNvPr id="4" name="1 Título"/>
          <p:cNvSpPr>
            <a:spLocks noGrp="1"/>
          </p:cNvSpPr>
          <p:nvPr>
            <p:ph type="title"/>
          </p:nvPr>
        </p:nvSpPr>
        <p:spPr/>
        <p:txBody>
          <a:bodyPr/>
          <a:lstStyle/>
          <a:p>
            <a:r>
              <a:rPr lang="es-ES" dirty="0" smtClean="0"/>
              <a:t>Control de flujo - WHILE</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6" name="5 Marcador de número de diapositiva"/>
          <p:cNvSpPr>
            <a:spLocks noGrp="1"/>
          </p:cNvSpPr>
          <p:nvPr>
            <p:ph type="sldNum" sz="quarter" idx="12"/>
          </p:nvPr>
        </p:nvSpPr>
        <p:spPr/>
        <p:txBody>
          <a:bodyPr/>
          <a:lstStyle/>
          <a:p>
            <a:fld id="{884B2A3F-F62E-478C-B7C5-491AEC784122}" type="slidenum">
              <a:rPr lang="es-ES" smtClean="0"/>
              <a:pPr/>
              <a:t>7</a:t>
            </a:fld>
            <a:endParaRPr lang="es-E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Objetos de programación</a:t>
            </a:r>
            <a:endParaRPr lang="es-ES" dirty="0"/>
          </a:p>
        </p:txBody>
      </p:sp>
      <p:sp>
        <p:nvSpPr>
          <p:cNvPr id="3" name="2 Marcador de contenido"/>
          <p:cNvSpPr>
            <a:spLocks noGrp="1"/>
          </p:cNvSpPr>
          <p:nvPr>
            <p:ph sz="quarter" idx="1"/>
          </p:nvPr>
        </p:nvSpPr>
        <p:spPr>
          <a:xfrm>
            <a:off x="899592" y="1772816"/>
            <a:ext cx="7772400" cy="4572000"/>
          </a:xfrm>
        </p:spPr>
        <p:txBody>
          <a:bodyPr>
            <a:normAutofit fontScale="85000" lnSpcReduction="20000"/>
          </a:bodyPr>
          <a:lstStyle/>
          <a:p>
            <a:pPr>
              <a:buNone/>
            </a:pPr>
            <a:r>
              <a:rPr lang="es-ES" sz="2300" dirty="0" smtClean="0"/>
              <a:t>SQL Server proporciona tres tipos de objetos programables básicos:</a:t>
            </a:r>
          </a:p>
          <a:p>
            <a:r>
              <a:rPr lang="es-ES" sz="2100" b="1" dirty="0" smtClean="0"/>
              <a:t>Procedimientos almacenados</a:t>
            </a:r>
          </a:p>
          <a:p>
            <a:r>
              <a:rPr lang="es-ES" sz="2100" b="1" dirty="0" smtClean="0"/>
              <a:t>Funciones </a:t>
            </a:r>
          </a:p>
          <a:p>
            <a:r>
              <a:rPr lang="es-ES" sz="2100" b="1" dirty="0" smtClean="0"/>
              <a:t>Triggers</a:t>
            </a:r>
          </a:p>
          <a:p>
            <a:pPr marL="0" indent="0">
              <a:lnSpc>
                <a:spcPct val="120000"/>
              </a:lnSpc>
              <a:spcBef>
                <a:spcPts val="1200"/>
              </a:spcBef>
              <a:buNone/>
            </a:pPr>
            <a:r>
              <a:rPr lang="es-ES" sz="2300" dirty="0" smtClean="0"/>
              <a:t>Además de la ejecución de comandos estos objetos dan soporte para incluir variables, bucles, controles de flujo, … </a:t>
            </a:r>
          </a:p>
          <a:p>
            <a:pPr marL="0" indent="0">
              <a:lnSpc>
                <a:spcPct val="120000"/>
              </a:lnSpc>
              <a:spcBef>
                <a:spcPts val="600"/>
              </a:spcBef>
              <a:buNone/>
            </a:pPr>
            <a:r>
              <a:rPr lang="es-ES" sz="2300" dirty="0" smtClean="0"/>
              <a:t>Los </a:t>
            </a:r>
            <a:r>
              <a:rPr lang="es-ES" sz="2300" i="1" dirty="0" smtClean="0"/>
              <a:t>procedimientos almacenados</a:t>
            </a:r>
            <a:r>
              <a:rPr lang="es-ES" sz="2300" dirty="0" smtClean="0"/>
              <a:t>, son  lotes de código que permiten a las aplicaciones acceder a los datos  y mantenerlos con facilidad, sin tener que incluir código SQL en las aplicaciones cliente.</a:t>
            </a:r>
          </a:p>
          <a:p>
            <a:pPr marL="0" indent="0">
              <a:lnSpc>
                <a:spcPct val="120000"/>
              </a:lnSpc>
              <a:spcBef>
                <a:spcPts val="600"/>
              </a:spcBef>
              <a:buNone/>
            </a:pPr>
            <a:r>
              <a:rPr lang="es-ES" sz="2300" dirty="0" smtClean="0"/>
              <a:t>Las </a:t>
            </a:r>
            <a:r>
              <a:rPr lang="es-ES" sz="2300" i="1" dirty="0" smtClean="0"/>
              <a:t>funciones definidas por el usuario </a:t>
            </a:r>
            <a:r>
              <a:rPr lang="es-ES" sz="2300" dirty="0" smtClean="0"/>
              <a:t>(</a:t>
            </a:r>
            <a:r>
              <a:rPr lang="es-ES" sz="2300" dirty="0" err="1" smtClean="0"/>
              <a:t>UDF’s</a:t>
            </a:r>
            <a:r>
              <a:rPr lang="es-ES" sz="2300" dirty="0" smtClean="0"/>
              <a:t>) se utilizan para encapsular códigos utilizados comúnmente para su reutilización  en diferentes programas y sentencias.</a:t>
            </a:r>
          </a:p>
          <a:p>
            <a:pPr marL="0" indent="0">
              <a:lnSpc>
                <a:spcPct val="120000"/>
              </a:lnSpc>
              <a:spcBef>
                <a:spcPts val="600"/>
              </a:spcBef>
              <a:buNone/>
            </a:pPr>
            <a:r>
              <a:rPr lang="es-ES" sz="2300" dirty="0" smtClean="0"/>
              <a:t>Los </a:t>
            </a:r>
            <a:r>
              <a:rPr lang="es-ES" sz="2300" i="1" dirty="0" smtClean="0"/>
              <a:t>triggers</a:t>
            </a:r>
            <a:r>
              <a:rPr lang="es-ES" sz="2300" dirty="0" smtClean="0"/>
              <a:t> ejecutan automáticamente código en respuesta a ciertos eventos de Base de Datos. </a:t>
            </a:r>
            <a:endParaRPr lang="es-ES" sz="23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8</a:t>
            </a:fld>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Procedimientos almacenados</a:t>
            </a:r>
            <a:endParaRPr lang="es-ES" dirty="0"/>
          </a:p>
        </p:txBody>
      </p:sp>
      <p:sp>
        <p:nvSpPr>
          <p:cNvPr id="3" name="2 Marcador de contenido"/>
          <p:cNvSpPr>
            <a:spLocks noGrp="1"/>
          </p:cNvSpPr>
          <p:nvPr>
            <p:ph sz="quarter" idx="1"/>
          </p:nvPr>
        </p:nvSpPr>
        <p:spPr>
          <a:xfrm>
            <a:off x="899592" y="1903440"/>
            <a:ext cx="7772400" cy="4405880"/>
          </a:xfrm>
        </p:spPr>
        <p:txBody>
          <a:bodyPr>
            <a:noAutofit/>
          </a:bodyPr>
          <a:lstStyle/>
          <a:p>
            <a:pPr marL="0" indent="0">
              <a:buNone/>
            </a:pPr>
            <a:r>
              <a:rPr lang="es-ES" sz="2000" b="1" dirty="0" smtClean="0"/>
              <a:t>Definición</a:t>
            </a:r>
          </a:p>
          <a:p>
            <a:pPr marL="0" indent="0">
              <a:buNone/>
            </a:pPr>
            <a:r>
              <a:rPr lang="es-ES" sz="2000" dirty="0" smtClean="0"/>
              <a:t>Es una colección de instrucciones </a:t>
            </a:r>
            <a:r>
              <a:rPr lang="es-ES" sz="2000" dirty="0" err="1" smtClean="0"/>
              <a:t>Transact</a:t>
            </a:r>
            <a:r>
              <a:rPr lang="es-ES" sz="2000" dirty="0" smtClean="0"/>
              <a:t>-SQL que se almacena en el servidor con un nombre. </a:t>
            </a:r>
          </a:p>
          <a:p>
            <a:pPr>
              <a:buNone/>
            </a:pPr>
            <a:r>
              <a:rPr lang="en-US" sz="2000" dirty="0" err="1" smtClean="0"/>
              <a:t>Encapsulan</a:t>
            </a:r>
            <a:r>
              <a:rPr lang="en-US" sz="2000" dirty="0" smtClean="0"/>
              <a:t> </a:t>
            </a:r>
            <a:r>
              <a:rPr lang="en-US" sz="2000" dirty="0" err="1" smtClean="0"/>
              <a:t>tareas</a:t>
            </a:r>
            <a:r>
              <a:rPr lang="en-US" sz="2000" dirty="0" smtClean="0"/>
              <a:t> </a:t>
            </a:r>
            <a:r>
              <a:rPr lang="en-US" sz="2000" dirty="0" err="1" smtClean="0"/>
              <a:t>repetitivas</a:t>
            </a:r>
            <a:r>
              <a:rPr lang="en-US" sz="2000" dirty="0" smtClean="0"/>
              <a:t>.</a:t>
            </a:r>
          </a:p>
          <a:p>
            <a:pPr>
              <a:buNone/>
            </a:pPr>
            <a:r>
              <a:rPr lang="en-US" sz="2000" dirty="0" err="1" smtClean="0"/>
              <a:t>Existen</a:t>
            </a:r>
            <a:r>
              <a:rPr lang="en-US" sz="2000" dirty="0" smtClean="0"/>
              <a:t> </a:t>
            </a:r>
            <a:r>
              <a:rPr lang="en-US" sz="2000" dirty="0" err="1" smtClean="0"/>
              <a:t>cuatro</a:t>
            </a:r>
            <a:r>
              <a:rPr lang="en-US" sz="2000" dirty="0" smtClean="0"/>
              <a:t> </a:t>
            </a:r>
            <a:r>
              <a:rPr lang="en-US" sz="2000" dirty="0" err="1" smtClean="0"/>
              <a:t>tipos</a:t>
            </a:r>
            <a:r>
              <a:rPr lang="en-US" sz="2000" dirty="0" smtClean="0"/>
              <a:t>:</a:t>
            </a:r>
          </a:p>
          <a:p>
            <a:pPr marL="450850" indent="-273050"/>
            <a:r>
              <a:rPr lang="en-US" sz="1800" b="1" dirty="0" smtClean="0"/>
              <a:t>De </a:t>
            </a:r>
            <a:r>
              <a:rPr lang="en-US" sz="1900" b="1" dirty="0" err="1" smtClean="0"/>
              <a:t>sistema</a:t>
            </a:r>
            <a:r>
              <a:rPr lang="en-US" sz="1900" b="1" dirty="0" smtClean="0"/>
              <a:t> (sp_): </a:t>
            </a:r>
            <a:r>
              <a:rPr lang="es-ES" sz="1900" dirty="0" smtClean="0"/>
              <a:t>recuperan información de las tablas del sistema. Permiten a los administradores del sistema realizar tareas de administración de la base de datos.  </a:t>
            </a:r>
            <a:r>
              <a:rPr lang="es-ES" sz="1900" b="1" i="1" dirty="0" smtClean="0"/>
              <a:t>(5.1 Proc-1.sql)</a:t>
            </a:r>
          </a:p>
          <a:p>
            <a:pPr marL="450850" indent="-273050"/>
            <a:r>
              <a:rPr lang="en-US" sz="1900" b="1" dirty="0" smtClean="0"/>
              <a:t>Locales</a:t>
            </a:r>
            <a:r>
              <a:rPr lang="en-US" sz="1900" dirty="0" smtClean="0"/>
              <a:t>: </a:t>
            </a:r>
            <a:r>
              <a:rPr lang="es-ES" sz="1900" dirty="0" smtClean="0"/>
              <a:t>se crean en las bases de datos de producción.   </a:t>
            </a:r>
            <a:r>
              <a:rPr lang="es-ES" sz="1900" b="1" i="1" dirty="0" smtClean="0"/>
              <a:t>(5.1 Proc-2.sql)</a:t>
            </a:r>
          </a:p>
          <a:p>
            <a:pPr marL="450850" indent="-273050"/>
            <a:r>
              <a:rPr lang="en-US" sz="1900" b="1" dirty="0" err="1" smtClean="0"/>
              <a:t>Temporales</a:t>
            </a:r>
            <a:r>
              <a:rPr lang="en-US" sz="1900" dirty="0" smtClean="0"/>
              <a:t>: </a:t>
            </a:r>
            <a:r>
              <a:rPr lang="es-ES" sz="1900" dirty="0" smtClean="0"/>
              <a:t>pueden ser locales (disponibles para la sesión del usuario), con nombres que comienzan por un signo de almohadilla (#), o globales (disponibles para las sesiones de todos los usuarios), con nombres que comienzan por un signo de almohadilla doble (##).   </a:t>
            </a:r>
            <a:r>
              <a:rPr lang="es-ES" sz="1900" b="1" i="1" dirty="0" smtClean="0"/>
              <a:t>(5.1 Proc-3.sql)</a:t>
            </a:r>
          </a:p>
          <a:p>
            <a:pPr marL="273050" indent="-273050"/>
            <a:endParaRPr lang="es-ES" sz="1900" dirty="0" smtClean="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9</a:t>
            </a:fld>
            <a:endParaRPr lang="es-E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1431</TotalTime>
  <Words>2167</Words>
  <Application>Microsoft Office PowerPoint</Application>
  <PresentationFormat>Presentación en pantalla (4:3)</PresentationFormat>
  <Paragraphs>441</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Equidad</vt:lpstr>
      <vt:lpstr>SQL Server - Transact</vt:lpstr>
      <vt:lpstr>Índice</vt:lpstr>
      <vt:lpstr>Control de flujo - IF</vt:lpstr>
      <vt:lpstr>Control de flujo - IF</vt:lpstr>
      <vt:lpstr>Control de flujo - GOTO</vt:lpstr>
      <vt:lpstr>Control de flujo - WHILE</vt:lpstr>
      <vt:lpstr>Control de flujo - WHILE</vt:lpstr>
      <vt:lpstr>Objetos de programación</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Ventajas de los PDA’s</vt:lpstr>
      <vt:lpstr>PA Versus UDF’s </vt:lpstr>
      <vt:lpstr>PA Vs UDF’s </vt:lpstr>
      <vt:lpstr>UDF’s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dc:title>
  <dc:creator>Administrador</dc:creator>
  <cp:lastModifiedBy>Administrador</cp:lastModifiedBy>
  <cp:revision>161</cp:revision>
  <dcterms:created xsi:type="dcterms:W3CDTF">2011-04-13T09:54:16Z</dcterms:created>
  <dcterms:modified xsi:type="dcterms:W3CDTF">2012-02-14T09:34:34Z</dcterms:modified>
</cp:coreProperties>
</file>