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sldIdLst>
    <p:sldId id="287" r:id="rId2"/>
    <p:sldId id="285" r:id="rId3"/>
    <p:sldId id="257" r:id="rId4"/>
    <p:sldId id="258" r:id="rId5"/>
    <p:sldId id="259" r:id="rId6"/>
    <p:sldId id="260" r:id="rId7"/>
    <p:sldId id="261" r:id="rId8"/>
    <p:sldId id="262" r:id="rId9"/>
    <p:sldId id="263" r:id="rId10"/>
    <p:sldId id="264" r:id="rId11"/>
    <p:sldId id="265" r:id="rId12"/>
    <p:sldId id="289" r:id="rId13"/>
    <p:sldId id="266" r:id="rId14"/>
    <p:sldId id="267" r:id="rId15"/>
    <p:sldId id="268" r:id="rId16"/>
    <p:sldId id="270" r:id="rId17"/>
    <p:sldId id="283" r:id="rId18"/>
    <p:sldId id="288" r:id="rId19"/>
    <p:sldId id="284"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5699" autoAdjust="0"/>
  </p:normalViewPr>
  <p:slideViewPr>
    <p:cSldViewPr>
      <p:cViewPr>
        <p:scale>
          <a:sx n="80" d="100"/>
          <a:sy n="80" d="100"/>
        </p:scale>
        <p:origin x="-1008" y="4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ECD99-43FD-40CE-ACED-317E690C4FD7}" type="datetimeFigureOut">
              <a:rPr lang="es-ES" smtClean="0"/>
              <a:pPr/>
              <a:t>31/12/2011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7412F-133A-40C9-83E9-11DA8988809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7C47412F-133A-40C9-83E9-11DA89888096}" type="slidenum">
              <a:rPr lang="es-ES" smtClean="0"/>
              <a:pPr/>
              <a:t>2</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E2C12805-7F3C-445E-9EC3-B0F6433D6309}" type="datetime1">
              <a:rPr lang="es-ES" smtClean="0"/>
              <a:pPr/>
              <a:t>31/12/2011</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F4E331CE-B034-49E9-AF2B-02640FA408F6}"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A22E965-55D3-48F7-B41E-32922199C4FA}" type="datetime1">
              <a:rPr lang="es-ES" smtClean="0"/>
              <a:pPr/>
              <a:t>31/12/2011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93D0EFC-12D2-44D3-8B3E-7F413BE18F0B}" type="datetime1">
              <a:rPr lang="es-ES" smtClean="0"/>
              <a:pPr/>
              <a:t>31/12/2011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25E29B88-B701-45A5-A3D0-6C491A44EF84}" type="datetime1">
              <a:rPr lang="es-ES" smtClean="0"/>
              <a:pPr/>
              <a:t>31/12/2011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F5DC98E1-911E-4F0A-921D-3276AD8BF099}" type="datetime1">
              <a:rPr lang="es-ES" smtClean="0"/>
              <a:pPr/>
              <a:t>31/12/2011</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F4E331CE-B034-49E9-AF2B-02640FA408F6}"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E343217A-E004-4B21-ADDB-8C4889F75F28}" type="datetime1">
              <a:rPr lang="es-ES" smtClean="0"/>
              <a:pPr/>
              <a:t>31/12/2011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3845C2BF-DE8D-4775-A8D9-46A1C81D61B5}" type="datetime1">
              <a:rPr lang="es-ES" smtClean="0"/>
              <a:pPr/>
              <a:t>31/12/2011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EF7AC03-7F08-46DB-9539-B3E329E2DCED}" type="datetime1">
              <a:rPr lang="es-ES" smtClean="0"/>
              <a:pPr/>
              <a:t>31/12/2011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92BD5EE-151A-4335-8E95-F5764F6C06BE}" type="datetime1">
              <a:rPr lang="es-ES" smtClean="0"/>
              <a:pPr/>
              <a:t>31/12/2011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584E32A7-9B67-40A7-BB26-155F00EE2193}" type="datetime1">
              <a:rPr lang="es-ES" smtClean="0"/>
              <a:pPr/>
              <a:t>31/12/2011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E331CE-B034-49E9-AF2B-02640FA408F6}"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C857971-9EE4-4936-85B7-CB515155290A}" type="datetime1">
              <a:rPr lang="es-ES" smtClean="0"/>
              <a:pPr/>
              <a:t>31/12/2011</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F4E331CE-B034-49E9-AF2B-02640FA408F6}"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0FCD2A0-D5B7-4F37-AA05-9CA46FC11563}" type="datetime1">
              <a:rPr lang="es-ES" smtClean="0"/>
              <a:pPr/>
              <a:t>31/12/2011</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4E331CE-B034-49E9-AF2B-02640FA408F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ES" dirty="0"/>
          </a:p>
        </p:txBody>
      </p:sp>
      <p:sp>
        <p:nvSpPr>
          <p:cNvPr id="2" name="1 Título"/>
          <p:cNvSpPr>
            <a:spLocks noGrp="1"/>
          </p:cNvSpPr>
          <p:nvPr>
            <p:ph type="ctrTitle"/>
          </p:nvPr>
        </p:nvSpPr>
        <p:spPr/>
        <p:txBody>
          <a:bodyPr/>
          <a:lstStyle/>
          <a:p>
            <a:r>
              <a:rPr lang="es-ES" dirty="0" smtClean="0"/>
              <a:t>T-SQL - Cursores</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10</a:t>
            </a:fld>
            <a:endParaRPr lang="es-ES"/>
          </a:p>
        </p:txBody>
      </p:sp>
      <p:sp>
        <p:nvSpPr>
          <p:cNvPr id="3" name="2 Marcador de contenido"/>
          <p:cNvSpPr>
            <a:spLocks noGrp="1"/>
          </p:cNvSpPr>
          <p:nvPr>
            <p:ph sz="quarter" idx="1"/>
          </p:nvPr>
        </p:nvSpPr>
        <p:spPr>
          <a:xfrm>
            <a:off x="683568" y="1988840"/>
            <a:ext cx="7772400" cy="3888432"/>
          </a:xfrm>
        </p:spPr>
        <p:txBody>
          <a:bodyPr>
            <a:noAutofit/>
          </a:bodyPr>
          <a:lstStyle/>
          <a:p>
            <a:pPr marL="0" indent="0">
              <a:buNone/>
            </a:pPr>
            <a:r>
              <a:rPr lang="es-ES" sz="2000" b="1" dirty="0" smtClean="0">
                <a:latin typeface="Perpetua" pitchFamily="18" charset="0"/>
              </a:rPr>
              <a:t>CURSORES DINÁMICOS</a:t>
            </a:r>
            <a:endParaRPr lang="es-ES" sz="2000" dirty="0" smtClean="0">
              <a:latin typeface="Perpetua" pitchFamily="18" charset="0"/>
            </a:endParaRPr>
          </a:p>
          <a:p>
            <a:pPr marL="0" indent="0">
              <a:buNone/>
            </a:pPr>
            <a:r>
              <a:rPr lang="es-ES" sz="1800" dirty="0" smtClean="0">
                <a:latin typeface="Perpetua" pitchFamily="18" charset="0"/>
              </a:rPr>
              <a:t>Este tipo de cursor refleja todos los cambios realizados por otras conexiones. </a:t>
            </a:r>
          </a:p>
          <a:p>
            <a:pPr marL="0" indent="0">
              <a:buNone/>
            </a:pPr>
            <a:r>
              <a:rPr lang="es-ES" sz="1800" dirty="0" smtClean="0">
                <a:latin typeface="Perpetua" pitchFamily="18" charset="0"/>
              </a:rPr>
              <a:t>No genera una tabla temporal en la base de datos </a:t>
            </a:r>
            <a:r>
              <a:rPr lang="es-ES" sz="1800" b="1" i="1" dirty="0" err="1" smtClean="0">
                <a:latin typeface="Perpetua" pitchFamily="18" charset="0"/>
              </a:rPr>
              <a:t>tempdb</a:t>
            </a:r>
            <a:r>
              <a:rPr lang="es-ES" sz="1800" dirty="0" smtClean="0">
                <a:latin typeface="Perpetua" pitchFamily="18" charset="0"/>
              </a:rPr>
              <a:t>, y debido a ello, se abre más rápidamente y usa menos espacio de almacenamiento que los estáticos.</a:t>
            </a:r>
          </a:p>
          <a:p>
            <a:pPr marL="0" indent="0">
              <a:buNone/>
            </a:pPr>
            <a:r>
              <a:rPr lang="es-ES" sz="1800" dirty="0" smtClean="0">
                <a:latin typeface="Perpetua" pitchFamily="18" charset="0"/>
              </a:rPr>
              <a:t>Una vez abierto y hasta el momento de su cierre, es indefinida la cantidad de filas que contiene y los valores de las columnas pueden cambiar.</a:t>
            </a:r>
          </a:p>
          <a:p>
            <a:pPr marL="0" indent="0">
              <a:buNone/>
            </a:pPr>
            <a:r>
              <a:rPr lang="es-ES" sz="1800" dirty="0" smtClean="0">
                <a:latin typeface="Perpetua" pitchFamily="18" charset="0"/>
              </a:rPr>
              <a:t>Cada vez que hace falta cargar una nueva fila en el cursor, SQL Server tiene que volver a ejecutar el plan de consulta para leer la nueva fila y esa operación consume tiempo, lo que provoca un desplazamiento más lento del cursor que para el caso de un cursor estático.</a:t>
            </a:r>
            <a:endParaRPr lang="es-ES" sz="2000" dirty="0" smtClean="0"/>
          </a:p>
          <a:p>
            <a:pPr marL="0" indent="0">
              <a:buNone/>
            </a:pPr>
            <a:r>
              <a:rPr lang="es-ES" sz="1800" dirty="0" smtClean="0">
                <a:latin typeface="Perpetua" pitchFamily="18" charset="0"/>
              </a:rPr>
              <a:t>Este tipo de cursor refleja todos los cambios que se hagan a los datos existentes, ya sean altas, eliminaciones o modificaciones.</a:t>
            </a:r>
          </a:p>
          <a:p>
            <a:pPr marL="0" indent="0" algn="r">
              <a:buNone/>
            </a:pPr>
            <a:r>
              <a:rPr lang="es-ES" sz="1800" b="1" i="1" dirty="0" smtClean="0">
                <a:latin typeface="Perpetua" pitchFamily="18" charset="0"/>
              </a:rPr>
              <a:t>3. Cursor-Dinámico.sql</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11</a:t>
            </a:fld>
            <a:endParaRPr lang="es-ES"/>
          </a:p>
        </p:txBody>
      </p:sp>
      <p:sp>
        <p:nvSpPr>
          <p:cNvPr id="3" name="2 Marcador de contenido"/>
          <p:cNvSpPr>
            <a:spLocks noGrp="1"/>
          </p:cNvSpPr>
          <p:nvPr>
            <p:ph sz="quarter" idx="1"/>
          </p:nvPr>
        </p:nvSpPr>
        <p:spPr>
          <a:xfrm>
            <a:off x="683568" y="1941340"/>
            <a:ext cx="7772400" cy="3719908"/>
          </a:xfrm>
        </p:spPr>
        <p:txBody>
          <a:bodyPr>
            <a:noAutofit/>
          </a:bodyPr>
          <a:lstStyle/>
          <a:p>
            <a:pPr marL="0" indent="0">
              <a:buNone/>
            </a:pPr>
            <a:r>
              <a:rPr lang="es-ES" sz="1800" b="1" dirty="0" smtClean="0">
                <a:latin typeface="Perpetua" pitchFamily="18" charset="0"/>
              </a:rPr>
              <a:t>CURSORES CONTROLADOS POR CONJUNTOS DE CLAVES.</a:t>
            </a:r>
            <a:endParaRPr lang="es-ES" sz="1800" dirty="0" smtClean="0">
              <a:latin typeface="Perpetua" pitchFamily="18" charset="0"/>
            </a:endParaRPr>
          </a:p>
          <a:p>
            <a:pPr marL="0" indent="0">
              <a:buNone/>
            </a:pPr>
            <a:r>
              <a:rPr lang="es-ES" sz="1800" dirty="0" smtClean="0">
                <a:latin typeface="Perpetua" pitchFamily="18" charset="0"/>
              </a:rPr>
              <a:t>Permiten resolver algunos de los problemas que plantean los cursores estáticos y los dinámicos.</a:t>
            </a:r>
          </a:p>
          <a:p>
            <a:pPr marL="0" indent="0">
              <a:buNone/>
            </a:pPr>
            <a:r>
              <a:rPr lang="es-ES" sz="1800" dirty="0" smtClean="0">
                <a:latin typeface="Perpetua" pitchFamily="18" charset="0"/>
              </a:rPr>
              <a:t>Este tipo de cursor crea en </a:t>
            </a:r>
            <a:r>
              <a:rPr lang="es-ES" sz="1800" b="1" i="1" dirty="0" err="1" smtClean="0">
                <a:latin typeface="Perpetua" pitchFamily="18" charset="0"/>
              </a:rPr>
              <a:t>tempdb</a:t>
            </a:r>
            <a:r>
              <a:rPr lang="es-ES" sz="1800" dirty="0" smtClean="0">
                <a:latin typeface="Perpetua" pitchFamily="18" charset="0"/>
              </a:rPr>
              <a:t> una lista de valores no repetidos tomados de la consulta original, llamado conjunto de claves, en la que cada clave identifica de forma unívoca una sola fila del conjunto de resultados. Este conjunto de claves contiene marcadores que apuntan a los datos reales.</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12</a:t>
            </a:fld>
            <a:endParaRPr lang="es-ES"/>
          </a:p>
        </p:txBody>
      </p:sp>
      <p:sp>
        <p:nvSpPr>
          <p:cNvPr id="3" name="2 Marcador de contenido"/>
          <p:cNvSpPr>
            <a:spLocks noGrp="1"/>
          </p:cNvSpPr>
          <p:nvPr>
            <p:ph sz="quarter" idx="1"/>
          </p:nvPr>
        </p:nvSpPr>
        <p:spPr>
          <a:xfrm>
            <a:off x="683568" y="1941340"/>
            <a:ext cx="7772400" cy="3719908"/>
          </a:xfrm>
        </p:spPr>
        <p:txBody>
          <a:bodyPr>
            <a:noAutofit/>
          </a:bodyPr>
          <a:lstStyle/>
          <a:p>
            <a:pPr marL="0" indent="0">
              <a:buNone/>
            </a:pPr>
            <a:r>
              <a:rPr lang="es-ES" sz="1800" b="1" dirty="0" smtClean="0">
                <a:latin typeface="Perpetua" pitchFamily="18" charset="0"/>
              </a:rPr>
              <a:t>CURSORES CONTROLADOS POR CONJUNTOS DE CLAVES.</a:t>
            </a:r>
            <a:endParaRPr lang="es-ES" sz="1800" dirty="0" smtClean="0">
              <a:latin typeface="Perpetua" pitchFamily="18" charset="0"/>
            </a:endParaRPr>
          </a:p>
          <a:p>
            <a:pPr marL="0" indent="0">
              <a:buNone/>
            </a:pPr>
            <a:r>
              <a:rPr lang="es-ES" sz="1800" dirty="0" smtClean="0">
                <a:latin typeface="Perpetua" pitchFamily="18" charset="0"/>
              </a:rPr>
              <a:t>Dado que el conjunto de claves se construye por completo en el momento de abrir el cursor, la cantidad de filas permanecerá invariable hasta el cierre del cursor. Sin embargo, si se eliminan filas de las tablas subyacentes, al intentar cargar esas filas se producirá un mensaje de error por “fila inexistente” ya que los marcadores de estas filas apuntan a una ubicación no válida.</a:t>
            </a:r>
          </a:p>
          <a:p>
            <a:pPr marL="0" indent="0">
              <a:buNone/>
            </a:pPr>
            <a:r>
              <a:rPr lang="es-ES" sz="1800" dirty="0" smtClean="0">
                <a:latin typeface="Perpetua" pitchFamily="18" charset="0"/>
              </a:rPr>
              <a:t>Las </a:t>
            </a:r>
            <a:r>
              <a:rPr lang="es-ES" sz="1800" dirty="0" smtClean="0">
                <a:latin typeface="Perpetua" pitchFamily="18" charset="0"/>
              </a:rPr>
              <a:t>filas que se inserten en los datos y pudieran considerarse parte del conjunto de resultados no serán visibles a menos que cerremos el cursor y volvamos a abrirlo. Los cambios hechos por cualquier conexión a los valores de las columnas son visibles dentro del cursor, siempre que las columnas modificadas no formen parte del conjunto de claves.</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13</a:t>
            </a:fld>
            <a:endParaRPr lang="es-ES"/>
          </a:p>
        </p:txBody>
      </p:sp>
      <p:sp>
        <p:nvSpPr>
          <p:cNvPr id="3" name="2 Marcador de contenido"/>
          <p:cNvSpPr>
            <a:spLocks noGrp="1"/>
          </p:cNvSpPr>
          <p:nvPr>
            <p:ph sz="quarter" idx="1"/>
          </p:nvPr>
        </p:nvSpPr>
        <p:spPr>
          <a:xfrm>
            <a:off x="683568" y="1988840"/>
            <a:ext cx="7772400" cy="468052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buNone/>
            </a:pPr>
            <a:r>
              <a:rPr lang="es-ES" sz="1800" b="1" u="sng" dirty="0" smtClean="0">
                <a:latin typeface="Perpetua" pitchFamily="18" charset="0"/>
              </a:rPr>
              <a:t>Declaración del cursor.</a:t>
            </a:r>
            <a:endParaRPr lang="es-ES" sz="1800" dirty="0" smtClean="0">
              <a:latin typeface="Perpetua" pitchFamily="18" charset="0"/>
            </a:endParaRPr>
          </a:p>
          <a:p>
            <a:pPr marL="0" indent="0">
              <a:buNone/>
            </a:pPr>
            <a:r>
              <a:rPr lang="es-ES" sz="1800" dirty="0" smtClean="0">
                <a:latin typeface="Perpetua" pitchFamily="18" charset="0"/>
              </a:rPr>
              <a:t>La orden es DECLARE.</a:t>
            </a:r>
          </a:p>
          <a:p>
            <a:pPr marL="0" indent="0">
              <a:buNone/>
            </a:pPr>
            <a:r>
              <a:rPr lang="es-ES" sz="1800" dirty="0" smtClean="0">
                <a:latin typeface="Perpetua" pitchFamily="18" charset="0"/>
              </a:rPr>
              <a:t>Se puede indicar si un cursor es:</a:t>
            </a:r>
          </a:p>
          <a:p>
            <a:pPr marL="627063" indent="-265113"/>
            <a:r>
              <a:rPr lang="es-ES" sz="1800" dirty="0" smtClean="0">
                <a:latin typeface="Perpetua" pitchFamily="18" charset="0"/>
              </a:rPr>
              <a:t>LOCAL: del lote, procedimiento almacenado, </a:t>
            </a:r>
            <a:r>
              <a:rPr lang="es-ES" sz="1800" dirty="0" err="1" smtClean="0">
                <a:latin typeface="Perpetua" pitchFamily="18" charset="0"/>
              </a:rPr>
              <a:t>trigger</a:t>
            </a:r>
            <a:r>
              <a:rPr lang="es-ES" sz="1800" dirty="0" smtClean="0">
                <a:latin typeface="Perpetua" pitchFamily="18" charset="0"/>
              </a:rPr>
              <a:t> o UDF donde se define el cursor.</a:t>
            </a:r>
          </a:p>
          <a:p>
            <a:pPr marL="627063" indent="-265113"/>
            <a:r>
              <a:rPr lang="es-ES" sz="1800" dirty="0" smtClean="0">
                <a:latin typeface="Perpetua" pitchFamily="18" charset="0"/>
              </a:rPr>
              <a:t>GLOBAL: de la conexión.</a:t>
            </a:r>
          </a:p>
          <a:p>
            <a:pPr marL="0" indent="0">
              <a:spcBef>
                <a:spcPts val="1200"/>
              </a:spcBef>
              <a:buNone/>
            </a:pPr>
            <a:r>
              <a:rPr lang="es-ES" sz="1800" dirty="0" smtClean="0">
                <a:latin typeface="Perpetua" pitchFamily="18" charset="0"/>
              </a:rPr>
              <a:t>Se puede indicar si un cursor es:</a:t>
            </a:r>
          </a:p>
          <a:p>
            <a:pPr marL="627063" indent="-265113"/>
            <a:r>
              <a:rPr lang="es-ES" sz="1800" dirty="0" smtClean="0">
                <a:latin typeface="Perpetua" pitchFamily="18" charset="0"/>
              </a:rPr>
              <a:t>FORWARD ONLY: solo hacia adelante.</a:t>
            </a:r>
          </a:p>
          <a:p>
            <a:pPr marL="627063" indent="-265113"/>
            <a:r>
              <a:rPr lang="es-ES" sz="1800" dirty="0" smtClean="0">
                <a:latin typeface="Perpetua" pitchFamily="18" charset="0"/>
              </a:rPr>
              <a:t>SCROLL: en ambas direcciones.</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14</a:t>
            </a:fld>
            <a:endParaRPr lang="es-ES"/>
          </a:p>
        </p:txBody>
      </p:sp>
      <p:sp>
        <p:nvSpPr>
          <p:cNvPr id="3" name="2 Marcador de contenido"/>
          <p:cNvSpPr>
            <a:spLocks noGrp="1"/>
          </p:cNvSpPr>
          <p:nvPr>
            <p:ph sz="quarter" idx="1"/>
          </p:nvPr>
        </p:nvSpPr>
        <p:spPr>
          <a:xfrm>
            <a:off x="683568" y="1988840"/>
            <a:ext cx="7772400" cy="468052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buNone/>
            </a:pPr>
            <a:r>
              <a:rPr lang="es-ES" sz="1800" b="1" u="sng" dirty="0" smtClean="0">
                <a:latin typeface="Perpetua" pitchFamily="18" charset="0"/>
              </a:rPr>
              <a:t>Declaración del cursor.</a:t>
            </a:r>
            <a:endParaRPr lang="es-ES" sz="1800" dirty="0" smtClean="0">
              <a:latin typeface="Perpetua" pitchFamily="18" charset="0"/>
            </a:endParaRPr>
          </a:p>
          <a:p>
            <a:pPr marL="0" indent="0">
              <a:buNone/>
            </a:pPr>
            <a:r>
              <a:rPr lang="es-ES" sz="1800" dirty="0" smtClean="0">
                <a:latin typeface="Perpetua" pitchFamily="18" charset="0"/>
              </a:rPr>
              <a:t>El bloqueo de los datos del cursor se puede controlar mediante la instrucción DECLARE CURSOR con las palabras clave READ_ONLY, SCROLL_LOCKS y </a:t>
            </a:r>
            <a:r>
              <a:rPr lang="es-ES" sz="1800" dirty="0" smtClean="0">
                <a:latin typeface="Perpetua" pitchFamily="18" charset="0"/>
              </a:rPr>
              <a:t>OPTIMISTIC</a:t>
            </a:r>
            <a:r>
              <a:rPr lang="es-ES" sz="1800" dirty="0" smtClean="0">
                <a:latin typeface="Perpetua" pitchFamily="18" charset="0"/>
              </a:rPr>
              <a:t>.</a:t>
            </a:r>
          </a:p>
          <a:p>
            <a:pPr marL="627063" indent="-265113"/>
            <a:r>
              <a:rPr lang="es-ES" sz="1800" dirty="0" smtClean="0">
                <a:latin typeface="Perpetua" pitchFamily="18" charset="0"/>
              </a:rPr>
              <a:t>READ_ONLY: se impide llevar a cabo las modificaciones a las filas subyacentes del cursor mediante las instrucciones UPDATE / DELETE y la cláusula WHERE CURRENT OF.  </a:t>
            </a:r>
            <a:r>
              <a:rPr lang="es-ES" sz="1800" b="1" i="1" dirty="0" smtClean="0">
                <a:latin typeface="Perpetua" pitchFamily="18" charset="0"/>
              </a:rPr>
              <a:t>(5. Cursor-READ_ONLY.sql)</a:t>
            </a:r>
          </a:p>
          <a:p>
            <a:pPr marL="627063" indent="-265113"/>
            <a:r>
              <a:rPr lang="es-ES" sz="1800" dirty="0" smtClean="0">
                <a:latin typeface="Perpetua" pitchFamily="18" charset="0"/>
              </a:rPr>
              <a:t>SCROLL_LOCKS: obliga a SQL Server a bloquear los datos cuando se leen con el cursor, con el fin de garantizar la realización de actualizaciones. Es lo que se denomina “Bloqueo Pesimista”.</a:t>
            </a:r>
          </a:p>
          <a:p>
            <a:pPr marL="627063" indent="-265113"/>
            <a:r>
              <a:rPr lang="es-ES" sz="1800" dirty="0" smtClean="0">
                <a:latin typeface="Perpetua" pitchFamily="18" charset="0"/>
              </a:rPr>
              <a:t>OPTIMISTIC: esta opción desbloquea los datos tras cargarlos en el cursor y no vuelve a bloquearlos salvo para modificarlos o eliminarlos, si fuera necesario. En este caso, SQL Server debe verificar si otras conexiones modificaron la fila entre las operaciones de lectura y de escritura.</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15</a:t>
            </a:fld>
            <a:endParaRPr lang="es-ES"/>
          </a:p>
        </p:txBody>
      </p:sp>
      <p:sp>
        <p:nvSpPr>
          <p:cNvPr id="3" name="2 Marcador de contenido"/>
          <p:cNvSpPr>
            <a:spLocks noGrp="1"/>
          </p:cNvSpPr>
          <p:nvPr>
            <p:ph sz="quarter" idx="1"/>
          </p:nvPr>
        </p:nvSpPr>
        <p:spPr>
          <a:xfrm>
            <a:off x="683568" y="1988840"/>
            <a:ext cx="7772400" cy="468052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spcBef>
                <a:spcPts val="1800"/>
              </a:spcBef>
              <a:buNone/>
            </a:pPr>
            <a:r>
              <a:rPr lang="es-ES" sz="1800" b="1" u="sng" dirty="0" smtClean="0">
                <a:latin typeface="Perpetua" pitchFamily="18" charset="0"/>
              </a:rPr>
              <a:t>Declaración del cursor.</a:t>
            </a:r>
            <a:endParaRPr lang="es-ES" sz="1800" dirty="0" smtClean="0">
              <a:latin typeface="Perpetua" pitchFamily="18" charset="0"/>
            </a:endParaRPr>
          </a:p>
          <a:p>
            <a:pPr marL="0" indent="0">
              <a:buNone/>
            </a:pPr>
            <a:r>
              <a:rPr lang="es-ES" sz="1800" dirty="0" smtClean="0">
                <a:latin typeface="Perpetua" pitchFamily="18" charset="0"/>
              </a:rPr>
              <a:t>La definición del cursor debe hacerse con una instrucción SELECT, que es una instrucción SELECT común, con algunas salvedades. En la instrucción SELECT que define un cursor no se pueden usar las cláusulas COMPUTE, COMPUTE BY, FOR BROWSE o INTO.</a:t>
            </a:r>
          </a:p>
          <a:p>
            <a:pPr marL="0" indent="0">
              <a:spcBef>
                <a:spcPts val="1200"/>
              </a:spcBef>
              <a:buNone/>
            </a:pPr>
            <a:r>
              <a:rPr lang="es-ES" sz="1800" b="1" dirty="0" smtClean="0">
                <a:latin typeface="Perpetua" pitchFamily="18" charset="0"/>
              </a:rPr>
              <a:t>Nota</a:t>
            </a:r>
            <a:r>
              <a:rPr lang="es-ES" sz="1800" dirty="0" smtClean="0">
                <a:latin typeface="Perpetua" pitchFamily="18" charset="0"/>
              </a:rPr>
              <a:t>:</a:t>
            </a:r>
          </a:p>
          <a:p>
            <a:pPr marL="0" indent="0">
              <a:buNone/>
            </a:pPr>
            <a:r>
              <a:rPr lang="es-ES" sz="1800" dirty="0" smtClean="0">
                <a:latin typeface="Perpetua" pitchFamily="18" charset="0"/>
              </a:rPr>
              <a:t>Si la instrucción SELECT produce un conjunto de resultados no actualizable, el cursor será READ_ONLY. Esto se puede deber al uso de funciones de agregación, la falta de permisos suficientes o a la lectura de datos de solo lectura.</a:t>
            </a:r>
          </a:p>
          <a:p>
            <a:pPr marL="0" indent="0">
              <a:buNone/>
            </a:pPr>
            <a:r>
              <a:rPr lang="es-ES" sz="1800" dirty="0" smtClean="0">
                <a:latin typeface="Perpetua" pitchFamily="18" charset="0"/>
              </a:rPr>
              <a:t> </a:t>
            </a: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16</a:t>
            </a:fld>
            <a:endParaRPr lang="es-ES"/>
          </a:p>
        </p:txBody>
      </p:sp>
      <p:sp>
        <p:nvSpPr>
          <p:cNvPr id="3" name="2 Marcador de contenido"/>
          <p:cNvSpPr>
            <a:spLocks noGrp="1"/>
          </p:cNvSpPr>
          <p:nvPr>
            <p:ph sz="quarter" idx="1"/>
          </p:nvPr>
        </p:nvSpPr>
        <p:spPr>
          <a:xfrm>
            <a:off x="683568" y="1988840"/>
            <a:ext cx="7772400" cy="468052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buNone/>
            </a:pPr>
            <a:r>
              <a:rPr lang="es-ES" sz="1800" b="1" u="sng" dirty="0" smtClean="0">
                <a:latin typeface="Perpetua" pitchFamily="18" charset="0"/>
              </a:rPr>
              <a:t>Declaración del cursor.</a:t>
            </a:r>
            <a:endParaRPr lang="es-ES" sz="1800" dirty="0" smtClean="0">
              <a:latin typeface="Perpetua" pitchFamily="18" charset="0"/>
            </a:endParaRPr>
          </a:p>
          <a:p>
            <a:pPr marL="0" indent="0">
              <a:buNone/>
            </a:pPr>
            <a:r>
              <a:rPr lang="es-ES" sz="1800" dirty="0" smtClean="0">
                <a:latin typeface="Perpetua" pitchFamily="18" charset="0"/>
              </a:rPr>
              <a:t>Se puede restringir el conjunto de columnas modificables mediante la cláusula FOR UPDATE. Esta cláusula se puede usar de dos formas:</a:t>
            </a:r>
          </a:p>
          <a:p>
            <a:pPr marL="627063" indent="-265113">
              <a:tabLst>
                <a:tab pos="627063" algn="l"/>
              </a:tabLst>
            </a:pPr>
            <a:r>
              <a:rPr lang="es-ES" sz="1800" dirty="0" smtClean="0">
                <a:latin typeface="Perpetua" pitchFamily="18" charset="0"/>
              </a:rPr>
              <a:t>FOR UPDATE OF columna1, ... , </a:t>
            </a:r>
            <a:r>
              <a:rPr lang="es-ES" sz="1800" dirty="0" err="1" smtClean="0">
                <a:latin typeface="Perpetua" pitchFamily="18" charset="0"/>
              </a:rPr>
              <a:t>columnaN</a:t>
            </a:r>
            <a:r>
              <a:rPr lang="es-ES" sz="1800" dirty="0" smtClean="0">
                <a:latin typeface="Perpetua" pitchFamily="18" charset="0"/>
              </a:rPr>
              <a:t>: se debe usar esta opción para definir que las columnas 1, … , N se pueden modificar a través del cursor.</a:t>
            </a:r>
          </a:p>
          <a:p>
            <a:pPr marL="627063" indent="-265113">
              <a:tabLst>
                <a:tab pos="627063" algn="l"/>
              </a:tabLst>
            </a:pPr>
            <a:r>
              <a:rPr lang="es-ES" sz="1800" dirty="0" smtClean="0">
                <a:latin typeface="Perpetua" pitchFamily="18" charset="0"/>
              </a:rPr>
              <a:t>FOR UPDATE: esta es la opción predeterminada, y declara que todas las columnas del cursor son actualizables.</a:t>
            </a:r>
          </a:p>
          <a:p>
            <a:pPr marL="0" indent="0">
              <a:buNone/>
            </a:pPr>
            <a:r>
              <a:rPr lang="es-ES" sz="1800" dirty="0" smtClean="0">
                <a:latin typeface="Perpetua" pitchFamily="18" charset="0"/>
              </a:rPr>
              <a:t> </a:t>
            </a: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17</a:t>
            </a:fld>
            <a:endParaRPr lang="es-ES"/>
          </a:p>
        </p:txBody>
      </p:sp>
      <p:sp>
        <p:nvSpPr>
          <p:cNvPr id="3" name="2 Marcador de contenido"/>
          <p:cNvSpPr>
            <a:spLocks noGrp="1"/>
          </p:cNvSpPr>
          <p:nvPr>
            <p:ph sz="quarter" idx="1"/>
          </p:nvPr>
        </p:nvSpPr>
        <p:spPr>
          <a:xfrm>
            <a:off x="683568" y="1988840"/>
            <a:ext cx="7772400" cy="3672408"/>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buNone/>
            </a:pPr>
            <a:r>
              <a:rPr lang="es-ES" sz="2000" b="1" u="sng" dirty="0" smtClean="0">
                <a:latin typeface="Perpetua" pitchFamily="18" charset="0"/>
              </a:rPr>
              <a:t>Apertura del cursor.</a:t>
            </a:r>
            <a:endParaRPr lang="es-ES" sz="2000" dirty="0" smtClean="0">
              <a:latin typeface="Perpetua" pitchFamily="18" charset="0"/>
            </a:endParaRPr>
          </a:p>
          <a:p>
            <a:pPr marL="0" indent="0">
              <a:buNone/>
            </a:pPr>
            <a:r>
              <a:rPr lang="es-ES" sz="1800" dirty="0" smtClean="0">
                <a:latin typeface="Perpetua" pitchFamily="18" charset="0"/>
              </a:rPr>
              <a:t>La orden utilizada es OPEN &lt;nombre del cursor&gt;</a:t>
            </a:r>
          </a:p>
          <a:p>
            <a:pPr marL="0" indent="0">
              <a:buNone/>
            </a:pPr>
            <a:r>
              <a:rPr lang="es-ES" sz="1800" dirty="0" smtClean="0">
                <a:latin typeface="Perpetua" pitchFamily="18" charset="0"/>
              </a:rPr>
              <a:t>Si </a:t>
            </a:r>
            <a:r>
              <a:rPr lang="es-ES" sz="1800" dirty="0" smtClean="0">
                <a:latin typeface="Perpetua" pitchFamily="18" charset="0"/>
              </a:rPr>
              <a:t>se trata de un cursor </a:t>
            </a:r>
            <a:r>
              <a:rPr lang="es-ES" sz="1800" dirty="0" err="1" smtClean="0">
                <a:latin typeface="Perpetua" pitchFamily="18" charset="0"/>
              </a:rPr>
              <a:t>Static</a:t>
            </a:r>
            <a:r>
              <a:rPr lang="es-ES" sz="1800" dirty="0" smtClean="0">
                <a:latin typeface="Perpetua" pitchFamily="18" charset="0"/>
              </a:rPr>
              <a:t> o </a:t>
            </a:r>
            <a:r>
              <a:rPr lang="es-ES" sz="1800" dirty="0" err="1" smtClean="0">
                <a:latin typeface="Perpetua" pitchFamily="18" charset="0"/>
              </a:rPr>
              <a:t>Keyset</a:t>
            </a:r>
            <a:r>
              <a:rPr lang="es-ES" sz="1800" dirty="0" smtClean="0">
                <a:latin typeface="Perpetua" pitchFamily="18" charset="0"/>
              </a:rPr>
              <a:t>, SQL Server debe crear una tabla de trabajo en </a:t>
            </a:r>
            <a:r>
              <a:rPr lang="es-ES" sz="1800" dirty="0" smtClean="0">
                <a:latin typeface="Perpetua" pitchFamily="18" charset="0"/>
              </a:rPr>
              <a:t>la base de datos </a:t>
            </a:r>
            <a:r>
              <a:rPr lang="es-ES" sz="1800" dirty="0" err="1" smtClean="0">
                <a:latin typeface="Perpetua" pitchFamily="18" charset="0"/>
              </a:rPr>
              <a:t>tempdb</a:t>
            </a:r>
            <a:r>
              <a:rPr lang="es-ES" sz="1800" dirty="0" smtClean="0">
                <a:latin typeface="Perpetua" pitchFamily="18" charset="0"/>
              </a:rPr>
              <a:t> </a:t>
            </a:r>
            <a:r>
              <a:rPr lang="es-ES" sz="1800" dirty="0" smtClean="0">
                <a:latin typeface="Perpetua" pitchFamily="18" charset="0"/>
              </a:rPr>
              <a:t>para guardar el conjunto de resultados entero (si se trata de un cursor </a:t>
            </a:r>
            <a:r>
              <a:rPr lang="es-ES" sz="1800" dirty="0" err="1" smtClean="0">
                <a:latin typeface="Perpetua" pitchFamily="18" charset="0"/>
              </a:rPr>
              <a:t>Static</a:t>
            </a:r>
            <a:r>
              <a:rPr lang="es-ES" sz="1800" dirty="0" smtClean="0">
                <a:latin typeface="Perpetua" pitchFamily="18" charset="0"/>
              </a:rPr>
              <a:t>) o el conjunto de claves (si es un cursor </a:t>
            </a:r>
            <a:r>
              <a:rPr lang="es-ES" sz="1800" dirty="0" err="1" smtClean="0">
                <a:latin typeface="Perpetua" pitchFamily="18" charset="0"/>
              </a:rPr>
              <a:t>Keyset</a:t>
            </a:r>
            <a:r>
              <a:rPr lang="es-ES" sz="1800" dirty="0" smtClean="0">
                <a:latin typeface="Perpetua" pitchFamily="18" charset="0"/>
              </a:rPr>
              <a:t>). </a:t>
            </a:r>
          </a:p>
          <a:p>
            <a:pPr marL="0" indent="0">
              <a:buNone/>
            </a:pPr>
            <a:r>
              <a:rPr lang="es-ES" sz="1800" dirty="0" smtClean="0">
                <a:latin typeface="Perpetua" pitchFamily="18" charset="0"/>
              </a:rPr>
              <a:t>Para optimizar el uso de cursores voluminosos, SQL Server puede llenarlos de forma asincrónica. En este caso, SQL Server crea un nuevo hilo (</a:t>
            </a:r>
            <a:r>
              <a:rPr lang="es-ES" sz="1800" dirty="0" err="1" smtClean="0">
                <a:latin typeface="Perpetua" pitchFamily="18" charset="0"/>
              </a:rPr>
              <a:t>thread</a:t>
            </a:r>
            <a:r>
              <a:rPr lang="es-ES" sz="1800" dirty="0" smtClean="0">
                <a:latin typeface="Perpetua" pitchFamily="18" charset="0"/>
              </a:rPr>
              <a:t>) para llenar el cursor en paralelo y devuelve el control a la aplicación tan pronto como sea posible.</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18</a:t>
            </a:fld>
            <a:endParaRPr lang="es-ES"/>
          </a:p>
        </p:txBody>
      </p:sp>
      <p:sp>
        <p:nvSpPr>
          <p:cNvPr id="3" name="2 Marcador de contenido"/>
          <p:cNvSpPr>
            <a:spLocks noGrp="1"/>
          </p:cNvSpPr>
          <p:nvPr>
            <p:ph sz="quarter" idx="1"/>
          </p:nvPr>
        </p:nvSpPr>
        <p:spPr>
          <a:xfrm>
            <a:off x="683568" y="1988840"/>
            <a:ext cx="7772400" cy="468052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buNone/>
            </a:pPr>
            <a:r>
              <a:rPr lang="es-ES" sz="2000" b="1" u="sng" dirty="0" smtClean="0">
                <a:latin typeface="Perpetua" pitchFamily="18" charset="0"/>
              </a:rPr>
              <a:t>Apertura del cursor.</a:t>
            </a:r>
            <a:endParaRPr lang="es-ES" sz="2000" dirty="0" smtClean="0">
              <a:latin typeface="Perpetua" pitchFamily="18" charset="0"/>
            </a:endParaRPr>
          </a:p>
          <a:p>
            <a:pPr marL="0" indent="0">
              <a:buNone/>
            </a:pPr>
            <a:r>
              <a:rPr lang="es-ES" sz="1800" dirty="0" smtClean="0">
                <a:latin typeface="Perpetua" pitchFamily="18" charset="0"/>
              </a:rPr>
              <a:t>Para averiguar la cantidad de filas contenidas en el cursor se puede usar la función de sistema @@CURSOR_ROWS. Si el llenado del cursor se hace de manera asincrónica, el valor devuelto por @@CURSOR_ROWS es negativo y representa la cantidad aproximada de filas devueltas desde la apertura del cursor.</a:t>
            </a:r>
          </a:p>
          <a:p>
            <a:pPr marL="0" indent="0">
              <a:buNone/>
            </a:pPr>
            <a:r>
              <a:rPr lang="es-ES" sz="1800" dirty="0" smtClean="0">
                <a:latin typeface="Perpetua" pitchFamily="18" charset="0"/>
              </a:rPr>
              <a:t>Para los cursores dinámicos @@CURSOR_ROWS devuelve -1, ya que no hay modo de saber si ya se devolvió todo el conjunto de resultados (debido a que otras operaciones que trabajen sobre los mismos datos podrían insertar nuevas filas).</a:t>
            </a:r>
          </a:p>
          <a:p>
            <a:pPr marL="0" indent="0">
              <a:buNone/>
            </a:pPr>
            <a:endParaRPr lang="es-ES" sz="1800" dirty="0" smtClean="0">
              <a:latin typeface="Perpetua" pitchFamily="18" charset="0"/>
            </a:endParaRPr>
          </a:p>
          <a:p>
            <a:pPr marL="0" indent="0" algn="r">
              <a:buNone/>
            </a:pPr>
            <a:r>
              <a:rPr lang="es-ES" sz="1800" dirty="0" smtClean="0">
                <a:latin typeface="Perpetua" pitchFamily="18" charset="0"/>
              </a:rPr>
              <a:t> </a:t>
            </a:r>
            <a:r>
              <a:rPr lang="es-ES" sz="1800" b="1" i="1" dirty="0" smtClean="0">
                <a:latin typeface="Perpetua" pitchFamily="18" charset="0"/>
              </a:rPr>
              <a:t>7. @@</a:t>
            </a:r>
            <a:r>
              <a:rPr lang="es-ES" sz="1800" b="1" i="1" dirty="0" err="1" smtClean="0">
                <a:latin typeface="Perpetua" pitchFamily="18" charset="0"/>
              </a:rPr>
              <a:t>Cursor_Rows.SQL</a:t>
            </a:r>
            <a:endParaRPr lang="es-ES" sz="1800" b="1" i="1" dirty="0" smtClean="0">
              <a:latin typeface="Perpetua" pitchFamily="18" charset="0"/>
            </a:endParaRP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19</a:t>
            </a:fld>
            <a:endParaRPr lang="es-ES"/>
          </a:p>
        </p:txBody>
      </p:sp>
      <p:sp>
        <p:nvSpPr>
          <p:cNvPr id="3" name="2 Marcador de contenido"/>
          <p:cNvSpPr>
            <a:spLocks noGrp="1"/>
          </p:cNvSpPr>
          <p:nvPr>
            <p:ph sz="quarter" idx="1"/>
          </p:nvPr>
        </p:nvSpPr>
        <p:spPr>
          <a:xfrm>
            <a:off x="683568" y="1988840"/>
            <a:ext cx="7772400" cy="468052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buNone/>
            </a:pPr>
            <a:r>
              <a:rPr lang="es-ES" sz="2000" b="1" u="sng" dirty="0" smtClean="0">
                <a:latin typeface="Perpetua" pitchFamily="18" charset="0"/>
              </a:rPr>
              <a:t>Apertura del cursor.</a:t>
            </a:r>
            <a:endParaRPr lang="es-ES" sz="2000" dirty="0" smtClean="0">
              <a:latin typeface="Perpetua" pitchFamily="18" charset="0"/>
            </a:endParaRPr>
          </a:p>
          <a:p>
            <a:pPr marL="0" indent="0">
              <a:buNone/>
            </a:pPr>
            <a:r>
              <a:rPr lang="es-ES" sz="1800" dirty="0" smtClean="0">
                <a:latin typeface="Perpetua" pitchFamily="18" charset="0"/>
              </a:rPr>
              <a:t>PRECAUCIÓN.</a:t>
            </a:r>
          </a:p>
          <a:p>
            <a:pPr marL="0" indent="0">
              <a:buNone/>
            </a:pPr>
            <a:r>
              <a:rPr lang="es-ES" sz="1800" dirty="0" smtClean="0">
                <a:latin typeface="Perpetua" pitchFamily="18" charset="0"/>
              </a:rPr>
              <a:t>La función anterior </a:t>
            </a:r>
            <a:r>
              <a:rPr lang="es-ES" sz="1800" dirty="0" smtClean="0">
                <a:latin typeface="Perpetua" pitchFamily="18" charset="0"/>
              </a:rPr>
              <a:t>devuelve la cantidad de filas del último cursor abierto en la conexión actual. Si dentro de un </a:t>
            </a:r>
            <a:r>
              <a:rPr lang="es-ES" sz="1800" dirty="0" err="1" smtClean="0">
                <a:latin typeface="Perpetua" pitchFamily="18" charset="0"/>
              </a:rPr>
              <a:t>trigger</a:t>
            </a:r>
            <a:r>
              <a:rPr lang="es-ES" sz="1800" dirty="0" smtClean="0">
                <a:latin typeface="Perpetua" pitchFamily="18" charset="0"/>
              </a:rPr>
              <a:t> usamos cursores, el resultado de llamar esta función desde el nivel principal de ejecución podría ser engañoso. </a:t>
            </a:r>
          </a:p>
          <a:p>
            <a:pPr marL="0" indent="0">
              <a:buNone/>
            </a:pPr>
            <a:r>
              <a:rPr lang="es-ES" sz="1800" dirty="0" smtClean="0">
                <a:latin typeface="Perpetua" pitchFamily="18" charset="0"/>
              </a:rPr>
              <a:t>Para indicar a SQL Server cuándo debe llenar un cursor de forma </a:t>
            </a:r>
            <a:r>
              <a:rPr lang="es-ES" sz="1800" dirty="0" smtClean="0">
                <a:latin typeface="Perpetua" pitchFamily="18" charset="0"/>
              </a:rPr>
              <a:t>asincrónica, </a:t>
            </a:r>
            <a:r>
              <a:rPr lang="es-ES" sz="1800" dirty="0" smtClean="0">
                <a:latin typeface="Perpetua" pitchFamily="18" charset="0"/>
              </a:rPr>
              <a:t>se puede usar el procedimiento almacenado de sistema </a:t>
            </a:r>
            <a:r>
              <a:rPr lang="es-ES" sz="1800" b="1" i="1" dirty="0" err="1" smtClean="0">
                <a:latin typeface="Perpetua" pitchFamily="18" charset="0"/>
              </a:rPr>
              <a:t>sp_configure</a:t>
            </a:r>
            <a:r>
              <a:rPr lang="es-ES" sz="1800" dirty="0" smtClean="0">
                <a:latin typeface="Perpetua" pitchFamily="18" charset="0"/>
              </a:rPr>
              <a:t> y cambiar la opción de servidor “</a:t>
            </a:r>
            <a:r>
              <a:rPr lang="es-ES" sz="1800" b="1" i="1" dirty="0" err="1" smtClean="0">
                <a:latin typeface="Perpetua" pitchFamily="18" charset="0"/>
              </a:rPr>
              <a:t>cursor_threshold</a:t>
            </a:r>
            <a:r>
              <a:rPr lang="es-ES" sz="1800" dirty="0" smtClean="0">
                <a:latin typeface="Perpetua" pitchFamily="18" charset="0"/>
              </a:rPr>
              <a:t>” por el número máximo de filas que SQL Server debería leer </a:t>
            </a:r>
            <a:r>
              <a:rPr lang="es-ES" sz="1800" dirty="0" smtClean="0">
                <a:latin typeface="Perpetua" pitchFamily="18" charset="0"/>
              </a:rPr>
              <a:t>directamente sin </a:t>
            </a:r>
            <a:r>
              <a:rPr lang="es-ES" sz="1800" dirty="0" smtClean="0">
                <a:latin typeface="Perpetua" pitchFamily="18" charset="0"/>
              </a:rPr>
              <a:t>llenado asincrónico.</a:t>
            </a:r>
          </a:p>
          <a:p>
            <a:pPr marL="0" indent="0">
              <a:spcBef>
                <a:spcPts val="1200"/>
              </a:spcBef>
              <a:buNone/>
            </a:pPr>
            <a:r>
              <a:rPr lang="es-ES" sz="1800" dirty="0" smtClean="0">
                <a:latin typeface="Perpetua" pitchFamily="18" charset="0"/>
              </a:rPr>
              <a:t>RECOMENDACIÓN.</a:t>
            </a:r>
          </a:p>
          <a:p>
            <a:pPr marL="0" indent="0">
              <a:spcBef>
                <a:spcPts val="0"/>
              </a:spcBef>
              <a:buNone/>
            </a:pPr>
            <a:r>
              <a:rPr lang="es-ES" sz="1800" dirty="0" smtClean="0">
                <a:latin typeface="Perpetua" pitchFamily="18" charset="0"/>
              </a:rPr>
              <a:t>No se debe configurar el valor de “</a:t>
            </a:r>
            <a:r>
              <a:rPr lang="es-ES" sz="1800" dirty="0" err="1" smtClean="0">
                <a:latin typeface="Perpetua" pitchFamily="18" charset="0"/>
              </a:rPr>
              <a:t>cursor_threshold</a:t>
            </a:r>
            <a:r>
              <a:rPr lang="es-ES" sz="1800" dirty="0" smtClean="0">
                <a:latin typeface="Perpetua" pitchFamily="18" charset="0"/>
              </a:rPr>
              <a:t>” demasiado bajo, porque tratándose de conjunto de resultados pequeños es más eficiente la apertura sincrónica.</a:t>
            </a:r>
          </a:p>
          <a:p>
            <a:pPr marL="0" indent="0">
              <a:buNone/>
            </a:pPr>
            <a:endParaRPr lang="es-ES" sz="1800" dirty="0" smtClean="0">
              <a:latin typeface="Perpetua" pitchFamily="18" charset="0"/>
            </a:endParaRPr>
          </a:p>
          <a:p>
            <a:pPr marL="0" indent="0">
              <a:buNone/>
            </a:pPr>
            <a:r>
              <a:rPr lang="es-ES" sz="1800" dirty="0" smtClean="0">
                <a:latin typeface="Perpetua" pitchFamily="18" charset="0"/>
              </a:rPr>
              <a:t> </a:t>
            </a: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pic>
        <p:nvPicPr>
          <p:cNvPr id="4" name="6 Marcador de contenido" descr="Presentación1.gif"/>
          <p:cNvPicPr>
            <a:picLocks noGrp="1" noChangeAspect="1"/>
          </p:cNvPicPr>
          <p:nvPr>
            <p:ph sz="quarter" idx="1"/>
          </p:nvPr>
        </p:nvPicPr>
        <p:blipFill>
          <a:blip r:embed="rId3" cstate="print"/>
          <a:srcRect t="33200" b="63650"/>
          <a:stretch>
            <a:fillRect/>
          </a:stretch>
        </p:blipFill>
        <p:spPr>
          <a:xfrm>
            <a:off x="0" y="1484784"/>
            <a:ext cx="9143871" cy="216024"/>
          </a:xfrm>
          <a:prstGeom prst="rect">
            <a:avLst/>
          </a:prstGeom>
        </p:spPr>
      </p:pic>
      <p:sp>
        <p:nvSpPr>
          <p:cNvPr id="5" name="2 Subtítulo"/>
          <p:cNvSpPr txBox="1">
            <a:spLocks/>
          </p:cNvSpPr>
          <p:nvPr/>
        </p:nvSpPr>
        <p:spPr>
          <a:xfrm>
            <a:off x="936180" y="2299108"/>
            <a:ext cx="6584776" cy="264206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s-ES" sz="2200" b="0" i="0" u="none" strike="noStrike" kern="1200" cap="none" spc="0" normalizeH="0" baseline="0" dirty="0" smtClean="0">
                <a:ln>
                  <a:noFill/>
                </a:ln>
                <a:solidFill>
                  <a:schemeClr val="tx1"/>
                </a:solidFill>
                <a:effectLst/>
                <a:uLnTx/>
                <a:uFillTx/>
                <a:latin typeface="+mn-lt"/>
                <a:ea typeface="+mn-ea"/>
                <a:cs typeface="+mn-cs"/>
              </a:rPr>
              <a:t>Procesamiento fila a fila</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s-ES" sz="2200" b="0" i="0" u="none" strike="noStrike" kern="1200" cap="none" spc="0" normalizeH="0" baseline="0" dirty="0" smtClean="0">
                <a:ln>
                  <a:noFill/>
                </a:ln>
                <a:solidFill>
                  <a:schemeClr val="tx1"/>
                </a:solidFill>
                <a:effectLst/>
                <a:uLnTx/>
                <a:uFillTx/>
                <a:latin typeface="+mn-lt"/>
                <a:ea typeface="+mn-ea"/>
                <a:cs typeface="+mn-cs"/>
              </a:rPr>
              <a:t>Tipos de Cursores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s-ES" sz="2200" dirty="0" smtClean="0"/>
              <a:t>Órdenes de manipulación de Cursores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s-ES" sz="2200" b="0" i="0" u="none" strike="noStrike" kern="1200" cap="none" spc="0" normalizeH="0" baseline="0" dirty="0" smtClean="0">
                <a:ln>
                  <a:noFill/>
                </a:ln>
                <a:solidFill>
                  <a:schemeClr val="tx1"/>
                </a:solidFill>
                <a:effectLst/>
                <a:uLnTx/>
                <a:uFillTx/>
                <a:latin typeface="+mn-lt"/>
                <a:ea typeface="+mn-ea"/>
                <a:cs typeface="+mn-cs"/>
              </a:rPr>
              <a:t>Alcance de los Cursores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s-ES" sz="2200" dirty="0" smtClean="0"/>
              <a:t>Variables de Cursor</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s-ES" sz="2200" b="0" i="0" u="none" strike="noStrike" kern="1200" cap="none" spc="0" normalizeH="0" baseline="0" dirty="0" smtClean="0">
                <a:ln>
                  <a:noFill/>
                </a:ln>
                <a:solidFill>
                  <a:schemeClr val="tx1"/>
                </a:solidFill>
                <a:effectLst/>
                <a:uLnTx/>
                <a:uFillTx/>
                <a:latin typeface="+mn-lt"/>
                <a:ea typeface="+mn-ea"/>
                <a:cs typeface="+mn-cs"/>
              </a:rPr>
              <a:t>Uso en </a:t>
            </a:r>
            <a:r>
              <a:rPr kumimoji="0" lang="es-ES" sz="2200" b="0" i="0" u="none" strike="noStrike" kern="1200" cap="none" spc="0" normalizeH="0" baseline="0" dirty="0" err="1" smtClean="0">
                <a:ln>
                  <a:noFill/>
                </a:ln>
                <a:solidFill>
                  <a:schemeClr val="tx1"/>
                </a:solidFill>
                <a:effectLst/>
                <a:uLnTx/>
                <a:uFillTx/>
                <a:latin typeface="+mn-lt"/>
                <a:ea typeface="+mn-ea"/>
                <a:cs typeface="+mn-cs"/>
              </a:rPr>
              <a:t>triggers</a:t>
            </a:r>
            <a:endParaRPr kumimoji="0" lang="es-ES" sz="2200" b="0" i="0" u="none" strike="noStrike" kern="1200" cap="none" spc="0" normalizeH="0" baseline="0" dirty="0" smtClean="0">
              <a:ln>
                <a:noFill/>
              </a:ln>
              <a:solidFill>
                <a:schemeClr val="tx1"/>
              </a:solidFill>
              <a:effectLst/>
              <a:uLnTx/>
              <a:uFillTx/>
              <a:latin typeface="+mn-lt"/>
              <a:ea typeface="+mn-ea"/>
              <a:cs typeface="+mn-cs"/>
            </a:endParaRPr>
          </a:p>
        </p:txBody>
      </p:sp>
      <p:sp>
        <p:nvSpPr>
          <p:cNvPr id="6" name="5 Marcador de número de diapositiva"/>
          <p:cNvSpPr>
            <a:spLocks noGrp="1"/>
          </p:cNvSpPr>
          <p:nvPr>
            <p:ph type="sldNum" sz="quarter" idx="12"/>
          </p:nvPr>
        </p:nvSpPr>
        <p:spPr/>
        <p:txBody>
          <a:bodyPr/>
          <a:lstStyle/>
          <a:p>
            <a:fld id="{F4E331CE-B034-49E9-AF2B-02640FA408F6}" type="slidenum">
              <a:rPr lang="es-ES" smtClean="0"/>
              <a:pPr/>
              <a:t>2</a:t>
            </a:fld>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20</a:t>
            </a:fld>
            <a:endParaRPr lang="es-ES"/>
          </a:p>
        </p:txBody>
      </p:sp>
      <p:sp>
        <p:nvSpPr>
          <p:cNvPr id="3" name="2 Marcador de contenido"/>
          <p:cNvSpPr>
            <a:spLocks noGrp="1"/>
          </p:cNvSpPr>
          <p:nvPr>
            <p:ph sz="quarter" idx="1"/>
          </p:nvPr>
        </p:nvSpPr>
        <p:spPr>
          <a:xfrm>
            <a:off x="683568" y="1988840"/>
            <a:ext cx="7772400" cy="4464496"/>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a:buNone/>
            </a:pPr>
            <a:r>
              <a:rPr lang="es-ES" sz="2000" b="1" u="sng" dirty="0" smtClean="0">
                <a:latin typeface="Perpetua" pitchFamily="18" charset="0"/>
              </a:rPr>
              <a:t>Carga de filas.</a:t>
            </a:r>
            <a:endParaRPr lang="es-ES" sz="2000" dirty="0" smtClean="0">
              <a:latin typeface="Perpetua" pitchFamily="18" charset="0"/>
            </a:endParaRPr>
          </a:p>
          <a:p>
            <a:pPr>
              <a:buNone/>
            </a:pPr>
            <a:r>
              <a:rPr lang="es-ES" sz="1800" dirty="0" smtClean="0">
                <a:latin typeface="Perpetua" pitchFamily="18" charset="0"/>
              </a:rPr>
              <a:t>Para desplazarnos usamos la instrucción FETCH.</a:t>
            </a:r>
          </a:p>
          <a:p>
            <a:pPr marL="0" indent="0">
              <a:buNone/>
            </a:pPr>
            <a:r>
              <a:rPr lang="es-ES" sz="1800" dirty="0" smtClean="0">
                <a:latin typeface="Perpetua" pitchFamily="18" charset="0"/>
              </a:rPr>
              <a:t>FETCH FROM </a:t>
            </a:r>
            <a:r>
              <a:rPr lang="es-ES" sz="1800" dirty="0" err="1" smtClean="0">
                <a:latin typeface="Perpetua" pitchFamily="18" charset="0"/>
              </a:rPr>
              <a:t>nombrecursor</a:t>
            </a:r>
            <a:r>
              <a:rPr lang="es-ES" sz="1800" dirty="0" smtClean="0">
                <a:latin typeface="Perpetua" pitchFamily="18" charset="0"/>
              </a:rPr>
              <a:t> carga la siguiente fila en el cursor. </a:t>
            </a:r>
          </a:p>
          <a:p>
            <a:pPr marL="0" indent="0">
              <a:buNone/>
            </a:pPr>
            <a:r>
              <a:rPr lang="es-ES" sz="1800" dirty="0" smtClean="0">
                <a:latin typeface="Perpetua" pitchFamily="18" charset="0"/>
              </a:rPr>
              <a:t>Es equivalente a FETCH NEXT FROM </a:t>
            </a:r>
            <a:r>
              <a:rPr lang="es-ES" sz="1800" dirty="0" err="1" smtClean="0">
                <a:latin typeface="Perpetua" pitchFamily="18" charset="0"/>
              </a:rPr>
              <a:t>nombrecursor</a:t>
            </a:r>
            <a:r>
              <a:rPr lang="es-ES" sz="1800" dirty="0" smtClean="0">
                <a:latin typeface="Perpetua" pitchFamily="18" charset="0"/>
              </a:rPr>
              <a:t>. </a:t>
            </a:r>
          </a:p>
          <a:p>
            <a:pPr>
              <a:buNone/>
            </a:pPr>
            <a:r>
              <a:rPr lang="es-ES" sz="1800" dirty="0" smtClean="0">
                <a:latin typeface="Perpetua" pitchFamily="18" charset="0"/>
              </a:rPr>
              <a:t>  </a:t>
            </a: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21</a:t>
            </a:fld>
            <a:endParaRPr lang="es-ES"/>
          </a:p>
        </p:txBody>
      </p:sp>
      <p:sp>
        <p:nvSpPr>
          <p:cNvPr id="3" name="2 Marcador de contenido"/>
          <p:cNvSpPr>
            <a:spLocks noGrp="1"/>
          </p:cNvSpPr>
          <p:nvPr>
            <p:ph sz="quarter" idx="1"/>
          </p:nvPr>
        </p:nvSpPr>
        <p:spPr>
          <a:xfrm>
            <a:off x="683568" y="1861244"/>
            <a:ext cx="7772400" cy="486916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a:buNone/>
            </a:pPr>
            <a:r>
              <a:rPr lang="es-ES" sz="2000" b="1" u="sng" dirty="0" smtClean="0">
                <a:latin typeface="Perpetua" pitchFamily="18" charset="0"/>
              </a:rPr>
              <a:t>Carga de filas.</a:t>
            </a:r>
            <a:endParaRPr lang="es-ES" sz="2000" dirty="0" smtClean="0">
              <a:latin typeface="Perpetua" pitchFamily="18" charset="0"/>
            </a:endParaRPr>
          </a:p>
          <a:p>
            <a:pPr>
              <a:buNone/>
            </a:pPr>
            <a:r>
              <a:rPr lang="es-ES" sz="1800" dirty="0" smtClean="0">
                <a:latin typeface="Perpetua" pitchFamily="18" charset="0"/>
              </a:rPr>
              <a:t>Posibilidades:</a:t>
            </a:r>
          </a:p>
          <a:p>
            <a:pPr marL="627063" indent="-265113"/>
            <a:r>
              <a:rPr lang="es-ES" sz="1800" dirty="0" smtClean="0">
                <a:latin typeface="Perpetua" pitchFamily="18" charset="0"/>
              </a:rPr>
              <a:t>FETCH PRIOR: mueve el puntero del cursor a la fila anterior.</a:t>
            </a:r>
          </a:p>
          <a:p>
            <a:pPr marL="627063" indent="-265113"/>
            <a:r>
              <a:rPr lang="es-ES" sz="1800" dirty="0" smtClean="0">
                <a:latin typeface="Perpetua" pitchFamily="18" charset="0"/>
              </a:rPr>
              <a:t>FETCH FIRST: mueve el puntero del cursor al principio del conjunto de resultados.</a:t>
            </a:r>
          </a:p>
          <a:p>
            <a:pPr marL="627063" indent="-265113"/>
            <a:r>
              <a:rPr lang="es-ES" sz="1800" dirty="0" smtClean="0">
                <a:latin typeface="Perpetua" pitchFamily="18" charset="0"/>
              </a:rPr>
              <a:t>FETCH LAST: mueve el puntero del cursor al final del conjunto de resultados.</a:t>
            </a:r>
          </a:p>
          <a:p>
            <a:pPr marL="627063" indent="-265113"/>
            <a:r>
              <a:rPr lang="es-ES" sz="1800" dirty="0" smtClean="0">
                <a:latin typeface="Perpetua" pitchFamily="18" charset="0"/>
              </a:rPr>
              <a:t>FETCH ABSOLUTE n: mueve el puntero del cursor a la enésima fila del conjunto de resultados. Si n es negativo, el puntero se mueve a n filas antes del final del conjunto de resultados. Si la nueva posición no existe, la instrucción devuelve una fila vacía, pero no se produce ningún mensaje de error. Si n es igual a 0 no se devuelve ninguna fila y el puntero apunta fuera del conjunto de resultados.</a:t>
            </a:r>
          </a:p>
          <a:p>
            <a:pPr marL="627063" indent="-265113"/>
            <a:r>
              <a:rPr lang="es-ES" sz="1800" dirty="0" smtClean="0">
                <a:latin typeface="Perpetua" pitchFamily="18" charset="0"/>
              </a:rPr>
              <a:t>FETCH RELATIVE n: mueve el puntero del cursor n filas delante de su posición actual. Si n es negativo, el puntero se mueve n filas hacia atrás desde su posición actual. Si la nueva posición no existe, la instrucción devuelve una fila vacía, pero no se produce ningún mensaje de error. Si n es igual a 0, la instrucción devuelve la fila actual.</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22</a:t>
            </a:fld>
            <a:endParaRPr lang="es-ES"/>
          </a:p>
        </p:txBody>
      </p:sp>
      <p:sp>
        <p:nvSpPr>
          <p:cNvPr id="3" name="2 Marcador de contenido"/>
          <p:cNvSpPr>
            <a:spLocks noGrp="1"/>
          </p:cNvSpPr>
          <p:nvPr>
            <p:ph sz="quarter" idx="1"/>
          </p:nvPr>
        </p:nvSpPr>
        <p:spPr>
          <a:xfrm>
            <a:off x="683568" y="1861244"/>
            <a:ext cx="7772400" cy="486916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a:buNone/>
            </a:pPr>
            <a:r>
              <a:rPr lang="es-ES" sz="2000" b="1" u="sng" dirty="0" smtClean="0">
                <a:latin typeface="Perpetua" pitchFamily="18" charset="0"/>
              </a:rPr>
              <a:t>Carga de filas.</a:t>
            </a:r>
            <a:endParaRPr lang="es-ES" sz="2000" dirty="0" smtClean="0">
              <a:latin typeface="Perpetua" pitchFamily="18" charset="0"/>
            </a:endParaRPr>
          </a:p>
          <a:p>
            <a:pPr marL="0" indent="0">
              <a:buNone/>
            </a:pPr>
            <a:r>
              <a:rPr lang="es-ES" sz="1800" dirty="0" smtClean="0">
                <a:latin typeface="Perpetua" pitchFamily="18" charset="0"/>
              </a:rPr>
              <a:t>Para verificar si después de la última instrucción FETCH el cursor quedó apuntando a una fila válida, se puede usar la función de sistema @@FETCH_STATUS, cuyo valor puede ser uno de los siguientes:</a:t>
            </a:r>
          </a:p>
          <a:p>
            <a:pPr marL="627063" indent="-265113"/>
            <a:r>
              <a:rPr lang="es-ES" sz="1800" dirty="0" smtClean="0">
                <a:latin typeface="Perpetua" pitchFamily="18" charset="0"/>
              </a:rPr>
              <a:t>0, si la instrucción FETCH tuvo éxito y el cursor apunta a una fila válida.</a:t>
            </a:r>
          </a:p>
          <a:p>
            <a:pPr marL="627063" indent="-265113"/>
            <a:r>
              <a:rPr lang="es-ES" sz="1800" dirty="0" smtClean="0">
                <a:latin typeface="Perpetua" pitchFamily="18" charset="0"/>
              </a:rPr>
              <a:t>-1, si la instrucción no tuvo éxito el cursor apunta fuera de los límites del conjunto de resultados.</a:t>
            </a:r>
          </a:p>
          <a:p>
            <a:pPr marL="627063" indent="-265113"/>
            <a:r>
              <a:rPr lang="es-ES" sz="1800" dirty="0" smtClean="0">
                <a:latin typeface="Perpetua" pitchFamily="18" charset="0"/>
              </a:rPr>
              <a:t>-2, si el cursor está apuntando a una fila inexistente. Esto puede ocurrir en un cursor controlado por conjunto de claves, cuando se elimina una de las filas fuera del control del cursor.</a:t>
            </a:r>
          </a:p>
          <a:p>
            <a:pPr marL="0" indent="0">
              <a:spcBef>
                <a:spcPts val="1200"/>
              </a:spcBef>
              <a:buNone/>
            </a:pPr>
            <a:r>
              <a:rPr lang="es-ES" sz="1800" dirty="0" smtClean="0">
                <a:latin typeface="Perpetua" pitchFamily="18" charset="0"/>
              </a:rPr>
              <a:t>PRECAUCIÓN</a:t>
            </a:r>
            <a:endParaRPr lang="es-ES" sz="1800" dirty="0" smtClean="0">
              <a:latin typeface="Perpetua" pitchFamily="18" charset="0"/>
            </a:endParaRPr>
          </a:p>
          <a:p>
            <a:pPr marL="0" indent="0">
              <a:buNone/>
            </a:pPr>
            <a:r>
              <a:rPr lang="es-ES" sz="1800" dirty="0" smtClean="0">
                <a:latin typeface="Perpetua" pitchFamily="18" charset="0"/>
              </a:rPr>
              <a:t>@@FETCH_STATUS es global para la conexión, por lo que refleja el estado de la última instrucción FETCH ejecutada en la conexión. Por eso es importante realizar la verificación inmediatamente después de la instrucción FETCH.                       </a:t>
            </a:r>
            <a:r>
              <a:rPr lang="es-ES" sz="1800" b="1" i="1" dirty="0" smtClean="0">
                <a:latin typeface="Perpetua" pitchFamily="18" charset="0"/>
              </a:rPr>
              <a:t>(7. Fetch.sql)</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23</a:t>
            </a:fld>
            <a:endParaRPr lang="es-ES"/>
          </a:p>
        </p:txBody>
      </p:sp>
      <p:sp>
        <p:nvSpPr>
          <p:cNvPr id="3" name="2 Marcador de contenido"/>
          <p:cNvSpPr>
            <a:spLocks noGrp="1"/>
          </p:cNvSpPr>
          <p:nvPr>
            <p:ph sz="quarter" idx="1"/>
          </p:nvPr>
        </p:nvSpPr>
        <p:spPr>
          <a:xfrm>
            <a:off x="683568" y="1861244"/>
            <a:ext cx="7772400" cy="486916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a:buNone/>
            </a:pPr>
            <a:r>
              <a:rPr lang="es-ES" sz="2000" b="1" u="sng" dirty="0" smtClean="0">
                <a:latin typeface="Perpetua" pitchFamily="18" charset="0"/>
              </a:rPr>
              <a:t>Carga de filas.</a:t>
            </a:r>
            <a:endParaRPr lang="es-ES" sz="2000" dirty="0" smtClean="0">
              <a:latin typeface="Perpetua" pitchFamily="18" charset="0"/>
            </a:endParaRPr>
          </a:p>
          <a:p>
            <a:pPr marL="0" indent="0">
              <a:buNone/>
            </a:pPr>
            <a:r>
              <a:rPr lang="es-ES" sz="1800" dirty="0" smtClean="0">
                <a:latin typeface="Perpetua" pitchFamily="18" charset="0"/>
              </a:rPr>
              <a:t>Al mismo tiempo que movemos el cursor con la instrucción FETCH podemos usar la cláusula </a:t>
            </a:r>
            <a:r>
              <a:rPr lang="es-ES" sz="1800" b="1" dirty="0" smtClean="0">
                <a:latin typeface="Perpetua" pitchFamily="18" charset="0"/>
              </a:rPr>
              <a:t>INTO</a:t>
            </a:r>
            <a:r>
              <a:rPr lang="es-ES" sz="1800" dirty="0" smtClean="0">
                <a:latin typeface="Perpetua" pitchFamily="18" charset="0"/>
              </a:rPr>
              <a:t> para cargar los campos del cursor directamente en variables definidas por el usuario. De esta forma podremos usar más tarde los valores almacenados en estas variables en otras instrucciones </a:t>
            </a:r>
            <a:r>
              <a:rPr lang="es-ES" sz="1800" dirty="0" err="1" smtClean="0">
                <a:latin typeface="Perpetua" pitchFamily="18" charset="0"/>
              </a:rPr>
              <a:t>Transact</a:t>
            </a:r>
            <a:r>
              <a:rPr lang="es-ES" sz="1800" dirty="0" smtClean="0">
                <a:latin typeface="Perpetua" pitchFamily="18" charset="0"/>
              </a:rPr>
              <a:t>-SQL.</a:t>
            </a:r>
          </a:p>
          <a:p>
            <a:pPr marL="0" indent="0">
              <a:buNone/>
            </a:pPr>
            <a:r>
              <a:rPr lang="es-ES" sz="1800" dirty="0" smtClean="0">
                <a:latin typeface="Perpetua" pitchFamily="18" charset="0"/>
              </a:rPr>
              <a:t>Si el cursor es actualizable podemos modificar los valores en las tablas subyacentes mediante instrucciones UPDATE o DELETE comunes, para lo cuál indicaremos WHERE CURRENT OF </a:t>
            </a:r>
            <a:r>
              <a:rPr lang="es-ES" sz="1800" dirty="0" err="1" smtClean="0">
                <a:latin typeface="Perpetua" pitchFamily="18" charset="0"/>
              </a:rPr>
              <a:t>nombrecursor</a:t>
            </a:r>
            <a:r>
              <a:rPr lang="es-ES" sz="1800" dirty="0" smtClean="0">
                <a:latin typeface="Perpetua" pitchFamily="18" charset="0"/>
              </a:rPr>
              <a:t> como condición.</a:t>
            </a:r>
          </a:p>
          <a:p>
            <a:pPr marL="0" indent="0">
              <a:buNone/>
            </a:pPr>
            <a:r>
              <a:rPr lang="es-ES" sz="1800" dirty="0" smtClean="0">
                <a:latin typeface="Perpetua" pitchFamily="18" charset="0"/>
              </a:rPr>
              <a:t>A través de un cursor se pueden modificar columnas que no forman parte de su definición, siempre que esas columnas sean actualizables.</a:t>
            </a:r>
          </a:p>
          <a:p>
            <a:pPr marL="0" indent="0">
              <a:buNone/>
            </a:pPr>
            <a:endParaRPr lang="es-ES" sz="1800" dirty="0" smtClean="0">
              <a:latin typeface="Perpetua" pitchFamily="18" charset="0"/>
            </a:endParaRPr>
          </a:p>
          <a:p>
            <a:pPr marL="0" indent="0" algn="r">
              <a:buNone/>
            </a:pPr>
            <a:r>
              <a:rPr lang="es-ES" sz="1800" b="1" i="1" dirty="0" smtClean="0">
                <a:latin typeface="Perpetua" pitchFamily="18" charset="0"/>
              </a:rPr>
              <a:t>8. </a:t>
            </a:r>
            <a:r>
              <a:rPr lang="es-ES" sz="1800" b="1" i="1" dirty="0" err="1" smtClean="0">
                <a:latin typeface="Perpetua" pitchFamily="18" charset="0"/>
              </a:rPr>
              <a:t>Fetch</a:t>
            </a:r>
            <a:r>
              <a:rPr lang="es-ES" sz="1800" b="1" i="1" dirty="0" smtClean="0">
                <a:latin typeface="Perpetua" pitchFamily="18" charset="0"/>
              </a:rPr>
              <a:t> INTO.sql</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24</a:t>
            </a:fld>
            <a:endParaRPr lang="es-ES"/>
          </a:p>
        </p:txBody>
      </p:sp>
      <p:sp>
        <p:nvSpPr>
          <p:cNvPr id="3" name="2 Marcador de contenido"/>
          <p:cNvSpPr>
            <a:spLocks noGrp="1"/>
          </p:cNvSpPr>
          <p:nvPr>
            <p:ph sz="quarter" idx="1"/>
          </p:nvPr>
        </p:nvSpPr>
        <p:spPr>
          <a:xfrm>
            <a:off x="683568" y="1861244"/>
            <a:ext cx="7772400" cy="4160044"/>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buNone/>
            </a:pPr>
            <a:r>
              <a:rPr lang="es-ES" sz="2000" b="1" u="sng" dirty="0" smtClean="0">
                <a:latin typeface="Perpetua" pitchFamily="18" charset="0"/>
              </a:rPr>
              <a:t>Cierre del cursor.</a:t>
            </a:r>
            <a:endParaRPr lang="es-ES" sz="2000" dirty="0" smtClean="0">
              <a:latin typeface="Perpetua" pitchFamily="18" charset="0"/>
            </a:endParaRPr>
          </a:p>
          <a:p>
            <a:pPr marL="0" indent="0">
              <a:buNone/>
            </a:pPr>
            <a:r>
              <a:rPr lang="es-ES" sz="1800" dirty="0" smtClean="0">
                <a:latin typeface="Perpetua" pitchFamily="18" charset="0"/>
              </a:rPr>
              <a:t>La instrucción CLOSE cierra el cursor y libera todos los bloqueos que usa. La estructura sigue existiendo, pero después de cerrarlo no lo podemos usar para leer sus datos.</a:t>
            </a:r>
          </a:p>
          <a:p>
            <a:pPr marL="0" indent="0">
              <a:buNone/>
            </a:pPr>
            <a:r>
              <a:rPr lang="es-ES" sz="1800" dirty="0" smtClean="0">
                <a:latin typeface="Perpetua" pitchFamily="18" charset="0"/>
              </a:rPr>
              <a:t>Es importante cerrarlos una vez usados para mejorar la concurrencia de las aplicaciones.</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25</a:t>
            </a:fld>
            <a:endParaRPr lang="es-ES"/>
          </a:p>
        </p:txBody>
      </p:sp>
      <p:sp>
        <p:nvSpPr>
          <p:cNvPr id="3" name="2 Marcador de contenido"/>
          <p:cNvSpPr>
            <a:spLocks noGrp="1"/>
          </p:cNvSpPr>
          <p:nvPr>
            <p:ph sz="quarter" idx="1"/>
          </p:nvPr>
        </p:nvSpPr>
        <p:spPr>
          <a:xfrm>
            <a:off x="683568" y="1861244"/>
            <a:ext cx="7772400" cy="466410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buNone/>
            </a:pPr>
            <a:r>
              <a:rPr lang="es-ES" sz="2000" b="1" u="sng" dirty="0" smtClean="0">
                <a:latin typeface="Perpetua" pitchFamily="18" charset="0"/>
              </a:rPr>
              <a:t>Liberación del cursor.</a:t>
            </a:r>
            <a:endParaRPr lang="es-ES" sz="2000" dirty="0" smtClean="0">
              <a:latin typeface="Perpetua" pitchFamily="18" charset="0"/>
            </a:endParaRPr>
          </a:p>
          <a:p>
            <a:pPr marL="0" indent="0">
              <a:buNone/>
            </a:pPr>
            <a:r>
              <a:rPr lang="es-ES" sz="1800" dirty="0" smtClean="0">
                <a:latin typeface="Perpetua" pitchFamily="18" charset="0"/>
              </a:rPr>
              <a:t>La orden DEALLOCATE destruye el cursor. La única forma de reabrir el cursor es volver a definirlo.</a:t>
            </a:r>
          </a:p>
          <a:p>
            <a:pPr marL="0" indent="0">
              <a:buNone/>
            </a:pPr>
            <a:r>
              <a:rPr lang="es-ES" sz="1800" dirty="0" smtClean="0">
                <a:latin typeface="Perpetua" pitchFamily="18" charset="0"/>
              </a:rPr>
              <a:t>Después de DEALLOCATE, el nombre del cursor queda disponible para reutilizarlo en la declaración de otro cursor.</a:t>
            </a:r>
          </a:p>
          <a:p>
            <a:pPr marL="0" indent="0">
              <a:spcBef>
                <a:spcPts val="1800"/>
              </a:spcBef>
              <a:buNone/>
            </a:pPr>
            <a:r>
              <a:rPr lang="es-ES" sz="1800" b="1" dirty="0" smtClean="0">
                <a:latin typeface="Perpetua" pitchFamily="18" charset="0"/>
              </a:rPr>
              <a:t>Nota</a:t>
            </a:r>
            <a:r>
              <a:rPr lang="es-ES" sz="1800" dirty="0" smtClean="0">
                <a:latin typeface="Perpetua" pitchFamily="18" charset="0"/>
              </a:rPr>
              <a:t>: para reutilizar el mismo cursor en diferentes ocasiones en un lote prolongado o en un procedimiento almacenado complejo conviene declarar el cursor tan pronto como sea necesario y liberarlo cuando deja de serlo. </a:t>
            </a:r>
          </a:p>
          <a:p>
            <a:pPr marL="0" indent="0">
              <a:buNone/>
            </a:pPr>
            <a:r>
              <a:rPr lang="es-ES" sz="1800" dirty="0" smtClean="0">
                <a:latin typeface="Perpetua" pitchFamily="18" charset="0"/>
              </a:rPr>
              <a:t>Entre las instrucciones DECLARE y DEALLOCATE, se debe acceder a los datos usando OPEN y CLOSE tantas veces como sean necesarias, para evitar bloqueos de larga duración. Sin embargo, las aperturas pueden producir algunas sobrecargas.</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26</a:t>
            </a:fld>
            <a:endParaRPr lang="es-ES"/>
          </a:p>
        </p:txBody>
      </p:sp>
      <p:sp>
        <p:nvSpPr>
          <p:cNvPr id="3" name="2 Marcador de contenido"/>
          <p:cNvSpPr>
            <a:spLocks noGrp="1"/>
          </p:cNvSpPr>
          <p:nvPr>
            <p:ph sz="quarter" idx="1"/>
          </p:nvPr>
        </p:nvSpPr>
        <p:spPr>
          <a:xfrm>
            <a:off x="683568" y="1861244"/>
            <a:ext cx="7772400" cy="4664100"/>
          </a:xfrm>
        </p:spPr>
        <p:txBody>
          <a:bodyPr>
            <a:noAutofit/>
          </a:bodyPr>
          <a:lstStyle/>
          <a:p>
            <a:pPr marL="0" indent="0">
              <a:buNone/>
            </a:pPr>
            <a:r>
              <a:rPr lang="es-ES" sz="2000" b="1" dirty="0" smtClean="0">
                <a:latin typeface="Perpetua" pitchFamily="18" charset="0"/>
              </a:rPr>
              <a:t>ÓRDENES DE MANIPULACIÓN DE CURSORES.</a:t>
            </a:r>
            <a:endParaRPr lang="es-ES" sz="2000" dirty="0" smtClean="0">
              <a:latin typeface="Perpetua" pitchFamily="18" charset="0"/>
            </a:endParaRPr>
          </a:p>
          <a:p>
            <a:pPr marL="0" indent="0">
              <a:buNone/>
            </a:pPr>
            <a:r>
              <a:rPr lang="es-ES" sz="2000" b="1" u="sng" dirty="0" smtClean="0">
                <a:latin typeface="Perpetua" pitchFamily="18" charset="0"/>
              </a:rPr>
              <a:t>Alcance de los cursores.</a:t>
            </a:r>
            <a:endParaRPr lang="es-ES" sz="2000" dirty="0" smtClean="0">
              <a:latin typeface="Perpetua" pitchFamily="18" charset="0"/>
            </a:endParaRPr>
          </a:p>
          <a:p>
            <a:pPr marL="0" indent="0">
              <a:buNone/>
            </a:pPr>
            <a:r>
              <a:rPr lang="es-ES" sz="1800" dirty="0" smtClean="0">
                <a:latin typeface="Perpetua" pitchFamily="18" charset="0"/>
              </a:rPr>
              <a:t>En la instrucción DECLARE CURSOR, se puede indicar su alcance. El alcance predeterminado es GLOBAL, pero es posible cambiar la opción predeterminada de la base de datos a cursor local.</a:t>
            </a:r>
          </a:p>
          <a:p>
            <a:pPr marL="0" indent="0">
              <a:spcBef>
                <a:spcPts val="1200"/>
              </a:spcBef>
              <a:buNone/>
            </a:pPr>
            <a:r>
              <a:rPr lang="es-ES" sz="1800" b="1" dirty="0" smtClean="0">
                <a:latin typeface="Perpetua" pitchFamily="18" charset="0"/>
              </a:rPr>
              <a:t>Nota</a:t>
            </a:r>
            <a:r>
              <a:rPr lang="es-ES" sz="1800" dirty="0" smtClean="0">
                <a:latin typeface="Perpetua" pitchFamily="18" charset="0"/>
              </a:rPr>
              <a:t>: es preferible no confiar en el alcance predeterminado de cursor de SQL Server. Es recomendable declarar explícitamente el cursor como LOCAL o GLOBAL.</a:t>
            </a:r>
          </a:p>
          <a:p>
            <a:pPr marL="0" indent="0">
              <a:spcBef>
                <a:spcPts val="1200"/>
              </a:spcBef>
              <a:buNone/>
            </a:pPr>
            <a:r>
              <a:rPr lang="es-ES" sz="1800" dirty="0" smtClean="0">
                <a:latin typeface="Perpetua" pitchFamily="18" charset="0"/>
              </a:rPr>
              <a:t>Un </a:t>
            </a:r>
            <a:r>
              <a:rPr lang="es-ES" sz="1800" dirty="0" smtClean="0">
                <a:latin typeface="Perpetua" pitchFamily="18" charset="0"/>
              </a:rPr>
              <a:t>cursor global se puede usar en cualquier sitio dentro de la misma conexión que lo creó, mientras que un cursor local solo es válido dentro del alcance del lote, procedimiento, función definida por el usuario o </a:t>
            </a:r>
            <a:r>
              <a:rPr lang="es-ES" sz="1800" dirty="0" err="1" smtClean="0">
                <a:latin typeface="Perpetua" pitchFamily="18" charset="0"/>
              </a:rPr>
              <a:t>trigger</a:t>
            </a:r>
            <a:r>
              <a:rPr lang="es-ES" sz="1800" dirty="0" smtClean="0">
                <a:latin typeface="Perpetua" pitchFamily="18" charset="0"/>
              </a:rPr>
              <a:t> donde ha sido creado. Cuando un cursor sale fuera del alcance, SQL Server lo libera de forma automática.</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27</a:t>
            </a:fld>
            <a:endParaRPr lang="es-ES"/>
          </a:p>
        </p:txBody>
      </p:sp>
      <p:sp>
        <p:nvSpPr>
          <p:cNvPr id="3" name="2 Marcador de contenido"/>
          <p:cNvSpPr>
            <a:spLocks noGrp="1"/>
          </p:cNvSpPr>
          <p:nvPr>
            <p:ph sz="quarter" idx="1"/>
          </p:nvPr>
        </p:nvSpPr>
        <p:spPr>
          <a:xfrm>
            <a:off x="683568" y="1861244"/>
            <a:ext cx="7772400" cy="4664100"/>
          </a:xfrm>
        </p:spPr>
        <p:txBody>
          <a:bodyPr>
            <a:noAutofit/>
          </a:bodyPr>
          <a:lstStyle/>
          <a:p>
            <a:pPr marL="0" indent="0">
              <a:buNone/>
            </a:pPr>
            <a:r>
              <a:rPr lang="es-ES" sz="2000" b="1" dirty="0" smtClean="0">
                <a:latin typeface="Perpetua" pitchFamily="18" charset="0"/>
              </a:rPr>
              <a:t>ÓRDENES DE MANIPULACIÓN DE CURSORES </a:t>
            </a:r>
            <a:endParaRPr lang="es-ES" sz="2000" dirty="0" smtClean="0">
              <a:latin typeface="Perpetua" pitchFamily="18" charset="0"/>
            </a:endParaRPr>
          </a:p>
          <a:p>
            <a:pPr marL="0" indent="0">
              <a:buNone/>
            </a:pPr>
            <a:r>
              <a:rPr lang="es-ES" sz="2000" b="1" u="sng" dirty="0" smtClean="0">
                <a:latin typeface="Perpetua" pitchFamily="18" charset="0"/>
              </a:rPr>
              <a:t>Alcance de los cursores.</a:t>
            </a:r>
            <a:endParaRPr lang="es-ES" sz="2000" dirty="0" smtClean="0">
              <a:latin typeface="Perpetua" pitchFamily="18" charset="0"/>
            </a:endParaRPr>
          </a:p>
          <a:p>
            <a:pPr marL="0" indent="0">
              <a:buNone/>
            </a:pPr>
            <a:r>
              <a:rPr lang="es-ES" sz="1800" dirty="0" smtClean="0">
                <a:latin typeface="Perpetua" pitchFamily="18" charset="0"/>
              </a:rPr>
              <a:t>Sin embargo, también se puede asignar el cursor a un parámetro de salida de un procedimiento almacenado. En este caso, la liberación del cursor tendrá lugar cuando esté fuera de alcance la última variable de cursor que haga referencia a él.</a:t>
            </a:r>
          </a:p>
          <a:p>
            <a:pPr marL="0" indent="0">
              <a:buNone/>
            </a:pPr>
            <a:r>
              <a:rPr lang="es-ES" sz="1800" dirty="0" smtClean="0">
                <a:latin typeface="Perpetua" pitchFamily="18" charset="0"/>
              </a:rPr>
              <a:t>Los cursores locales y globales tienen dos espacios de nombres diferentes, por lo que es posible tener un cursor global con el mismo nombre que uno local y definiciones completamente diferentes. Para evitar problemas potenciales, SQL Server usa cursores locales.</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28</a:t>
            </a:fld>
            <a:endParaRPr lang="es-ES"/>
          </a:p>
        </p:txBody>
      </p:sp>
      <p:sp>
        <p:nvSpPr>
          <p:cNvPr id="3" name="2 Marcador de contenido"/>
          <p:cNvSpPr>
            <a:spLocks noGrp="1"/>
          </p:cNvSpPr>
          <p:nvPr>
            <p:ph sz="quarter" idx="1"/>
          </p:nvPr>
        </p:nvSpPr>
        <p:spPr>
          <a:xfrm>
            <a:off x="683568" y="1861244"/>
            <a:ext cx="7772400" cy="4664100"/>
          </a:xfrm>
        </p:spPr>
        <p:txBody>
          <a:bodyPr>
            <a:noAutofit/>
          </a:bodyPr>
          <a:lstStyle/>
          <a:p>
            <a:pPr marL="0" indent="0">
              <a:buNone/>
            </a:pPr>
            <a:r>
              <a:rPr lang="es-ES" sz="2000" b="1" dirty="0" smtClean="0">
                <a:latin typeface="Perpetua" pitchFamily="18" charset="0"/>
              </a:rPr>
              <a:t>ÓRDENES DE MANIPULACIÓN DE CURSORES - Alcance</a:t>
            </a:r>
            <a:endParaRPr lang="es-ES" sz="2000" dirty="0" smtClean="0">
              <a:latin typeface="Perpetua" pitchFamily="18" charset="0"/>
            </a:endParaRPr>
          </a:p>
          <a:p>
            <a:pPr marL="0" indent="0">
              <a:buNone/>
            </a:pPr>
            <a:r>
              <a:rPr lang="es-ES" sz="2000" b="1" u="sng" dirty="0" smtClean="0">
                <a:latin typeface="Perpetua" pitchFamily="18" charset="0"/>
              </a:rPr>
              <a:t>Cursores locales.</a:t>
            </a:r>
            <a:endParaRPr lang="es-ES" sz="2000" dirty="0" smtClean="0">
              <a:latin typeface="Perpetua" pitchFamily="18" charset="0"/>
            </a:endParaRPr>
          </a:p>
          <a:p>
            <a:pPr marL="0" indent="0">
              <a:buNone/>
            </a:pPr>
            <a:r>
              <a:rPr lang="es-ES" sz="1800" dirty="0" smtClean="0">
                <a:latin typeface="Perpetua" pitchFamily="18" charset="0"/>
              </a:rPr>
              <a:t>Estos cursores representan un mecanismo de seguridad que permite la creación de cursores dentro de objetos independientes, tales como procedimientos almacenados, </a:t>
            </a:r>
            <a:r>
              <a:rPr lang="es-ES" sz="1800" dirty="0" err="1" smtClean="0">
                <a:latin typeface="Perpetua" pitchFamily="18" charset="0"/>
              </a:rPr>
              <a:t>triggers</a:t>
            </a:r>
            <a:r>
              <a:rPr lang="es-ES" sz="1800" dirty="0" smtClean="0">
                <a:latin typeface="Perpetua" pitchFamily="18" charset="0"/>
              </a:rPr>
              <a:t> y función definida por el usuario. Los cursores locales son más fáciles de manejar que los globales, ya que no hace falta tener en cuenta cambios potenciales al cursor en otros procedimientos almacenados o </a:t>
            </a:r>
            <a:r>
              <a:rPr lang="es-ES" sz="1800" dirty="0" err="1" smtClean="0">
                <a:latin typeface="Perpetua" pitchFamily="18" charset="0"/>
              </a:rPr>
              <a:t>triggers</a:t>
            </a:r>
            <a:r>
              <a:rPr lang="es-ES" sz="1800" dirty="0" smtClean="0">
                <a:latin typeface="Perpetua" pitchFamily="18" charset="0"/>
              </a:rPr>
              <a:t> usados por la aplicación.</a:t>
            </a:r>
          </a:p>
          <a:p>
            <a:pPr marL="0" indent="0">
              <a:spcBef>
                <a:spcPts val="1200"/>
              </a:spcBef>
              <a:buNone/>
            </a:pPr>
            <a:r>
              <a:rPr lang="es-ES" sz="2000" b="1" u="sng" dirty="0" smtClean="0">
                <a:latin typeface="Perpetua" pitchFamily="18" charset="0"/>
              </a:rPr>
              <a:t>Cursores globales.</a:t>
            </a:r>
            <a:endParaRPr lang="es-ES" sz="2000" dirty="0" smtClean="0">
              <a:latin typeface="Perpetua" pitchFamily="18" charset="0"/>
            </a:endParaRPr>
          </a:p>
          <a:p>
            <a:pPr marL="0" indent="0">
              <a:buNone/>
            </a:pPr>
            <a:r>
              <a:rPr lang="es-ES" sz="1800" dirty="0" smtClean="0">
                <a:latin typeface="Perpetua" pitchFamily="18" charset="0"/>
              </a:rPr>
              <a:t>Son útiles en situaciones en las que diferentes procedimientos deben manejar un conjunto de resultados común e interactuar dinámicamente con él</a:t>
            </a:r>
            <a:r>
              <a:rPr lang="es-ES" sz="1800" dirty="0" smtClean="0">
                <a:latin typeface="Perpetua" pitchFamily="18" charset="0"/>
              </a:rPr>
              <a:t>.</a:t>
            </a:r>
          </a:p>
          <a:p>
            <a:pPr marL="0" indent="0">
              <a:buNone/>
            </a:pPr>
            <a:r>
              <a:rPr lang="es-ES" sz="2000" b="1" i="1" dirty="0" smtClean="0">
                <a:latin typeface="Perpetua" pitchFamily="18" charset="0"/>
              </a:rPr>
              <a:t>Nota</a:t>
            </a:r>
            <a:r>
              <a:rPr lang="es-ES" sz="1800" dirty="0" smtClean="0">
                <a:latin typeface="Perpetua" pitchFamily="18" charset="0"/>
              </a:rPr>
              <a:t>:</a:t>
            </a:r>
            <a:endParaRPr lang="es-ES" sz="1800" dirty="0" smtClean="0">
              <a:latin typeface="Perpetua" pitchFamily="18" charset="0"/>
            </a:endParaRPr>
          </a:p>
          <a:p>
            <a:pPr marL="0" indent="0">
              <a:spcBef>
                <a:spcPts val="0"/>
              </a:spcBef>
              <a:buNone/>
            </a:pPr>
            <a:r>
              <a:rPr lang="es-ES" sz="1800" dirty="0" smtClean="0">
                <a:latin typeface="Perpetua" pitchFamily="18" charset="0"/>
              </a:rPr>
              <a:t>Se </a:t>
            </a:r>
            <a:r>
              <a:rPr lang="es-ES" sz="1800" dirty="0" smtClean="0">
                <a:latin typeface="Perpetua" pitchFamily="18" charset="0"/>
              </a:rPr>
              <a:t>recomienda el uso de cursores locales siempre que sea posible. Si se necesita compartir un cursor entre dos procedimientos se debería considerar (como alternativa) el uso de una variable de cursor.</a:t>
            </a:r>
          </a:p>
          <a:p>
            <a:pPr>
              <a:buNone/>
            </a:pPr>
            <a:endParaRPr lang="es-ES" sz="1800" dirty="0" smtClean="0"/>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29</a:t>
            </a:fld>
            <a:endParaRPr lang="es-ES"/>
          </a:p>
        </p:txBody>
      </p:sp>
      <p:sp>
        <p:nvSpPr>
          <p:cNvPr id="3" name="2 Marcador de contenido"/>
          <p:cNvSpPr>
            <a:spLocks noGrp="1"/>
          </p:cNvSpPr>
          <p:nvPr>
            <p:ph sz="quarter" idx="1"/>
          </p:nvPr>
        </p:nvSpPr>
        <p:spPr>
          <a:xfrm>
            <a:off x="683568" y="1861244"/>
            <a:ext cx="7772400" cy="4664100"/>
          </a:xfrm>
        </p:spPr>
        <p:txBody>
          <a:bodyPr>
            <a:noAutofit/>
          </a:bodyPr>
          <a:lstStyle/>
          <a:p>
            <a:pPr marL="0" indent="0">
              <a:buNone/>
            </a:pPr>
            <a:r>
              <a:rPr lang="es-ES" sz="2000" b="1" dirty="0" smtClean="0">
                <a:latin typeface="Perpetua" pitchFamily="18" charset="0"/>
              </a:rPr>
              <a:t>ÓRDENES DE MANIPULACIÓN DE CURSORES – Variables de Cursor</a:t>
            </a:r>
            <a:endParaRPr lang="es-ES" sz="2000" dirty="0" smtClean="0">
              <a:latin typeface="Perpetua" pitchFamily="18" charset="0"/>
            </a:endParaRPr>
          </a:p>
          <a:p>
            <a:pPr marL="0" indent="0">
              <a:buNone/>
            </a:pPr>
            <a:r>
              <a:rPr lang="es-ES" sz="2000" b="1" u="sng" dirty="0" smtClean="0">
                <a:latin typeface="Perpetua" pitchFamily="18" charset="0"/>
              </a:rPr>
              <a:t>Uso de variables de cursor.</a:t>
            </a:r>
            <a:endParaRPr lang="es-ES" sz="2000" dirty="0" smtClean="0">
              <a:latin typeface="Perpetua" pitchFamily="18" charset="0"/>
            </a:endParaRPr>
          </a:p>
          <a:p>
            <a:pPr marL="0" indent="0">
              <a:buNone/>
            </a:pPr>
            <a:r>
              <a:rPr lang="es-ES" sz="1800" dirty="0" smtClean="0">
                <a:latin typeface="Perpetua" pitchFamily="18" charset="0"/>
              </a:rPr>
              <a:t>Es posible declarar variables con el tipo de datos CURSOR.</a:t>
            </a:r>
          </a:p>
          <a:p>
            <a:pPr marL="0" indent="0">
              <a:buNone/>
            </a:pPr>
            <a:r>
              <a:rPr lang="es-ES" sz="1800" dirty="0" smtClean="0">
                <a:latin typeface="Perpetua" pitchFamily="18" charset="0"/>
              </a:rPr>
              <a:t>Esto es útil cuando necesitamos enviar una referencia del cursor a otro procedimiento o función definida por el usuario.</a:t>
            </a:r>
          </a:p>
          <a:p>
            <a:pPr marL="0" indent="0">
              <a:buNone/>
            </a:pPr>
            <a:r>
              <a:rPr lang="es-ES" sz="1800" dirty="0" smtClean="0">
                <a:latin typeface="Perpetua" pitchFamily="18" charset="0"/>
              </a:rPr>
              <a:t>SQL Server ofrece varios procedimientos almacenados de sistema que permiten obtener información acerca de los cursores. Estos procedimientos usan variables de cursor para comunicar su información:</a:t>
            </a:r>
          </a:p>
          <a:p>
            <a:pPr marL="627063" indent="-265113"/>
            <a:r>
              <a:rPr lang="es-ES" sz="1800" i="1" dirty="0" err="1" smtClean="0">
                <a:latin typeface="Perpetua" pitchFamily="18" charset="0"/>
              </a:rPr>
              <a:t>Sp_cursor_list</a:t>
            </a:r>
            <a:r>
              <a:rPr lang="es-ES" sz="1800" dirty="0" smtClean="0">
                <a:latin typeface="Perpetua" pitchFamily="18" charset="0"/>
              </a:rPr>
              <a:t>: devuelve la lista de los cursores disponibles en la conexión actual.</a:t>
            </a:r>
          </a:p>
          <a:p>
            <a:pPr marL="627063" indent="-265113"/>
            <a:r>
              <a:rPr lang="es-ES" sz="1800" i="1" dirty="0" err="1" smtClean="0">
                <a:latin typeface="Perpetua" pitchFamily="18" charset="0"/>
              </a:rPr>
              <a:t>Sp_describe_cursor</a:t>
            </a:r>
            <a:r>
              <a:rPr lang="es-ES" sz="1800" dirty="0" smtClean="0">
                <a:latin typeface="Perpetua" pitchFamily="18" charset="0"/>
              </a:rPr>
              <a:t>: lee los atributos de un cursor abierto.</a:t>
            </a:r>
          </a:p>
          <a:p>
            <a:pPr marL="627063" indent="-265113"/>
            <a:r>
              <a:rPr lang="es-ES" sz="1800" i="1" dirty="0" err="1" smtClean="0">
                <a:latin typeface="Perpetua" pitchFamily="18" charset="0"/>
              </a:rPr>
              <a:t>Sp_describe_cursor_columns</a:t>
            </a:r>
            <a:r>
              <a:rPr lang="es-ES" sz="1800" dirty="0" smtClean="0">
                <a:latin typeface="Perpetua" pitchFamily="18" charset="0"/>
              </a:rPr>
              <a:t>: describe las columnas que lee el cursor.</a:t>
            </a:r>
          </a:p>
          <a:p>
            <a:pPr marL="627063" indent="-265113"/>
            <a:r>
              <a:rPr lang="es-ES" sz="1800" i="1" dirty="0" err="1" smtClean="0">
                <a:latin typeface="Perpetua" pitchFamily="18" charset="0"/>
              </a:rPr>
              <a:t>Sp_describe_cursor_tables</a:t>
            </a:r>
            <a:r>
              <a:rPr lang="es-ES" sz="1800" dirty="0" smtClean="0">
                <a:latin typeface="Perpetua" pitchFamily="18" charset="0"/>
              </a:rPr>
              <a:t>: obtiene información sobre las tablas que usa el cursor.</a:t>
            </a:r>
          </a:p>
          <a:p>
            <a:pPr>
              <a:buNone/>
            </a:pPr>
            <a:endParaRPr lang="es-ES" sz="1800" dirty="0" smtClean="0"/>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3</a:t>
            </a:fld>
            <a:endParaRPr lang="es-ES"/>
          </a:p>
        </p:txBody>
      </p:sp>
      <p:sp>
        <p:nvSpPr>
          <p:cNvPr id="3" name="2 Marcador de contenido"/>
          <p:cNvSpPr>
            <a:spLocks noGrp="1"/>
          </p:cNvSpPr>
          <p:nvPr>
            <p:ph sz="quarter" idx="1"/>
          </p:nvPr>
        </p:nvSpPr>
        <p:spPr>
          <a:xfrm>
            <a:off x="683568" y="1988840"/>
            <a:ext cx="7772400" cy="3683712"/>
          </a:xfrm>
        </p:spPr>
        <p:txBody>
          <a:bodyPr>
            <a:noAutofit/>
          </a:bodyPr>
          <a:lstStyle/>
          <a:p>
            <a:pPr>
              <a:buNone/>
            </a:pPr>
            <a:r>
              <a:rPr lang="es-ES" sz="2000" b="1" u="sng" dirty="0" smtClean="0">
                <a:latin typeface="Perpetua" pitchFamily="18" charset="0"/>
              </a:rPr>
              <a:t>PROCESAMIENTO FILA A FILA</a:t>
            </a:r>
            <a:endParaRPr lang="es-ES" sz="2000" dirty="0" smtClean="0">
              <a:latin typeface="Perpetua" pitchFamily="18" charset="0"/>
            </a:endParaRPr>
          </a:p>
          <a:p>
            <a:pPr marL="0" indent="0">
              <a:buNone/>
            </a:pPr>
            <a:r>
              <a:rPr lang="es-ES" sz="1800" dirty="0" smtClean="0">
                <a:latin typeface="Perpetua" pitchFamily="18" charset="0"/>
              </a:rPr>
              <a:t>La manera más eficaz de procesar consultas es mediante el conjunto de resultados predeterminados, que es el modo para el que SQL Server está optimizado. El orden en el que se procesan las filas lo decide el optimizador de consultas para hacer el trabajo lo más eficiente posible.</a:t>
            </a:r>
          </a:p>
          <a:p>
            <a:pPr marL="0" indent="0">
              <a:buNone/>
            </a:pPr>
            <a:r>
              <a:rPr lang="es-ES" sz="1800" dirty="0" smtClean="0">
                <a:latin typeface="Perpetua" pitchFamily="18" charset="0"/>
              </a:rPr>
              <a:t>En ciertos casos puede ser necesario procesar las filas individuales de un conjunto de resultados predeterminado en un orden específico. En este caso podemos usar cursores. SQL Server admite cursores </a:t>
            </a:r>
            <a:r>
              <a:rPr lang="es-ES" sz="1800" dirty="0" err="1" smtClean="0">
                <a:latin typeface="Perpetua" pitchFamily="18" charset="0"/>
              </a:rPr>
              <a:t>Transact</a:t>
            </a:r>
            <a:r>
              <a:rPr lang="es-ES" sz="1800" dirty="0" smtClean="0">
                <a:latin typeface="Perpetua" pitchFamily="18" charset="0"/>
              </a:rPr>
              <a:t>-SQL y cursores de aplicación.</a:t>
            </a:r>
          </a:p>
          <a:p>
            <a:pPr marL="0" indent="0">
              <a:buNone/>
            </a:pPr>
            <a:endParaRPr lang="es-ES" sz="2000" dirty="0" smtClean="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30</a:t>
            </a:fld>
            <a:endParaRPr lang="es-ES"/>
          </a:p>
        </p:txBody>
      </p:sp>
      <p:sp>
        <p:nvSpPr>
          <p:cNvPr id="3" name="2 Marcador de contenido"/>
          <p:cNvSpPr>
            <a:spLocks noGrp="1"/>
          </p:cNvSpPr>
          <p:nvPr>
            <p:ph sz="quarter" idx="1"/>
          </p:nvPr>
        </p:nvSpPr>
        <p:spPr>
          <a:xfrm>
            <a:off x="683568" y="1861244"/>
            <a:ext cx="7772400" cy="4664100"/>
          </a:xfrm>
        </p:spPr>
        <p:txBody>
          <a:bodyPr>
            <a:noAutofit/>
          </a:bodyPr>
          <a:lstStyle/>
          <a:p>
            <a:pPr marL="0" indent="0">
              <a:buNone/>
            </a:pPr>
            <a:r>
              <a:rPr lang="es-ES" sz="2000" b="1" dirty="0" smtClean="0">
                <a:latin typeface="Perpetua" pitchFamily="18" charset="0"/>
              </a:rPr>
              <a:t>ÓRDENES DE MANIPULACIÓN DE CURSORES – Variables de Cursor</a:t>
            </a:r>
            <a:endParaRPr lang="es-ES" sz="2000" dirty="0" smtClean="0">
              <a:latin typeface="Perpetua" pitchFamily="18" charset="0"/>
            </a:endParaRPr>
          </a:p>
          <a:p>
            <a:pPr marL="0" indent="0">
              <a:buNone/>
            </a:pPr>
            <a:r>
              <a:rPr lang="es-ES" sz="2000" b="1" u="sng" dirty="0" smtClean="0">
                <a:latin typeface="Perpetua" pitchFamily="18" charset="0"/>
              </a:rPr>
              <a:t>Uso de variables de cursor.</a:t>
            </a:r>
            <a:endParaRPr lang="es-ES" sz="2000" dirty="0" smtClean="0">
              <a:latin typeface="Perpetua" pitchFamily="18" charset="0"/>
            </a:endParaRPr>
          </a:p>
          <a:p>
            <a:pPr marL="0" indent="0">
              <a:buNone/>
            </a:pPr>
            <a:r>
              <a:rPr lang="es-ES" sz="1800" dirty="0" smtClean="0">
                <a:latin typeface="Perpetua" pitchFamily="18" charset="0"/>
              </a:rPr>
              <a:t>Estos procedimientos almacenados usan variables de cursor para la lectura de los resultados. De este modo, los procedimientos o lotes que llamen a estas utilidades pueden usar el resultado fila a fila.</a:t>
            </a:r>
          </a:p>
          <a:p>
            <a:pPr marL="0" indent="0">
              <a:buNone/>
            </a:pPr>
            <a:endParaRPr lang="es-ES" sz="1800" dirty="0" smtClean="0">
              <a:latin typeface="Perpetua" pitchFamily="18" charset="0"/>
            </a:endParaRPr>
          </a:p>
          <a:p>
            <a:pPr marL="0" indent="0" algn="r">
              <a:buNone/>
            </a:pPr>
            <a:r>
              <a:rPr lang="es-ES" sz="1800" b="1" i="1" dirty="0" smtClean="0">
                <a:latin typeface="Perpetua" pitchFamily="18" charset="0"/>
              </a:rPr>
              <a:t>9. Variable Cursor.sql</a:t>
            </a:r>
          </a:p>
          <a:p>
            <a:pPr>
              <a:buNone/>
            </a:pPr>
            <a:endParaRPr lang="es-ES" sz="1800" dirty="0" smtClean="0"/>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31</a:t>
            </a:fld>
            <a:endParaRPr lang="es-ES"/>
          </a:p>
        </p:txBody>
      </p:sp>
      <p:sp>
        <p:nvSpPr>
          <p:cNvPr id="3" name="2 Marcador de contenido"/>
          <p:cNvSpPr>
            <a:spLocks noGrp="1"/>
          </p:cNvSpPr>
          <p:nvPr>
            <p:ph sz="quarter" idx="1"/>
          </p:nvPr>
        </p:nvSpPr>
        <p:spPr>
          <a:xfrm>
            <a:off x="683568" y="1861244"/>
            <a:ext cx="7772400" cy="4664100"/>
          </a:xfrm>
        </p:spPr>
        <p:txBody>
          <a:bodyPr>
            <a:noAutofit/>
          </a:bodyPr>
          <a:lstStyle/>
          <a:p>
            <a:pPr marL="0" indent="0">
              <a:buNone/>
            </a:pPr>
            <a:r>
              <a:rPr lang="es-ES" sz="2000" b="1" dirty="0" smtClean="0">
                <a:latin typeface="Perpetua" pitchFamily="18" charset="0"/>
              </a:rPr>
              <a:t>ÓRDENES DE MANIPULACIÓN DE CURSORES - </a:t>
            </a:r>
            <a:r>
              <a:rPr lang="es-ES" sz="2000" b="1" dirty="0" err="1" smtClean="0">
                <a:latin typeface="Perpetua" pitchFamily="18" charset="0"/>
              </a:rPr>
              <a:t>Triggers</a:t>
            </a:r>
            <a:endParaRPr lang="es-ES" sz="2000" dirty="0" smtClean="0">
              <a:latin typeface="Perpetua" pitchFamily="18" charset="0"/>
            </a:endParaRPr>
          </a:p>
          <a:p>
            <a:pPr marL="0" indent="0">
              <a:buNone/>
            </a:pPr>
            <a:r>
              <a:rPr lang="es-ES" sz="2000" b="1" u="sng" dirty="0" smtClean="0">
                <a:latin typeface="Perpetua" pitchFamily="18" charset="0"/>
              </a:rPr>
              <a:t>Uso de cursores en </a:t>
            </a:r>
            <a:r>
              <a:rPr lang="es-ES" sz="2000" b="1" u="sng" dirty="0" err="1" smtClean="0">
                <a:latin typeface="Perpetua" pitchFamily="18" charset="0"/>
              </a:rPr>
              <a:t>triggers</a:t>
            </a:r>
            <a:r>
              <a:rPr lang="es-ES" sz="2000" b="1" u="sng" dirty="0" smtClean="0">
                <a:latin typeface="Perpetua" pitchFamily="18" charset="0"/>
              </a:rPr>
              <a:t> para resolver acciones sobre varias filas.</a:t>
            </a:r>
            <a:endParaRPr lang="es-ES" sz="2000" dirty="0" smtClean="0">
              <a:latin typeface="Perpetua" pitchFamily="18" charset="0"/>
            </a:endParaRPr>
          </a:p>
          <a:p>
            <a:pPr marL="0" indent="0">
              <a:buNone/>
            </a:pPr>
            <a:r>
              <a:rPr lang="es-ES" sz="1800" dirty="0" smtClean="0">
                <a:latin typeface="Perpetua" pitchFamily="18" charset="0"/>
              </a:rPr>
              <a:t>En muchos casos, el llevar a cabo operaciones sobre varias filas dentro de un </a:t>
            </a:r>
            <a:r>
              <a:rPr lang="es-ES" sz="1800" dirty="0" err="1" smtClean="0">
                <a:latin typeface="Perpetua" pitchFamily="18" charset="0"/>
              </a:rPr>
              <a:t>trigger</a:t>
            </a:r>
            <a:r>
              <a:rPr lang="es-ES" sz="1800" dirty="0" smtClean="0">
                <a:latin typeface="Perpetua" pitchFamily="18" charset="0"/>
              </a:rPr>
              <a:t> no es una tarea sencilla. Los cursores pueden ser utilizados para poder llevarlas a cabo.</a:t>
            </a:r>
          </a:p>
          <a:p>
            <a:pPr marL="0" indent="0">
              <a:buNone/>
            </a:pPr>
            <a:r>
              <a:rPr lang="es-ES" sz="1800" smtClean="0">
                <a:latin typeface="Perpetua" pitchFamily="18" charset="0"/>
              </a:rPr>
              <a:t>Supongamos </a:t>
            </a:r>
            <a:r>
              <a:rPr lang="es-ES" sz="1800" dirty="0" smtClean="0">
                <a:latin typeface="Perpetua" pitchFamily="18" charset="0"/>
              </a:rPr>
              <a:t>el siguiente ejemplo: queremos asignar a cada cliente un límite de crédito siguiendo un proceso automatizado cuya aplicación corre por cuenta del procedimiento almacenado “</a:t>
            </a:r>
            <a:r>
              <a:rPr lang="es-ES" sz="1800" i="1" dirty="0" err="1" smtClean="0">
                <a:latin typeface="Perpetua" pitchFamily="18" charset="0"/>
              </a:rPr>
              <a:t>AsignarLimiteCredito</a:t>
            </a:r>
            <a:r>
              <a:rPr lang="es-ES" sz="1800" dirty="0" smtClean="0">
                <a:latin typeface="Perpetua" pitchFamily="18" charset="0"/>
              </a:rPr>
              <a:t>”. Para automatizar el proceso podemos crear un </a:t>
            </a:r>
            <a:r>
              <a:rPr lang="es-ES" sz="1800" dirty="0" err="1" smtClean="0">
                <a:latin typeface="Perpetua" pitchFamily="18" charset="0"/>
              </a:rPr>
              <a:t>trigger</a:t>
            </a:r>
            <a:r>
              <a:rPr lang="es-ES" sz="1800" dirty="0" smtClean="0">
                <a:latin typeface="Perpetua" pitchFamily="18" charset="0"/>
              </a:rPr>
              <a:t> AFTER INSERT que calcule el crédito para cada nuevo cliente.</a:t>
            </a:r>
          </a:p>
          <a:p>
            <a:pPr>
              <a:buNone/>
            </a:pPr>
            <a:endParaRPr lang="es-ES" sz="1800" dirty="0" smtClean="0"/>
          </a:p>
          <a:p>
            <a:pPr algn="r">
              <a:buNone/>
            </a:pPr>
            <a:r>
              <a:rPr lang="es-ES" sz="1800" b="1" i="1" dirty="0" smtClean="0"/>
              <a:t>10. Trigger-Cursores.sql</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4</a:t>
            </a:fld>
            <a:endParaRPr lang="es-ES"/>
          </a:p>
        </p:txBody>
      </p:sp>
      <p:sp>
        <p:nvSpPr>
          <p:cNvPr id="3" name="2 Marcador de contenido"/>
          <p:cNvSpPr>
            <a:spLocks noGrp="1"/>
          </p:cNvSpPr>
          <p:nvPr>
            <p:ph sz="quarter" idx="1"/>
          </p:nvPr>
        </p:nvSpPr>
        <p:spPr>
          <a:xfrm>
            <a:off x="683568" y="1988840"/>
            <a:ext cx="7772400" cy="3744416"/>
          </a:xfrm>
        </p:spPr>
        <p:txBody>
          <a:bodyPr>
            <a:noAutofit/>
          </a:bodyPr>
          <a:lstStyle/>
          <a:p>
            <a:pPr>
              <a:buNone/>
            </a:pPr>
            <a:r>
              <a:rPr lang="es-ES" sz="2000" b="1" u="sng" dirty="0" smtClean="0">
                <a:latin typeface="Perpetua" pitchFamily="18" charset="0"/>
              </a:rPr>
              <a:t>PROCESAMIENTO FILA A FILA</a:t>
            </a:r>
            <a:endParaRPr lang="es-ES" sz="2000" dirty="0" smtClean="0">
              <a:latin typeface="Perpetua" pitchFamily="18" charset="0"/>
            </a:endParaRPr>
          </a:p>
          <a:p>
            <a:pPr marL="0" indent="0">
              <a:buNone/>
            </a:pPr>
            <a:r>
              <a:rPr lang="es-ES" sz="1800" dirty="0" smtClean="0">
                <a:latin typeface="Perpetua" pitchFamily="18" charset="0"/>
              </a:rPr>
              <a:t>Existen dos formas totalmente distintas en las que se puede aplicar un proceso de negocio a un conjunto de filas:</a:t>
            </a:r>
          </a:p>
          <a:p>
            <a:pPr marL="627063" indent="-265113"/>
            <a:r>
              <a:rPr lang="es-ES" sz="1800" dirty="0" smtClean="0">
                <a:latin typeface="Perpetua" pitchFamily="18" charset="0"/>
              </a:rPr>
              <a:t>Recorrer el conjunto de resultados en la forma en que se prefiera y aplicar el proceso de negocio a cada fila individualmente, enviando a SQL Server una o más instrucciones </a:t>
            </a:r>
            <a:r>
              <a:rPr lang="es-ES" sz="1800" dirty="0" err="1" smtClean="0">
                <a:latin typeface="Perpetua" pitchFamily="18" charset="0"/>
              </a:rPr>
              <a:t>Transact</a:t>
            </a:r>
            <a:r>
              <a:rPr lang="es-ES" sz="1800" dirty="0" smtClean="0">
                <a:latin typeface="Perpetua" pitchFamily="18" charset="0"/>
              </a:rPr>
              <a:t>-SQL para cada fila.  (</a:t>
            </a:r>
            <a:r>
              <a:rPr lang="es-ES" sz="1800" b="1" i="1" dirty="0" smtClean="0"/>
              <a:t>1-FilaPorFila.sql)</a:t>
            </a:r>
          </a:p>
          <a:p>
            <a:pPr marL="627063" indent="-265113"/>
            <a:r>
              <a:rPr lang="es-ES" sz="1800" dirty="0" smtClean="0">
                <a:latin typeface="Perpetua" pitchFamily="18" charset="0"/>
              </a:rPr>
              <a:t>Enviar a SQL Server una única instrucción </a:t>
            </a:r>
            <a:r>
              <a:rPr lang="es-ES" sz="1800" dirty="0" err="1" smtClean="0">
                <a:latin typeface="Perpetua" pitchFamily="18" charset="0"/>
              </a:rPr>
              <a:t>Transact</a:t>
            </a:r>
            <a:r>
              <a:rPr lang="es-ES" sz="1800" dirty="0" smtClean="0">
                <a:latin typeface="Perpetua" pitchFamily="18" charset="0"/>
              </a:rPr>
              <a:t>-SQL que describa el modo de aplicar el proceso de negocio a todo el conjunto de resultados y dejar que SQL Server decida como aplicarlo de la mejor forma.  (</a:t>
            </a:r>
            <a:r>
              <a:rPr lang="es-ES" sz="1800" b="1" i="1" dirty="0" smtClean="0"/>
              <a:t>1-Update.sql)</a:t>
            </a:r>
          </a:p>
          <a:p>
            <a:pPr marL="627063" indent="-265113"/>
            <a:endParaRPr lang="es-ES" sz="1800" dirty="0" smtClean="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5</a:t>
            </a:fld>
            <a:endParaRPr lang="es-ES"/>
          </a:p>
        </p:txBody>
      </p:sp>
      <p:sp>
        <p:nvSpPr>
          <p:cNvPr id="3" name="2 Marcador de contenido"/>
          <p:cNvSpPr>
            <a:spLocks noGrp="1"/>
          </p:cNvSpPr>
          <p:nvPr>
            <p:ph sz="quarter" idx="1"/>
          </p:nvPr>
        </p:nvSpPr>
        <p:spPr>
          <a:xfrm>
            <a:off x="683568" y="1988840"/>
            <a:ext cx="7772400" cy="3683712"/>
          </a:xfrm>
        </p:spPr>
        <p:txBody>
          <a:bodyPr>
            <a:noAutofit/>
          </a:bodyPr>
          <a:lstStyle/>
          <a:p>
            <a:pPr>
              <a:buNone/>
            </a:pPr>
            <a:r>
              <a:rPr lang="es-ES" sz="2000" b="1" u="sng" dirty="0" smtClean="0">
                <a:latin typeface="Perpetua" pitchFamily="18" charset="0"/>
              </a:rPr>
              <a:t>TIPOS DE CURSORES.</a:t>
            </a:r>
            <a:endParaRPr lang="es-ES" sz="2000" dirty="0" smtClean="0">
              <a:latin typeface="Perpetua" pitchFamily="18" charset="0"/>
            </a:endParaRPr>
          </a:p>
          <a:p>
            <a:pPr>
              <a:buNone/>
            </a:pPr>
            <a:r>
              <a:rPr lang="es-ES" sz="1800" dirty="0" smtClean="0">
                <a:latin typeface="Perpetua" pitchFamily="18" charset="0"/>
              </a:rPr>
              <a:t>SQL Server permite el uso de cuatro tipos de cursores:</a:t>
            </a:r>
          </a:p>
          <a:p>
            <a:pPr marL="627063" indent="-254000"/>
            <a:r>
              <a:rPr lang="es-ES" sz="1800" dirty="0" smtClean="0">
                <a:latin typeface="Perpetua" pitchFamily="18" charset="0"/>
              </a:rPr>
              <a:t>Cursores de desplazamiento solo hacia delante.</a:t>
            </a:r>
          </a:p>
          <a:p>
            <a:pPr marL="627063" indent="-254000"/>
            <a:r>
              <a:rPr lang="es-ES" sz="1800" dirty="0" smtClean="0">
                <a:latin typeface="Perpetua" pitchFamily="18" charset="0"/>
              </a:rPr>
              <a:t>Cursores estáticos.</a:t>
            </a:r>
          </a:p>
          <a:p>
            <a:pPr marL="627063" indent="-254000"/>
            <a:r>
              <a:rPr lang="es-ES" sz="1800" dirty="0" smtClean="0">
                <a:latin typeface="Perpetua" pitchFamily="18" charset="0"/>
              </a:rPr>
              <a:t>Cursores dinámicos.</a:t>
            </a:r>
          </a:p>
          <a:p>
            <a:pPr marL="627063" indent="-254000"/>
            <a:r>
              <a:rPr lang="es-ES" sz="1800" dirty="0" smtClean="0">
                <a:latin typeface="Perpetua" pitchFamily="18" charset="0"/>
              </a:rPr>
              <a:t>Cursores controlados por conjunto de claves.</a:t>
            </a:r>
          </a:p>
          <a:p>
            <a:pPr marL="0" indent="0">
              <a:buNone/>
            </a:pPr>
            <a:r>
              <a:rPr lang="es-ES" sz="1800" dirty="0" smtClean="0">
                <a:latin typeface="Perpetua" pitchFamily="18" charset="0"/>
              </a:rPr>
              <a:t>Los </a:t>
            </a:r>
            <a:r>
              <a:rPr lang="es-ES" sz="1800" b="1" i="1" dirty="0" smtClean="0">
                <a:latin typeface="Perpetua" pitchFamily="18" charset="0"/>
              </a:rPr>
              <a:t>estáticos</a:t>
            </a:r>
            <a:r>
              <a:rPr lang="es-ES" sz="1800" dirty="0" smtClean="0">
                <a:latin typeface="Perpetua" pitchFamily="18" charset="0"/>
              </a:rPr>
              <a:t> usan más espacio de almacenamiento que los dinámicos o los controlados por conjunto de claves, pero una vez creados, SQL Server usa menos recursos para recorrer los datos. </a:t>
            </a:r>
          </a:p>
          <a:p>
            <a:pPr marL="0" indent="0">
              <a:buNone/>
            </a:pPr>
            <a:r>
              <a:rPr lang="es-ES" sz="1800" dirty="0" smtClean="0">
                <a:latin typeface="Perpetua" pitchFamily="18" charset="0"/>
              </a:rPr>
              <a:t>Un cursor estático suministra un conjunto fijo de datos que no detecta cambios hechos por otras conexiones.</a:t>
            </a: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6</a:t>
            </a:fld>
            <a:endParaRPr lang="es-ES"/>
          </a:p>
        </p:txBody>
      </p:sp>
      <p:sp>
        <p:nvSpPr>
          <p:cNvPr id="3" name="2 Marcador de contenido"/>
          <p:cNvSpPr>
            <a:spLocks noGrp="1"/>
          </p:cNvSpPr>
          <p:nvPr>
            <p:ph sz="quarter" idx="1"/>
          </p:nvPr>
        </p:nvSpPr>
        <p:spPr>
          <a:xfrm>
            <a:off x="683568" y="1988840"/>
            <a:ext cx="7772400" cy="3683712"/>
          </a:xfrm>
        </p:spPr>
        <p:txBody>
          <a:bodyPr>
            <a:noAutofit/>
          </a:bodyPr>
          <a:lstStyle/>
          <a:p>
            <a:pPr>
              <a:buNone/>
            </a:pPr>
            <a:r>
              <a:rPr lang="es-ES" sz="2000" b="1" u="sng" dirty="0" smtClean="0">
                <a:latin typeface="Perpetua" pitchFamily="18" charset="0"/>
              </a:rPr>
              <a:t>TIPOS DE CURSORES.</a:t>
            </a:r>
            <a:endParaRPr lang="es-ES" sz="2000" dirty="0" smtClean="0">
              <a:latin typeface="Perpetua" pitchFamily="18" charset="0"/>
            </a:endParaRPr>
          </a:p>
          <a:p>
            <a:pPr marL="0" indent="0">
              <a:buNone/>
            </a:pPr>
            <a:r>
              <a:rPr lang="es-ES" sz="1800" dirty="0" smtClean="0">
                <a:latin typeface="Perpetua" pitchFamily="18" charset="0"/>
              </a:rPr>
              <a:t>Los </a:t>
            </a:r>
            <a:r>
              <a:rPr lang="es-ES" sz="1800" b="1" i="1" dirty="0" smtClean="0">
                <a:latin typeface="Perpetua" pitchFamily="18" charset="0"/>
              </a:rPr>
              <a:t>dinámicos</a:t>
            </a:r>
            <a:r>
              <a:rPr lang="es-ES" sz="1800" dirty="0" smtClean="0">
                <a:latin typeface="Perpetua" pitchFamily="18" charset="0"/>
              </a:rPr>
              <a:t> usan poco espacio, pero usan más recursos para su desplazamiento que los estáticos o los controlados por claves. Un dinámico suministra un conjunto de datos flexible, que refleja los cambios hechos a los datos por otras conexiones.</a:t>
            </a:r>
          </a:p>
          <a:p>
            <a:pPr marL="0" indent="0">
              <a:buNone/>
            </a:pPr>
            <a:r>
              <a:rPr lang="es-ES" sz="1800" dirty="0" smtClean="0">
                <a:latin typeface="Perpetua" pitchFamily="18" charset="0"/>
              </a:rPr>
              <a:t>Los cursores controlados por </a:t>
            </a:r>
            <a:r>
              <a:rPr lang="es-ES" sz="1800" b="1" i="1" dirty="0" smtClean="0">
                <a:latin typeface="Perpetua" pitchFamily="18" charset="0"/>
              </a:rPr>
              <a:t>conjuntos de claves </a:t>
            </a:r>
            <a:r>
              <a:rPr lang="es-ES" sz="1800" dirty="0" smtClean="0">
                <a:latin typeface="Perpetua" pitchFamily="18" charset="0"/>
              </a:rPr>
              <a:t>representan un equilibrio entre las necesidades de espacio de almacenamiento y los recursos de navegación. Estos cursores suministran un conjunto de datos con una cantidad fija de filas, que refleja los cambios hechos por otras conexiones.</a:t>
            </a:r>
          </a:p>
          <a:p>
            <a:pPr marL="0" indent="0">
              <a:buNone/>
            </a:pPr>
            <a:r>
              <a:rPr lang="es-ES" sz="1800" dirty="0" smtClean="0">
                <a:latin typeface="Perpetua" pitchFamily="18" charset="0"/>
              </a:rPr>
              <a:t>Los de </a:t>
            </a:r>
            <a:r>
              <a:rPr lang="es-ES" sz="1800" b="1" i="1" dirty="0" smtClean="0">
                <a:latin typeface="Perpetua" pitchFamily="18" charset="0"/>
              </a:rPr>
              <a:t>desplazamiento</a:t>
            </a:r>
            <a:r>
              <a:rPr lang="es-ES" sz="1800" dirty="0" smtClean="0">
                <a:latin typeface="Perpetua" pitchFamily="18" charset="0"/>
              </a:rPr>
              <a:t> </a:t>
            </a:r>
            <a:r>
              <a:rPr lang="es-ES" sz="1800" b="1" i="1" dirty="0" smtClean="0">
                <a:latin typeface="Perpetua" pitchFamily="18" charset="0"/>
              </a:rPr>
              <a:t>solo hacia delante </a:t>
            </a:r>
            <a:r>
              <a:rPr lang="es-ES" sz="1800" dirty="0" smtClean="0">
                <a:latin typeface="Perpetua" pitchFamily="18" charset="0"/>
              </a:rPr>
              <a:t>no se consideran como un tipo de cursor distinto, sino como una propiedad opcional que pueden tener los otros tipos de cursores.</a:t>
            </a:r>
          </a:p>
          <a:p>
            <a:pPr marL="0" indent="0">
              <a:buNone/>
            </a:pPr>
            <a:r>
              <a:rPr lang="es-ES" sz="1800" dirty="0" smtClean="0">
                <a:latin typeface="Perpetua" pitchFamily="18" charset="0"/>
              </a:rPr>
              <a:t> </a:t>
            </a: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7</a:t>
            </a:fld>
            <a:endParaRPr lang="es-ES"/>
          </a:p>
        </p:txBody>
      </p:sp>
      <p:sp>
        <p:nvSpPr>
          <p:cNvPr id="3" name="2 Marcador de contenido"/>
          <p:cNvSpPr>
            <a:spLocks noGrp="1"/>
          </p:cNvSpPr>
          <p:nvPr>
            <p:ph sz="quarter" idx="1"/>
          </p:nvPr>
        </p:nvSpPr>
        <p:spPr>
          <a:xfrm>
            <a:off x="683568" y="1988840"/>
            <a:ext cx="7772400" cy="3683712"/>
          </a:xfrm>
        </p:spPr>
        <p:txBody>
          <a:bodyPr>
            <a:noAutofit/>
          </a:bodyPr>
          <a:lstStyle/>
          <a:p>
            <a:pPr marL="0" indent="0">
              <a:buNone/>
            </a:pPr>
            <a:r>
              <a:rPr lang="es-ES" sz="2000" b="1" dirty="0" smtClean="0">
                <a:latin typeface="Perpetua" pitchFamily="18" charset="0"/>
              </a:rPr>
              <a:t>CURSORES SOLO HACIA DELANTE.</a:t>
            </a:r>
            <a:endParaRPr lang="es-ES" sz="2000" dirty="0" smtClean="0">
              <a:latin typeface="Perpetua" pitchFamily="18" charset="0"/>
            </a:endParaRPr>
          </a:p>
          <a:p>
            <a:pPr marL="0" indent="0">
              <a:buNone/>
            </a:pPr>
            <a:r>
              <a:rPr lang="es-ES" sz="1800" dirty="0" smtClean="0">
                <a:latin typeface="Perpetua" pitchFamily="18" charset="0"/>
              </a:rPr>
              <a:t>La lectura de cada fila no se lleva a cabo hasta que se solicite mediante la instrucción FETCH. Por esta razón, cuando se usa este tipo de cursor podemos ver los cambios hechos por cualquier conexión a los datos que aún no hemos leído. Los cambios a los datos ya leídos no se pueden ver, porque este tipo de cursor no permite desplazamientos hacia atrás.</a:t>
            </a:r>
          </a:p>
          <a:p>
            <a:pPr marL="0" indent="0">
              <a:buNone/>
            </a:pPr>
            <a:r>
              <a:rPr lang="es-ES" sz="1800" dirty="0" smtClean="0">
                <a:latin typeface="Perpetua" pitchFamily="18" charset="0"/>
              </a:rPr>
              <a:t>Microsoft suministra una mejora que es una variante a este tipo y se denomina FAST_FORWARD que es un cursor optimizado de desplazamiento rápido hacia delante.  </a:t>
            </a: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8</a:t>
            </a:fld>
            <a:endParaRPr lang="es-ES"/>
          </a:p>
        </p:txBody>
      </p:sp>
      <p:sp>
        <p:nvSpPr>
          <p:cNvPr id="3" name="2 Marcador de contenido"/>
          <p:cNvSpPr>
            <a:spLocks noGrp="1"/>
          </p:cNvSpPr>
          <p:nvPr>
            <p:ph sz="quarter" idx="1"/>
          </p:nvPr>
        </p:nvSpPr>
        <p:spPr>
          <a:xfrm>
            <a:off x="683568" y="1988840"/>
            <a:ext cx="7772400" cy="3683712"/>
          </a:xfrm>
        </p:spPr>
        <p:txBody>
          <a:bodyPr>
            <a:noAutofit/>
          </a:bodyPr>
          <a:lstStyle/>
          <a:p>
            <a:pPr marL="0" indent="0">
              <a:buNone/>
            </a:pPr>
            <a:r>
              <a:rPr lang="es-ES" sz="2000" b="1" dirty="0" smtClean="0">
                <a:latin typeface="Perpetua" pitchFamily="18" charset="0"/>
              </a:rPr>
              <a:t>CURSORES SOLO HACIA DELANTE.</a:t>
            </a:r>
            <a:endParaRPr lang="es-ES" sz="2000" dirty="0" smtClean="0">
              <a:latin typeface="Perpetua" pitchFamily="18" charset="0"/>
            </a:endParaRPr>
          </a:p>
          <a:p>
            <a:pPr marL="0" indent="0">
              <a:buNone/>
            </a:pPr>
            <a:r>
              <a:rPr lang="es-ES" sz="1800" dirty="0" smtClean="0">
                <a:latin typeface="Perpetua" pitchFamily="18" charset="0"/>
              </a:rPr>
              <a:t>Existen situaciones en las que esta opción no es válida:</a:t>
            </a:r>
          </a:p>
          <a:p>
            <a:pPr marL="627063" indent="-265113"/>
            <a:r>
              <a:rPr lang="es-ES" sz="1800" dirty="0" smtClean="0">
                <a:latin typeface="Perpetua" pitchFamily="18" charset="0"/>
              </a:rPr>
              <a:t>La instrucción SELECT hace referencias a columnas BLOB, por ejemplo columnas de tipo TEXT, NTEXT o IMAGE.</a:t>
            </a:r>
          </a:p>
          <a:p>
            <a:pPr marL="627063" indent="-265113"/>
            <a:r>
              <a:rPr lang="es-ES" sz="1800" dirty="0" smtClean="0">
                <a:latin typeface="Perpetua" pitchFamily="18" charset="0"/>
              </a:rPr>
              <a:t>El cursor no está abierto como de solo lectura.</a:t>
            </a:r>
          </a:p>
          <a:p>
            <a:pPr marL="627063" indent="-265113"/>
            <a:r>
              <a:rPr lang="es-ES" sz="1800" dirty="0" smtClean="0">
                <a:latin typeface="Perpetua" pitchFamily="18" charset="0"/>
              </a:rPr>
              <a:t>La consulta hace referencia a tablas remotas ubicadas en servidores vinculados.</a:t>
            </a:r>
          </a:p>
          <a:p>
            <a:pPr marL="0" indent="0">
              <a:buNone/>
            </a:pPr>
            <a:r>
              <a:rPr lang="es-ES" sz="1800" dirty="0" smtClean="0">
                <a:latin typeface="Perpetua" pitchFamily="18" charset="0"/>
              </a:rPr>
              <a:t> </a:t>
            </a:r>
          </a:p>
          <a:p>
            <a:pPr marL="0" indent="0">
              <a:buNone/>
            </a:pPr>
            <a:r>
              <a:rPr lang="es-ES" sz="1800" dirty="0" smtClean="0">
                <a:latin typeface="Perpetua" pitchFamily="18" charset="0"/>
              </a:rPr>
              <a:t>RECOMENDACIÓN: cuando se pueda, se deben usar los rápidos solo hacia delante.</a:t>
            </a: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T-SQL - Cursores</a:t>
            </a:r>
            <a:endParaRPr lang="es-ES" dirty="0"/>
          </a:p>
        </p:txBody>
      </p:sp>
      <p:sp>
        <p:nvSpPr>
          <p:cNvPr id="5" name="4 Marcador de número de diapositiva"/>
          <p:cNvSpPr>
            <a:spLocks noGrp="1"/>
          </p:cNvSpPr>
          <p:nvPr>
            <p:ph type="sldNum" sz="quarter" idx="12"/>
          </p:nvPr>
        </p:nvSpPr>
        <p:spPr/>
        <p:txBody>
          <a:bodyPr/>
          <a:lstStyle/>
          <a:p>
            <a:fld id="{F4E331CE-B034-49E9-AF2B-02640FA408F6}" type="slidenum">
              <a:rPr lang="es-ES" smtClean="0"/>
              <a:pPr/>
              <a:t>9</a:t>
            </a:fld>
            <a:endParaRPr lang="es-ES"/>
          </a:p>
        </p:txBody>
      </p:sp>
      <p:sp>
        <p:nvSpPr>
          <p:cNvPr id="3" name="2 Marcador de contenido"/>
          <p:cNvSpPr>
            <a:spLocks noGrp="1"/>
          </p:cNvSpPr>
          <p:nvPr>
            <p:ph sz="quarter" idx="1"/>
          </p:nvPr>
        </p:nvSpPr>
        <p:spPr>
          <a:xfrm>
            <a:off x="683568" y="1988840"/>
            <a:ext cx="7772400" cy="3683712"/>
          </a:xfrm>
        </p:spPr>
        <p:txBody>
          <a:bodyPr>
            <a:noAutofit/>
          </a:bodyPr>
          <a:lstStyle/>
          <a:p>
            <a:pPr marL="0" indent="0">
              <a:buNone/>
            </a:pPr>
            <a:r>
              <a:rPr lang="es-ES" sz="2000" b="1" dirty="0" smtClean="0">
                <a:latin typeface="Perpetua" pitchFamily="18" charset="0"/>
              </a:rPr>
              <a:t>CURSORES ESTÁTICOS</a:t>
            </a:r>
            <a:endParaRPr lang="es-ES" sz="2000" dirty="0" smtClean="0">
              <a:latin typeface="Perpetua" pitchFamily="18" charset="0"/>
            </a:endParaRPr>
          </a:p>
          <a:p>
            <a:pPr marL="0" indent="0">
              <a:buNone/>
            </a:pPr>
            <a:r>
              <a:rPr lang="es-ES" sz="1800" dirty="0" smtClean="0">
                <a:latin typeface="Perpetua" pitchFamily="18" charset="0"/>
              </a:rPr>
              <a:t>Se construye todo el conjunto de resultados en la base de datos </a:t>
            </a:r>
            <a:r>
              <a:rPr lang="es-ES" sz="1800" b="1" i="1" dirty="0" err="1" smtClean="0">
                <a:latin typeface="Perpetua" pitchFamily="18" charset="0"/>
              </a:rPr>
              <a:t>tempdb</a:t>
            </a:r>
            <a:r>
              <a:rPr lang="es-ES" sz="1800" dirty="0" smtClean="0">
                <a:latin typeface="Perpetua" pitchFamily="18" charset="0"/>
              </a:rPr>
              <a:t>. En los desplazamientos no se ven los cambios que hagan otras instrucciones. La creación de la tabla de trabajo consume espacio y tiempo, por lo que la aplicación que use este cursor tardará más tiempo en abrirlo.</a:t>
            </a:r>
          </a:p>
          <a:p>
            <a:pPr marL="0" indent="0">
              <a:buNone/>
            </a:pPr>
            <a:r>
              <a:rPr lang="es-ES" sz="1800" dirty="0" smtClean="0">
                <a:latin typeface="Perpetua" pitchFamily="18" charset="0"/>
              </a:rPr>
              <a:t>Una vez lleno y hasta el momento de su cierre, un cursor estático contiene un número fijo de filas, con valores fijos para las columnas.</a:t>
            </a:r>
          </a:p>
          <a:p>
            <a:pPr marL="0" indent="0">
              <a:buNone/>
            </a:pPr>
            <a:r>
              <a:rPr lang="es-ES" sz="1800" dirty="0" smtClean="0">
                <a:latin typeface="Perpetua" pitchFamily="18" charset="0"/>
              </a:rPr>
              <a:t>El desplazamiento por la base de datos </a:t>
            </a:r>
            <a:r>
              <a:rPr lang="es-ES" sz="1800" dirty="0" err="1" smtClean="0">
                <a:latin typeface="Perpetua" pitchFamily="18" charset="0"/>
              </a:rPr>
              <a:t>tempdb</a:t>
            </a:r>
            <a:r>
              <a:rPr lang="es-ES" sz="1800" dirty="0" smtClean="0">
                <a:latin typeface="Perpetua" pitchFamily="18" charset="0"/>
              </a:rPr>
              <a:t> es muy rápido.</a:t>
            </a:r>
          </a:p>
          <a:p>
            <a:pPr marL="0" indent="0">
              <a:buNone/>
            </a:pPr>
            <a:r>
              <a:rPr lang="es-ES" sz="1800" dirty="0" smtClean="0">
                <a:latin typeface="Perpetua" pitchFamily="18" charset="0"/>
              </a:rPr>
              <a:t>Este cursor no detecta la inserción de nuevas filas, la eliminación de las existentes y los cambios a los valores de las columnas, salvo que lo cerremos y volvamos a abrirlo.</a:t>
            </a:r>
          </a:p>
          <a:p>
            <a:pPr marL="0" indent="0" algn="r">
              <a:buNone/>
            </a:pPr>
            <a:r>
              <a:rPr lang="es-ES" sz="1800" b="1" i="1" dirty="0" smtClean="0">
                <a:latin typeface="Perpetua" pitchFamily="18" charset="0"/>
              </a:rPr>
              <a:t>2. Cursor-Estático.sql</a:t>
            </a:r>
          </a:p>
          <a:p>
            <a:pPr marL="0" indent="0">
              <a:buNone/>
            </a:pPr>
            <a:endParaRPr lang="es-ES" sz="1800" dirty="0">
              <a:latin typeface="Perpetua" pitchFamily="18" charset="0"/>
            </a:endParaRPr>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3297</TotalTime>
  <Words>3338</Words>
  <Application>Microsoft Office PowerPoint</Application>
  <PresentationFormat>Presentación en pantalla (4:3)</PresentationFormat>
  <Paragraphs>239</Paragraphs>
  <Slides>31</Slides>
  <Notes>1</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Equidad</vt:lpstr>
      <vt:lpstr>T-SQL - Cursores</vt:lpstr>
      <vt:lpstr>Índice</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lpstr>T-SQL - Cursores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Vistas como herramienta de seguridad</dc:title>
  <dc:creator>ignacio</dc:creator>
  <cp:lastModifiedBy>Administrador</cp:lastModifiedBy>
  <cp:revision>438</cp:revision>
  <dcterms:created xsi:type="dcterms:W3CDTF">2011-03-28T07:41:53Z</dcterms:created>
  <dcterms:modified xsi:type="dcterms:W3CDTF">2011-12-31T19:15:37Z</dcterms:modified>
</cp:coreProperties>
</file>