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sldIdLst>
    <p:sldId id="287" r:id="rId2"/>
    <p:sldId id="290" r:id="rId3"/>
    <p:sldId id="257" r:id="rId4"/>
    <p:sldId id="292" r:id="rId5"/>
    <p:sldId id="293" r:id="rId6"/>
    <p:sldId id="295" r:id="rId7"/>
    <p:sldId id="299" r:id="rId8"/>
    <p:sldId id="300" r:id="rId9"/>
    <p:sldId id="304" r:id="rId10"/>
    <p:sldId id="303" r:id="rId11"/>
    <p:sldId id="309" r:id="rId12"/>
    <p:sldId id="310" r:id="rId13"/>
    <p:sldId id="296" r:id="rId14"/>
    <p:sldId id="311" r:id="rId15"/>
    <p:sldId id="294" r:id="rId16"/>
    <p:sldId id="312" r:id="rId17"/>
    <p:sldId id="307" r:id="rId18"/>
    <p:sldId id="308" r:id="rId19"/>
    <p:sldId id="313" r:id="rId20"/>
    <p:sldId id="291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5622" autoAdjust="0"/>
  </p:normalViewPr>
  <p:slideViewPr>
    <p:cSldViewPr>
      <p:cViewPr varScale="1">
        <p:scale>
          <a:sx n="51" d="100"/>
          <a:sy n="51" d="100"/>
        </p:scale>
        <p:origin x="-96" y="-1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ECD99-43FD-40CE-ACED-317E690C4FD7}" type="datetimeFigureOut">
              <a:rPr lang="es-ES" smtClean="0"/>
              <a:pPr/>
              <a:t>15/02/2012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7412F-133A-40C9-83E9-11DA8988809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60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12805-7F3C-445E-9EC3-B0F6433D6309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E965-55D3-48F7-B41E-32922199C4FA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D0EFC-12D2-44D3-8B3E-7F413BE18F0B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9B88-B701-45A5-A3D0-6C491A44EF84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98E1-911E-4F0A-921D-3276AD8BF099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17A-E004-4B21-ADDB-8C4889F75F28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C2BF-DE8D-4775-A8D9-46A1C81D61B5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7AC03-7F08-46DB-9539-B3E329E2DCED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D5EE-151A-4335-8E95-F5764F6C06BE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2A7-9B67-40A7-BB26-155F00EE2193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7971-9EE4-4936-85B7-CB515155290A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FCD2A0-D5B7-4F37-AA05-9CA46FC11563}" type="datetime1">
              <a:rPr lang="es-ES" smtClean="0"/>
              <a:pPr/>
              <a:t>15/02/2012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4E331CE-B034-49E9-AF2B-02640FA408F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Recursos para el desarrollo de desencadenadores DML:</a:t>
            </a:r>
          </a:p>
          <a:p>
            <a:pPr>
              <a:buNone/>
            </a:pPr>
            <a:r>
              <a:rPr lang="es-ES" sz="2000" b="1" dirty="0" smtClean="0">
                <a:latin typeface="Perpetua" pitchFamily="18" charset="0"/>
              </a:rPr>
              <a:t>Control de operaciones con varias filas:</a:t>
            </a:r>
          </a:p>
          <a:p>
            <a:r>
              <a:rPr lang="es-ES" sz="2000" dirty="0" smtClean="0"/>
              <a:t>La activación de un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 solo se lleva a cabo como respuesta a una acción que modifica una sola fila o varias en una misma instrucción.</a:t>
            </a:r>
          </a:p>
          <a:p>
            <a:r>
              <a:rPr lang="es-ES" sz="2000" dirty="0" smtClean="0"/>
              <a:t>Si queremos un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 que solo se active con operaciones de una sola fila, debemos rechazar los cambios que afecten a más de una fila. Podemos controlarlo con la función de sistema @@ROWCOUNT.</a:t>
            </a:r>
          </a:p>
          <a:p>
            <a:r>
              <a:rPr lang="es-ES" sz="2000" dirty="0" smtClean="0"/>
              <a:t>Si queremos un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 que solo se active con operaciones de varias filas, podríamos usar funciones de agregación o cursores. </a:t>
            </a:r>
          </a:p>
          <a:p>
            <a:r>
              <a:rPr lang="es-ES" sz="2000" dirty="0" smtClean="0"/>
              <a:t>La situación ideal sería crear un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 condicional que pudiera  trabajar con operaciones de una fila o de varias, de acuerdo con el valor devuelto por @@ROWCOUNT.</a:t>
            </a:r>
          </a:p>
          <a:p>
            <a:pPr algn="r">
              <a:buNone/>
            </a:pPr>
            <a:r>
              <a:rPr lang="es-ES" sz="2000" b="1" i="1" dirty="0" smtClean="0"/>
              <a:t>11.multifila.sql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Recursos para el desarrollo de desencadenadores DML:</a:t>
            </a:r>
          </a:p>
          <a:p>
            <a:pPr>
              <a:buNone/>
            </a:pPr>
            <a:r>
              <a:rPr lang="es-ES" sz="2000" b="1" dirty="0" smtClean="0">
                <a:latin typeface="Perpetua" pitchFamily="18" charset="0"/>
              </a:rPr>
              <a:t>Anidamiento de </a:t>
            </a:r>
            <a:r>
              <a:rPr lang="es-ES" sz="2000" b="1" dirty="0" err="1" smtClean="0">
                <a:latin typeface="Perpetua" pitchFamily="18" charset="0"/>
              </a:rPr>
              <a:t>triggers</a:t>
            </a:r>
            <a:r>
              <a:rPr lang="es-ES" sz="2000" b="1" dirty="0" smtClean="0">
                <a:latin typeface="Perpetua" pitchFamily="18" charset="0"/>
              </a:rPr>
              <a:t>:</a:t>
            </a:r>
          </a:p>
          <a:p>
            <a:r>
              <a:rPr lang="es-ES" sz="2000" dirty="0" smtClean="0"/>
              <a:t>Una tabla puede tener un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 que modifica otra tabla que tiene asociado otro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Se pueden llegar a anidar hasta 32 </a:t>
            </a:r>
            <a:r>
              <a:rPr lang="es-ES" sz="2000" dirty="0" err="1" smtClean="0"/>
              <a:t>triggers</a:t>
            </a:r>
            <a:r>
              <a:rPr lang="es-ES" sz="2000" dirty="0" smtClean="0"/>
              <a:t>.</a:t>
            </a:r>
          </a:p>
          <a:p>
            <a:r>
              <a:rPr lang="es-ES" sz="2000" dirty="0" smtClean="0"/>
              <a:t>El anidamiento de </a:t>
            </a:r>
            <a:r>
              <a:rPr lang="es-ES" sz="2000" dirty="0" err="1" smtClean="0"/>
              <a:t>triggers</a:t>
            </a:r>
            <a:r>
              <a:rPr lang="es-ES" sz="2000" dirty="0" smtClean="0"/>
              <a:t> está habilitado de forma predeterminada.</a:t>
            </a:r>
          </a:p>
          <a:p>
            <a:r>
              <a:rPr lang="es-ES" sz="2000" dirty="0" smtClean="0"/>
              <a:t>Si durante la ejecución de un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, un procedimiento almacenado o una función definida por el usuario, queremos saber la cantidad de niveles de anidamiento alcanzada, podemos utilizar la función @@NESTLEVEL.</a:t>
            </a:r>
          </a:p>
          <a:p>
            <a:r>
              <a:rPr lang="es-ES" sz="2000" dirty="0" smtClean="0"/>
              <a:t>En una situación de anidamiento de </a:t>
            </a:r>
            <a:r>
              <a:rPr lang="es-ES" sz="2000" dirty="0" err="1" smtClean="0"/>
              <a:t>triggers</a:t>
            </a:r>
            <a:r>
              <a:rPr lang="es-ES" sz="2000" dirty="0" smtClean="0"/>
              <a:t>, todos se ejecutan dentro de la misma transacción. Un error en cualquiera de ellos cancela toda la Transacción.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Recursos para el desarrollo de desencadenadores DML:</a:t>
            </a:r>
          </a:p>
          <a:p>
            <a:pPr>
              <a:buNone/>
            </a:pPr>
            <a:r>
              <a:rPr lang="es-ES" sz="2000" b="1" dirty="0" smtClean="0">
                <a:latin typeface="Perpetua" pitchFamily="18" charset="0"/>
              </a:rPr>
              <a:t>Anidamiento de </a:t>
            </a:r>
            <a:r>
              <a:rPr lang="es-ES" sz="2000" b="1" dirty="0" err="1" smtClean="0">
                <a:latin typeface="Perpetua" pitchFamily="18" charset="0"/>
              </a:rPr>
              <a:t>triggers</a:t>
            </a:r>
            <a:r>
              <a:rPr lang="es-ES" sz="2000" b="1" dirty="0" smtClean="0">
                <a:latin typeface="Perpetua" pitchFamily="18" charset="0"/>
              </a:rPr>
              <a:t>:</a:t>
            </a:r>
          </a:p>
          <a:p>
            <a:r>
              <a:rPr lang="es-ES" sz="2000" dirty="0" smtClean="0"/>
              <a:t>Se puede cambiar esta opción a nivel de servidor configurando la opción "</a:t>
            </a:r>
            <a:r>
              <a:rPr lang="es-ES" sz="2000" dirty="0" err="1" smtClean="0"/>
              <a:t>nested</a:t>
            </a:r>
            <a:r>
              <a:rPr lang="es-ES" sz="2000" dirty="0" smtClean="0"/>
              <a:t> </a:t>
            </a:r>
            <a:r>
              <a:rPr lang="es-ES" sz="2000" dirty="0" err="1" smtClean="0"/>
              <a:t>triggers</a:t>
            </a:r>
            <a:r>
              <a:rPr lang="es-ES" sz="2000" dirty="0" smtClean="0"/>
              <a:t>" en 0 mediante el procedimiento  </a:t>
            </a:r>
            <a:r>
              <a:rPr lang="es-ES" sz="2000" dirty="0" err="1" smtClean="0"/>
              <a:t>sp_configure</a:t>
            </a:r>
            <a:r>
              <a:rPr lang="es-ES" sz="2000" dirty="0" smtClean="0"/>
              <a:t>. </a:t>
            </a:r>
          </a:p>
          <a:p>
            <a:pPr algn="r">
              <a:buNone/>
            </a:pPr>
            <a:r>
              <a:rPr lang="es-ES" sz="2000" b="1" i="1" dirty="0" smtClean="0"/>
              <a:t>15.Anidados.sql</a:t>
            </a:r>
          </a:p>
          <a:p>
            <a:pPr>
              <a:buNone/>
            </a:pPr>
            <a:r>
              <a:rPr lang="es-ES" sz="2000" b="1" dirty="0" smtClean="0">
                <a:latin typeface="Perpetua" pitchFamily="18" charset="0"/>
              </a:rPr>
              <a:t>Evitar </a:t>
            </a:r>
            <a:r>
              <a:rPr lang="es-ES" sz="2000" b="1" dirty="0" err="1" smtClean="0">
                <a:latin typeface="Perpetua" pitchFamily="18" charset="0"/>
              </a:rPr>
              <a:t>triggers</a:t>
            </a:r>
            <a:r>
              <a:rPr lang="es-ES" sz="2000" b="1" dirty="0" smtClean="0">
                <a:latin typeface="Perpetua" pitchFamily="18" charset="0"/>
              </a:rPr>
              <a:t> anidados:</a:t>
            </a:r>
            <a:endParaRPr lang="es-ES" sz="2000" dirty="0"/>
          </a:p>
          <a:p>
            <a:r>
              <a:rPr lang="es-ES" sz="2000" dirty="0"/>
              <a:t>Deberíamos evitar el uso de los </a:t>
            </a:r>
            <a:r>
              <a:rPr lang="es-ES" sz="2000" dirty="0" err="1"/>
              <a:t>triggers</a:t>
            </a:r>
            <a:r>
              <a:rPr lang="es-ES" sz="2000" dirty="0"/>
              <a:t> </a:t>
            </a:r>
            <a:r>
              <a:rPr lang="es-ES" sz="2000" dirty="0" smtClean="0"/>
              <a:t>anidados. Es </a:t>
            </a:r>
            <a:r>
              <a:rPr lang="es-ES" sz="2000" dirty="0"/>
              <a:t>más recomendable crear un </a:t>
            </a:r>
            <a:r>
              <a:rPr lang="es-ES" sz="2000" dirty="0" err="1"/>
              <a:t>trigger</a:t>
            </a:r>
            <a:r>
              <a:rPr lang="es-ES" sz="2000" dirty="0"/>
              <a:t> para cada acción lógica.</a:t>
            </a:r>
            <a:endParaRPr lang="es-ES" sz="2000" dirty="0" smtClean="0"/>
          </a:p>
          <a:p>
            <a:pPr algn="r">
              <a:buNone/>
            </a:pPr>
            <a:r>
              <a:rPr lang="es-ES" sz="2000" b="1" i="1" dirty="0" smtClean="0"/>
              <a:t>16.Evitar </a:t>
            </a:r>
            <a:r>
              <a:rPr lang="es-ES" sz="2000" b="1" i="1" dirty="0" err="1" smtClean="0"/>
              <a:t>anidados.sql</a:t>
            </a:r>
            <a:endParaRPr lang="es-ES" sz="2000" b="1" i="1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DML:</a:t>
            </a:r>
          </a:p>
          <a:p>
            <a:pPr>
              <a:buNone/>
            </a:pPr>
            <a:r>
              <a:rPr lang="es-ES" sz="1800" b="1" dirty="0" smtClean="0"/>
              <a:t>Ejemplos de </a:t>
            </a:r>
            <a:r>
              <a:rPr lang="es-ES" sz="1800" b="1" dirty="0" err="1" smtClean="0"/>
              <a:t>triggers</a:t>
            </a:r>
            <a:r>
              <a:rPr lang="es-ES" sz="1800" b="1" dirty="0" smtClean="0"/>
              <a:t> DML AFTER:</a:t>
            </a:r>
          </a:p>
          <a:p>
            <a:pPr>
              <a:buNone/>
            </a:pPr>
            <a:r>
              <a:rPr lang="es-ES" sz="1800" b="1" dirty="0" smtClean="0"/>
              <a:t>1.Integridad_Compleja.sql</a:t>
            </a:r>
          </a:p>
          <a:p>
            <a:pPr>
              <a:buNone/>
            </a:pPr>
            <a:r>
              <a:rPr lang="es-ES" sz="1800" b="1" dirty="0" smtClean="0"/>
              <a:t>19.2Ejemploafter</a:t>
            </a:r>
          </a:p>
          <a:p>
            <a:pPr>
              <a:buNone/>
            </a:pPr>
            <a:endParaRPr lang="es-ES" sz="1800" b="1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 INSTEAD OF:</a:t>
            </a:r>
          </a:p>
          <a:p>
            <a:r>
              <a:rPr lang="es-ES" sz="1800" dirty="0" smtClean="0"/>
              <a:t>Los desencadenadores INSTEAD OF se activan en lugar de la acción desencadenadora y antes del procesamiento de las restricciones. </a:t>
            </a:r>
          </a:p>
          <a:p>
            <a:pPr algn="r">
              <a:buNone/>
            </a:pPr>
            <a:r>
              <a:rPr lang="es-ES" sz="1800" b="1" i="1" dirty="0" err="1" smtClean="0"/>
              <a:t>Instead</a:t>
            </a:r>
            <a:r>
              <a:rPr lang="es-ES" sz="1800" b="1" i="1" dirty="0" smtClean="0"/>
              <a:t> of1.sql</a:t>
            </a:r>
          </a:p>
          <a:p>
            <a:pPr marL="0" indent="0">
              <a:buNone/>
            </a:pPr>
            <a:r>
              <a:rPr lang="es-ES" sz="2000" dirty="0" smtClean="0"/>
              <a:t>Si una tabla incluye desencadenadores AFTER, se activarán cuando finalice el procesamiento de las restricciones. Si se infringen las restricciones, se revertirán las acciones del desencadenador INSTEAD OF y no se ejecutará el desencadenador AFTER.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2483768" y="4725144"/>
            <a:ext cx="20262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/>
              <a:t>Trigger</a:t>
            </a:r>
            <a:r>
              <a:rPr lang="es-ES" dirty="0" smtClean="0"/>
              <a:t> INSTEAD OF</a:t>
            </a:r>
            <a:endParaRPr lang="es-ES" dirty="0"/>
          </a:p>
        </p:txBody>
      </p:sp>
      <p:sp>
        <p:nvSpPr>
          <p:cNvPr id="7" name="6 Rombo"/>
          <p:cNvSpPr/>
          <p:nvPr/>
        </p:nvSpPr>
        <p:spPr>
          <a:xfrm>
            <a:off x="2411760" y="5517232"/>
            <a:ext cx="2232248" cy="64807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chemeClr val="tx1"/>
                </a:solidFill>
              </a:rPr>
              <a:t>PK, </a:t>
            </a:r>
            <a:r>
              <a:rPr lang="es-ES" sz="1400" dirty="0" err="1" smtClean="0">
                <a:solidFill>
                  <a:schemeClr val="tx1"/>
                </a:solidFill>
              </a:rPr>
              <a:t>UK’s,FK’s</a:t>
            </a:r>
            <a:r>
              <a:rPr lang="es-ES" sz="1400" dirty="0" smtClean="0">
                <a:solidFill>
                  <a:schemeClr val="tx1"/>
                </a:solidFill>
              </a:rPr>
              <a:t>, </a:t>
            </a:r>
            <a:r>
              <a:rPr lang="es-ES" sz="1400" dirty="0" err="1" smtClean="0">
                <a:solidFill>
                  <a:schemeClr val="tx1"/>
                </a:solidFill>
              </a:rPr>
              <a:t>Check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20072" y="5661248"/>
            <a:ext cx="14638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 smtClean="0"/>
              <a:t>Trigger</a:t>
            </a:r>
            <a:r>
              <a:rPr lang="es-ES" dirty="0" smtClean="0"/>
              <a:t> AFTER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5661248"/>
            <a:ext cx="75052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Fin de </a:t>
            </a:r>
            <a:endParaRPr lang="es-ES" dirty="0"/>
          </a:p>
        </p:txBody>
      </p:sp>
      <p:cxnSp>
        <p:nvCxnSpPr>
          <p:cNvPr id="11" name="10 Conector recto"/>
          <p:cNvCxnSpPr>
            <a:stCxn id="6" idx="2"/>
            <a:endCxn id="7" idx="0"/>
          </p:cNvCxnSpPr>
          <p:nvPr/>
        </p:nvCxnSpPr>
        <p:spPr>
          <a:xfrm>
            <a:off x="3496898" y="5094476"/>
            <a:ext cx="30986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>
            <a:stCxn id="7" idx="3"/>
            <a:endCxn id="8" idx="1"/>
          </p:cNvCxnSpPr>
          <p:nvPr/>
        </p:nvCxnSpPr>
        <p:spPr>
          <a:xfrm>
            <a:off x="4644008" y="5841268"/>
            <a:ext cx="576064" cy="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>
            <a:stCxn id="9" idx="3"/>
            <a:endCxn id="7" idx="1"/>
          </p:cNvCxnSpPr>
          <p:nvPr/>
        </p:nvCxnSpPr>
        <p:spPr>
          <a:xfrm flipV="1">
            <a:off x="1722126" y="5841268"/>
            <a:ext cx="689634" cy="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 INSTEAD OF:</a:t>
            </a:r>
          </a:p>
          <a:p>
            <a:r>
              <a:rPr lang="es-ES" sz="1800" dirty="0" smtClean="0"/>
              <a:t>Las vistas basadas en funciones de agregación son de solo lectura. Los desencadenadores INSTEAD OF resuelven este problema.</a:t>
            </a:r>
          </a:p>
          <a:p>
            <a:pPr algn="r">
              <a:buNone/>
            </a:pPr>
            <a:r>
              <a:rPr lang="es-ES" sz="1800" b="1" i="1" dirty="0" err="1" smtClean="0"/>
              <a:t>Instead</a:t>
            </a:r>
            <a:r>
              <a:rPr lang="es-ES" sz="1800" b="1" i="1" dirty="0" smtClean="0"/>
              <a:t> of 2</a:t>
            </a:r>
            <a:endParaRPr lang="es-ES" sz="2000" b="1" i="1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 INSTEAD OF:</a:t>
            </a:r>
          </a:p>
          <a:p>
            <a:r>
              <a:rPr lang="es-ES" sz="1800" dirty="0" smtClean="0"/>
              <a:t>Si una vista se define como una consulta que combina varias tablas, solo se puede ejecutar una instrucción UPDATE para realizar actualizaciones a través de la vista cuando las modificaciones afectan a columnas de una sola tabla.</a:t>
            </a:r>
          </a:p>
          <a:p>
            <a:pPr algn="r">
              <a:buNone/>
            </a:pPr>
            <a:r>
              <a:rPr lang="es-ES" sz="1800" dirty="0" smtClean="0"/>
              <a:t> </a:t>
            </a:r>
            <a:r>
              <a:rPr lang="es-ES" sz="1800" b="1" i="1" dirty="0" err="1" smtClean="0"/>
              <a:t>Instead</a:t>
            </a:r>
            <a:r>
              <a:rPr lang="es-ES" sz="1800" b="1" i="1" dirty="0" smtClean="0"/>
              <a:t> of 3</a:t>
            </a:r>
          </a:p>
          <a:p>
            <a:r>
              <a:rPr lang="es-ES" sz="2000" dirty="0" smtClean="0"/>
              <a:t>NOTA: ???</a:t>
            </a:r>
          </a:p>
          <a:p>
            <a:r>
              <a:rPr lang="es-ES" sz="2000" dirty="0" smtClean="0"/>
              <a:t>No se puede crear un </a:t>
            </a:r>
            <a:r>
              <a:rPr lang="es-ES" sz="2000" dirty="0" err="1" smtClean="0"/>
              <a:t>trigger</a:t>
            </a:r>
            <a:r>
              <a:rPr lang="es-ES" sz="2000" dirty="0" smtClean="0"/>
              <a:t> INSTEAD OF en una vista definida con la opción WITH CHECK</a:t>
            </a:r>
          </a:p>
          <a:p>
            <a:endParaRPr lang="es-ES" sz="2000" b="1" i="1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DML:</a:t>
            </a:r>
          </a:p>
          <a:p>
            <a:pPr marL="0" indent="0">
              <a:buNone/>
            </a:pPr>
            <a:r>
              <a:rPr lang="es-ES" sz="2000" dirty="0" smtClean="0"/>
              <a:t>Habilitar y deshabilitar </a:t>
            </a:r>
            <a:r>
              <a:rPr lang="es-ES" sz="2000" dirty="0" err="1" smtClean="0"/>
              <a:t>trigger</a:t>
            </a:r>
            <a:endParaRPr lang="es-ES" sz="2000" dirty="0" smtClean="0"/>
          </a:p>
          <a:p>
            <a:pPr marL="0" indent="0">
              <a:buNone/>
            </a:pPr>
            <a:r>
              <a:rPr lang="es-ES" sz="2000" dirty="0"/>
              <a:t>Existen dos motivos para deshabilitarlos:</a:t>
            </a:r>
          </a:p>
          <a:p>
            <a:pPr marL="360363" indent="0">
              <a:buNone/>
            </a:pPr>
            <a:r>
              <a:rPr lang="es-ES" sz="2000" dirty="0" smtClean="0"/>
              <a:t>1</a:t>
            </a:r>
            <a:r>
              <a:rPr lang="es-ES" sz="2000" dirty="0"/>
              <a:t>. Para acelerar ciertos procesos se puede deshabilitar </a:t>
            </a:r>
            <a:r>
              <a:rPr lang="es-ES" sz="2000" dirty="0" smtClean="0"/>
              <a:t>temporalmente </a:t>
            </a:r>
            <a:r>
              <a:rPr lang="es-ES" sz="2000" dirty="0"/>
              <a:t>un </a:t>
            </a:r>
            <a:r>
              <a:rPr lang="es-ES" sz="2000" dirty="0" err="1"/>
              <a:t>trigger</a:t>
            </a:r>
            <a:r>
              <a:rPr lang="es-ES" sz="2000" dirty="0"/>
              <a:t>. Se consigue con la </a:t>
            </a:r>
            <a:r>
              <a:rPr lang="es-ES" sz="2000" dirty="0" smtClean="0"/>
              <a:t>instrucción ALTER </a:t>
            </a:r>
            <a:r>
              <a:rPr lang="es-ES" sz="2000" dirty="0"/>
              <a:t>TABLE con la opción DISABLE TRIGGER.</a:t>
            </a:r>
          </a:p>
          <a:p>
            <a:pPr marL="360363" indent="0">
              <a:buNone/>
            </a:pPr>
            <a:r>
              <a:rPr lang="es-ES" sz="2000" dirty="0" smtClean="0"/>
              <a:t>2</a:t>
            </a:r>
            <a:r>
              <a:rPr lang="es-ES" sz="2000" dirty="0"/>
              <a:t>. Para evitar que se ejecuten con los </a:t>
            </a:r>
            <a:r>
              <a:rPr lang="es-ES" sz="2000" dirty="0" err="1"/>
              <a:t>triggers</a:t>
            </a:r>
            <a:r>
              <a:rPr lang="es-ES" sz="2000" dirty="0"/>
              <a:t> en </a:t>
            </a:r>
            <a:r>
              <a:rPr lang="es-ES" sz="2000" dirty="0" smtClean="0"/>
              <a:t>respuesta a </a:t>
            </a:r>
            <a:r>
              <a:rPr lang="es-ES" sz="2000" dirty="0"/>
              <a:t>la recepción de datos provenientes de la duplicación. Se </a:t>
            </a:r>
            <a:r>
              <a:rPr lang="es-ES" sz="2000" dirty="0" smtClean="0"/>
              <a:t>consigue </a:t>
            </a:r>
            <a:r>
              <a:rPr lang="es-ES" sz="2000" dirty="0"/>
              <a:t>con la instrucción CREATE o ALTER TRIGGER con la </a:t>
            </a:r>
            <a:r>
              <a:rPr lang="es-ES" sz="2000" dirty="0" smtClean="0"/>
              <a:t>opción </a:t>
            </a:r>
            <a:r>
              <a:rPr lang="es-ES" sz="2000" dirty="0"/>
              <a:t>NOT FOR REPLICATION</a:t>
            </a:r>
            <a:r>
              <a:rPr lang="es-ES" sz="2000" dirty="0" smtClean="0"/>
              <a:t>.</a:t>
            </a:r>
          </a:p>
          <a:p>
            <a:pPr marL="360363" indent="0" algn="r">
              <a:buNone/>
            </a:pPr>
            <a:r>
              <a:rPr lang="es-ES" sz="2000" b="1" i="1" dirty="0" smtClean="0"/>
              <a:t>13.Deshabilitar.sql</a:t>
            </a:r>
          </a:p>
          <a:p>
            <a:pPr marL="0" indent="0">
              <a:buNone/>
            </a:pPr>
            <a:r>
              <a:rPr lang="es-ES" sz="2000" dirty="0"/>
              <a:t>Para volver a habilitar un </a:t>
            </a:r>
            <a:r>
              <a:rPr lang="es-ES" sz="2000" dirty="0" err="1"/>
              <a:t>trigger</a:t>
            </a:r>
            <a:r>
              <a:rPr lang="es-ES" sz="2000" dirty="0"/>
              <a:t> usamos la instrucción </a:t>
            </a:r>
            <a:r>
              <a:rPr lang="es-ES" sz="2000" dirty="0" smtClean="0"/>
              <a:t>ALTER </a:t>
            </a:r>
            <a:r>
              <a:rPr lang="es-ES" sz="2000" dirty="0"/>
              <a:t>TABLE con la opción ENABLE TRIGGER</a:t>
            </a:r>
            <a:r>
              <a:rPr lang="es-ES" sz="2000" dirty="0" smtClean="0"/>
              <a:t>.</a:t>
            </a:r>
          </a:p>
          <a:p>
            <a:pPr marL="0" indent="0" algn="r">
              <a:buNone/>
            </a:pPr>
            <a:r>
              <a:rPr lang="es-ES" sz="2000" b="1" i="1" dirty="0" smtClean="0"/>
              <a:t>14.Habilitar.sql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DML:</a:t>
            </a:r>
          </a:p>
          <a:p>
            <a:pPr>
              <a:buNone/>
            </a:pPr>
            <a:r>
              <a:rPr lang="es-ES" sz="2000" dirty="0" err="1" smtClean="0">
                <a:latin typeface="Perpetua" pitchFamily="18" charset="0"/>
              </a:rPr>
              <a:t>Triggers</a:t>
            </a:r>
            <a:r>
              <a:rPr lang="es-ES" sz="2000" b="1" u="sng" dirty="0" smtClean="0">
                <a:latin typeface="Perpetua" pitchFamily="18" charset="0"/>
              </a:rPr>
              <a:t> </a:t>
            </a:r>
            <a:r>
              <a:rPr lang="es-ES" sz="2000" dirty="0" smtClean="0">
                <a:latin typeface="Perpetua" pitchFamily="18" charset="0"/>
              </a:rPr>
              <a:t>recursivos</a:t>
            </a:r>
          </a:p>
          <a:p>
            <a:pPr marL="0" indent="0">
              <a:buNone/>
            </a:pPr>
            <a:r>
              <a:rPr lang="es-ES" sz="2000" dirty="0"/>
              <a:t>Existen dos tipos de recursividad:</a:t>
            </a:r>
          </a:p>
          <a:p>
            <a:pPr marL="360363" indent="0">
              <a:buNone/>
            </a:pPr>
            <a:r>
              <a:rPr lang="es-ES" sz="2000" dirty="0" smtClean="0"/>
              <a:t>1</a:t>
            </a:r>
            <a:r>
              <a:rPr lang="es-ES" sz="2000" dirty="0"/>
              <a:t>. Recursividad indirecta: una sola instrucción obliga a la </a:t>
            </a:r>
            <a:r>
              <a:rPr lang="es-ES" sz="2000" dirty="0" smtClean="0"/>
              <a:t>ejecución </a:t>
            </a:r>
            <a:r>
              <a:rPr lang="es-ES" sz="2000" dirty="0"/>
              <a:t>repetida del mismo </a:t>
            </a:r>
            <a:r>
              <a:rPr lang="es-ES" sz="2000" dirty="0" err="1"/>
              <a:t>trigger</a:t>
            </a:r>
            <a:r>
              <a:rPr lang="es-ES" sz="2000" dirty="0"/>
              <a:t> mediante la ejecución de otros </a:t>
            </a:r>
            <a:r>
              <a:rPr lang="es-ES" sz="2000" dirty="0" err="1"/>
              <a:t>triggers</a:t>
            </a:r>
            <a:r>
              <a:rPr lang="es-ES" sz="2000" dirty="0" smtClean="0"/>
              <a:t>. Por </a:t>
            </a:r>
            <a:r>
              <a:rPr lang="es-ES" sz="2000" dirty="0"/>
              <a:t>ejemplo, si un </a:t>
            </a:r>
            <a:r>
              <a:rPr lang="es-ES" sz="2000" dirty="0" err="1"/>
              <a:t>trigger</a:t>
            </a:r>
            <a:r>
              <a:rPr lang="es-ES" sz="2000" dirty="0"/>
              <a:t> sobre </a:t>
            </a:r>
            <a:r>
              <a:rPr lang="es-ES" sz="2000" dirty="0" err="1"/>
              <a:t>Products</a:t>
            </a:r>
            <a:r>
              <a:rPr lang="es-ES" sz="2000" dirty="0"/>
              <a:t>, el </a:t>
            </a:r>
            <a:r>
              <a:rPr lang="es-ES" sz="2000" dirty="0" err="1"/>
              <a:t>trigger</a:t>
            </a:r>
            <a:r>
              <a:rPr lang="es-ES" sz="2000" dirty="0"/>
              <a:t> definido </a:t>
            </a:r>
            <a:r>
              <a:rPr lang="es-ES" sz="2000" dirty="0" smtClean="0"/>
              <a:t>para esta </a:t>
            </a:r>
            <a:r>
              <a:rPr lang="es-ES" sz="2000" dirty="0"/>
              <a:t>última tabla volverá a activarse.</a:t>
            </a:r>
          </a:p>
          <a:p>
            <a:pPr marL="360363" indent="0">
              <a:buNone/>
            </a:pPr>
            <a:r>
              <a:rPr lang="es-ES" sz="2000" dirty="0" smtClean="0"/>
              <a:t>2</a:t>
            </a:r>
            <a:r>
              <a:rPr lang="es-ES" sz="2000" dirty="0"/>
              <a:t>. Recursividad directa: una tabla base tiene un </a:t>
            </a:r>
            <a:r>
              <a:rPr lang="es-ES" sz="2000" dirty="0" err="1"/>
              <a:t>trigger</a:t>
            </a:r>
            <a:r>
              <a:rPr lang="es-ES" sz="2000" dirty="0"/>
              <a:t> que vuelve </a:t>
            </a:r>
            <a:r>
              <a:rPr lang="es-ES" sz="2000" dirty="0" smtClean="0"/>
              <a:t>a modificar </a:t>
            </a:r>
            <a:r>
              <a:rPr lang="es-ES" sz="2000" dirty="0"/>
              <a:t>algunos datos en la tabla. En este caso, La </a:t>
            </a:r>
            <a:r>
              <a:rPr lang="es-ES" sz="2000" dirty="0" smtClean="0"/>
              <a:t>configuración predeterminada </a:t>
            </a:r>
            <a:r>
              <a:rPr lang="es-ES" sz="2000" dirty="0"/>
              <a:t>de SQL Server hace que no vuelva a activar el </a:t>
            </a:r>
            <a:r>
              <a:rPr lang="es-ES" sz="2000" dirty="0" err="1"/>
              <a:t>trigger</a:t>
            </a:r>
            <a:r>
              <a:rPr lang="es-ES" sz="2000" dirty="0" smtClean="0"/>
              <a:t>, evitando </a:t>
            </a:r>
            <a:r>
              <a:rPr lang="es-ES" sz="2000" dirty="0"/>
              <a:t>con ello la recursividad directa</a:t>
            </a:r>
            <a:r>
              <a:rPr lang="es-ES" sz="2000" dirty="0" smtClean="0"/>
              <a:t>.</a:t>
            </a:r>
          </a:p>
          <a:p>
            <a:pPr marL="360363" indent="0" algn="r">
              <a:buNone/>
            </a:pPr>
            <a:r>
              <a:rPr lang="es-ES" sz="2000" b="1" i="1" dirty="0" smtClean="0"/>
              <a:t>17.Recursivos1.sql</a:t>
            </a:r>
          </a:p>
          <a:p>
            <a:pPr marL="360363" indent="0" algn="r">
              <a:buNone/>
            </a:pPr>
            <a:r>
              <a:rPr lang="es-ES" sz="2000" b="1" i="1" dirty="0" smtClean="0"/>
              <a:t>18.Recursivos2.sql</a:t>
            </a:r>
            <a:endParaRPr lang="es-ES" sz="2000" b="1" i="1" dirty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DML:</a:t>
            </a:r>
          </a:p>
          <a:p>
            <a:pPr>
              <a:buNone/>
            </a:pPr>
            <a:r>
              <a:rPr lang="es-ES" sz="2000" dirty="0" err="1" smtClean="0">
                <a:latin typeface="Perpetua" pitchFamily="18" charset="0"/>
              </a:rPr>
              <a:t>Triggers</a:t>
            </a:r>
            <a:r>
              <a:rPr lang="es-ES" sz="2000" b="1" u="sng" dirty="0" smtClean="0">
                <a:latin typeface="Perpetua" pitchFamily="18" charset="0"/>
              </a:rPr>
              <a:t> </a:t>
            </a:r>
            <a:r>
              <a:rPr lang="es-ES" sz="2000" dirty="0" smtClean="0">
                <a:latin typeface="Perpetua" pitchFamily="18" charset="0"/>
              </a:rPr>
              <a:t>recursivos</a:t>
            </a:r>
          </a:p>
          <a:p>
            <a:pPr marL="360363" indent="0">
              <a:buNone/>
            </a:pPr>
            <a:r>
              <a:rPr lang="es-ES" sz="2000" dirty="0" smtClean="0"/>
              <a:t>Para </a:t>
            </a:r>
            <a:r>
              <a:rPr lang="es-ES" sz="2000" dirty="0"/>
              <a:t>evitar la recursividad de los </a:t>
            </a:r>
            <a:r>
              <a:rPr lang="es-ES" sz="2000" dirty="0" err="1"/>
              <a:t>triggers</a:t>
            </a:r>
            <a:r>
              <a:rPr lang="es-ES" sz="2000" dirty="0"/>
              <a:t> se debe configurar la opción</a:t>
            </a:r>
          </a:p>
          <a:p>
            <a:pPr marL="360363" indent="0">
              <a:buNone/>
            </a:pPr>
            <a:r>
              <a:rPr lang="es-ES" sz="2000" dirty="0"/>
              <a:t>'</a:t>
            </a:r>
            <a:r>
              <a:rPr lang="es-ES" sz="2000" dirty="0" err="1"/>
              <a:t>recursive</a:t>
            </a:r>
            <a:r>
              <a:rPr lang="es-ES" sz="2000" dirty="0"/>
              <a:t> </a:t>
            </a:r>
            <a:r>
              <a:rPr lang="es-ES" sz="2000" dirty="0" err="1"/>
              <a:t>triggers</a:t>
            </a:r>
            <a:r>
              <a:rPr lang="es-ES" sz="2000" dirty="0"/>
              <a:t>' en 'true' a nivel de base de datos mediante el procedimiento</a:t>
            </a:r>
          </a:p>
          <a:p>
            <a:pPr marL="360363" indent="0">
              <a:buNone/>
            </a:pPr>
            <a:r>
              <a:rPr lang="es-ES" sz="2000" dirty="0"/>
              <a:t>almacenado de sistema </a:t>
            </a:r>
            <a:r>
              <a:rPr lang="es-ES" sz="2000" dirty="0" err="1"/>
              <a:t>sp_dboption</a:t>
            </a:r>
            <a:r>
              <a:rPr lang="es-ES" sz="2000" dirty="0"/>
              <a:t> o indicar la opción </a:t>
            </a:r>
            <a:r>
              <a:rPr lang="es-ES" sz="2000" dirty="0" smtClean="0"/>
              <a:t>RECURSIVE_TRIGGERS </a:t>
            </a:r>
            <a:r>
              <a:rPr lang="es-ES" sz="2000" dirty="0"/>
              <a:t>ON </a:t>
            </a:r>
            <a:r>
              <a:rPr lang="es-ES" sz="2000" dirty="0" smtClean="0"/>
              <a:t>en la </a:t>
            </a:r>
            <a:r>
              <a:rPr lang="es-ES" sz="2000" dirty="0"/>
              <a:t>instrucción ALTER DATABASE</a:t>
            </a:r>
            <a:r>
              <a:rPr lang="es-ES" sz="2000" dirty="0" smtClean="0"/>
              <a:t>.</a:t>
            </a:r>
          </a:p>
          <a:p>
            <a:pPr marL="360363" indent="0" algn="r">
              <a:buNone/>
            </a:pPr>
            <a:r>
              <a:rPr lang="es-ES" sz="2000" b="1" i="1" dirty="0" smtClean="0">
                <a:latin typeface="Perpetua" pitchFamily="18" charset="0"/>
              </a:rPr>
              <a:t>17. Recursivos1.sql</a:t>
            </a:r>
          </a:p>
          <a:p>
            <a:pPr marL="360363" indent="0" algn="r">
              <a:buNone/>
            </a:pPr>
            <a:r>
              <a:rPr lang="es-ES" sz="2000" b="1" i="1" dirty="0" smtClean="0">
                <a:latin typeface="Perpetua" pitchFamily="18" charset="0"/>
              </a:rPr>
              <a:t>18. Recursivos2.sql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83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Introducción-</a:t>
            </a:r>
            <a:r>
              <a:rPr lang="es-ES" sz="2000" b="1" u="sng" dirty="0" err="1" smtClean="0">
                <a:latin typeface="Perpetua" pitchFamily="18" charset="0"/>
              </a:rPr>
              <a:t>Triggers</a:t>
            </a:r>
            <a:r>
              <a:rPr lang="es-ES" sz="2000" b="1" u="sng" dirty="0" smtClean="0">
                <a:latin typeface="Perpetua" pitchFamily="18" charset="0"/>
              </a:rPr>
              <a:t> o desencadenadores</a:t>
            </a:r>
            <a:endParaRPr lang="es-ES" sz="2000" dirty="0" smtClean="0">
              <a:latin typeface="Perpetua" pitchFamily="18" charset="0"/>
            </a:endParaRPr>
          </a:p>
          <a:p>
            <a:pPr marL="0" indent="0">
              <a:buNone/>
            </a:pPr>
            <a:r>
              <a:rPr lang="es-ES" sz="1800" dirty="0" smtClean="0"/>
              <a:t>Es una clase especial de procedimiento almacenado que se ejecuta automáticamente cuando se produce un evento en el servidor de bases de datos.</a:t>
            </a:r>
          </a:p>
          <a:p>
            <a:pPr marL="0" indent="0">
              <a:buNone/>
            </a:pPr>
            <a:r>
              <a:rPr lang="es-ES" sz="1800" dirty="0" smtClean="0"/>
              <a:t>Tipos de desencadenadores:</a:t>
            </a:r>
          </a:p>
          <a:p>
            <a:pPr marL="627063" indent="-254000"/>
            <a:r>
              <a:rPr lang="es-ES" sz="1800" dirty="0" smtClean="0">
                <a:latin typeface="Perpetua" pitchFamily="18" charset="0"/>
              </a:rPr>
              <a:t>Desencadenadores DML. </a:t>
            </a:r>
          </a:p>
          <a:p>
            <a:pPr marL="627063" indent="-254000"/>
            <a:r>
              <a:rPr lang="es-ES" sz="1800" dirty="0" smtClean="0">
                <a:latin typeface="Perpetua" pitchFamily="18" charset="0"/>
              </a:rPr>
              <a:t>Los desencadenadores DDL. </a:t>
            </a:r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83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err="1" smtClean="0">
                <a:latin typeface="Perpetua" pitchFamily="18" charset="0"/>
              </a:rPr>
              <a:t>Triggers</a:t>
            </a:r>
            <a:r>
              <a:rPr lang="es-ES" sz="2000" b="1" u="sng" dirty="0" smtClean="0">
                <a:latin typeface="Perpetua" pitchFamily="18" charset="0"/>
              </a:rPr>
              <a:t> o desencadenadores</a:t>
            </a:r>
            <a:endParaRPr lang="es-ES" sz="2000" dirty="0" smtClean="0">
              <a:latin typeface="Perpetua" pitchFamily="18" charset="0"/>
            </a:endParaRPr>
          </a:p>
          <a:p>
            <a:pPr marL="0" indent="0">
              <a:buNone/>
            </a:pPr>
            <a:r>
              <a:rPr lang="es-ES" sz="1800" dirty="0" smtClean="0"/>
              <a:t>Es una clase especial de procedimiento almacenado que se ejecuta automáticamente cuando se produce un evento en el servidor de bases de datos.</a:t>
            </a:r>
          </a:p>
          <a:p>
            <a:pPr marL="0" indent="0">
              <a:buNone/>
            </a:pPr>
            <a:r>
              <a:rPr lang="es-ES" sz="1800" dirty="0" smtClean="0"/>
              <a:t>Tipos de desencadenadores:</a:t>
            </a:r>
          </a:p>
          <a:p>
            <a:r>
              <a:rPr lang="es-ES" sz="1800" dirty="0" smtClean="0"/>
              <a:t>Los desencadenadores DDL se ejecutan en respuesta a una variedad de eventos de lenguaje de definición de datos (DDL). Estos eventos corresponden principalmente a instrucciones CREATE, ALTER y DROP de </a:t>
            </a:r>
            <a:r>
              <a:rPr lang="es-ES" sz="1800" dirty="0" err="1" smtClean="0"/>
              <a:t>Transact</a:t>
            </a:r>
            <a:r>
              <a:rPr lang="es-ES" sz="1800" dirty="0" smtClean="0"/>
              <a:t>-SQL, y a determinados procedimientos almacenados del sistema que ejecutan operaciones de tipo DDL. Los desencadenadores </a:t>
            </a:r>
            <a:r>
              <a:rPr lang="es-ES" sz="1800" dirty="0" err="1" smtClean="0"/>
              <a:t>logon</a:t>
            </a:r>
            <a:r>
              <a:rPr lang="es-ES" sz="1800" dirty="0" smtClean="0"/>
              <a:t> se activan en respuesta al evento LOGON que se genera cuando se establece la sesión de un usuario.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Antes era dificultoso auditar los cambios en el esquema subyacente (no auditar los datos).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Un </a:t>
            </a:r>
            <a:r>
              <a:rPr lang="es-ES" sz="1800" dirty="0" err="1" smtClean="0">
                <a:latin typeface="Perpetua" pitchFamily="18" charset="0"/>
              </a:rPr>
              <a:t>trigger</a:t>
            </a:r>
            <a:r>
              <a:rPr lang="es-ES" sz="1800" dirty="0" smtClean="0">
                <a:latin typeface="Perpetua" pitchFamily="18" charset="0"/>
              </a:rPr>
              <a:t> DDL puede ser definido a nivel de servidor o de base de datos.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Pueden ser lanzados para la creación, modificación o borrado de cualquier objeto de SQL Server.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Para saber qué evento lanzó el </a:t>
            </a:r>
            <a:r>
              <a:rPr lang="es-ES" sz="1800" dirty="0" err="1" smtClean="0">
                <a:latin typeface="Perpetua" pitchFamily="18" charset="0"/>
              </a:rPr>
              <a:t>trigger</a:t>
            </a:r>
            <a:r>
              <a:rPr lang="es-ES" sz="1800" dirty="0" smtClean="0">
                <a:latin typeface="Perpetua" pitchFamily="18" charset="0"/>
              </a:rPr>
              <a:t> se utiliza la función </a:t>
            </a:r>
            <a:r>
              <a:rPr lang="es-ES" sz="1800" b="1" i="1" dirty="0" err="1" smtClean="0">
                <a:latin typeface="Perpetua" pitchFamily="18" charset="0"/>
              </a:rPr>
              <a:t>eventdata</a:t>
            </a:r>
            <a:r>
              <a:rPr lang="es-ES" sz="1800" b="1" i="1" dirty="0" smtClean="0">
                <a:latin typeface="Perpetua" pitchFamily="18" charset="0"/>
              </a:rPr>
              <a:t>()</a:t>
            </a:r>
            <a:r>
              <a:rPr lang="es-ES" sz="1800" dirty="0" smtClean="0">
                <a:latin typeface="Perpetua" pitchFamily="18" charset="0"/>
              </a:rPr>
              <a:t>. No se utiliza la función </a:t>
            </a:r>
            <a:r>
              <a:rPr lang="es-ES" sz="1800" i="1" dirty="0" err="1" smtClean="0">
                <a:latin typeface="Perpetua" pitchFamily="18" charset="0"/>
              </a:rPr>
              <a:t>Update</a:t>
            </a:r>
            <a:r>
              <a:rPr lang="es-ES" sz="1800" i="1" dirty="0" smtClean="0">
                <a:latin typeface="Perpetua" pitchFamily="18" charset="0"/>
              </a:rPr>
              <a:t>().</a:t>
            </a:r>
          </a:p>
          <a:p>
            <a:pPr marL="0" indent="0">
              <a:buNone/>
            </a:pPr>
            <a:endParaRPr lang="es-ES" sz="1800" dirty="0" smtClean="0">
              <a:latin typeface="Perpetua" pitchFamily="18" charset="0"/>
            </a:endParaRP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35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4104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Creación y modificación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No se definen sobre objetos de bases de datos y no se permite INSTEAD OF.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Se pueden especificar a nivel de servidor (ALL SERVER) o a nivel de base de datos (DATABASE).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Eventos a nivel Servidor:</a:t>
            </a:r>
          </a:p>
          <a:p>
            <a:pPr marL="711200">
              <a:buNone/>
            </a:pPr>
            <a:r>
              <a:rPr lang="es-ES" sz="1600" dirty="0" smtClean="0"/>
              <a:t>• </a:t>
            </a:r>
            <a:r>
              <a:rPr lang="es-ES" sz="1600" dirty="0" smtClean="0">
                <a:latin typeface="Perpetua" pitchFamily="18" charset="0"/>
              </a:rPr>
              <a:t>CREATE|ALTER|DROP LOGIN</a:t>
            </a:r>
          </a:p>
          <a:p>
            <a:pPr marL="711200">
              <a:buNone/>
            </a:pPr>
            <a:r>
              <a:rPr lang="es-ES" sz="1600" dirty="0" smtClean="0">
                <a:latin typeface="Perpetua" pitchFamily="18" charset="0"/>
              </a:rPr>
              <a:t>• CREATE|DROP HTTP ENDPOINT</a:t>
            </a:r>
          </a:p>
          <a:p>
            <a:pPr marL="711200">
              <a:buNone/>
            </a:pPr>
            <a:r>
              <a:rPr lang="es-ES" sz="1600" dirty="0" smtClean="0">
                <a:latin typeface="Perpetua" pitchFamily="18" charset="0"/>
              </a:rPr>
              <a:t>• GRANT|DENY|REVOKE SERVER ACCESS</a:t>
            </a:r>
          </a:p>
          <a:p>
            <a:pPr marL="711200">
              <a:buNone/>
            </a:pPr>
            <a:r>
              <a:rPr lang="es-ES" sz="1600" dirty="0" smtClean="0">
                <a:latin typeface="Perpetua" pitchFamily="18" charset="0"/>
              </a:rPr>
              <a:t>• CREATE|ALTER|DROP CERT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El resto de eventos que pueden ser usados por los </a:t>
            </a:r>
            <a:r>
              <a:rPr lang="es-ES" sz="1800" dirty="0" err="1" smtClean="0">
                <a:latin typeface="Perpetua" pitchFamily="18" charset="0"/>
              </a:rPr>
              <a:t>triggers</a:t>
            </a:r>
            <a:r>
              <a:rPr lang="es-ES" sz="1800" dirty="0" smtClean="0">
                <a:latin typeface="Perpetua" pitchFamily="18" charset="0"/>
              </a:rPr>
              <a:t> DDL son a nivel de base de datos:</a:t>
            </a:r>
          </a:p>
          <a:p>
            <a:pPr marL="534988" indent="-166688"/>
            <a:r>
              <a:rPr lang="es-ES" sz="1600" dirty="0" smtClean="0">
                <a:latin typeface="Perpetua" pitchFamily="18" charset="0"/>
              </a:rPr>
              <a:t>CREATE|ALTER|DROP TABLE, CREATE|ALTER|DROP TRIGGER</a:t>
            </a:r>
          </a:p>
          <a:p>
            <a:pPr marL="0" indent="12700">
              <a:buNone/>
            </a:pPr>
            <a:endParaRPr lang="es-ES" sz="16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5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Creación y modificación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Un evento interesante es DDL_DATABASE_LEVEL_EVENTS. Incluye todos los eventos que pueden ocurrir en la base de datos, y es satisfactorio para situaciones en las que el DBA podría desear registrar o bloquear cualquier cambio realizado en la base de datos.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Ejemplo: deshacemos cualquier modificación DDL: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CREATE TRIGGER </a:t>
            </a:r>
            <a:r>
              <a:rPr lang="es-ES" sz="1600" dirty="0" err="1" smtClean="0">
                <a:latin typeface="Perpetua" pitchFamily="18" charset="0"/>
              </a:rPr>
              <a:t>SinCambios</a:t>
            </a:r>
            <a:endParaRPr lang="es-ES" sz="1600" dirty="0" smtClean="0">
              <a:latin typeface="Perpetua" pitchFamily="18" charset="0"/>
            </a:endParaRP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ON DATABASE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FOR DDL_DATABASE_LEVEL_EVENTS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AS</a:t>
            </a:r>
          </a:p>
          <a:p>
            <a:pPr lvl="1" indent="12700">
              <a:buNone/>
            </a:pPr>
            <a:r>
              <a:rPr lang="en-US" sz="1600" dirty="0" smtClean="0">
                <a:latin typeface="Perpetua" pitchFamily="18" charset="0"/>
              </a:rPr>
              <a:t>SELECT 'DDL’s no </a:t>
            </a:r>
            <a:r>
              <a:rPr lang="en-US" sz="1600" dirty="0" err="1" smtClean="0">
                <a:latin typeface="Perpetua" pitchFamily="18" charset="0"/>
              </a:rPr>
              <a:t>están</a:t>
            </a:r>
            <a:r>
              <a:rPr lang="en-US" sz="1600" dirty="0" smtClean="0">
                <a:latin typeface="Perpetua" pitchFamily="18" charset="0"/>
              </a:rPr>
              <a:t> </a:t>
            </a:r>
            <a:r>
              <a:rPr lang="en-US" sz="1600" dirty="0" err="1" smtClean="0">
                <a:latin typeface="Perpetua" pitchFamily="18" charset="0"/>
              </a:rPr>
              <a:t>permitidas</a:t>
            </a:r>
            <a:r>
              <a:rPr lang="en-US" sz="1600" dirty="0" smtClean="0">
                <a:latin typeface="Perpetua" pitchFamily="18" charset="0"/>
              </a:rPr>
              <a:t> en la base de </a:t>
            </a:r>
            <a:r>
              <a:rPr lang="en-US" sz="1600" dirty="0" err="1" smtClean="0">
                <a:latin typeface="Perpetua" pitchFamily="18" charset="0"/>
              </a:rPr>
              <a:t>datos</a:t>
            </a:r>
            <a:r>
              <a:rPr lang="en-US" sz="1600" dirty="0" smtClean="0">
                <a:latin typeface="Perpetua" pitchFamily="18" charset="0"/>
              </a:rPr>
              <a:t> actual!'</a:t>
            </a:r>
          </a:p>
          <a:p>
            <a:pPr lvl="1" indent="12700">
              <a:buNone/>
            </a:pPr>
            <a:r>
              <a:rPr lang="en-US" sz="1600" dirty="0" smtClean="0">
                <a:latin typeface="Perpetua" pitchFamily="18" charset="0"/>
              </a:rPr>
              <a:t>SELECT ‘Para </a:t>
            </a:r>
            <a:r>
              <a:rPr lang="en-US" sz="1600" dirty="0" err="1" smtClean="0">
                <a:latin typeface="Perpetua" pitchFamily="18" charset="0"/>
              </a:rPr>
              <a:t>permitir</a:t>
            </a:r>
            <a:r>
              <a:rPr lang="en-US" sz="1600" dirty="0" smtClean="0">
                <a:latin typeface="Perpetua" pitchFamily="18" charset="0"/>
              </a:rPr>
              <a:t> DDL’s, </a:t>
            </a:r>
            <a:r>
              <a:rPr lang="en-US" sz="1600" dirty="0" err="1" smtClean="0">
                <a:latin typeface="Perpetua" pitchFamily="18" charset="0"/>
              </a:rPr>
              <a:t>elimina</a:t>
            </a:r>
            <a:r>
              <a:rPr lang="en-US" sz="1600" dirty="0" smtClean="0">
                <a:latin typeface="Perpetua" pitchFamily="18" charset="0"/>
              </a:rPr>
              <a:t> el trigger </a:t>
            </a:r>
            <a:r>
              <a:rPr lang="es-ES" sz="1600" dirty="0" err="1" smtClean="0">
                <a:latin typeface="Perpetua" pitchFamily="18" charset="0"/>
              </a:rPr>
              <a:t>SinCambios</a:t>
            </a:r>
            <a:r>
              <a:rPr lang="en-US" sz="1600" dirty="0" smtClean="0">
                <a:latin typeface="Perpetua" pitchFamily="18" charset="0"/>
              </a:rPr>
              <a:t>.'</a:t>
            </a:r>
          </a:p>
          <a:p>
            <a:pPr lvl="1" indent="12700">
              <a:buNone/>
            </a:pPr>
            <a:r>
              <a:rPr lang="es-ES" sz="1600" dirty="0" smtClean="0">
                <a:latin typeface="Perpetua" pitchFamily="18" charset="0"/>
              </a:rPr>
              <a:t>ROLLBACK</a:t>
            </a:r>
          </a:p>
          <a:p>
            <a:pPr marL="0" indent="12700">
              <a:buNone/>
            </a:pPr>
            <a:endParaRPr lang="es-ES" sz="16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2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Borrado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Se debe especificar el ámbito del </a:t>
            </a:r>
            <a:r>
              <a:rPr lang="es-ES" sz="1800" dirty="0" err="1" smtClean="0">
                <a:latin typeface="Perpetua" pitchFamily="18" charset="0"/>
              </a:rPr>
              <a:t>trigger</a:t>
            </a:r>
            <a:r>
              <a:rPr lang="es-ES" sz="1800" dirty="0" smtClean="0">
                <a:latin typeface="Perpetua" pitchFamily="18" charset="0"/>
              </a:rPr>
              <a:t> en el mandato. Si no lo hacemos, no lo podemos eliminar.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DROP TRIGGER </a:t>
            </a:r>
            <a:r>
              <a:rPr lang="es-ES" sz="1600" i="1" dirty="0" err="1" smtClean="0">
                <a:latin typeface="Perpetua" pitchFamily="18" charset="0"/>
              </a:rPr>
              <a:t>trigger_name</a:t>
            </a:r>
            <a:r>
              <a:rPr lang="es-ES" sz="1600" i="1" dirty="0" smtClean="0">
                <a:latin typeface="Perpetua" pitchFamily="18" charset="0"/>
              </a:rPr>
              <a:t> [ ,...n ]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ON { DATABASE | ALL SERVER } [ ; ]</a:t>
            </a:r>
          </a:p>
          <a:p>
            <a:pPr marL="0" indent="12700">
              <a:buNone/>
            </a:pPr>
            <a:endParaRPr lang="es-ES" sz="16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0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Activado / Desactivado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Su sintaxis es similar a la del borrado.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{ ENABLE | DISABLE } TRIGGER </a:t>
            </a:r>
            <a:r>
              <a:rPr lang="es-ES" sz="1600" i="1" dirty="0" err="1" smtClean="0">
                <a:latin typeface="Perpetua" pitchFamily="18" charset="0"/>
              </a:rPr>
              <a:t>trigger_name</a:t>
            </a:r>
            <a:endParaRPr lang="es-ES" sz="1600" i="1" dirty="0" smtClean="0">
              <a:latin typeface="Perpetua" pitchFamily="18" charset="0"/>
            </a:endParaRP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ON { DATABASE | SERVER } [ ; ]</a:t>
            </a:r>
          </a:p>
          <a:p>
            <a:pPr marL="0" indent="12700">
              <a:buNone/>
            </a:pPr>
            <a:endParaRPr lang="es-ES" sz="16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18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Vistas de catálogo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Tenemos dos vistas: </a:t>
            </a:r>
            <a:r>
              <a:rPr lang="es-ES" sz="1800" i="1" dirty="0" err="1" smtClean="0">
                <a:latin typeface="Perpetua" pitchFamily="18" charset="0"/>
              </a:rPr>
              <a:t>sys.triggers</a:t>
            </a:r>
            <a:r>
              <a:rPr lang="es-ES" sz="1800" dirty="0" smtClean="0">
                <a:latin typeface="Perpetua" pitchFamily="18" charset="0"/>
              </a:rPr>
              <a:t> y </a:t>
            </a:r>
            <a:r>
              <a:rPr lang="es-ES" sz="1800" i="1" dirty="0" err="1" smtClean="0">
                <a:latin typeface="Perpetua" pitchFamily="18" charset="0"/>
              </a:rPr>
              <a:t>sys.triggers_events</a:t>
            </a:r>
            <a:r>
              <a:rPr lang="es-E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Los </a:t>
            </a:r>
            <a:r>
              <a:rPr lang="es-ES" sz="1800" dirty="0" err="1" smtClean="0">
                <a:latin typeface="Perpetua" pitchFamily="18" charset="0"/>
              </a:rPr>
              <a:t>triggers</a:t>
            </a:r>
            <a:r>
              <a:rPr lang="es-ES" sz="1800" dirty="0" smtClean="0">
                <a:latin typeface="Perpetua" pitchFamily="18" charset="0"/>
              </a:rPr>
              <a:t> de nivel de servidor pueden enumerarse con </a:t>
            </a:r>
            <a:r>
              <a:rPr lang="es-ES" sz="1800" dirty="0" err="1" smtClean="0">
                <a:latin typeface="Perpetua" pitchFamily="18" charset="0"/>
              </a:rPr>
              <a:t>sys.server_triggers</a:t>
            </a:r>
            <a:r>
              <a:rPr lang="es-ES" sz="1800" dirty="0" smtClean="0">
                <a:latin typeface="Perpetua" pitchFamily="18" charset="0"/>
              </a:rPr>
              <a:t> y </a:t>
            </a:r>
            <a:r>
              <a:rPr lang="es-ES" sz="1800" dirty="0" err="1" smtClean="0">
                <a:latin typeface="Perpetua" pitchFamily="18" charset="0"/>
              </a:rPr>
              <a:t>sys.server_triggers_events</a:t>
            </a:r>
            <a:r>
              <a:rPr lang="es-E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La columna </a:t>
            </a:r>
            <a:r>
              <a:rPr lang="es-ES" sz="1800" dirty="0" err="1" smtClean="0">
                <a:latin typeface="Perpetua" pitchFamily="18" charset="0"/>
              </a:rPr>
              <a:t>parent_class_desc</a:t>
            </a:r>
            <a:r>
              <a:rPr lang="es-ES" sz="1800" dirty="0" smtClean="0">
                <a:latin typeface="Perpetua" pitchFamily="18" charset="0"/>
              </a:rPr>
              <a:t> se puede usar para diferenciar los </a:t>
            </a:r>
            <a:r>
              <a:rPr lang="es-ES" sz="1800" dirty="0" err="1" smtClean="0">
                <a:latin typeface="Perpetua" pitchFamily="18" charset="0"/>
              </a:rPr>
              <a:t>triggers</a:t>
            </a:r>
            <a:r>
              <a:rPr lang="es-ES" sz="1800" dirty="0" smtClean="0">
                <a:latin typeface="Perpetua" pitchFamily="18" charset="0"/>
              </a:rPr>
              <a:t> DDL de los DML al consultar la vista </a:t>
            </a:r>
            <a:r>
              <a:rPr lang="es-ES" sz="1800" dirty="0" err="1" smtClean="0">
                <a:latin typeface="Perpetua" pitchFamily="18" charset="0"/>
              </a:rPr>
              <a:t>sys.triggers</a:t>
            </a:r>
            <a:r>
              <a:rPr lang="es-E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Esta consulta devuelve el nombre y la fecha de creación de todos los </a:t>
            </a:r>
            <a:r>
              <a:rPr lang="es-ES" sz="1800" dirty="0" err="1" smtClean="0">
                <a:latin typeface="Perpetua" pitchFamily="18" charset="0"/>
              </a:rPr>
              <a:t>triggers</a:t>
            </a:r>
            <a:r>
              <a:rPr lang="es-ES" sz="1800" dirty="0" smtClean="0">
                <a:latin typeface="Perpetua" pitchFamily="18" charset="0"/>
              </a:rPr>
              <a:t> DDL de la base de datos actual: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SELECT </a:t>
            </a:r>
            <a:r>
              <a:rPr lang="es-ES" sz="1600" dirty="0" err="1" smtClean="0">
                <a:latin typeface="Perpetua" pitchFamily="18" charset="0"/>
              </a:rPr>
              <a:t>name</a:t>
            </a:r>
            <a:r>
              <a:rPr lang="es-ES" sz="1600" dirty="0" smtClean="0">
                <a:latin typeface="Perpetua" pitchFamily="18" charset="0"/>
              </a:rPr>
              <a:t>, </a:t>
            </a:r>
            <a:r>
              <a:rPr lang="es-ES" sz="1600" dirty="0" err="1" smtClean="0">
                <a:latin typeface="Perpetua" pitchFamily="18" charset="0"/>
              </a:rPr>
              <a:t>create_date</a:t>
            </a:r>
            <a:endParaRPr lang="es-ES" sz="1600" dirty="0" smtClean="0">
              <a:latin typeface="Perpetua" pitchFamily="18" charset="0"/>
            </a:endParaRP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FROM </a:t>
            </a:r>
            <a:r>
              <a:rPr lang="es-ES" sz="1600" dirty="0" err="1" smtClean="0">
                <a:latin typeface="Perpetua" pitchFamily="18" charset="0"/>
              </a:rPr>
              <a:t>sys.triggers</a:t>
            </a:r>
            <a:endParaRPr lang="es-ES" sz="1600" dirty="0" smtClean="0">
              <a:latin typeface="Perpetua" pitchFamily="18" charset="0"/>
            </a:endParaRP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WHERE </a:t>
            </a:r>
            <a:r>
              <a:rPr lang="es-ES" sz="1600" dirty="0" err="1" smtClean="0">
                <a:latin typeface="Perpetua" pitchFamily="18" charset="0"/>
              </a:rPr>
              <a:t>parent_class_desc</a:t>
            </a:r>
            <a:r>
              <a:rPr lang="es-ES" sz="1600" dirty="0" smtClean="0">
                <a:latin typeface="Perpetua" pitchFamily="18" charset="0"/>
              </a:rPr>
              <a:t> = 'DATABASE'</a:t>
            </a:r>
          </a:p>
          <a:p>
            <a:pPr marL="0" indent="12700">
              <a:buNone/>
            </a:pPr>
            <a:endParaRPr lang="es-ES" sz="16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151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744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Vistas de catálogo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La columna </a:t>
            </a:r>
            <a:r>
              <a:rPr lang="es-ES" sz="1800" dirty="0" err="1" smtClean="0">
                <a:latin typeface="Perpetua" pitchFamily="18" charset="0"/>
              </a:rPr>
              <a:t>object_id</a:t>
            </a:r>
            <a:r>
              <a:rPr lang="es-ES" sz="1800" dirty="0" smtClean="0">
                <a:latin typeface="Perpetua" pitchFamily="18" charset="0"/>
              </a:rPr>
              <a:t> relaciona las vistas de </a:t>
            </a:r>
            <a:r>
              <a:rPr lang="es-ES" sz="1800" dirty="0" err="1" smtClean="0">
                <a:latin typeface="Perpetua" pitchFamily="18" charset="0"/>
              </a:rPr>
              <a:t>triggers</a:t>
            </a:r>
            <a:r>
              <a:rPr lang="es-ES" sz="1800" dirty="0" smtClean="0">
                <a:latin typeface="Perpetua" pitchFamily="18" charset="0"/>
              </a:rPr>
              <a:t> con las vistas de eventos.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Ejemplo: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SELECT tr.name, </a:t>
            </a:r>
            <a:r>
              <a:rPr lang="es-ES" sz="1600" dirty="0" err="1" smtClean="0">
                <a:latin typeface="Perpetua" pitchFamily="18" charset="0"/>
              </a:rPr>
              <a:t>ev.type_desc</a:t>
            </a:r>
            <a:endParaRPr lang="es-ES" sz="1600" dirty="0" smtClean="0">
              <a:latin typeface="Perpetua" pitchFamily="18" charset="0"/>
            </a:endParaRP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FROM </a:t>
            </a:r>
            <a:r>
              <a:rPr lang="es-ES" sz="1600" dirty="0" err="1" smtClean="0">
                <a:latin typeface="Perpetua" pitchFamily="18" charset="0"/>
              </a:rPr>
              <a:t>sys.server_triggers</a:t>
            </a:r>
            <a:r>
              <a:rPr lang="es-ES" sz="1600" dirty="0" smtClean="0">
                <a:latin typeface="Perpetua" pitchFamily="18" charset="0"/>
              </a:rPr>
              <a:t> </a:t>
            </a:r>
            <a:r>
              <a:rPr lang="es-ES" sz="1600" dirty="0" err="1" smtClean="0">
                <a:latin typeface="Perpetua" pitchFamily="18" charset="0"/>
              </a:rPr>
              <a:t>tr</a:t>
            </a:r>
            <a:endParaRPr lang="es-ES" sz="1600" dirty="0" smtClean="0">
              <a:latin typeface="Perpetua" pitchFamily="18" charset="0"/>
            </a:endParaRPr>
          </a:p>
          <a:p>
            <a:pPr indent="12700">
              <a:buNone/>
            </a:pPr>
            <a:r>
              <a:rPr lang="en-US" sz="1600" dirty="0" smtClean="0">
                <a:latin typeface="Perpetua" pitchFamily="18" charset="0"/>
              </a:rPr>
              <a:t>JOIN </a:t>
            </a:r>
            <a:r>
              <a:rPr lang="en-US" sz="1600" dirty="0" err="1" smtClean="0">
                <a:latin typeface="Perpetua" pitchFamily="18" charset="0"/>
              </a:rPr>
              <a:t>sys.server_trigger_events</a:t>
            </a:r>
            <a:r>
              <a:rPr lang="en-US" sz="1600" dirty="0" smtClean="0">
                <a:latin typeface="Perpetua" pitchFamily="18" charset="0"/>
              </a:rPr>
              <a:t> </a:t>
            </a:r>
            <a:r>
              <a:rPr lang="en-US" sz="1600" dirty="0" err="1" smtClean="0">
                <a:latin typeface="Perpetua" pitchFamily="18" charset="0"/>
              </a:rPr>
              <a:t>ev</a:t>
            </a:r>
            <a:r>
              <a:rPr lang="en-US" sz="1600" dirty="0" smtClean="0">
                <a:latin typeface="Perpetua" pitchFamily="18" charset="0"/>
              </a:rPr>
              <a:t> ON </a:t>
            </a:r>
            <a:r>
              <a:rPr lang="en-US" sz="1600" dirty="0" err="1" smtClean="0">
                <a:latin typeface="Perpetua" pitchFamily="18" charset="0"/>
              </a:rPr>
              <a:t>tr.object_id</a:t>
            </a:r>
            <a:r>
              <a:rPr lang="en-US" sz="1600" dirty="0" smtClean="0">
                <a:latin typeface="Perpetua" pitchFamily="18" charset="0"/>
              </a:rPr>
              <a:t> = </a:t>
            </a:r>
            <a:r>
              <a:rPr lang="en-US" sz="1600" dirty="0" err="1" smtClean="0">
                <a:latin typeface="Perpetua" pitchFamily="18" charset="0"/>
              </a:rPr>
              <a:t>ev.object_id</a:t>
            </a:r>
            <a:endParaRPr lang="en-US" sz="1600" dirty="0" smtClean="0">
              <a:latin typeface="Perpetua" pitchFamily="18" charset="0"/>
            </a:endParaRP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WHERE </a:t>
            </a:r>
            <a:r>
              <a:rPr lang="es-ES" sz="1600" dirty="0" err="1" smtClean="0">
                <a:latin typeface="Perpetua" pitchFamily="18" charset="0"/>
              </a:rPr>
              <a:t>tr.is_disabled</a:t>
            </a:r>
            <a:r>
              <a:rPr lang="es-ES" sz="1600" dirty="0" smtClean="0">
                <a:latin typeface="Perpetua" pitchFamily="18" charset="0"/>
              </a:rPr>
              <a:t> = 0</a:t>
            </a:r>
          </a:p>
          <a:p>
            <a:pPr marL="0" indent="12700">
              <a:buNone/>
            </a:pPr>
            <a:endParaRPr lang="es-ES" sz="16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8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Programación con la función </a:t>
            </a:r>
            <a:r>
              <a:rPr lang="es-ES" sz="2200" b="1" dirty="0" err="1" smtClean="0">
                <a:latin typeface="Perpetua" pitchFamily="18" charset="0"/>
              </a:rPr>
              <a:t>eventdata</a:t>
            </a:r>
            <a:r>
              <a:rPr lang="es-ES" sz="2200" b="1" dirty="0" smtClean="0">
                <a:latin typeface="Perpetua" pitchFamily="18" charset="0"/>
              </a:rPr>
              <a:t>()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Esta función devuelve un documento XML conteniendo información sobre el elemento que lanzó el </a:t>
            </a:r>
            <a:r>
              <a:rPr lang="es-ES" sz="1800" dirty="0" err="1" smtClean="0">
                <a:latin typeface="Perpetua" pitchFamily="18" charset="0"/>
              </a:rPr>
              <a:t>trigger</a:t>
            </a:r>
            <a:r>
              <a:rPr lang="es-E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Cada evento puede devolver datos usando un </a:t>
            </a:r>
            <a:r>
              <a:rPr lang="es-ES" sz="1800" dirty="0" err="1" smtClean="0">
                <a:latin typeface="Perpetua" pitchFamily="18" charset="0"/>
              </a:rPr>
              <a:t>schema</a:t>
            </a:r>
            <a:r>
              <a:rPr lang="es-ES" sz="1800" dirty="0" smtClean="0">
                <a:latin typeface="Perpetua" pitchFamily="18" charset="0"/>
              </a:rPr>
              <a:t> diferente, pero todos comparten </a:t>
            </a:r>
            <a:r>
              <a:rPr lang="es-ES" sz="1800" dirty="0" err="1" smtClean="0">
                <a:latin typeface="Perpetua" pitchFamily="18" charset="0"/>
              </a:rPr>
              <a:t>schemas</a:t>
            </a:r>
            <a:r>
              <a:rPr lang="es-ES" sz="1800" dirty="0" smtClean="0">
                <a:latin typeface="Perpetua" pitchFamily="18" charset="0"/>
              </a:rPr>
              <a:t> base comunes.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 Los eventos a nivel de servidor usan el siguiente </a:t>
            </a:r>
            <a:r>
              <a:rPr lang="es-ES" sz="1800" dirty="0" err="1" smtClean="0">
                <a:latin typeface="Perpetua" pitchFamily="18" charset="0"/>
              </a:rPr>
              <a:t>schema</a:t>
            </a:r>
            <a:r>
              <a:rPr lang="es-ES" sz="1800" dirty="0" smtClean="0">
                <a:latin typeface="Perpetua" pitchFamily="18" charset="0"/>
              </a:rPr>
              <a:t> base: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&lt;EVENT_INSTANCE&gt;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EventType</a:t>
            </a:r>
            <a:r>
              <a:rPr lang="es-ES" sz="1600" dirty="0" smtClean="0">
                <a:latin typeface="Perpetua" pitchFamily="18" charset="0"/>
              </a:rPr>
              <a:t>&gt;</a:t>
            </a:r>
            <a:r>
              <a:rPr lang="es-ES" sz="1600" dirty="0" err="1" smtClean="0">
                <a:latin typeface="Perpetua" pitchFamily="18" charset="0"/>
              </a:rPr>
              <a:t>name</a:t>
            </a:r>
            <a:r>
              <a:rPr lang="es-ES" sz="1600" dirty="0" smtClean="0">
                <a:latin typeface="Perpetua" pitchFamily="18" charset="0"/>
              </a:rPr>
              <a:t>&lt;/</a:t>
            </a:r>
            <a:r>
              <a:rPr lang="es-ES" sz="1600" dirty="0" err="1" smtClean="0">
                <a:latin typeface="Perpetua" pitchFamily="18" charset="0"/>
              </a:rPr>
              <a:t>EventType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PostTime</a:t>
            </a:r>
            <a:r>
              <a:rPr lang="es-ES" sz="1600" dirty="0" smtClean="0">
                <a:latin typeface="Perpetua" pitchFamily="18" charset="0"/>
              </a:rPr>
              <a:t>&gt;date-time&lt;/</a:t>
            </a:r>
            <a:r>
              <a:rPr lang="es-ES" sz="1600" dirty="0" err="1" smtClean="0">
                <a:latin typeface="Perpetua" pitchFamily="18" charset="0"/>
              </a:rPr>
              <a:t>PostTime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&lt;SPID&gt;</a:t>
            </a:r>
            <a:r>
              <a:rPr lang="es-ES" sz="1600" dirty="0" err="1" smtClean="0">
                <a:latin typeface="Perpetua" pitchFamily="18" charset="0"/>
              </a:rPr>
              <a:t>spid</a:t>
            </a:r>
            <a:r>
              <a:rPr lang="es-ES" sz="1600" dirty="0" smtClean="0">
                <a:latin typeface="Perpetua" pitchFamily="18" charset="0"/>
              </a:rPr>
              <a:t>&lt;/SPID&gt;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ServerName</a:t>
            </a:r>
            <a:r>
              <a:rPr lang="es-ES" sz="1600" dirty="0" smtClean="0">
                <a:latin typeface="Perpetua" pitchFamily="18" charset="0"/>
              </a:rPr>
              <a:t>&gt;</a:t>
            </a:r>
            <a:r>
              <a:rPr lang="es-ES" sz="1600" dirty="0" err="1" smtClean="0">
                <a:latin typeface="Perpetua" pitchFamily="18" charset="0"/>
              </a:rPr>
              <a:t>server_name</a:t>
            </a:r>
            <a:r>
              <a:rPr lang="es-ES" sz="1600" dirty="0" smtClean="0">
                <a:latin typeface="Perpetua" pitchFamily="18" charset="0"/>
              </a:rPr>
              <a:t>&lt;/</a:t>
            </a:r>
            <a:r>
              <a:rPr lang="es-ES" sz="1600" dirty="0" err="1" smtClean="0">
                <a:latin typeface="Perpetua" pitchFamily="18" charset="0"/>
              </a:rPr>
              <a:t>ServerName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LoginName</a:t>
            </a:r>
            <a:r>
              <a:rPr lang="es-ES" sz="1600" dirty="0" smtClean="0">
                <a:latin typeface="Perpetua" pitchFamily="18" charset="0"/>
              </a:rPr>
              <a:t>&gt;</a:t>
            </a:r>
            <a:r>
              <a:rPr lang="es-ES" sz="1600" dirty="0" err="1" smtClean="0">
                <a:latin typeface="Perpetua" pitchFamily="18" charset="0"/>
              </a:rPr>
              <a:t>login</a:t>
            </a:r>
            <a:r>
              <a:rPr lang="es-ES" sz="1600" dirty="0" smtClean="0">
                <a:latin typeface="Perpetua" pitchFamily="18" charset="0"/>
              </a:rPr>
              <a:t>&lt;/</a:t>
            </a:r>
            <a:r>
              <a:rPr lang="es-ES" sz="1600" dirty="0" err="1" smtClean="0">
                <a:latin typeface="Perpetua" pitchFamily="18" charset="0"/>
              </a:rPr>
              <a:t>LoginName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&lt;/EVENT_INSTANCE&gt;</a:t>
            </a:r>
          </a:p>
          <a:p>
            <a:pPr marL="0" indent="12700">
              <a:buNone/>
            </a:pPr>
            <a:endParaRPr lang="es-ES" sz="16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86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Programación con la función </a:t>
            </a:r>
            <a:r>
              <a:rPr lang="es-ES" sz="2200" b="1" dirty="0" err="1" smtClean="0">
                <a:latin typeface="Perpetua" pitchFamily="18" charset="0"/>
              </a:rPr>
              <a:t>eventdata</a:t>
            </a:r>
            <a:r>
              <a:rPr lang="es-ES" sz="2200" b="1" dirty="0" smtClean="0">
                <a:latin typeface="Perpetua" pitchFamily="18" charset="0"/>
              </a:rPr>
              <a:t>()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Los eventos a nivel de base de datos añaden el elemento </a:t>
            </a:r>
            <a:r>
              <a:rPr lang="es-ES" sz="1800" dirty="0" err="1" smtClean="0">
                <a:latin typeface="Perpetua" pitchFamily="18" charset="0"/>
              </a:rPr>
              <a:t>UserName</a:t>
            </a:r>
            <a:r>
              <a:rPr lang="es-ES" sz="1800" dirty="0" smtClean="0">
                <a:latin typeface="Perpetua" pitchFamily="18" charset="0"/>
              </a:rPr>
              <a:t>: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&lt;EVENT_INSTANCE&gt;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EventType</a:t>
            </a:r>
            <a:r>
              <a:rPr lang="es-ES" sz="1600" dirty="0" smtClean="0">
                <a:latin typeface="Perpetua" pitchFamily="18" charset="0"/>
              </a:rPr>
              <a:t>&gt;</a:t>
            </a:r>
            <a:r>
              <a:rPr lang="es-ES" sz="1600" dirty="0" err="1" smtClean="0">
                <a:latin typeface="Perpetua" pitchFamily="18" charset="0"/>
              </a:rPr>
              <a:t>name</a:t>
            </a:r>
            <a:r>
              <a:rPr lang="es-ES" sz="1600" dirty="0" smtClean="0">
                <a:latin typeface="Perpetua" pitchFamily="18" charset="0"/>
              </a:rPr>
              <a:t>&lt;/</a:t>
            </a:r>
            <a:r>
              <a:rPr lang="es-ES" sz="1600" dirty="0" err="1" smtClean="0">
                <a:latin typeface="Perpetua" pitchFamily="18" charset="0"/>
              </a:rPr>
              <a:t>EventType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PostTime</a:t>
            </a:r>
            <a:r>
              <a:rPr lang="es-ES" sz="1600" dirty="0" smtClean="0">
                <a:latin typeface="Perpetua" pitchFamily="18" charset="0"/>
              </a:rPr>
              <a:t>&gt;date-time&lt;/</a:t>
            </a:r>
            <a:r>
              <a:rPr lang="es-ES" sz="1600" dirty="0" err="1" smtClean="0">
                <a:latin typeface="Perpetua" pitchFamily="18" charset="0"/>
              </a:rPr>
              <a:t>PostTime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&lt;SPID&gt;</a:t>
            </a:r>
            <a:r>
              <a:rPr lang="es-ES" sz="1600" dirty="0" err="1" smtClean="0">
                <a:latin typeface="Perpetua" pitchFamily="18" charset="0"/>
              </a:rPr>
              <a:t>spid</a:t>
            </a:r>
            <a:r>
              <a:rPr lang="es-ES" sz="1600" dirty="0" smtClean="0">
                <a:latin typeface="Perpetua" pitchFamily="18" charset="0"/>
              </a:rPr>
              <a:t>&lt;/SPID&gt;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ServerName</a:t>
            </a:r>
            <a:r>
              <a:rPr lang="es-ES" sz="1600" dirty="0" smtClean="0">
                <a:latin typeface="Perpetua" pitchFamily="18" charset="0"/>
              </a:rPr>
              <a:t>&gt;</a:t>
            </a:r>
            <a:r>
              <a:rPr lang="es-ES" sz="1600" dirty="0" err="1" smtClean="0">
                <a:latin typeface="Perpetua" pitchFamily="18" charset="0"/>
              </a:rPr>
              <a:t>server_name</a:t>
            </a:r>
            <a:r>
              <a:rPr lang="es-ES" sz="1600" dirty="0" smtClean="0">
                <a:latin typeface="Perpetua" pitchFamily="18" charset="0"/>
              </a:rPr>
              <a:t>&lt;/</a:t>
            </a:r>
            <a:r>
              <a:rPr lang="es-ES" sz="1600" dirty="0" err="1" smtClean="0">
                <a:latin typeface="Perpetua" pitchFamily="18" charset="0"/>
              </a:rPr>
              <a:t>ServerName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LoginName</a:t>
            </a:r>
            <a:r>
              <a:rPr lang="es-ES" sz="1600" dirty="0" smtClean="0">
                <a:latin typeface="Perpetua" pitchFamily="18" charset="0"/>
              </a:rPr>
              <a:t>&gt;</a:t>
            </a:r>
            <a:r>
              <a:rPr lang="es-ES" sz="1600" dirty="0" err="1" smtClean="0">
                <a:latin typeface="Perpetua" pitchFamily="18" charset="0"/>
              </a:rPr>
              <a:t>login</a:t>
            </a:r>
            <a:r>
              <a:rPr lang="es-ES" sz="1600" dirty="0" smtClean="0">
                <a:latin typeface="Perpetua" pitchFamily="18" charset="0"/>
              </a:rPr>
              <a:t>&lt;/</a:t>
            </a:r>
            <a:r>
              <a:rPr lang="es-ES" sz="1600" dirty="0" err="1" smtClean="0">
                <a:latin typeface="Perpetua" pitchFamily="18" charset="0"/>
              </a:rPr>
              <a:t>LoginName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marL="711200" indent="12700">
              <a:buNone/>
            </a:pPr>
            <a:r>
              <a:rPr lang="es-ES" sz="1600" dirty="0" smtClean="0">
                <a:latin typeface="Perpetua" pitchFamily="18" charset="0"/>
              </a:rPr>
              <a:t>&lt;</a:t>
            </a:r>
            <a:r>
              <a:rPr lang="es-ES" sz="1600" dirty="0" err="1" smtClean="0">
                <a:latin typeface="Perpetua" pitchFamily="18" charset="0"/>
              </a:rPr>
              <a:t>UserName</a:t>
            </a:r>
            <a:r>
              <a:rPr lang="es-ES" sz="1600" dirty="0" smtClean="0">
                <a:latin typeface="Perpetua" pitchFamily="18" charset="0"/>
              </a:rPr>
              <a:t>&gt;</a:t>
            </a:r>
            <a:r>
              <a:rPr lang="es-ES" sz="1600" dirty="0" err="1" smtClean="0">
                <a:latin typeface="Perpetua" pitchFamily="18" charset="0"/>
              </a:rPr>
              <a:t>user</a:t>
            </a:r>
            <a:r>
              <a:rPr lang="es-ES" sz="1600" dirty="0" smtClean="0">
                <a:latin typeface="Perpetua" pitchFamily="18" charset="0"/>
              </a:rPr>
              <a:t>&lt;/</a:t>
            </a:r>
            <a:r>
              <a:rPr lang="es-ES" sz="1600" dirty="0" err="1" smtClean="0">
                <a:latin typeface="Perpetua" pitchFamily="18" charset="0"/>
              </a:rPr>
              <a:t>UserName</a:t>
            </a:r>
            <a:r>
              <a:rPr lang="es-ES" sz="1600" dirty="0" smtClean="0">
                <a:latin typeface="Perpetua" pitchFamily="18" charset="0"/>
              </a:rPr>
              <a:t>&gt;</a:t>
            </a:r>
          </a:p>
          <a:p>
            <a:pPr indent="12700">
              <a:buNone/>
            </a:pPr>
            <a:r>
              <a:rPr lang="es-ES" sz="1600" dirty="0" smtClean="0">
                <a:latin typeface="Perpetua" pitchFamily="18" charset="0"/>
              </a:rPr>
              <a:t>&lt;/EVENT_INSTANCE&gt;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5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960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DML:</a:t>
            </a:r>
          </a:p>
          <a:p>
            <a:r>
              <a:rPr lang="es-ES" sz="1800" dirty="0" smtClean="0"/>
              <a:t>Los desencadenadores DML se ejecutan cuando un usuario intenta modificar datos mediante un evento de lenguaje de manipulación de datos (DML).</a:t>
            </a:r>
          </a:p>
          <a:p>
            <a:r>
              <a:rPr lang="es-ES" sz="1800" dirty="0" smtClean="0"/>
              <a:t>Los eventos DML son instrucciones INSERT, UPDATE o DELETE de una tabla o vista. Estos desencadenadores se activan cuando se desencadena cualquier evento válido, con independencia de que las filas de la tabla se vean o no afectadas. </a:t>
            </a:r>
          </a:p>
          <a:p>
            <a:r>
              <a:rPr lang="es-ES" sz="1800" dirty="0" smtClean="0"/>
              <a:t>Funcionalidad:</a:t>
            </a:r>
          </a:p>
          <a:p>
            <a:pPr lvl="1"/>
            <a:r>
              <a:rPr lang="es-ES" sz="1600" dirty="0" smtClean="0"/>
              <a:t>Imponer las reglas de negocios</a:t>
            </a:r>
          </a:p>
          <a:p>
            <a:pPr lvl="1"/>
            <a:r>
              <a:rPr lang="es-ES" sz="1600" dirty="0" smtClean="0"/>
              <a:t>Integridad de los datos</a:t>
            </a:r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T-SQL -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41764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200" b="1" dirty="0" err="1" smtClean="0">
                <a:latin typeface="Perpetua" pitchFamily="18" charset="0"/>
              </a:rPr>
              <a:t>Triggers</a:t>
            </a:r>
            <a:r>
              <a:rPr lang="es-ES" sz="2200" b="1" dirty="0" smtClean="0">
                <a:latin typeface="Perpetua" pitchFamily="18" charset="0"/>
              </a:rPr>
              <a:t> DDL – Programación con la función </a:t>
            </a:r>
            <a:r>
              <a:rPr lang="es-ES" sz="2200" b="1" dirty="0" err="1" smtClean="0">
                <a:latin typeface="Perpetua" pitchFamily="18" charset="0"/>
              </a:rPr>
              <a:t>eventdata</a:t>
            </a:r>
            <a:r>
              <a:rPr lang="es-ES" sz="2200" b="1" dirty="0" smtClean="0">
                <a:latin typeface="Perpetua" pitchFamily="18" charset="0"/>
              </a:rPr>
              <a:t>()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Los objetos basados en eventos (CREATE_TABLE, </a:t>
            </a:r>
            <a:r>
              <a:rPr lang="es-ES" sz="1800" dirty="0" err="1" smtClean="0">
                <a:latin typeface="Perpetua" pitchFamily="18" charset="0"/>
              </a:rPr>
              <a:t>ALTER_PROCEDURE,etc</a:t>
            </a:r>
            <a:r>
              <a:rPr lang="es-ES" sz="1800" dirty="0" smtClean="0">
                <a:latin typeface="Perpetua" pitchFamily="18" charset="0"/>
              </a:rPr>
              <a:t>.) añaden elementos </a:t>
            </a:r>
            <a:r>
              <a:rPr lang="es-ES" sz="1800" dirty="0" err="1" smtClean="0">
                <a:latin typeface="Perpetua" pitchFamily="18" charset="0"/>
              </a:rPr>
              <a:t>DatabaseName</a:t>
            </a:r>
            <a:r>
              <a:rPr lang="es-ES" sz="1800" dirty="0" smtClean="0">
                <a:latin typeface="Perpetua" pitchFamily="18" charset="0"/>
              </a:rPr>
              <a:t>, </a:t>
            </a:r>
            <a:r>
              <a:rPr lang="es-ES" sz="1800" dirty="0" err="1" smtClean="0">
                <a:latin typeface="Perpetua" pitchFamily="18" charset="0"/>
              </a:rPr>
              <a:t>SchemaName</a:t>
            </a:r>
            <a:r>
              <a:rPr lang="es-ES" sz="1800" dirty="0" smtClean="0">
                <a:latin typeface="Perpetua" pitchFamily="18" charset="0"/>
              </a:rPr>
              <a:t>, </a:t>
            </a:r>
            <a:r>
              <a:rPr lang="es-ES" sz="1800" dirty="0" err="1" smtClean="0">
                <a:latin typeface="Perpetua" pitchFamily="18" charset="0"/>
              </a:rPr>
              <a:t>ObjectName</a:t>
            </a:r>
            <a:r>
              <a:rPr lang="es-ES" sz="1800" dirty="0" smtClean="0">
                <a:latin typeface="Perpetua" pitchFamily="18" charset="0"/>
              </a:rPr>
              <a:t>, y </a:t>
            </a:r>
            <a:r>
              <a:rPr lang="es-ES" sz="1800" dirty="0" err="1" smtClean="0">
                <a:latin typeface="Perpetua" pitchFamily="18" charset="0"/>
              </a:rPr>
              <a:t>ObjectType</a:t>
            </a:r>
            <a:r>
              <a:rPr lang="es-ES" sz="1800" dirty="0" smtClean="0">
                <a:latin typeface="Perpetua" pitchFamily="18" charset="0"/>
              </a:rPr>
              <a:t>, y un elemento </a:t>
            </a:r>
            <a:r>
              <a:rPr lang="es-ES" sz="1800" dirty="0" err="1" smtClean="0">
                <a:latin typeface="Perpetua" pitchFamily="18" charset="0"/>
              </a:rPr>
              <a:t>TSQLCommand</a:t>
            </a:r>
            <a:r>
              <a:rPr lang="es-ES" sz="1800" dirty="0" smtClean="0">
                <a:latin typeface="Perpetua" pitchFamily="18" charset="0"/>
              </a:rPr>
              <a:t> que contiene los elementos </a:t>
            </a:r>
            <a:r>
              <a:rPr lang="es-ES" sz="1800" dirty="0" err="1" smtClean="0">
                <a:latin typeface="Perpetua" pitchFamily="18" charset="0"/>
              </a:rPr>
              <a:t>CommandText</a:t>
            </a:r>
            <a:r>
              <a:rPr lang="es-ES" sz="1800" dirty="0" smtClean="0">
                <a:latin typeface="Perpetua" pitchFamily="18" charset="0"/>
              </a:rPr>
              <a:t> y </a:t>
            </a:r>
            <a:r>
              <a:rPr lang="es-ES" sz="1800" dirty="0" err="1" smtClean="0">
                <a:latin typeface="Perpetua" pitchFamily="18" charset="0"/>
              </a:rPr>
              <a:t>SetOptions</a:t>
            </a:r>
            <a:r>
              <a:rPr lang="es-ES" sz="1800" dirty="0" smtClean="0">
                <a:latin typeface="Perpetua" pitchFamily="18" charset="0"/>
              </a:rPr>
              <a:t>.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Al consulta el documento XML, es posible determinar todos los aspectos del evento que lanzó el </a:t>
            </a:r>
            <a:r>
              <a:rPr lang="es-ES" sz="1800" dirty="0" err="1" smtClean="0">
                <a:latin typeface="Perpetua" pitchFamily="18" charset="0"/>
              </a:rPr>
              <a:t>trigger</a:t>
            </a:r>
            <a:r>
              <a:rPr lang="es-ES" sz="1800" dirty="0" smtClean="0">
                <a:latin typeface="Perpetua" pitchFamily="18" charset="0"/>
              </a:rPr>
              <a:t>. </a:t>
            </a:r>
          </a:p>
          <a:p>
            <a:pPr marL="0" indent="0">
              <a:buNone/>
            </a:pPr>
            <a:r>
              <a:rPr lang="es-ES" sz="1800" dirty="0" smtClean="0">
                <a:latin typeface="Perpetua" pitchFamily="18" charset="0"/>
              </a:rPr>
              <a:t>Ejemplo:</a:t>
            </a:r>
          </a:p>
          <a:p>
            <a:pPr marL="355600" indent="0">
              <a:buNone/>
            </a:pPr>
            <a:r>
              <a:rPr lang="es-ES" sz="1800" b="1" i="1" dirty="0" smtClean="0">
                <a:latin typeface="Perpetua" pitchFamily="18" charset="0"/>
              </a:rPr>
              <a:t>TriggerDDL_1.sql</a:t>
            </a:r>
          </a:p>
          <a:p>
            <a:pPr marL="0" indent="0">
              <a:buNone/>
            </a:pPr>
            <a:endParaRPr lang="es-ES" sz="1800" dirty="0" smtClean="0">
              <a:latin typeface="Perpetua" pitchFamily="18" charset="0"/>
            </a:endParaRPr>
          </a:p>
          <a:p>
            <a:pPr marL="0" indent="0">
              <a:buNone/>
            </a:pPr>
            <a:endParaRPr lang="es-ES" sz="1800" dirty="0" smtClean="0">
              <a:latin typeface="Perpetua" pitchFamily="18" charset="0"/>
            </a:endParaRP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8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DML:</a:t>
            </a:r>
          </a:p>
          <a:p>
            <a:pPr>
              <a:buNone/>
            </a:pPr>
            <a:r>
              <a:rPr lang="es-ES" sz="1800" dirty="0" smtClean="0"/>
              <a:t>Los desencadenadores DML tienen varias utilidades: </a:t>
            </a:r>
          </a:p>
          <a:p>
            <a:r>
              <a:rPr lang="es-ES" sz="1600" dirty="0" smtClean="0"/>
              <a:t>Pueden proteger contra operaciones INSERT, UPDATE y DELETE incorrectas o dañinas, y exigir otras restricciones que sean más complejas que las definidas con restricciones CHECK. </a:t>
            </a:r>
          </a:p>
          <a:p>
            <a:r>
              <a:rPr lang="es-ES" sz="1600" dirty="0" smtClean="0"/>
              <a:t>Pueden hacer referencia a columnas de otras tablas. Por ejemplo, un desencadenador puede utilizar una instrucción SELECT de otra tabla para comparar con los datos insertados o actualizados y para realizar acciones adicionales, como modificar los datos o mostrar un mensaje de error definido por el usuario. </a:t>
            </a:r>
          </a:p>
          <a:p>
            <a:r>
              <a:rPr lang="es-ES" sz="1600" dirty="0" smtClean="0"/>
              <a:t>Pueden evaluar el estado de una tabla antes y después de realizar una modificación de datos y actuar en función de esa diferencia.</a:t>
            </a:r>
          </a:p>
          <a:p>
            <a:r>
              <a:rPr lang="es-ES" sz="1600" dirty="0" smtClean="0"/>
              <a:t>Varios desencadenadores DML del mismo tipo (INSERT, UPDATE o DELETE) en una tabla permiten realizar distintas acciones en respuesta a una misma instrucción de modificación.</a:t>
            </a:r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Desencadenadores DML:</a:t>
            </a:r>
          </a:p>
          <a:p>
            <a:pPr>
              <a:buNone/>
            </a:pPr>
            <a:r>
              <a:rPr lang="es-ES" sz="1800" dirty="0" smtClean="0"/>
              <a:t>Existen dos tipos de </a:t>
            </a:r>
            <a:r>
              <a:rPr lang="es-ES" sz="1800" dirty="0" err="1" smtClean="0"/>
              <a:t>triggers</a:t>
            </a:r>
            <a:r>
              <a:rPr lang="es-ES" sz="1800" dirty="0" smtClean="0"/>
              <a:t>:</a:t>
            </a:r>
          </a:p>
          <a:p>
            <a:r>
              <a:rPr lang="es-ES" sz="1800" dirty="0" smtClean="0"/>
              <a:t> INSTEAD OF: se activan en lugar de la acción original, antes de que  tenga lugar la modificación del objeto base.</a:t>
            </a:r>
          </a:p>
          <a:p>
            <a:r>
              <a:rPr lang="es-ES" sz="1800" dirty="0" smtClean="0"/>
              <a:t> AFTER: se activan inmediatamente después de la modificación de los datos de la tabla base.</a:t>
            </a:r>
          </a:p>
          <a:p>
            <a:pPr marL="27305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Una tabla puede tener un número ilimitado de </a:t>
            </a:r>
            <a:r>
              <a:rPr lang="es-ES" sz="1800" dirty="0" err="1" smtClean="0"/>
              <a:t>triggers</a:t>
            </a:r>
            <a:r>
              <a:rPr lang="es-ES" sz="1800" dirty="0" smtClean="0"/>
              <a:t> AFTER para cada acción peros solo un </a:t>
            </a:r>
            <a:r>
              <a:rPr lang="es-ES" sz="1800" dirty="0" err="1" smtClean="0"/>
              <a:t>trigger</a:t>
            </a:r>
            <a:r>
              <a:rPr lang="es-ES" sz="1800" dirty="0" smtClean="0"/>
              <a:t> INSTEAD OF por acción. Las vistas solo pueden tener </a:t>
            </a:r>
            <a:r>
              <a:rPr lang="es-ES" sz="1800" dirty="0" err="1" smtClean="0"/>
              <a:t>triggers</a:t>
            </a:r>
            <a:r>
              <a:rPr lang="es-ES" sz="1800" dirty="0" smtClean="0"/>
              <a:t> INSTEAD OF.</a:t>
            </a:r>
          </a:p>
          <a:p>
            <a:pPr>
              <a:buNone/>
            </a:pPr>
            <a:endParaRPr lang="es-ES" sz="1800" b="1" i="1" dirty="0" smtClean="0"/>
          </a:p>
          <a:p>
            <a:pPr marL="0" indent="0">
              <a:buNone/>
            </a:pPr>
            <a:endParaRPr lang="es-ES" sz="20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772400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Recursos para el desarrollo de desencadenadores DML:</a:t>
            </a:r>
          </a:p>
          <a:p>
            <a:pPr>
              <a:buNone/>
            </a:pPr>
            <a:r>
              <a:rPr lang="es-ES" sz="1800" b="1" dirty="0" smtClean="0"/>
              <a:t>Función UPDATE()</a:t>
            </a:r>
          </a:p>
          <a:p>
            <a:r>
              <a:rPr lang="es-ES" sz="1800" dirty="0" smtClean="0"/>
              <a:t>Devuelve un valor booleano que indica si se intentó utilizar INSERT o UPDATE en una columna especificada de una tabla o vista. Para saber si dentro de un </a:t>
            </a:r>
            <a:r>
              <a:rPr lang="es-ES" sz="1800" dirty="0" err="1" smtClean="0"/>
              <a:t>trigger</a:t>
            </a:r>
            <a:r>
              <a:rPr lang="es-ES" sz="1800" dirty="0" smtClean="0"/>
              <a:t> si se ha modificado alguna columna usaremos la función UPDATE().</a:t>
            </a:r>
          </a:p>
          <a:p>
            <a:endParaRPr lang="es-ES" sz="1800" dirty="0" smtClean="0"/>
          </a:p>
          <a:p>
            <a:pPr>
              <a:buNone/>
            </a:pPr>
            <a:r>
              <a:rPr lang="es-ES" sz="1800" b="1" dirty="0" smtClean="0"/>
              <a:t>Utilizar la función COLUMNS_UPDATED</a:t>
            </a:r>
          </a:p>
          <a:p>
            <a:r>
              <a:rPr lang="es-ES" sz="1800" dirty="0" smtClean="0"/>
              <a:t>Sirve para controlar los cambios en varias columnas en una sola instrucción.</a:t>
            </a:r>
          </a:p>
          <a:p>
            <a:r>
              <a:rPr lang="es-ES" sz="1800" dirty="0" smtClean="0"/>
              <a:t>Devuelve una secuencia de bits, uno para cada columna, donde cada bit es 1 si la columna sufrió cambios o 0 en caso contrario.</a:t>
            </a:r>
            <a:endParaRPr lang="es-ES" sz="1800" b="1" dirty="0" smtClean="0"/>
          </a:p>
          <a:p>
            <a:r>
              <a:rPr lang="es-ES" sz="1800" dirty="0" smtClean="0"/>
              <a:t>COLUMNS_UPDATED se utiliza en cualquier parte del cuerpo de un desencadenador INSERT o UPDATE de </a:t>
            </a:r>
            <a:r>
              <a:rPr lang="es-ES" sz="1800" dirty="0" err="1" smtClean="0"/>
              <a:t>Transact</a:t>
            </a:r>
            <a:r>
              <a:rPr lang="es-ES" sz="1800" dirty="0" smtClean="0"/>
              <a:t>-SQL para comprobar si el desencadenador debe ejecutar determinadas acciones. </a:t>
            </a:r>
            <a:endParaRPr lang="es-ES" sz="1800" b="1" i="1" dirty="0" smtClean="0"/>
          </a:p>
          <a:p>
            <a:pPr marL="0" indent="0" algn="r">
              <a:buNone/>
            </a:pPr>
            <a:r>
              <a:rPr lang="es-ES" sz="2000" b="1" i="1" dirty="0" smtClean="0"/>
              <a:t>ModColumnas.sql</a:t>
            </a:r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988840"/>
            <a:ext cx="7992888" cy="42484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000" b="1" u="sng" dirty="0" smtClean="0">
                <a:latin typeface="Perpetua" pitchFamily="18" charset="0"/>
              </a:rPr>
              <a:t>Recursos para el desarrollo de desencadenadores DML:</a:t>
            </a:r>
          </a:p>
          <a:p>
            <a:pPr>
              <a:buNone/>
            </a:pPr>
            <a:r>
              <a:rPr lang="es-ES" sz="1800" b="1" dirty="0" smtClean="0"/>
              <a:t>Usar las tablas </a:t>
            </a:r>
            <a:r>
              <a:rPr lang="es-ES" sz="1800" b="1" dirty="0" err="1" smtClean="0"/>
              <a:t>inserted</a:t>
            </a:r>
            <a:r>
              <a:rPr lang="es-ES" sz="1800" b="1" dirty="0" smtClean="0"/>
              <a:t> y </a:t>
            </a:r>
            <a:r>
              <a:rPr lang="es-ES" sz="1800" b="1" dirty="0" err="1" smtClean="0"/>
              <a:t>deleted</a:t>
            </a:r>
            <a:endParaRPr lang="es-ES" sz="1800" b="1" dirty="0" smtClean="0"/>
          </a:p>
          <a:p>
            <a:pPr>
              <a:buNone/>
            </a:pPr>
            <a:r>
              <a:rPr lang="es-ES" sz="1800" dirty="0" smtClean="0"/>
              <a:t>Son tablas temporales residentes en memoria.</a:t>
            </a:r>
          </a:p>
          <a:p>
            <a:pPr marL="0" indent="0">
              <a:buNone/>
            </a:pPr>
            <a:r>
              <a:rPr lang="es-ES" sz="1800" dirty="0" smtClean="0"/>
              <a:t>Se utilizan para probar los efectos de determinadas modificaciones de datos y para establecer condiciones para las acciones del desencadenador DML. </a:t>
            </a:r>
          </a:p>
          <a:p>
            <a:pPr>
              <a:buNone/>
            </a:pPr>
            <a:r>
              <a:rPr lang="es-ES" sz="1800" dirty="0" smtClean="0"/>
              <a:t>En los desencadenadores DML, las tablas </a:t>
            </a:r>
            <a:r>
              <a:rPr lang="es-ES" sz="1800" b="1" dirty="0" err="1" smtClean="0"/>
              <a:t>inserted</a:t>
            </a:r>
            <a:r>
              <a:rPr lang="es-ES" sz="1800" dirty="0" smtClean="0"/>
              <a:t> y </a:t>
            </a:r>
            <a:r>
              <a:rPr lang="es-ES" sz="1800" b="1" dirty="0" err="1" smtClean="0"/>
              <a:t>deleted</a:t>
            </a:r>
            <a:r>
              <a:rPr lang="es-ES" sz="1800" dirty="0" smtClean="0"/>
              <a:t> se utilizan principalmente para realizar las siguientes tareas: </a:t>
            </a:r>
          </a:p>
          <a:p>
            <a:r>
              <a:rPr lang="es-ES" sz="1800" dirty="0" smtClean="0"/>
              <a:t>Ampliar la integridad referencial entre tablas.</a:t>
            </a:r>
          </a:p>
          <a:p>
            <a:r>
              <a:rPr lang="es-ES" sz="1800" dirty="0" smtClean="0"/>
              <a:t>Insertar o actualizar datos de tablas base subyacentes a una vista.</a:t>
            </a:r>
          </a:p>
          <a:p>
            <a:r>
              <a:rPr lang="es-ES" sz="1800" dirty="0" smtClean="0"/>
              <a:t>Comprobar errores y realizar acciones en función del error.</a:t>
            </a:r>
          </a:p>
          <a:p>
            <a:r>
              <a:rPr lang="es-ES" sz="1800" dirty="0" smtClean="0"/>
              <a:t>Conocer la diferencia entre el estado de una tabla antes y después de realizar una modificación en los datos, y actuar en función de dicha diferencia.</a:t>
            </a:r>
          </a:p>
          <a:p>
            <a:pPr>
              <a:buNone/>
            </a:pPr>
            <a:endParaRPr lang="es-ES" sz="18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772816"/>
            <a:ext cx="8712968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b="1" u="sng" dirty="0" smtClean="0">
                <a:latin typeface="Perpetua" pitchFamily="18" charset="0"/>
              </a:rPr>
              <a:t>Recursos para el desarrollo de desencadenadores DML:</a:t>
            </a:r>
          </a:p>
          <a:p>
            <a:pPr>
              <a:buNone/>
            </a:pPr>
            <a:r>
              <a:rPr lang="es-ES" sz="1800" b="1" dirty="0" smtClean="0"/>
              <a:t>Usar las tablas </a:t>
            </a:r>
            <a:r>
              <a:rPr lang="es-ES" sz="1800" b="1" dirty="0" err="1" smtClean="0"/>
              <a:t>inserted</a:t>
            </a:r>
            <a:r>
              <a:rPr lang="es-ES" sz="1800" b="1" dirty="0" smtClean="0"/>
              <a:t> y </a:t>
            </a:r>
            <a:r>
              <a:rPr lang="es-ES" sz="1800" b="1" dirty="0" err="1" smtClean="0"/>
              <a:t>deleted</a:t>
            </a:r>
            <a:r>
              <a:rPr lang="es-ES" sz="1800" b="1" dirty="0" smtClean="0"/>
              <a:t> </a:t>
            </a:r>
          </a:p>
          <a:p>
            <a:pPr marL="0" indent="0">
              <a:buNone/>
            </a:pPr>
            <a:r>
              <a:rPr lang="es-ES" sz="1800" dirty="0" smtClean="0"/>
              <a:t>La tabla </a:t>
            </a:r>
            <a:r>
              <a:rPr lang="es-ES" sz="1800" b="1" dirty="0" err="1" smtClean="0"/>
              <a:t>Deleted</a:t>
            </a:r>
            <a:r>
              <a:rPr lang="es-ES" sz="1800" b="1" dirty="0" smtClean="0"/>
              <a:t>:</a:t>
            </a:r>
          </a:p>
          <a:p>
            <a:pPr marL="534988" indent="-179388">
              <a:buFont typeface="Wingdings" pitchFamily="2" charset="2"/>
              <a:buChar char="ü"/>
            </a:pPr>
            <a:r>
              <a:rPr lang="es-ES" sz="1800" dirty="0" smtClean="0"/>
              <a:t>Almacena copias de las filas afectadas por las instrucciones DELETE y UPDATE.</a:t>
            </a:r>
          </a:p>
          <a:p>
            <a:pPr marL="534988" indent="-179388">
              <a:buFont typeface="Wingdings" pitchFamily="2" charset="2"/>
              <a:buChar char="ü"/>
            </a:pPr>
            <a:r>
              <a:rPr lang="es-ES" sz="1800" dirty="0" smtClean="0"/>
              <a:t>Durante la ejecución de una instrucción DELETE o UPDATE, las filas se eliminan de la tabla del desencadenador y se transfieren a la tabla </a:t>
            </a:r>
            <a:r>
              <a:rPr lang="es-ES" sz="1800" b="1" dirty="0" err="1" smtClean="0"/>
              <a:t>deleted</a:t>
            </a:r>
            <a:r>
              <a:rPr lang="es-ES" sz="1800" dirty="0" smtClean="0"/>
              <a:t>. </a:t>
            </a:r>
          </a:p>
          <a:p>
            <a:pPr marL="534988" indent="-179388">
              <a:buFont typeface="Wingdings" pitchFamily="2" charset="2"/>
              <a:buChar char="ü"/>
            </a:pPr>
            <a:r>
              <a:rPr lang="es-ES" sz="1800" dirty="0" smtClean="0"/>
              <a:t>La tabla </a:t>
            </a:r>
            <a:r>
              <a:rPr lang="es-ES" sz="1800" b="1" dirty="0" err="1" smtClean="0"/>
              <a:t>deleted</a:t>
            </a:r>
            <a:r>
              <a:rPr lang="es-ES" sz="1800" dirty="0" smtClean="0"/>
              <a:t> y la tabla del desencadenador no suelen tener filas en común.</a:t>
            </a:r>
          </a:p>
          <a:p>
            <a:pPr marL="0" indent="0">
              <a:buNone/>
            </a:pPr>
            <a:r>
              <a:rPr lang="es-ES" sz="1800" dirty="0" smtClean="0"/>
              <a:t>La tabla </a:t>
            </a:r>
            <a:r>
              <a:rPr lang="es-ES" sz="1800" b="1" dirty="0" err="1" smtClean="0"/>
              <a:t>inserted</a:t>
            </a:r>
            <a:r>
              <a:rPr lang="es-ES" sz="1800" b="1" dirty="0" smtClean="0"/>
              <a:t>:</a:t>
            </a:r>
          </a:p>
          <a:p>
            <a:pPr marL="534988" indent="-179388">
              <a:buFont typeface="Wingdings" pitchFamily="2" charset="2"/>
              <a:buChar char="ü"/>
            </a:pPr>
            <a:r>
              <a:rPr lang="es-ES" sz="1800" dirty="0" smtClean="0"/>
              <a:t>Almacena copias de las filas afectadas durante las instrucciones INSERT y UPDATE. </a:t>
            </a:r>
          </a:p>
          <a:p>
            <a:pPr marL="534988" indent="-179388">
              <a:buFont typeface="Wingdings" pitchFamily="2" charset="2"/>
              <a:buChar char="ü"/>
            </a:pPr>
            <a:r>
              <a:rPr lang="es-ES" sz="1800" dirty="0" smtClean="0"/>
              <a:t>Durante una transacción de inserción o actualización, se agregan nuevas filas a la tabla </a:t>
            </a:r>
            <a:r>
              <a:rPr lang="es-ES" sz="1800" b="1" dirty="0" err="1" smtClean="0"/>
              <a:t>inserted</a:t>
            </a:r>
            <a:r>
              <a:rPr lang="es-ES" sz="1800" dirty="0" smtClean="0"/>
              <a:t> y a la tabla del desencadenador. </a:t>
            </a:r>
          </a:p>
          <a:p>
            <a:pPr marL="534988" indent="-179388">
              <a:buFont typeface="Wingdings" pitchFamily="2" charset="2"/>
              <a:buChar char="ü"/>
            </a:pPr>
            <a:r>
              <a:rPr lang="es-ES" sz="1800" dirty="0" smtClean="0"/>
              <a:t>Las filas de la tabla </a:t>
            </a:r>
            <a:r>
              <a:rPr lang="es-ES" sz="1800" b="1" dirty="0" err="1" smtClean="0"/>
              <a:t>inserted</a:t>
            </a:r>
            <a:r>
              <a:rPr lang="es-ES" sz="1800" dirty="0" smtClean="0"/>
              <a:t> son copias de las nuevas filas de la tabla del desencadenador.</a:t>
            </a:r>
          </a:p>
          <a:p>
            <a:pPr>
              <a:buNone/>
            </a:pPr>
            <a:endParaRPr lang="es-ES" sz="18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T-SQL - </a:t>
            </a:r>
            <a:r>
              <a:rPr lang="es-ES" dirty="0" err="1" smtClean="0"/>
              <a:t>Triggers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331CE-B034-49E9-AF2B-02640FA408F6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79512" y="1772816"/>
            <a:ext cx="8712968" cy="367240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1800" b="1" u="sng" dirty="0" smtClean="0">
                <a:latin typeface="Perpetua" pitchFamily="18" charset="0"/>
              </a:rPr>
              <a:t>Recursos para el desarrollo de desencadenadores DML:</a:t>
            </a:r>
          </a:p>
          <a:p>
            <a:pPr>
              <a:buNone/>
            </a:pPr>
            <a:r>
              <a:rPr lang="es-ES" sz="1800" b="1" dirty="0" smtClean="0"/>
              <a:t>Usar las tablas </a:t>
            </a:r>
            <a:r>
              <a:rPr lang="es-ES" sz="1800" b="1" dirty="0" err="1" smtClean="0"/>
              <a:t>inserted</a:t>
            </a:r>
            <a:r>
              <a:rPr lang="es-ES" sz="1800" b="1" dirty="0" smtClean="0"/>
              <a:t> y </a:t>
            </a:r>
            <a:r>
              <a:rPr lang="es-ES" sz="1800" b="1" dirty="0" err="1" smtClean="0"/>
              <a:t>deleted</a:t>
            </a:r>
            <a:r>
              <a:rPr lang="es-ES" sz="1800" b="1" dirty="0" smtClean="0"/>
              <a:t> </a:t>
            </a:r>
          </a:p>
          <a:p>
            <a:pPr marL="0" indent="0">
              <a:buNone/>
            </a:pPr>
            <a:r>
              <a:rPr lang="es-ES" sz="1800" dirty="0" smtClean="0"/>
              <a:t>Una transacción de actualización (UPDATE) :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Se copian las filas antiguas en la tabla </a:t>
            </a:r>
            <a:r>
              <a:rPr lang="es-ES" sz="1800" b="1" dirty="0" err="1" smtClean="0"/>
              <a:t>deleted</a:t>
            </a:r>
            <a:r>
              <a:rPr lang="es-ES" sz="18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800" dirty="0" smtClean="0"/>
              <a:t>Se copian las filas nuevas en la tabla del desencadenador y en la tabla </a:t>
            </a:r>
            <a:r>
              <a:rPr lang="es-ES" sz="1800" b="1" dirty="0" err="1" smtClean="0"/>
              <a:t>inserted</a:t>
            </a:r>
            <a:r>
              <a:rPr lang="es-ES" sz="1800" dirty="0" smtClean="0"/>
              <a:t>.</a:t>
            </a:r>
          </a:p>
          <a:p>
            <a:pPr marL="0" indent="0">
              <a:buNone/>
            </a:pPr>
            <a:endParaRPr lang="es-ES" sz="1800" dirty="0" smtClean="0"/>
          </a:p>
          <a:p>
            <a:pPr marL="0" indent="0">
              <a:buNone/>
            </a:pPr>
            <a:r>
              <a:rPr lang="es-ES" sz="1800" dirty="0" smtClean="0"/>
              <a:t>Se pueden utilizar las tablas </a:t>
            </a:r>
            <a:r>
              <a:rPr lang="es-ES" sz="1800" b="1" dirty="0" err="1" smtClean="0"/>
              <a:t>inserted</a:t>
            </a:r>
            <a:r>
              <a:rPr lang="es-ES" sz="1800" dirty="0" smtClean="0"/>
              <a:t> y </a:t>
            </a:r>
            <a:r>
              <a:rPr lang="es-ES" sz="1800" b="1" dirty="0" err="1" smtClean="0"/>
              <a:t>deleted</a:t>
            </a:r>
            <a:r>
              <a:rPr lang="es-ES" sz="1800" b="1" dirty="0" smtClean="0"/>
              <a:t> como condición:</a:t>
            </a:r>
          </a:p>
          <a:p>
            <a:pPr marL="355600" indent="0">
              <a:buNone/>
            </a:pPr>
            <a:r>
              <a:rPr lang="es-ES" sz="1800" dirty="0" smtClean="0"/>
              <a:t>No se produce ningún error al hacer referencia a la tabla </a:t>
            </a:r>
            <a:r>
              <a:rPr lang="es-ES" sz="1800" b="1" dirty="0" err="1" smtClean="0"/>
              <a:t>deleted</a:t>
            </a:r>
            <a:r>
              <a:rPr lang="es-ES" sz="1800" dirty="0" smtClean="0"/>
              <a:t> cuando se prueba una instrucción INSERT, o bien al hacer referencia a la tabla </a:t>
            </a:r>
            <a:r>
              <a:rPr lang="es-ES" sz="1800" b="1" dirty="0" err="1" smtClean="0"/>
              <a:t>inserted</a:t>
            </a:r>
            <a:r>
              <a:rPr lang="es-ES" sz="1800" dirty="0" smtClean="0"/>
              <a:t> cuando se prueba una instrucción DELETE, estas tablas de prueba del desencadenador no contendrán filas en estos casos.</a:t>
            </a:r>
          </a:p>
          <a:p>
            <a:pPr algn="r">
              <a:buNone/>
            </a:pPr>
            <a:r>
              <a:rPr lang="es-ES" sz="1800" b="1" dirty="0" smtClean="0"/>
              <a:t>Virtuales1.sql</a:t>
            </a:r>
          </a:p>
          <a:p>
            <a:pPr algn="r">
              <a:buNone/>
            </a:pPr>
            <a:r>
              <a:rPr lang="es-ES" sz="1800" b="1" dirty="0" smtClean="0"/>
              <a:t>Virtuales2.sql</a:t>
            </a:r>
            <a:endParaRPr lang="es-ES" sz="1800" dirty="0" smtClean="0"/>
          </a:p>
        </p:txBody>
      </p:sp>
      <p:pic>
        <p:nvPicPr>
          <p:cNvPr id="4" name="6 Marcador de contenido" descr="Presentación1.gif"/>
          <p:cNvPicPr>
            <a:picLocks noChangeAspect="1"/>
          </p:cNvPicPr>
          <p:nvPr/>
        </p:nvPicPr>
        <p:blipFill>
          <a:blip r:embed="rId2" cstate="print"/>
          <a:srcRect t="33200" b="63650"/>
          <a:stretch>
            <a:fillRect/>
          </a:stretch>
        </p:blipFill>
        <p:spPr>
          <a:xfrm>
            <a:off x="0" y="1484784"/>
            <a:ext cx="9143871" cy="216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2433</Words>
  <Application>Microsoft Office PowerPoint</Application>
  <PresentationFormat>Presentación en pantalla (4:3)</PresentationFormat>
  <Paragraphs>261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Equidad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  <vt:lpstr>T-SQL - Triggers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Vistas como herramienta de seguridad</dc:title>
  <dc:creator>ignacio</dc:creator>
  <cp:lastModifiedBy>Administrador</cp:lastModifiedBy>
  <cp:revision>610</cp:revision>
  <dcterms:created xsi:type="dcterms:W3CDTF">2011-03-28T07:41:53Z</dcterms:created>
  <dcterms:modified xsi:type="dcterms:W3CDTF">2012-02-15T08:18:10Z</dcterms:modified>
</cp:coreProperties>
</file>