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85" r:id="rId15"/>
    <p:sldId id="269" r:id="rId16"/>
    <p:sldId id="270" r:id="rId17"/>
    <p:sldId id="271" r:id="rId18"/>
    <p:sldId id="272" r:id="rId19"/>
    <p:sldId id="273" r:id="rId20"/>
    <p:sldId id="286" r:id="rId21"/>
    <p:sldId id="274" r:id="rId22"/>
    <p:sldId id="287" r:id="rId23"/>
    <p:sldId id="275" r:id="rId24"/>
    <p:sldId id="276" r:id="rId25"/>
    <p:sldId id="277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06C-DB1E-4A06-B69E-E1DB6802D16D}" type="datetimeFigureOut">
              <a:rPr lang="es-ES" smtClean="0"/>
              <a:pPr/>
              <a:t>04/03/2012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2CEB42-BEC6-4332-9C76-CE96BD2B36B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06C-DB1E-4A06-B69E-E1DB6802D16D}" type="datetimeFigureOut">
              <a:rPr lang="es-ES" smtClean="0"/>
              <a:pPr/>
              <a:t>04/03/2012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B42-BEC6-4332-9C76-CE96BD2B36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06C-DB1E-4A06-B69E-E1DB6802D16D}" type="datetimeFigureOut">
              <a:rPr lang="es-ES" smtClean="0"/>
              <a:pPr/>
              <a:t>04/03/2012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B42-BEC6-4332-9C76-CE96BD2B36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06C-DB1E-4A06-B69E-E1DB6802D16D}" type="datetimeFigureOut">
              <a:rPr lang="es-ES" smtClean="0"/>
              <a:pPr/>
              <a:t>04/03/2012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B42-BEC6-4332-9C76-CE96BD2B36B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06C-DB1E-4A06-B69E-E1DB6802D16D}" type="datetimeFigureOut">
              <a:rPr lang="es-ES" smtClean="0"/>
              <a:pPr/>
              <a:t>04/03/2012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2CEB42-BEC6-4332-9C76-CE96BD2B36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06C-DB1E-4A06-B69E-E1DB6802D16D}" type="datetimeFigureOut">
              <a:rPr lang="es-ES" smtClean="0"/>
              <a:pPr/>
              <a:t>04/03/2012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B42-BEC6-4332-9C76-CE96BD2B36B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06C-DB1E-4A06-B69E-E1DB6802D16D}" type="datetimeFigureOut">
              <a:rPr lang="es-ES" smtClean="0"/>
              <a:pPr/>
              <a:t>04/03/2012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B42-BEC6-4332-9C76-CE96BD2B36B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06C-DB1E-4A06-B69E-E1DB6802D16D}" type="datetimeFigureOut">
              <a:rPr lang="es-ES" smtClean="0"/>
              <a:pPr/>
              <a:t>04/03/2012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B42-BEC6-4332-9C76-CE96BD2B36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06C-DB1E-4A06-B69E-E1DB6802D16D}" type="datetimeFigureOut">
              <a:rPr lang="es-ES" smtClean="0"/>
              <a:pPr/>
              <a:t>04/03/2012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B42-BEC6-4332-9C76-CE96BD2B36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06C-DB1E-4A06-B69E-E1DB6802D16D}" type="datetimeFigureOut">
              <a:rPr lang="es-ES" smtClean="0"/>
              <a:pPr/>
              <a:t>04/03/2012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EB42-BEC6-4332-9C76-CE96BD2B36B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06C-DB1E-4A06-B69E-E1DB6802D16D}" type="datetimeFigureOut">
              <a:rPr lang="es-ES" smtClean="0"/>
              <a:pPr/>
              <a:t>04/03/2012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2CEB42-BEC6-4332-9C76-CE96BD2B36B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574206C-DB1E-4A06-B69E-E1DB6802D16D}" type="datetimeFigureOut">
              <a:rPr lang="es-ES" smtClean="0"/>
              <a:pPr/>
              <a:t>04/03/2012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2CEB42-BEC6-4332-9C76-CE96BD2B36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Subconsultas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TSQL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Comparación escalares Sí / No</a:t>
            </a:r>
            <a:endParaRPr lang="es-ES" dirty="0"/>
          </a:p>
        </p:txBody>
      </p:sp>
      <p:pic>
        <p:nvPicPr>
          <p:cNvPr id="6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5458" t="45880" r="27292" b="12121"/>
          <a:stretch>
            <a:fillRect/>
          </a:stretch>
        </p:blipFill>
        <p:spPr bwMode="auto">
          <a:xfrm>
            <a:off x="1043608" y="2132856"/>
            <a:ext cx="648072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de 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000" dirty="0" smtClean="0"/>
              <a:t>Una consulta de lista se puede usar como </a:t>
            </a:r>
            <a:r>
              <a:rPr lang="es-ES" sz="2000" dirty="0" err="1" smtClean="0"/>
              <a:t>subconsulta</a:t>
            </a:r>
            <a:r>
              <a:rPr lang="es-ES" sz="2000" dirty="0" smtClean="0"/>
              <a:t> dentro de una consulta en los casos siguientes:</a:t>
            </a:r>
          </a:p>
          <a:p>
            <a:pPr marL="446088" indent="-273050">
              <a:lnSpc>
                <a:spcPct val="90000"/>
              </a:lnSpc>
            </a:pPr>
            <a:r>
              <a:rPr lang="es-ES" sz="1800" dirty="0" smtClean="0"/>
              <a:t>En la cláusula WHERE de cualquier consulta que use el operador IN, donde la </a:t>
            </a:r>
            <a:r>
              <a:rPr lang="es-ES" sz="1800" dirty="0" err="1" smtClean="0"/>
              <a:t>subconsulta</a:t>
            </a:r>
            <a:r>
              <a:rPr lang="es-ES" sz="1800" dirty="0" smtClean="0"/>
              <a:t> indicará una lista de valores posibles.</a:t>
            </a:r>
          </a:p>
          <a:p>
            <a:pPr marL="446088" indent="-273050">
              <a:lnSpc>
                <a:spcPct val="90000"/>
              </a:lnSpc>
            </a:pPr>
            <a:r>
              <a:rPr lang="es-ES" sz="1800" dirty="0" smtClean="0"/>
              <a:t>En la cláusula WHERE cuando se use cualquier operador de comparación con los operadores ALL, SOME o ANY.</a:t>
            </a:r>
          </a:p>
          <a:p>
            <a:pPr marL="446088" indent="-273050">
              <a:lnSpc>
                <a:spcPct val="90000"/>
              </a:lnSpc>
            </a:pPr>
            <a:r>
              <a:rPr lang="es-ES" sz="1800" dirty="0" smtClean="0"/>
              <a:t>En la cláusula FROM de una instrucción SELECT, como tabla derivada con varias filas y columnas.</a:t>
            </a:r>
          </a:p>
          <a:p>
            <a:pPr marL="446088" indent="-273050">
              <a:lnSpc>
                <a:spcPct val="90000"/>
              </a:lnSpc>
            </a:pPr>
            <a:r>
              <a:rPr lang="es-ES" sz="1800" dirty="0" smtClean="0"/>
              <a:t>En la cláusula WHERE, cuando usan las palabras clave EXISTS o NOT EXISTS para verificar la existencia de valores en la lista.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de 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879691"/>
            <a:ext cx="7772400" cy="4032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200" b="1" dirty="0" smtClean="0"/>
              <a:t>Con el operador IN</a:t>
            </a:r>
          </a:p>
          <a:p>
            <a:pPr marL="0" indent="0">
              <a:buNone/>
            </a:pPr>
            <a:r>
              <a:rPr lang="es-ES" sz="2000" dirty="0" smtClean="0"/>
              <a:t>Pedidos efectuados por clientes de Londres y tramitados por el empleado 1</a:t>
            </a:r>
          </a:p>
          <a:p>
            <a:pPr marL="273050" indent="-6350">
              <a:buNone/>
            </a:pPr>
            <a:r>
              <a:rPr lang="en-US" sz="1800" dirty="0" smtClean="0"/>
              <a:t>SELECT </a:t>
            </a:r>
            <a:r>
              <a:rPr lang="en-US" sz="1800" dirty="0" err="1" smtClean="0"/>
              <a:t>OrderID</a:t>
            </a:r>
            <a:r>
              <a:rPr lang="en-US" sz="1800" dirty="0" smtClean="0"/>
              <a:t>, </a:t>
            </a:r>
            <a:r>
              <a:rPr lang="en-US" sz="1800" dirty="0" err="1" smtClean="0"/>
              <a:t>CustomerID</a:t>
            </a:r>
            <a:r>
              <a:rPr lang="en-US" sz="1800" dirty="0" smtClean="0"/>
              <a:t>, </a:t>
            </a:r>
            <a:r>
              <a:rPr lang="en-US" sz="1800" dirty="0" err="1" smtClean="0"/>
              <a:t>EmployeeID</a:t>
            </a:r>
            <a:r>
              <a:rPr lang="en-US" sz="1800" dirty="0" smtClean="0"/>
              <a:t>, </a:t>
            </a:r>
            <a:r>
              <a:rPr lang="en-US" sz="1800" dirty="0" err="1" smtClean="0"/>
              <a:t>OrderDate</a:t>
            </a:r>
            <a:r>
              <a:rPr lang="en-US" sz="1800" dirty="0" smtClean="0"/>
              <a:t> </a:t>
            </a:r>
          </a:p>
          <a:p>
            <a:pPr marL="273050" indent="-6350">
              <a:buNone/>
            </a:pPr>
            <a:r>
              <a:rPr lang="es-ES" sz="1800" dirty="0" smtClean="0"/>
              <a:t>FROM </a:t>
            </a:r>
            <a:r>
              <a:rPr lang="es-ES" sz="1800" dirty="0" err="1" smtClean="0"/>
              <a:t>Orders</a:t>
            </a:r>
            <a:endParaRPr lang="es-ES" sz="1800" dirty="0" smtClean="0"/>
          </a:p>
          <a:p>
            <a:pPr marL="273050" indent="-6350">
              <a:buNone/>
            </a:pPr>
            <a:r>
              <a:rPr lang="es-ES" sz="1800" dirty="0" smtClean="0"/>
              <a:t>WHERE </a:t>
            </a:r>
            <a:r>
              <a:rPr lang="es-ES" sz="1800" dirty="0" err="1" smtClean="0"/>
              <a:t>CustomerID</a:t>
            </a:r>
            <a:r>
              <a:rPr lang="es-ES" sz="1800" dirty="0" smtClean="0"/>
              <a:t> IN (</a:t>
            </a:r>
          </a:p>
          <a:p>
            <a:pPr marL="273050" indent="-6350">
              <a:buNone/>
            </a:pPr>
            <a:r>
              <a:rPr lang="es-ES" sz="1800" dirty="0" smtClean="0"/>
              <a:t>		SELECT </a:t>
            </a:r>
            <a:r>
              <a:rPr lang="es-ES" sz="1800" dirty="0" err="1" smtClean="0"/>
              <a:t>CustomerID</a:t>
            </a:r>
            <a:endParaRPr lang="es-ES" sz="1800" dirty="0" smtClean="0"/>
          </a:p>
          <a:p>
            <a:pPr marL="273050" indent="-6350">
              <a:buNone/>
            </a:pPr>
            <a:r>
              <a:rPr lang="es-ES" sz="1800" dirty="0" smtClean="0"/>
              <a:t>		FROM </a:t>
            </a:r>
            <a:r>
              <a:rPr lang="es-ES" sz="1800" dirty="0" err="1" smtClean="0"/>
              <a:t>Customers</a:t>
            </a:r>
            <a:endParaRPr lang="es-ES" sz="1800" dirty="0" smtClean="0"/>
          </a:p>
          <a:p>
            <a:pPr marL="273050" indent="-6350">
              <a:buNone/>
            </a:pPr>
            <a:r>
              <a:rPr lang="es-ES" sz="1800" dirty="0" smtClean="0"/>
              <a:t>		WHERE City = 'London'</a:t>
            </a:r>
          </a:p>
          <a:p>
            <a:pPr marL="273050" indent="-6350">
              <a:buNone/>
            </a:pPr>
            <a:r>
              <a:rPr lang="es-ES" sz="1800" dirty="0" smtClean="0"/>
              <a:t>		)</a:t>
            </a:r>
          </a:p>
          <a:p>
            <a:pPr marL="273050" indent="-6350">
              <a:buNone/>
            </a:pPr>
            <a:r>
              <a:rPr lang="es-ES" sz="1800" dirty="0" smtClean="0"/>
              <a:t>	AND </a:t>
            </a:r>
            <a:r>
              <a:rPr lang="es-ES" sz="1800" dirty="0" err="1" smtClean="0"/>
              <a:t>EmployeeID</a:t>
            </a:r>
            <a:r>
              <a:rPr lang="es-ES" sz="1800" dirty="0" smtClean="0"/>
              <a:t> = 1</a:t>
            </a:r>
          </a:p>
          <a:p>
            <a:endParaRPr lang="es-ES" dirty="0" smtClean="0"/>
          </a:p>
          <a:p>
            <a:endParaRPr lang="es-E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s-ES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de 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867816"/>
            <a:ext cx="7772400" cy="39604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200" b="1" dirty="0" smtClean="0"/>
              <a:t>Con el operador ALL</a:t>
            </a:r>
          </a:p>
          <a:p>
            <a:pPr marL="3175" indent="0">
              <a:buNone/>
              <a:tabLst>
                <a:tab pos="0" algn="l"/>
              </a:tabLst>
            </a:pPr>
            <a:r>
              <a:rPr lang="es-ES" sz="2000" dirty="0" smtClean="0"/>
              <a:t>Selección de todos los productos cuyo precio unitario es mayor que el de todos los productos de la categoría 3</a:t>
            </a:r>
          </a:p>
          <a:p>
            <a:pPr marL="358775" indent="0">
              <a:buNone/>
            </a:pPr>
            <a:r>
              <a:rPr lang="es-ES" sz="1800" dirty="0" smtClean="0"/>
              <a:t>SELECT </a:t>
            </a:r>
            <a:r>
              <a:rPr lang="es-ES" sz="1800" dirty="0" err="1" smtClean="0"/>
              <a:t>ProductID</a:t>
            </a:r>
            <a:r>
              <a:rPr lang="es-ES" sz="1800" dirty="0" smtClean="0"/>
              <a:t>, </a:t>
            </a:r>
            <a:r>
              <a:rPr lang="es-ES" sz="1800" dirty="0" err="1" smtClean="0"/>
              <a:t>ProductName</a:t>
            </a:r>
            <a:r>
              <a:rPr lang="es-ES" sz="1800" dirty="0" smtClean="0"/>
              <a:t>, </a:t>
            </a:r>
            <a:r>
              <a:rPr lang="es-ES" sz="1800" dirty="0" err="1" smtClean="0"/>
              <a:t>UnitPrice</a:t>
            </a:r>
            <a:endParaRPr lang="es-ES" sz="1800" dirty="0" smtClean="0"/>
          </a:p>
          <a:p>
            <a:pPr marL="358775" indent="0">
              <a:buNone/>
            </a:pPr>
            <a:r>
              <a:rPr lang="es-ES" sz="1800" dirty="0" smtClean="0"/>
              <a:t>FROM </a:t>
            </a:r>
            <a:r>
              <a:rPr lang="es-ES" sz="1800" dirty="0" err="1" smtClean="0"/>
              <a:t>Products</a:t>
            </a:r>
            <a:endParaRPr lang="es-ES" sz="1800" dirty="0" smtClean="0"/>
          </a:p>
          <a:p>
            <a:pPr marL="358775" indent="0">
              <a:buNone/>
            </a:pPr>
            <a:r>
              <a:rPr lang="es-ES" sz="1800" dirty="0" smtClean="0"/>
              <a:t>WHERE </a:t>
            </a:r>
            <a:r>
              <a:rPr lang="es-ES" sz="1800" dirty="0" err="1" smtClean="0"/>
              <a:t>UnitPrice</a:t>
            </a:r>
            <a:r>
              <a:rPr lang="es-ES" sz="1800" dirty="0" smtClean="0"/>
              <a:t> &gt; ALL (</a:t>
            </a:r>
          </a:p>
          <a:p>
            <a:pPr marL="358775" indent="0">
              <a:buNone/>
            </a:pPr>
            <a:r>
              <a:rPr lang="es-ES" sz="1800" dirty="0" smtClean="0"/>
              <a:t>		SELECT </a:t>
            </a:r>
            <a:r>
              <a:rPr lang="es-ES" sz="1800" dirty="0" err="1" smtClean="0"/>
              <a:t>UnitPrice</a:t>
            </a:r>
            <a:endParaRPr lang="es-ES" sz="1800" dirty="0" smtClean="0"/>
          </a:p>
          <a:p>
            <a:pPr marL="358775" indent="0">
              <a:buNone/>
            </a:pPr>
            <a:r>
              <a:rPr lang="es-ES" sz="1800" dirty="0" smtClean="0"/>
              <a:t>		FROM </a:t>
            </a:r>
            <a:r>
              <a:rPr lang="es-ES" sz="1800" dirty="0" err="1" smtClean="0"/>
              <a:t>Products</a:t>
            </a:r>
            <a:endParaRPr lang="es-ES" sz="1800" dirty="0" smtClean="0"/>
          </a:p>
          <a:p>
            <a:pPr marL="358775" indent="0">
              <a:buNone/>
            </a:pPr>
            <a:r>
              <a:rPr lang="es-ES" sz="1800" dirty="0" smtClean="0"/>
              <a:t>		WHERE </a:t>
            </a:r>
            <a:r>
              <a:rPr lang="es-ES" sz="1800" dirty="0" err="1" smtClean="0"/>
              <a:t>CategoryID</a:t>
            </a:r>
            <a:r>
              <a:rPr lang="es-ES" sz="1800" dirty="0" smtClean="0"/>
              <a:t> = 3</a:t>
            </a:r>
          </a:p>
          <a:p>
            <a:pPr marL="358775" indent="0">
              <a:buNone/>
            </a:pPr>
            <a:r>
              <a:rPr lang="es-ES" sz="1800" dirty="0" smtClean="0"/>
              <a:t>		)</a:t>
            </a:r>
            <a:endParaRPr lang="es-ES" sz="1800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de 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820316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200" b="1" dirty="0" smtClean="0"/>
              <a:t>Con el operador ANY</a:t>
            </a:r>
          </a:p>
          <a:p>
            <a:pPr marL="3175" indent="0">
              <a:buNone/>
              <a:tabLst>
                <a:tab pos="0" algn="l"/>
              </a:tabLst>
            </a:pPr>
            <a:r>
              <a:rPr lang="es-ES" sz="2000" dirty="0" smtClean="0"/>
              <a:t>Selección de todos los productos cuyo precio unitario es mayor al menos el de uno de los productos de la categoría 3</a:t>
            </a:r>
          </a:p>
          <a:p>
            <a:pPr marL="358775" indent="0">
              <a:buNone/>
            </a:pPr>
            <a:r>
              <a:rPr lang="es-ES" sz="1800" dirty="0" smtClean="0"/>
              <a:t>SELECT </a:t>
            </a:r>
            <a:r>
              <a:rPr lang="es-ES" sz="1800" dirty="0" err="1" smtClean="0"/>
              <a:t>ProductID</a:t>
            </a:r>
            <a:r>
              <a:rPr lang="es-ES" sz="1800" dirty="0" smtClean="0"/>
              <a:t>, </a:t>
            </a:r>
            <a:r>
              <a:rPr lang="es-ES" sz="1800" dirty="0" err="1" smtClean="0"/>
              <a:t>ProductName</a:t>
            </a:r>
            <a:r>
              <a:rPr lang="es-ES" sz="1800" dirty="0" smtClean="0"/>
              <a:t>, </a:t>
            </a:r>
            <a:r>
              <a:rPr lang="es-ES" sz="1800" dirty="0" err="1" smtClean="0"/>
              <a:t>UnitPrice</a:t>
            </a:r>
            <a:endParaRPr lang="es-ES" sz="1800" dirty="0" smtClean="0"/>
          </a:p>
          <a:p>
            <a:pPr marL="358775" indent="0">
              <a:buNone/>
            </a:pPr>
            <a:r>
              <a:rPr lang="es-ES" sz="1800" dirty="0" smtClean="0"/>
              <a:t>FROM </a:t>
            </a:r>
            <a:r>
              <a:rPr lang="es-ES" sz="1800" dirty="0" err="1" smtClean="0"/>
              <a:t>Products</a:t>
            </a:r>
            <a:endParaRPr lang="es-ES" sz="1800" dirty="0" smtClean="0"/>
          </a:p>
          <a:p>
            <a:pPr marL="358775" indent="0">
              <a:buNone/>
            </a:pPr>
            <a:r>
              <a:rPr lang="es-ES" sz="1800" dirty="0" smtClean="0"/>
              <a:t>WHERE </a:t>
            </a:r>
            <a:r>
              <a:rPr lang="es-ES" sz="1800" dirty="0" err="1" smtClean="0"/>
              <a:t>UnitPrice</a:t>
            </a:r>
            <a:r>
              <a:rPr lang="es-ES" sz="1800" dirty="0" smtClean="0"/>
              <a:t> &gt; ANY (</a:t>
            </a:r>
          </a:p>
          <a:p>
            <a:pPr marL="358775" indent="0">
              <a:buNone/>
            </a:pPr>
            <a:r>
              <a:rPr lang="es-ES" sz="1800" dirty="0" smtClean="0"/>
              <a:t>		SELECT </a:t>
            </a:r>
            <a:r>
              <a:rPr lang="es-ES" sz="1800" dirty="0" err="1" smtClean="0"/>
              <a:t>UnitPrice</a:t>
            </a:r>
            <a:endParaRPr lang="es-ES" sz="1800" dirty="0" smtClean="0"/>
          </a:p>
          <a:p>
            <a:pPr marL="358775" indent="0">
              <a:buNone/>
            </a:pPr>
            <a:r>
              <a:rPr lang="es-ES" sz="1800" dirty="0" smtClean="0"/>
              <a:t>		FROM </a:t>
            </a:r>
            <a:r>
              <a:rPr lang="es-ES" sz="1800" dirty="0" err="1" smtClean="0"/>
              <a:t>Products</a:t>
            </a:r>
            <a:endParaRPr lang="es-ES" sz="1800" dirty="0" smtClean="0"/>
          </a:p>
          <a:p>
            <a:pPr marL="358775" indent="0">
              <a:buNone/>
            </a:pPr>
            <a:r>
              <a:rPr lang="es-ES" sz="1800" dirty="0" smtClean="0"/>
              <a:t>		WHERE </a:t>
            </a:r>
            <a:r>
              <a:rPr lang="es-ES" sz="1800" dirty="0" err="1" smtClean="0"/>
              <a:t>CategoryID</a:t>
            </a:r>
            <a:r>
              <a:rPr lang="es-ES" sz="1800" dirty="0" smtClean="0"/>
              <a:t> = 3</a:t>
            </a:r>
          </a:p>
          <a:p>
            <a:pPr marL="358775" indent="0">
              <a:buNone/>
            </a:pPr>
            <a:r>
              <a:rPr lang="es-ES" sz="1800" dirty="0" smtClean="0"/>
              <a:t>		)</a:t>
            </a:r>
            <a:endParaRPr lang="es-ES" sz="1800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de 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200" b="1" dirty="0" smtClean="0"/>
              <a:t>Con tablas derivadas</a:t>
            </a:r>
          </a:p>
          <a:p>
            <a:pPr marL="3175" indent="0">
              <a:buNone/>
            </a:pPr>
            <a:r>
              <a:rPr lang="es-ES" sz="2000" dirty="0" smtClean="0"/>
              <a:t>Recuperar todas las líneas de pedidos relacionados con productos de la categoría3 y cuyo código de pedido esté entre 10250 y 10030</a:t>
            </a:r>
          </a:p>
          <a:p>
            <a:pPr marL="358775" indent="0">
              <a:buNone/>
            </a:pPr>
            <a:r>
              <a:rPr lang="es-ES" sz="1800" dirty="0" smtClean="0"/>
              <a:t>SELECT </a:t>
            </a:r>
            <a:r>
              <a:rPr lang="es-ES" sz="1800" dirty="0" err="1" smtClean="0"/>
              <a:t>OD.OrderID</a:t>
            </a:r>
            <a:r>
              <a:rPr lang="es-ES" sz="1800" dirty="0" smtClean="0"/>
              <a:t>, </a:t>
            </a:r>
            <a:r>
              <a:rPr lang="es-ES" sz="1800" dirty="0" err="1" smtClean="0"/>
              <a:t>OD.ProductID</a:t>
            </a:r>
            <a:r>
              <a:rPr lang="es-ES" sz="1800" dirty="0" smtClean="0"/>
              <a:t>, </a:t>
            </a:r>
            <a:r>
              <a:rPr lang="es-ES" sz="1800" dirty="0" err="1" smtClean="0"/>
              <a:t>OD.UnitPrice</a:t>
            </a:r>
            <a:endParaRPr lang="es-ES" sz="1800" dirty="0" smtClean="0"/>
          </a:p>
          <a:p>
            <a:pPr marL="358775" indent="0">
              <a:buNone/>
            </a:pPr>
            <a:r>
              <a:rPr lang="es-ES" sz="1800" dirty="0" smtClean="0"/>
              <a:t>FROM [</a:t>
            </a:r>
            <a:r>
              <a:rPr lang="es-ES" sz="1800" dirty="0" err="1" smtClean="0"/>
              <a:t>Order</a:t>
            </a:r>
            <a:r>
              <a:rPr lang="es-ES" sz="1800" dirty="0" smtClean="0"/>
              <a:t> </a:t>
            </a:r>
            <a:r>
              <a:rPr lang="es-ES" sz="1800" dirty="0" err="1" smtClean="0"/>
              <a:t>Details</a:t>
            </a:r>
            <a:r>
              <a:rPr lang="es-ES" sz="1800" dirty="0" smtClean="0"/>
              <a:t>] OD</a:t>
            </a:r>
          </a:p>
          <a:p>
            <a:pPr marL="358775" indent="0">
              <a:buNone/>
            </a:pPr>
            <a:r>
              <a:rPr lang="es-ES" sz="1800" dirty="0" smtClean="0"/>
              <a:t>	JOIN (</a:t>
            </a:r>
          </a:p>
          <a:p>
            <a:pPr marL="358775" indent="0">
              <a:buNone/>
            </a:pPr>
            <a:r>
              <a:rPr lang="es-ES" sz="1800" dirty="0" smtClean="0"/>
              <a:t>		SELECT </a:t>
            </a:r>
            <a:r>
              <a:rPr lang="es-ES" sz="1800" dirty="0" err="1" smtClean="0"/>
              <a:t>ProductID</a:t>
            </a:r>
            <a:endParaRPr lang="es-ES" sz="1800" dirty="0" smtClean="0"/>
          </a:p>
          <a:p>
            <a:pPr marL="358775" indent="0">
              <a:buNone/>
            </a:pPr>
            <a:r>
              <a:rPr lang="es-ES" sz="1800" dirty="0" smtClean="0"/>
              <a:t>		FROM </a:t>
            </a:r>
            <a:r>
              <a:rPr lang="es-ES" sz="1800" dirty="0" err="1" smtClean="0"/>
              <a:t>Products</a:t>
            </a:r>
            <a:endParaRPr lang="es-ES" sz="1800" dirty="0" smtClean="0"/>
          </a:p>
          <a:p>
            <a:pPr marL="358775" indent="0">
              <a:buNone/>
            </a:pPr>
            <a:r>
              <a:rPr lang="es-ES" sz="1800" dirty="0" smtClean="0"/>
              <a:t>		WHERE </a:t>
            </a:r>
            <a:r>
              <a:rPr lang="es-ES" sz="1800" dirty="0" err="1" smtClean="0"/>
              <a:t>CategoryID</a:t>
            </a:r>
            <a:r>
              <a:rPr lang="es-ES" sz="1800" dirty="0" smtClean="0"/>
              <a:t> = 3</a:t>
            </a:r>
          </a:p>
          <a:p>
            <a:pPr marL="358775" indent="0">
              <a:buNone/>
            </a:pPr>
            <a:r>
              <a:rPr lang="es-ES" sz="1800" dirty="0" smtClean="0"/>
              <a:t>	           ) AS P</a:t>
            </a:r>
          </a:p>
          <a:p>
            <a:pPr marL="358775" indent="0">
              <a:buNone/>
            </a:pPr>
            <a:r>
              <a:rPr lang="es-ES" sz="1800" dirty="0" smtClean="0"/>
              <a:t>	 ON </a:t>
            </a:r>
            <a:r>
              <a:rPr lang="es-ES" sz="1800" dirty="0" err="1" smtClean="0"/>
              <a:t>P.ProductID</a:t>
            </a:r>
            <a:r>
              <a:rPr lang="es-ES" sz="1800" dirty="0" smtClean="0"/>
              <a:t> = </a:t>
            </a:r>
            <a:r>
              <a:rPr lang="es-ES" sz="1800" dirty="0" err="1" smtClean="0"/>
              <a:t>OD.ProductID</a:t>
            </a:r>
            <a:endParaRPr lang="es-ES" sz="1800" dirty="0" smtClean="0"/>
          </a:p>
          <a:p>
            <a:pPr marL="358775" indent="0">
              <a:buNone/>
            </a:pPr>
            <a:r>
              <a:rPr lang="en-US" sz="1800" dirty="0" smtClean="0"/>
              <a:t>WHERE </a:t>
            </a:r>
            <a:r>
              <a:rPr lang="en-US" sz="1800" dirty="0" err="1" smtClean="0"/>
              <a:t>OrderID</a:t>
            </a:r>
            <a:r>
              <a:rPr lang="en-US" sz="1800" dirty="0" smtClean="0"/>
              <a:t> BETWEEN 10250 AND 10300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de 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200" b="1" dirty="0" smtClean="0"/>
              <a:t>Con la palabra clave EXISTS</a:t>
            </a:r>
          </a:p>
          <a:p>
            <a:pPr marL="0" indent="0">
              <a:buNone/>
            </a:pPr>
            <a:r>
              <a:rPr lang="es-ES" sz="2000" dirty="0" smtClean="0"/>
              <a:t>Listar todos los productos pero solo en el caso de que haya alguno que no haya sido pedido</a:t>
            </a:r>
          </a:p>
          <a:p>
            <a:pPr marL="358775" indent="0">
              <a:buNone/>
            </a:pPr>
            <a:r>
              <a:rPr lang="es-ES" sz="1800" dirty="0" smtClean="0"/>
              <a:t>SELECT </a:t>
            </a:r>
            <a:r>
              <a:rPr lang="es-ES" sz="1800" dirty="0" err="1" smtClean="0"/>
              <a:t>ProductID</a:t>
            </a:r>
            <a:r>
              <a:rPr lang="es-ES" sz="1800" dirty="0" smtClean="0"/>
              <a:t>, </a:t>
            </a:r>
            <a:r>
              <a:rPr lang="es-ES" sz="1800" dirty="0" err="1" smtClean="0"/>
              <a:t>ProductName</a:t>
            </a:r>
            <a:endParaRPr lang="es-ES" sz="1800" dirty="0" smtClean="0"/>
          </a:p>
          <a:p>
            <a:pPr marL="358775" indent="0">
              <a:buNone/>
            </a:pPr>
            <a:r>
              <a:rPr lang="es-ES" sz="1800" dirty="0" smtClean="0"/>
              <a:t>FROM </a:t>
            </a:r>
            <a:r>
              <a:rPr lang="es-ES" sz="1800" dirty="0" err="1" smtClean="0"/>
              <a:t>Products</a:t>
            </a:r>
            <a:endParaRPr lang="es-ES" sz="1800" dirty="0" smtClean="0"/>
          </a:p>
          <a:p>
            <a:pPr marL="358775" indent="0">
              <a:buNone/>
            </a:pPr>
            <a:r>
              <a:rPr lang="es-ES" sz="1800" dirty="0" smtClean="0"/>
              <a:t>WHERE EXISTS (</a:t>
            </a:r>
          </a:p>
          <a:p>
            <a:pPr marL="358775" indent="0">
              <a:buNone/>
            </a:pPr>
            <a:r>
              <a:rPr lang="es-ES" sz="1800" dirty="0" smtClean="0"/>
              <a:t>		SELECT </a:t>
            </a:r>
            <a:r>
              <a:rPr lang="es-ES" sz="1800" dirty="0" err="1" smtClean="0"/>
              <a:t>Products.ProductID</a:t>
            </a:r>
            <a:endParaRPr lang="es-ES" sz="1800" dirty="0" smtClean="0"/>
          </a:p>
          <a:p>
            <a:pPr marL="358775" indent="0">
              <a:buNone/>
            </a:pPr>
            <a:r>
              <a:rPr lang="es-ES" sz="1800" dirty="0" smtClean="0"/>
              <a:t>		FROM </a:t>
            </a:r>
            <a:r>
              <a:rPr lang="es-ES" sz="1800" dirty="0" err="1" smtClean="0"/>
              <a:t>Products</a:t>
            </a:r>
            <a:endParaRPr lang="es-ES" sz="1800" dirty="0" smtClean="0"/>
          </a:p>
          <a:p>
            <a:pPr marL="358775" indent="0">
              <a:buNone/>
            </a:pPr>
            <a:r>
              <a:rPr lang="en-US" sz="1800" dirty="0" smtClean="0"/>
              <a:t>			LEFT OUTER JOIN [Order Details]</a:t>
            </a:r>
          </a:p>
          <a:p>
            <a:pPr marL="358775" indent="0">
              <a:buNone/>
            </a:pPr>
            <a:r>
              <a:rPr lang="en-US" sz="1800" dirty="0" smtClean="0"/>
              <a:t>			ON </a:t>
            </a:r>
            <a:r>
              <a:rPr lang="en-US" sz="1800" dirty="0" err="1" smtClean="0"/>
              <a:t>Products.ProductID</a:t>
            </a:r>
            <a:r>
              <a:rPr lang="en-US" sz="1800" dirty="0" smtClean="0"/>
              <a:t> = [Order Details].</a:t>
            </a:r>
            <a:r>
              <a:rPr lang="en-US" sz="1800" dirty="0" err="1" smtClean="0"/>
              <a:t>ProductID</a:t>
            </a:r>
            <a:endParaRPr lang="en-US" sz="1800" dirty="0" smtClean="0"/>
          </a:p>
          <a:p>
            <a:pPr marL="358775" indent="0">
              <a:buNone/>
            </a:pPr>
            <a:r>
              <a:rPr lang="en-US" sz="1800" dirty="0" smtClean="0"/>
              <a:t>		WHERE [Order Details].</a:t>
            </a:r>
            <a:r>
              <a:rPr lang="en-US" sz="1800" dirty="0" err="1" smtClean="0"/>
              <a:t>ProductID</a:t>
            </a:r>
            <a:r>
              <a:rPr lang="en-US" sz="1800" dirty="0" smtClean="0"/>
              <a:t> IS NULL</a:t>
            </a:r>
          </a:p>
          <a:p>
            <a:pPr marL="358775" indent="0">
              <a:buNone/>
            </a:pPr>
            <a:r>
              <a:rPr lang="es-ES" sz="1800" dirty="0" smtClean="0"/>
              <a:t>		)</a:t>
            </a:r>
            <a:endParaRPr lang="es-ES" sz="1800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de 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950941"/>
            <a:ext cx="7772400" cy="2376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200" dirty="0" smtClean="0"/>
              <a:t>Otra forma de hacer lo mismo</a:t>
            </a:r>
          </a:p>
          <a:p>
            <a:r>
              <a:rPr lang="es-ES" sz="2000" dirty="0" err="1" smtClean="0"/>
              <a:t>Subconsultas</a:t>
            </a:r>
            <a:r>
              <a:rPr lang="es-ES" sz="2000" dirty="0" smtClean="0"/>
              <a:t> listas-NO.sql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matriciales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345638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000" dirty="0" smtClean="0"/>
              <a:t>Una consulta matricial o consulta estándar, se puede usar como </a:t>
            </a:r>
            <a:r>
              <a:rPr lang="es-ES" sz="2000" dirty="0" err="1" smtClean="0"/>
              <a:t>subconsulta</a:t>
            </a:r>
            <a:r>
              <a:rPr lang="es-ES" sz="2000" dirty="0" smtClean="0"/>
              <a:t> dentro de otra consulta en los siguientes casos:</a:t>
            </a:r>
          </a:p>
          <a:p>
            <a:r>
              <a:rPr lang="es-ES" sz="1800" dirty="0" smtClean="0"/>
              <a:t>En la cláusula FROM de una instrucción SELECT, como tabla derivada con varias filas y columnas.</a:t>
            </a:r>
          </a:p>
          <a:p>
            <a:r>
              <a:rPr lang="es-ES" sz="1800" dirty="0" smtClean="0"/>
              <a:t>En la cláusula WHERE, cuando se usan las palabras clave EXISTS o NOT EXISTS para verificar la existencia de valores en la lista. La función EXISTS no devuelve ninguna fila; su valor es TRUE cuando la </a:t>
            </a:r>
            <a:r>
              <a:rPr lang="es-ES" sz="1800" dirty="0" err="1" smtClean="0"/>
              <a:t>subconsulta</a:t>
            </a:r>
            <a:r>
              <a:rPr lang="es-ES" sz="1800" dirty="0" smtClean="0"/>
              <a:t> devuelve al menos una fila y FALSE en caso contrario.</a:t>
            </a:r>
            <a:endParaRPr lang="es-ES" sz="1800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matriciales como tablas derivadas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800" dirty="0" smtClean="0"/>
              <a:t>Una tabla derivada es un conjunto de datos con formato de tabla que pervive durante la ejecución de la </a:t>
            </a:r>
            <a:r>
              <a:rPr lang="es-ES" sz="1800" dirty="0" err="1" smtClean="0"/>
              <a:t>select</a:t>
            </a:r>
            <a:r>
              <a:rPr lang="es-ES" sz="1800" dirty="0" smtClean="0"/>
              <a:t> externa (base).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800" dirty="0" smtClean="0"/>
              <a:t>La tabla derivada se obtiene mediante la ejecución de una </a:t>
            </a:r>
            <a:r>
              <a:rPr lang="es-ES" sz="1800" dirty="0" err="1" smtClean="0"/>
              <a:t>subselect</a:t>
            </a:r>
            <a:r>
              <a:rPr lang="es-ES" sz="1800" dirty="0" smtClean="0"/>
              <a:t> situada dentro de una clausula FROM de otra SELECT.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800" dirty="0" smtClean="0"/>
              <a:t>La </a:t>
            </a:r>
            <a:r>
              <a:rPr lang="es-ES" sz="1800" dirty="0" err="1" smtClean="0"/>
              <a:t>subconsulta</a:t>
            </a:r>
            <a:r>
              <a:rPr lang="es-ES" sz="1800" dirty="0" smtClean="0"/>
              <a:t> se puede hacer sobre:</a:t>
            </a:r>
          </a:p>
          <a:p>
            <a:pPr>
              <a:lnSpc>
                <a:spcPct val="120000"/>
              </a:lnSpc>
            </a:pPr>
            <a:r>
              <a:rPr lang="es-ES" sz="1800" dirty="0" smtClean="0"/>
              <a:t>Una función en línea o tabular</a:t>
            </a:r>
          </a:p>
          <a:p>
            <a:pPr>
              <a:lnSpc>
                <a:spcPct val="120000"/>
              </a:lnSpc>
            </a:pPr>
            <a:r>
              <a:rPr lang="es-ES" sz="1800" dirty="0" smtClean="0"/>
              <a:t>Una vista</a:t>
            </a:r>
          </a:p>
          <a:p>
            <a:pPr>
              <a:lnSpc>
                <a:spcPct val="120000"/>
              </a:lnSpc>
            </a:pPr>
            <a:r>
              <a:rPr lang="es-ES" sz="1800" dirty="0" smtClean="0"/>
              <a:t>Un fichero XML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1800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4572000"/>
          </a:xfrm>
        </p:spPr>
        <p:txBody>
          <a:bodyPr/>
          <a:lstStyle/>
          <a:p>
            <a:r>
              <a:rPr lang="es-ES" dirty="0" smtClean="0"/>
              <a:t>Concepto de </a:t>
            </a:r>
            <a:r>
              <a:rPr lang="es-ES" dirty="0" err="1" smtClean="0"/>
              <a:t>subconsultas</a:t>
            </a:r>
            <a:endParaRPr lang="es-ES" dirty="0" smtClean="0"/>
          </a:p>
          <a:p>
            <a:r>
              <a:rPr lang="es-ES" dirty="0" smtClean="0"/>
              <a:t>Tipos de </a:t>
            </a:r>
            <a:r>
              <a:rPr lang="es-ES" dirty="0" err="1" smtClean="0"/>
              <a:t>subconsultas</a:t>
            </a:r>
            <a:endParaRPr lang="es-ES" dirty="0" smtClean="0"/>
          </a:p>
          <a:p>
            <a:pPr marL="355600" indent="357188">
              <a:buFont typeface="Wingdings" pitchFamily="2" charset="2"/>
              <a:buChar char="§"/>
            </a:pPr>
            <a:r>
              <a:rPr lang="es-ES" dirty="0" err="1" smtClean="0"/>
              <a:t>Subconsultas</a:t>
            </a:r>
            <a:r>
              <a:rPr lang="es-ES" dirty="0" smtClean="0"/>
              <a:t> escalares</a:t>
            </a:r>
          </a:p>
          <a:p>
            <a:pPr marL="355600" indent="357188">
              <a:buFont typeface="Wingdings" pitchFamily="2" charset="2"/>
              <a:buChar char="§"/>
            </a:pPr>
            <a:r>
              <a:rPr lang="es-ES" dirty="0" err="1" smtClean="0"/>
              <a:t>Subconsultas</a:t>
            </a:r>
            <a:r>
              <a:rPr lang="es-ES" dirty="0" smtClean="0"/>
              <a:t> de lista de valores</a:t>
            </a:r>
          </a:p>
          <a:p>
            <a:pPr marL="355600" indent="357188">
              <a:buFont typeface="Wingdings" pitchFamily="2" charset="2"/>
              <a:buChar char="§"/>
            </a:pPr>
            <a:r>
              <a:rPr lang="es-ES" dirty="0" err="1" smtClean="0"/>
              <a:t>Subconsultas</a:t>
            </a:r>
            <a:r>
              <a:rPr lang="es-ES" dirty="0" smtClean="0"/>
              <a:t> matriciales</a:t>
            </a:r>
          </a:p>
          <a:p>
            <a:r>
              <a:rPr lang="es-ES" dirty="0" err="1" smtClean="0"/>
              <a:t>Subconsultas</a:t>
            </a:r>
            <a:r>
              <a:rPr lang="es-ES" dirty="0" smtClean="0"/>
              <a:t> – Observaciones</a:t>
            </a:r>
          </a:p>
          <a:p>
            <a:r>
              <a:rPr lang="es-ES" dirty="0" err="1" smtClean="0"/>
              <a:t>Subconsultas</a:t>
            </a:r>
            <a:r>
              <a:rPr lang="es-ES" dirty="0" smtClean="0"/>
              <a:t> correlacionadas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matricial como tabla derivada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 smtClean="0"/>
              <a:t>Recuperamos el nombre del producto y de la categoría de aquellos productos cuya categoría está entre 1 y 5 y cuyo nombre empieza por 'M‘</a:t>
            </a:r>
          </a:p>
          <a:p>
            <a:pPr marL="354013" indent="4763">
              <a:buNone/>
            </a:pPr>
            <a:r>
              <a:rPr lang="es-ES" sz="1800" dirty="0" smtClean="0"/>
              <a:t>SELECT </a:t>
            </a:r>
            <a:r>
              <a:rPr lang="es-ES" sz="1800" dirty="0" err="1" smtClean="0"/>
              <a:t>CategoryName</a:t>
            </a:r>
            <a:r>
              <a:rPr lang="es-ES" sz="1800" dirty="0" smtClean="0"/>
              <a:t>, </a:t>
            </a:r>
            <a:r>
              <a:rPr lang="es-ES" sz="1800" dirty="0" err="1" smtClean="0"/>
              <a:t>ProductName</a:t>
            </a:r>
            <a:endParaRPr lang="es-ES" sz="1800" dirty="0" smtClean="0"/>
          </a:p>
          <a:p>
            <a:pPr marL="354013" indent="4763">
              <a:buNone/>
            </a:pPr>
            <a:r>
              <a:rPr lang="es-ES" sz="1800" dirty="0" smtClean="0"/>
              <a:t>FROM </a:t>
            </a:r>
            <a:r>
              <a:rPr lang="es-ES" sz="1800" dirty="0" err="1" smtClean="0"/>
              <a:t>Products</a:t>
            </a:r>
            <a:r>
              <a:rPr lang="es-ES" sz="1800" dirty="0" smtClean="0"/>
              <a:t> P</a:t>
            </a:r>
          </a:p>
          <a:p>
            <a:pPr marL="354013" indent="4763">
              <a:buNone/>
            </a:pPr>
            <a:r>
              <a:rPr lang="es-ES" sz="1800" dirty="0" smtClean="0"/>
              <a:t>	JOIN</a:t>
            </a:r>
            <a:r>
              <a:rPr lang="es-ES" sz="1800" b="1" dirty="0" smtClean="0"/>
              <a:t> (</a:t>
            </a:r>
          </a:p>
          <a:p>
            <a:pPr marL="354013" indent="4763">
              <a:buNone/>
            </a:pPr>
            <a:r>
              <a:rPr lang="es-ES" sz="1800" b="1" dirty="0" smtClean="0"/>
              <a:t>			SELECT </a:t>
            </a:r>
            <a:r>
              <a:rPr lang="es-ES" sz="1800" b="1" dirty="0" err="1" smtClean="0"/>
              <a:t>CategoryID</a:t>
            </a:r>
            <a:r>
              <a:rPr lang="es-ES" sz="1800" b="1" dirty="0" smtClean="0"/>
              <a:t>, </a:t>
            </a:r>
            <a:r>
              <a:rPr lang="es-ES" sz="1800" b="1" dirty="0" err="1" smtClean="0"/>
              <a:t>CategoryName</a:t>
            </a:r>
            <a:endParaRPr lang="es-ES" sz="1800" b="1" dirty="0" smtClean="0"/>
          </a:p>
          <a:p>
            <a:pPr marL="354013" indent="4763">
              <a:buNone/>
            </a:pPr>
            <a:r>
              <a:rPr lang="es-ES" sz="1800" b="1" dirty="0" smtClean="0"/>
              <a:t>			FROM </a:t>
            </a:r>
            <a:r>
              <a:rPr lang="es-ES" sz="1800" b="1" dirty="0" err="1" smtClean="0"/>
              <a:t>Categories</a:t>
            </a:r>
            <a:endParaRPr lang="es-ES" sz="1800" b="1" dirty="0" smtClean="0"/>
          </a:p>
          <a:p>
            <a:pPr marL="354013" indent="4763">
              <a:buNone/>
            </a:pPr>
            <a:r>
              <a:rPr lang="en-US" sz="1800" b="1" dirty="0" smtClean="0"/>
              <a:t>			WHERE </a:t>
            </a:r>
            <a:r>
              <a:rPr lang="en-US" sz="1800" b="1" dirty="0" err="1" smtClean="0"/>
              <a:t>CategoryID</a:t>
            </a:r>
            <a:r>
              <a:rPr lang="en-US" sz="1800" b="1" dirty="0" smtClean="0"/>
              <a:t> BETWEEN 1 AND 5</a:t>
            </a:r>
          </a:p>
          <a:p>
            <a:pPr marL="354013" indent="4763">
              <a:buNone/>
            </a:pPr>
            <a:r>
              <a:rPr lang="es-ES" sz="1800" b="1" dirty="0" smtClean="0"/>
              <a:t>	          ) AS C</a:t>
            </a:r>
          </a:p>
          <a:p>
            <a:pPr marL="354013" indent="4763">
              <a:buNone/>
            </a:pPr>
            <a:r>
              <a:rPr lang="es-ES" sz="1800" dirty="0" smtClean="0"/>
              <a:t>		ON </a:t>
            </a:r>
            <a:r>
              <a:rPr lang="es-ES" sz="1800" dirty="0" err="1" smtClean="0"/>
              <a:t>C.CategoryID</a:t>
            </a:r>
            <a:r>
              <a:rPr lang="es-ES" sz="1800" dirty="0" smtClean="0"/>
              <a:t> = </a:t>
            </a:r>
            <a:r>
              <a:rPr lang="es-ES" sz="1800" dirty="0" err="1" smtClean="0"/>
              <a:t>P.CategoryID</a:t>
            </a:r>
            <a:endParaRPr lang="es-ES" sz="1800" dirty="0" smtClean="0"/>
          </a:p>
          <a:p>
            <a:pPr marL="354013" indent="4763">
              <a:buNone/>
            </a:pPr>
            <a:r>
              <a:rPr lang="es-ES" sz="1800" dirty="0" smtClean="0"/>
              <a:t>WHERE </a:t>
            </a:r>
            <a:r>
              <a:rPr lang="es-ES" sz="1800" dirty="0" err="1" smtClean="0"/>
              <a:t>ProductName</a:t>
            </a:r>
            <a:r>
              <a:rPr lang="es-ES" sz="1800" dirty="0" smtClean="0"/>
              <a:t> LIKE 'M%'</a:t>
            </a:r>
            <a:endParaRPr lang="es-ES" sz="1800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Operador UNION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844824"/>
            <a:ext cx="7772400" cy="4248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sz="3200" dirty="0" smtClean="0"/>
              <a:t>Antes de pasar al siguiente ejemplo, En el siguiente ejemplo se utiliza el operador UNION. Sirve para unir los resultados de dos o más </a:t>
            </a:r>
            <a:r>
              <a:rPr lang="es-ES" sz="3200" dirty="0" err="1" smtClean="0"/>
              <a:t>selects</a:t>
            </a:r>
            <a:r>
              <a:rPr lang="es-ES" sz="3200" dirty="0" smtClean="0"/>
              <a:t>. </a:t>
            </a:r>
          </a:p>
          <a:p>
            <a:pPr>
              <a:buNone/>
            </a:pPr>
            <a:r>
              <a:rPr lang="es-ES" sz="3200" dirty="0" smtClean="0"/>
              <a:t>Reglas a seguir:</a:t>
            </a:r>
          </a:p>
          <a:p>
            <a:pPr marL="177800" indent="177800">
              <a:lnSpc>
                <a:spcPct val="120000"/>
              </a:lnSpc>
              <a:spcBef>
                <a:spcPts val="0"/>
              </a:spcBef>
            </a:pPr>
            <a:r>
              <a:rPr lang="es-ES" sz="3300" dirty="0" smtClean="0"/>
              <a:t>El número de elementos de cada SELECT debe ser el mismo.</a:t>
            </a:r>
          </a:p>
          <a:p>
            <a:pPr marL="177800" indent="177800">
              <a:lnSpc>
                <a:spcPct val="120000"/>
              </a:lnSpc>
              <a:spcBef>
                <a:spcPts val="0"/>
              </a:spcBef>
            </a:pPr>
            <a:r>
              <a:rPr lang="es-ES" sz="3300" dirty="0" smtClean="0"/>
              <a:t>Los elementos correspondientes deben ser del mismo tipo.</a:t>
            </a:r>
          </a:p>
          <a:p>
            <a:pPr marL="177800" indent="177800">
              <a:lnSpc>
                <a:spcPct val="120000"/>
              </a:lnSpc>
              <a:spcBef>
                <a:spcPts val="0"/>
              </a:spcBef>
            </a:pPr>
            <a:r>
              <a:rPr lang="es-ES" sz="3300" dirty="0" smtClean="0"/>
              <a:t>La </a:t>
            </a:r>
            <a:r>
              <a:rPr lang="es-ES" sz="3300" dirty="0" err="1" smtClean="0"/>
              <a:t>claúsula</a:t>
            </a:r>
            <a:r>
              <a:rPr lang="es-ES" sz="3300" dirty="0" smtClean="0"/>
              <a:t> ORDER BY debe estar situada detrás de la última SELECT.</a:t>
            </a:r>
          </a:p>
          <a:p>
            <a:pPr marL="514350" indent="-514350">
              <a:spcBef>
                <a:spcPts val="1200"/>
              </a:spcBef>
              <a:buNone/>
            </a:pPr>
            <a:r>
              <a:rPr lang="es-ES" sz="3400" dirty="0" smtClean="0"/>
              <a:t>Ejemplo:</a:t>
            </a:r>
          </a:p>
          <a:p>
            <a:pPr marL="358775" indent="-3175">
              <a:buNone/>
            </a:pPr>
            <a:r>
              <a:rPr lang="en-US" sz="2900" dirty="0" smtClean="0"/>
              <a:t>SELECT </a:t>
            </a:r>
            <a:r>
              <a:rPr lang="en-US" sz="2900" dirty="0" err="1" smtClean="0"/>
              <a:t>companyname</a:t>
            </a:r>
            <a:r>
              <a:rPr lang="en-US" sz="2900" dirty="0" smtClean="0"/>
              <a:t> as </a:t>
            </a:r>
            <a:r>
              <a:rPr lang="en-US" sz="2900" dirty="0" err="1" smtClean="0"/>
              <a:t>nombre</a:t>
            </a:r>
            <a:r>
              <a:rPr lang="en-US" sz="2900" dirty="0" smtClean="0"/>
              <a:t>, city as ciudad FROM Customers </a:t>
            </a:r>
          </a:p>
          <a:p>
            <a:pPr marL="358775" indent="-3175">
              <a:buNone/>
            </a:pPr>
            <a:r>
              <a:rPr lang="es-ES" sz="2900" dirty="0" smtClean="0"/>
              <a:t>WHERE </a:t>
            </a:r>
            <a:r>
              <a:rPr lang="es-ES" sz="2900" dirty="0" err="1" smtClean="0"/>
              <a:t>city</a:t>
            </a:r>
            <a:r>
              <a:rPr lang="es-ES" sz="2900" dirty="0" smtClean="0"/>
              <a:t> = '</a:t>
            </a:r>
            <a:r>
              <a:rPr lang="es-ES" sz="2900" dirty="0" err="1" smtClean="0"/>
              <a:t>london</a:t>
            </a:r>
            <a:r>
              <a:rPr lang="es-ES" sz="2900" dirty="0" smtClean="0"/>
              <a:t>'</a:t>
            </a:r>
          </a:p>
          <a:p>
            <a:pPr marL="358775" indent="-3175">
              <a:buNone/>
            </a:pPr>
            <a:r>
              <a:rPr lang="es-ES" sz="2900" b="1" dirty="0" smtClean="0"/>
              <a:t>UNION</a:t>
            </a:r>
          </a:p>
          <a:p>
            <a:pPr marL="358775" indent="-3175">
              <a:buNone/>
            </a:pPr>
            <a:r>
              <a:rPr lang="en-US" sz="2900" dirty="0" smtClean="0"/>
              <a:t>SELECT </a:t>
            </a:r>
            <a:r>
              <a:rPr lang="en-US" sz="2900" dirty="0" err="1" smtClean="0"/>
              <a:t>firstname</a:t>
            </a:r>
            <a:r>
              <a:rPr lang="en-US" sz="2900" dirty="0" smtClean="0"/>
              <a:t>, city FROM employees</a:t>
            </a:r>
          </a:p>
          <a:p>
            <a:pPr marL="358775" indent="-3175">
              <a:buNone/>
            </a:pPr>
            <a:r>
              <a:rPr lang="es-ES" sz="2900" dirty="0" smtClean="0"/>
              <a:t>WHERE </a:t>
            </a:r>
            <a:r>
              <a:rPr lang="es-ES" sz="2900" dirty="0" err="1" smtClean="0"/>
              <a:t>city</a:t>
            </a:r>
            <a:r>
              <a:rPr lang="es-ES" sz="2900" dirty="0" smtClean="0"/>
              <a:t>='</a:t>
            </a:r>
            <a:r>
              <a:rPr lang="es-ES" sz="2900" dirty="0" err="1" smtClean="0"/>
              <a:t>seattle</a:t>
            </a:r>
            <a:r>
              <a:rPr lang="es-ES" sz="2900" dirty="0" smtClean="0"/>
              <a:t>'</a:t>
            </a:r>
          </a:p>
          <a:p>
            <a:pPr marL="358775" indent="-3175">
              <a:buNone/>
            </a:pPr>
            <a:r>
              <a:rPr lang="es-ES" sz="2900" dirty="0" smtClean="0"/>
              <a:t>ORDER BY nombres DESC</a:t>
            </a:r>
          </a:p>
          <a:p>
            <a:pPr marL="514350" indent="-63500">
              <a:buNone/>
            </a:pPr>
            <a:r>
              <a:rPr lang="es-ES" sz="3400" dirty="0" smtClean="0"/>
              <a:t> </a:t>
            </a:r>
            <a:endParaRPr lang="es-ES" sz="3400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matricial utilizando el Operador UNION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844824"/>
            <a:ext cx="7772400" cy="482453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s-ES" sz="4200" dirty="0" smtClean="0"/>
              <a:t>Mostramos si tenemos registradas o no ventas de bebidas (categoría 1)</a:t>
            </a:r>
          </a:p>
          <a:p>
            <a:pPr marL="354013" indent="4763">
              <a:buNone/>
            </a:pPr>
            <a:r>
              <a:rPr lang="es-ES" sz="3400" dirty="0" smtClean="0"/>
              <a:t>SELECT 'Hemos vendido bebidas'</a:t>
            </a:r>
          </a:p>
          <a:p>
            <a:pPr marL="354013" indent="4763">
              <a:buNone/>
            </a:pPr>
            <a:r>
              <a:rPr lang="es-ES" sz="3400" dirty="0" smtClean="0"/>
              <a:t>AS [Ventas de bebidas]</a:t>
            </a:r>
          </a:p>
          <a:p>
            <a:pPr marL="354013" indent="4763">
              <a:buNone/>
            </a:pPr>
            <a:r>
              <a:rPr lang="es-ES" sz="3400" dirty="0" smtClean="0"/>
              <a:t>WHERE EXISTS (</a:t>
            </a:r>
          </a:p>
          <a:p>
            <a:pPr marL="354013" indent="4763">
              <a:buNone/>
            </a:pPr>
            <a:r>
              <a:rPr lang="es-ES" sz="3400" dirty="0" smtClean="0"/>
              <a:t>		SELECT *</a:t>
            </a:r>
          </a:p>
          <a:p>
            <a:pPr marL="354013" indent="4763">
              <a:buNone/>
            </a:pPr>
            <a:r>
              <a:rPr lang="es-ES" sz="3400" dirty="0" smtClean="0"/>
              <a:t>		FROM [</a:t>
            </a:r>
            <a:r>
              <a:rPr lang="es-ES" sz="3400" dirty="0" err="1" smtClean="0"/>
              <a:t>Order</a:t>
            </a:r>
            <a:r>
              <a:rPr lang="es-ES" sz="3400" dirty="0" smtClean="0"/>
              <a:t> </a:t>
            </a:r>
            <a:r>
              <a:rPr lang="es-ES" sz="3400" dirty="0" err="1" smtClean="0"/>
              <a:t>details</a:t>
            </a:r>
            <a:r>
              <a:rPr lang="es-ES" sz="3400" dirty="0" smtClean="0"/>
              <a:t>] O JOIN </a:t>
            </a:r>
            <a:r>
              <a:rPr lang="es-ES" sz="3400" dirty="0" err="1" smtClean="0"/>
              <a:t>Products</a:t>
            </a:r>
            <a:r>
              <a:rPr lang="es-ES" sz="3400" dirty="0" smtClean="0"/>
              <a:t> P</a:t>
            </a:r>
          </a:p>
          <a:p>
            <a:pPr marL="354013" indent="4763">
              <a:buNone/>
            </a:pPr>
            <a:r>
              <a:rPr lang="es-ES" sz="3400" dirty="0" smtClean="0"/>
              <a:t>			ON </a:t>
            </a:r>
            <a:r>
              <a:rPr lang="es-ES" sz="3400" dirty="0" err="1" smtClean="0"/>
              <a:t>O.ProductID</a:t>
            </a:r>
            <a:r>
              <a:rPr lang="es-ES" sz="3400" dirty="0" smtClean="0"/>
              <a:t> = </a:t>
            </a:r>
            <a:r>
              <a:rPr lang="es-ES" sz="3400" dirty="0" err="1" smtClean="0"/>
              <a:t>P.ProductID</a:t>
            </a:r>
            <a:endParaRPr lang="es-ES" sz="3400" dirty="0" smtClean="0"/>
          </a:p>
          <a:p>
            <a:pPr marL="354013" indent="4763">
              <a:buNone/>
            </a:pPr>
            <a:r>
              <a:rPr lang="es-ES" sz="3400" dirty="0" smtClean="0"/>
              <a:t>		WHERE </a:t>
            </a:r>
            <a:r>
              <a:rPr lang="es-ES" sz="3400" dirty="0" err="1" smtClean="0"/>
              <a:t>P.CategoryID</a:t>
            </a:r>
            <a:r>
              <a:rPr lang="es-ES" sz="3400" dirty="0" smtClean="0"/>
              <a:t> = 1</a:t>
            </a:r>
          </a:p>
          <a:p>
            <a:pPr marL="354013" indent="4763">
              <a:buNone/>
            </a:pPr>
            <a:r>
              <a:rPr lang="es-ES" sz="3400" dirty="0" smtClean="0"/>
              <a:t>	               )</a:t>
            </a:r>
          </a:p>
          <a:p>
            <a:pPr marL="354013" indent="4763">
              <a:buNone/>
            </a:pPr>
            <a:r>
              <a:rPr lang="es-ES" sz="3400" b="1" dirty="0" smtClean="0"/>
              <a:t>UNION</a:t>
            </a:r>
          </a:p>
          <a:p>
            <a:pPr marL="354013" indent="4763">
              <a:buNone/>
            </a:pPr>
            <a:r>
              <a:rPr lang="es-ES" sz="3400" dirty="0" smtClean="0"/>
              <a:t>SELECT 'No hemos vendido bebidas'</a:t>
            </a:r>
          </a:p>
          <a:p>
            <a:pPr marL="354013" indent="4763">
              <a:buNone/>
            </a:pPr>
            <a:r>
              <a:rPr lang="es-ES" sz="3400" dirty="0" smtClean="0"/>
              <a:t>WHERE NOT EXISTS (</a:t>
            </a:r>
          </a:p>
          <a:p>
            <a:pPr marL="2243138" indent="4763">
              <a:buNone/>
            </a:pPr>
            <a:r>
              <a:rPr lang="es-ES" sz="3400" dirty="0" smtClean="0"/>
              <a:t>SELECT *</a:t>
            </a:r>
          </a:p>
          <a:p>
            <a:pPr marL="2243138" indent="4763">
              <a:buNone/>
            </a:pPr>
            <a:r>
              <a:rPr lang="es-ES" sz="3400" dirty="0" smtClean="0"/>
              <a:t>FROM [</a:t>
            </a:r>
            <a:r>
              <a:rPr lang="es-ES" sz="3400" dirty="0" err="1" smtClean="0"/>
              <a:t>Order</a:t>
            </a:r>
            <a:r>
              <a:rPr lang="es-ES" sz="3400" dirty="0" smtClean="0"/>
              <a:t> </a:t>
            </a:r>
            <a:r>
              <a:rPr lang="es-ES" sz="3400" dirty="0" err="1" smtClean="0"/>
              <a:t>details</a:t>
            </a:r>
            <a:r>
              <a:rPr lang="es-ES" sz="3400" dirty="0" smtClean="0"/>
              <a:t>] O JOIN </a:t>
            </a:r>
            <a:r>
              <a:rPr lang="es-ES" sz="3400" dirty="0" err="1" smtClean="0"/>
              <a:t>Products</a:t>
            </a:r>
            <a:r>
              <a:rPr lang="es-ES" sz="3400" dirty="0" smtClean="0"/>
              <a:t> P</a:t>
            </a:r>
          </a:p>
          <a:p>
            <a:pPr marL="2243138" indent="4763">
              <a:buNone/>
            </a:pPr>
            <a:r>
              <a:rPr lang="es-ES" sz="3400" dirty="0" smtClean="0"/>
              <a:t>	ON </a:t>
            </a:r>
            <a:r>
              <a:rPr lang="es-ES" sz="3400" dirty="0" err="1" smtClean="0"/>
              <a:t>O.ProductID</a:t>
            </a:r>
            <a:r>
              <a:rPr lang="es-ES" sz="3400" dirty="0" smtClean="0"/>
              <a:t> = </a:t>
            </a:r>
            <a:r>
              <a:rPr lang="es-ES" sz="3400" dirty="0" err="1" smtClean="0"/>
              <a:t>P.ProductID</a:t>
            </a:r>
            <a:endParaRPr lang="es-ES" sz="3400" dirty="0" smtClean="0"/>
          </a:p>
          <a:p>
            <a:pPr marL="2243138" indent="4763">
              <a:buNone/>
            </a:pPr>
            <a:r>
              <a:rPr lang="es-ES" sz="3400" dirty="0" smtClean="0"/>
              <a:t>WHERE </a:t>
            </a:r>
            <a:r>
              <a:rPr lang="es-ES" sz="3400" dirty="0" err="1" smtClean="0"/>
              <a:t>P.CategoryID</a:t>
            </a:r>
            <a:r>
              <a:rPr lang="es-ES" sz="3400" dirty="0" smtClean="0"/>
              <a:t> = 1</a:t>
            </a:r>
          </a:p>
          <a:p>
            <a:pPr marL="354013" indent="4763">
              <a:buNone/>
            </a:pPr>
            <a:r>
              <a:rPr lang="es-ES" sz="3400" dirty="0" smtClean="0"/>
              <a:t>	                        )</a:t>
            </a:r>
            <a:endParaRPr lang="es-ES" sz="3400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- Observaciones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986566"/>
            <a:ext cx="7772400" cy="35283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dirty="0" smtClean="0"/>
              <a:t>Otra forma de hacer lo mismo</a:t>
            </a:r>
          </a:p>
          <a:p>
            <a:pPr marL="358775" indent="0">
              <a:buNone/>
            </a:pPr>
            <a:r>
              <a:rPr lang="es-ES" sz="1800" i="1" dirty="0" err="1" smtClean="0"/>
              <a:t>Subconsultas</a:t>
            </a:r>
            <a:r>
              <a:rPr lang="es-ES" sz="1800" i="1" dirty="0" smtClean="0"/>
              <a:t> matriciales-NO.sql</a:t>
            </a:r>
          </a:p>
          <a:p>
            <a:pPr>
              <a:spcBef>
                <a:spcPts val="1800"/>
              </a:spcBef>
              <a:buNone/>
            </a:pPr>
            <a:r>
              <a:rPr lang="es-ES" sz="2000" dirty="0" smtClean="0"/>
              <a:t>COMENTARIOS</a:t>
            </a:r>
          </a:p>
          <a:p>
            <a:pPr marL="531813" indent="-173038"/>
            <a:r>
              <a:rPr lang="es-ES" sz="1800" dirty="0" smtClean="0"/>
              <a:t>A veces puede ocurrir que se obtengan resultados no esperados al convertir una consulta que usa una </a:t>
            </a:r>
            <a:r>
              <a:rPr lang="es-ES" sz="1800" dirty="0" err="1" smtClean="0"/>
              <a:t>subconsulta</a:t>
            </a:r>
            <a:r>
              <a:rPr lang="es-ES" sz="1800" dirty="0" smtClean="0"/>
              <a:t> en otra que no lo hace. La consulta debe estar bien definida.</a:t>
            </a:r>
          </a:p>
          <a:p>
            <a:pPr marL="531813" indent="-173038"/>
            <a:r>
              <a:rPr lang="es-ES" sz="1800" dirty="0" smtClean="0"/>
              <a:t>SQL Server recomienda usar IF EXISTS (SELECT * FROM ...), porque el optimizador de consultas usa mejor el índice disponible para comprobar la existencia de filas.</a:t>
            </a:r>
            <a:endParaRPr lang="es-ES" sz="1800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- Observaciones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2010316"/>
            <a:ext cx="7772400" cy="338437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2000" dirty="0" smtClean="0"/>
              <a:t>Pueden surgir problemas en la reescritura de consultas que usan </a:t>
            </a:r>
            <a:r>
              <a:rPr lang="es-ES" sz="2000" dirty="0" err="1" smtClean="0"/>
              <a:t>subconsultas</a:t>
            </a:r>
            <a:r>
              <a:rPr lang="es-ES" sz="2000" dirty="0" smtClean="0"/>
              <a:t>. </a:t>
            </a:r>
          </a:p>
          <a:p>
            <a:pPr marL="355600" indent="0">
              <a:spcBef>
                <a:spcPts val="0"/>
              </a:spcBef>
              <a:buNone/>
            </a:pPr>
            <a:r>
              <a:rPr lang="es-ES" sz="2000" i="1" dirty="0" smtClean="0"/>
              <a:t>Resultados inesperados.sql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s-ES" sz="2000" dirty="0" smtClean="0"/>
              <a:t>COMENTARIOS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 smtClean="0"/>
              <a:t>Todas las consultas que usan </a:t>
            </a:r>
            <a:r>
              <a:rPr lang="es-ES" sz="2000" dirty="0" err="1" smtClean="0"/>
              <a:t>subconsultas</a:t>
            </a:r>
            <a:r>
              <a:rPr lang="es-ES" sz="2000" dirty="0" smtClean="0"/>
              <a:t> se pueden definir como consultas estándares sin </a:t>
            </a:r>
            <a:r>
              <a:rPr lang="es-ES" sz="2000" dirty="0" err="1" smtClean="0"/>
              <a:t>subconsultas</a:t>
            </a:r>
            <a:r>
              <a:rPr lang="es-ES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dirty="0" smtClean="0"/>
              <a:t>Sin embargo, hay algunos problemas que tienen una solución más sencilla cuando se usan </a:t>
            </a:r>
            <a:r>
              <a:rPr lang="es-ES" sz="2000" dirty="0" err="1" smtClean="0"/>
              <a:t>subconsultas</a:t>
            </a:r>
            <a:r>
              <a:rPr lang="es-ES" sz="2000" dirty="0" smtClean="0"/>
              <a:t>.</a:t>
            </a:r>
            <a:endParaRPr lang="es-ES" sz="2000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- Observaciones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974690"/>
            <a:ext cx="4896544" cy="3470533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s-ES" sz="2000" b="1" dirty="0" smtClean="0"/>
              <a:t>EJEMPLO</a:t>
            </a:r>
          </a:p>
          <a:p>
            <a:pPr marL="0">
              <a:spcBef>
                <a:spcPts val="0"/>
              </a:spcBef>
              <a:buNone/>
            </a:pPr>
            <a:r>
              <a:rPr lang="es-ES" sz="1800" dirty="0" smtClean="0"/>
              <a:t>Nos interesa saber cuáles son los productos que mejor se venden, sea en cantidad de unidades o en importe total de la venta.</a:t>
            </a:r>
          </a:p>
          <a:p>
            <a:pPr marL="355600" indent="0">
              <a:buNone/>
            </a:pPr>
            <a:r>
              <a:rPr lang="es-ES" sz="1800" i="1" dirty="0" smtClean="0"/>
              <a:t>Soluciones sencillas.sql</a:t>
            </a:r>
          </a:p>
        </p:txBody>
      </p:sp>
      <p:pic>
        <p:nvPicPr>
          <p:cNvPr id="5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7584" t="12280" r="64566" b="28920"/>
          <a:stretch>
            <a:fillRect/>
          </a:stretch>
        </p:blipFill>
        <p:spPr bwMode="auto">
          <a:xfrm>
            <a:off x="5940152" y="2132856"/>
            <a:ext cx="2448272" cy="4392488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blurRad="355600" dir="18900000" sx="102000" sy="102000" algn="bl" rotWithShape="0">
              <a:prstClr val="black">
                <a:alpha val="81000"/>
              </a:prstClr>
            </a:outerShdw>
            <a:softEdge rad="31750"/>
          </a:effectLst>
          <a:scene3d>
            <a:camera prst="perspectiveLef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correlacionadas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 smtClean="0"/>
              <a:t>Son las </a:t>
            </a:r>
            <a:r>
              <a:rPr lang="es-ES" sz="2000" dirty="0" err="1" smtClean="0"/>
              <a:t>subconsultas</a:t>
            </a:r>
            <a:r>
              <a:rPr lang="es-ES" sz="2000" dirty="0" smtClean="0"/>
              <a:t> que dependen de valores tomados de la consulta exterior. En esta situación la </a:t>
            </a:r>
            <a:r>
              <a:rPr lang="es-ES" sz="2000" dirty="0" err="1" smtClean="0"/>
              <a:t>subconsulta</a:t>
            </a:r>
            <a:r>
              <a:rPr lang="es-ES" sz="2000" dirty="0" smtClean="0"/>
              <a:t> se ejecuta una vez para cada fila devuelta por la consulta exterior.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s-ES" sz="2000" dirty="0" smtClean="0"/>
              <a:t>Las </a:t>
            </a:r>
            <a:r>
              <a:rPr lang="es-ES" sz="2000" dirty="0" err="1" smtClean="0"/>
              <a:t>subconsultas</a:t>
            </a:r>
            <a:r>
              <a:rPr lang="es-ES" sz="2000" dirty="0" smtClean="0"/>
              <a:t> correlacionadas son fáciles de identificar porque:</a:t>
            </a:r>
          </a:p>
          <a:p>
            <a:pPr marL="531813" indent="-173038">
              <a:lnSpc>
                <a:spcPct val="120000"/>
              </a:lnSpc>
            </a:pPr>
            <a:r>
              <a:rPr lang="es-ES" sz="1900" dirty="0" smtClean="0"/>
              <a:t>No es posible ejecutarlas de forma independiente de la consulta exterior.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s-ES" sz="2000" dirty="0" smtClean="0"/>
              <a:t>Las </a:t>
            </a:r>
            <a:r>
              <a:rPr lang="es-ES" sz="2000" dirty="0" err="1" smtClean="0"/>
              <a:t>subconsultas</a:t>
            </a:r>
            <a:r>
              <a:rPr lang="es-ES" sz="2000" dirty="0" smtClean="0"/>
              <a:t> correlacionadas pueden devolver:</a:t>
            </a:r>
          </a:p>
          <a:p>
            <a:pPr marL="531813" indent="-173038">
              <a:lnSpc>
                <a:spcPct val="130000"/>
              </a:lnSpc>
              <a:spcBef>
                <a:spcPts val="0"/>
              </a:spcBef>
            </a:pPr>
            <a:r>
              <a:rPr lang="es-ES" sz="1900" dirty="0" smtClean="0"/>
              <a:t>Un único valor escalar.</a:t>
            </a:r>
          </a:p>
          <a:p>
            <a:pPr marL="531813" indent="-173038">
              <a:lnSpc>
                <a:spcPct val="130000"/>
              </a:lnSpc>
            </a:pPr>
            <a:r>
              <a:rPr lang="es-ES" sz="1900" dirty="0" smtClean="0"/>
              <a:t>Una lista de valores.</a:t>
            </a:r>
          </a:p>
          <a:p>
            <a:pPr marL="531813" indent="-173038">
              <a:lnSpc>
                <a:spcPct val="130000"/>
              </a:lnSpc>
            </a:pPr>
            <a:r>
              <a:rPr lang="es-ES" sz="1900" dirty="0" smtClean="0"/>
              <a:t>Una matriz de valores.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correlacionadas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3873624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dirty="0" smtClean="0"/>
              <a:t>EJEMPLO: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800" dirty="0" smtClean="0"/>
              <a:t>Queremos conocer el precio unitario sugerido para cada producto, junto con los precios de venta promedio y máximo.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s-ES" sz="1800" dirty="0" smtClean="0"/>
              <a:t>Seleccionamos el precio unitario buscado, el precio mínimo, el precio máximo y el precio medio para cada producto. Sacamos además los productos que no tienen pedidos asociados.</a:t>
            </a:r>
          </a:p>
          <a:p>
            <a:pPr marL="355600" indent="0">
              <a:spcBef>
                <a:spcPts val="600"/>
              </a:spcBef>
              <a:buNone/>
            </a:pPr>
            <a:r>
              <a:rPr lang="es-ES" sz="1800" i="1" dirty="0" err="1" smtClean="0"/>
              <a:t>Subconsultas</a:t>
            </a:r>
            <a:r>
              <a:rPr lang="es-ES" sz="1800" i="1" dirty="0" smtClean="0"/>
              <a:t> correlacionadas.sql</a:t>
            </a:r>
            <a:endParaRPr lang="es-ES" sz="1800" i="1" dirty="0"/>
          </a:p>
        </p:txBody>
      </p:sp>
      <p:pic>
        <p:nvPicPr>
          <p:cNvPr id="6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17584" t="12280" r="64566" b="28920"/>
          <a:stretch>
            <a:fillRect/>
          </a:stretch>
        </p:blipFill>
        <p:spPr bwMode="auto">
          <a:xfrm>
            <a:off x="5940152" y="2132856"/>
            <a:ext cx="2448272" cy="4392488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blurRad="355600" dir="18900000" sx="102000" sy="102000" algn="bl" rotWithShape="0">
              <a:prstClr val="black">
                <a:alpha val="81000"/>
              </a:prstClr>
            </a:outerShdw>
            <a:softEdge rad="31750"/>
          </a:effectLst>
          <a:scene3d>
            <a:camera prst="perspectiveLef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correlacionadas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3873624" cy="4572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800" dirty="0" smtClean="0"/>
              <a:t>Es frecuente usar en este tipo de </a:t>
            </a:r>
            <a:r>
              <a:rPr lang="es-ES" sz="1800" dirty="0" err="1" smtClean="0"/>
              <a:t>subconsultas</a:t>
            </a:r>
            <a:r>
              <a:rPr lang="es-ES" sz="1800" dirty="0" smtClean="0"/>
              <a:t> el mismo objeto dentro y fuera de la </a:t>
            </a:r>
            <a:r>
              <a:rPr lang="es-ES" sz="1800" dirty="0" err="1" smtClean="0"/>
              <a:t>subconsulta</a:t>
            </a:r>
            <a:r>
              <a:rPr lang="es-ES" sz="1800" dirty="0" smtClean="0"/>
              <a:t>. Es obligatorio en este caso usar un </a:t>
            </a:r>
            <a:r>
              <a:rPr lang="es-ES" sz="1800" dirty="0" err="1" smtClean="0"/>
              <a:t>álias</a:t>
            </a:r>
            <a:r>
              <a:rPr lang="es-ES" sz="1800" dirty="0" smtClean="0"/>
              <a:t> para el objeto (para evitar </a:t>
            </a:r>
            <a:r>
              <a:rPr lang="es-ES" sz="1800" dirty="0" err="1" smtClean="0"/>
              <a:t>ambiguedades</a:t>
            </a:r>
            <a:r>
              <a:rPr lang="es-ES" sz="1800" dirty="0" smtClean="0"/>
              <a:t>).</a:t>
            </a:r>
          </a:p>
          <a:p>
            <a:pPr>
              <a:spcBef>
                <a:spcPts val="1200"/>
              </a:spcBef>
              <a:buNone/>
            </a:pPr>
            <a:r>
              <a:rPr lang="es-ES" sz="1800" dirty="0" smtClean="0"/>
              <a:t>EJEMPLO</a:t>
            </a:r>
          </a:p>
          <a:p>
            <a:pPr marL="0" indent="0">
              <a:buNone/>
            </a:pPr>
            <a:r>
              <a:rPr lang="es-ES" sz="1800" dirty="0" smtClean="0"/>
              <a:t>Queremos saber la lista de los clientes que residen en la misma ciudad que otro cliente, ordenado por City y </a:t>
            </a:r>
            <a:r>
              <a:rPr lang="es-ES" sz="1800" dirty="0" err="1" smtClean="0"/>
              <a:t>CompanyName</a:t>
            </a:r>
            <a:endParaRPr lang="es-ES" sz="1800" dirty="0" smtClean="0"/>
          </a:p>
          <a:p>
            <a:pPr marL="355600" indent="0">
              <a:spcBef>
                <a:spcPts val="0"/>
              </a:spcBef>
              <a:buNone/>
            </a:pPr>
            <a:r>
              <a:rPr lang="es-ES" sz="1800" i="1" dirty="0" smtClean="0"/>
              <a:t>Consultas correlacionadas3.sql</a:t>
            </a:r>
          </a:p>
        </p:txBody>
      </p:sp>
      <p:pic>
        <p:nvPicPr>
          <p:cNvPr id="6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53808" t="22361" r="30967" b="36480"/>
          <a:stretch>
            <a:fillRect/>
          </a:stretch>
        </p:blipFill>
        <p:spPr bwMode="auto">
          <a:xfrm>
            <a:off x="6012160" y="2060848"/>
            <a:ext cx="2088232" cy="3528392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blurRad="355600" dir="18900000" sx="102000" sy="102000" algn="bl" rotWithShape="0">
              <a:prstClr val="black">
                <a:alpha val="81000"/>
              </a:prstClr>
            </a:outerShdw>
            <a:softEdge rad="31750"/>
          </a:effectLst>
          <a:scene3d>
            <a:camera prst="perspectiveLef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- Concepto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 smtClean="0"/>
              <a:t>Una </a:t>
            </a:r>
            <a:r>
              <a:rPr lang="es-ES" sz="2000" dirty="0" err="1" smtClean="0"/>
              <a:t>subconsulta</a:t>
            </a:r>
            <a:r>
              <a:rPr lang="es-ES" sz="2000" dirty="0" smtClean="0"/>
              <a:t> es una consulta dentro de otra. Es una consulta interior dentro de otra exterior que a su vez puede ser estándar u otra </a:t>
            </a:r>
            <a:r>
              <a:rPr lang="es-ES" sz="2000" dirty="0" err="1" smtClean="0"/>
              <a:t>subconsulta</a:t>
            </a:r>
            <a:r>
              <a:rPr lang="es-ES" sz="2000" dirty="0" smtClean="0"/>
              <a:t>.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s-ES" sz="2000" dirty="0" smtClean="0"/>
              <a:t>Una gran parte de las consultas que utilizan </a:t>
            </a:r>
            <a:r>
              <a:rPr lang="es-ES" sz="2000" dirty="0" err="1" smtClean="0"/>
              <a:t>subconsultas</a:t>
            </a:r>
            <a:r>
              <a:rPr lang="es-ES" sz="2000" dirty="0" smtClean="0"/>
              <a:t> se pueden reescribir como consultas simples sin </a:t>
            </a:r>
            <a:r>
              <a:rPr lang="es-ES" sz="2000" dirty="0" err="1" smtClean="0"/>
              <a:t>subconsultas</a:t>
            </a:r>
            <a:r>
              <a:rPr lang="es-ES" sz="2000" dirty="0" smtClean="0"/>
              <a:t> produciendo los mismos resultados.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s-ES" sz="2000" dirty="0" smtClean="0"/>
              <a:t>El optimizador de consultas puede decidir aplicar el mismo plan de ejecución con independencia del modo en que esté escrita la consulta.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- Tipos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844824"/>
            <a:ext cx="77724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 smtClean="0"/>
              <a:t>Pensando en las consultas normales, se pueden definir tres tipos de consultas, dependiendo del resultado producido:</a:t>
            </a:r>
          </a:p>
          <a:p>
            <a:pPr lvl="0"/>
            <a:r>
              <a:rPr lang="es-ES" sz="1800" b="1" dirty="0" smtClean="0"/>
              <a:t>Valores escalares</a:t>
            </a:r>
            <a:r>
              <a:rPr lang="es-ES" sz="1800" dirty="0" smtClean="0"/>
              <a:t>: consultas que producen un solo valor (una fila con una columna). </a:t>
            </a:r>
          </a:p>
          <a:p>
            <a:pPr marL="273050" lvl="0" indent="0">
              <a:buNone/>
            </a:pPr>
            <a:r>
              <a:rPr lang="es-ES" sz="1800" i="1" dirty="0" err="1" smtClean="0"/>
              <a:t>Ej</a:t>
            </a:r>
            <a:r>
              <a:rPr lang="es-ES" sz="1800" i="1" dirty="0" smtClean="0"/>
              <a:t>: 1.Escalar</a:t>
            </a:r>
          </a:p>
          <a:p>
            <a:pPr lvl="0"/>
            <a:r>
              <a:rPr lang="es-ES" sz="1800" b="1" dirty="0" smtClean="0"/>
              <a:t>Listas</a:t>
            </a:r>
            <a:r>
              <a:rPr lang="es-ES" sz="1800" dirty="0" smtClean="0"/>
              <a:t>: consultas que producen una lista de valores (una o más filas con una sola columna).</a:t>
            </a:r>
          </a:p>
          <a:p>
            <a:pPr marL="273050" lvl="0" indent="0">
              <a:buNone/>
            </a:pPr>
            <a:r>
              <a:rPr lang="es-ES" sz="1800" i="1" dirty="0" err="1" smtClean="0"/>
              <a:t>Ej</a:t>
            </a:r>
            <a:r>
              <a:rPr lang="es-ES" sz="1800" i="1" dirty="0" smtClean="0"/>
              <a:t>: 2.Lista-Valores</a:t>
            </a:r>
          </a:p>
          <a:p>
            <a:pPr lvl="0"/>
            <a:r>
              <a:rPr lang="es-ES" sz="1800" b="1" dirty="0" smtClean="0"/>
              <a:t>Matrices</a:t>
            </a:r>
            <a:r>
              <a:rPr lang="es-ES" sz="1800" dirty="0" smtClean="0"/>
              <a:t>: consultas que devuelven un conjunto de resultados (una o más filas con una o más columnas). </a:t>
            </a:r>
          </a:p>
          <a:p>
            <a:pPr marL="273050" lvl="0" indent="0">
              <a:buNone/>
            </a:pPr>
            <a:r>
              <a:rPr lang="es-ES" sz="1800" i="1" dirty="0" err="1" smtClean="0"/>
              <a:t>Ej</a:t>
            </a:r>
            <a:r>
              <a:rPr lang="es-ES" sz="1800" i="1" dirty="0" smtClean="0"/>
              <a:t>: 3. Matriciales</a:t>
            </a:r>
          </a:p>
          <a:p>
            <a:pPr marL="0" indent="0">
              <a:spcBef>
                <a:spcPts val="0"/>
              </a:spcBef>
              <a:buNone/>
            </a:pPr>
            <a:endParaRPr lang="es-ES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escalares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927191"/>
            <a:ext cx="77724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000" dirty="0" smtClean="0"/>
              <a:t>Una consulta escalar se puede usar como </a:t>
            </a:r>
            <a:r>
              <a:rPr lang="es-ES" sz="2000" dirty="0" err="1" smtClean="0"/>
              <a:t>subconsulta</a:t>
            </a:r>
            <a:r>
              <a:rPr lang="es-ES" sz="2000" dirty="0" smtClean="0"/>
              <a:t> en cualquier lugar de una instrucción </a:t>
            </a:r>
            <a:r>
              <a:rPr lang="es-ES" sz="2000" dirty="0" err="1" smtClean="0"/>
              <a:t>Transact</a:t>
            </a:r>
            <a:r>
              <a:rPr lang="es-ES" sz="2000" dirty="0" smtClean="0"/>
              <a:t>-SQL que acepte una expresión:</a:t>
            </a:r>
          </a:p>
          <a:p>
            <a:pPr marL="446088" indent="-273050">
              <a:lnSpc>
                <a:spcPct val="110000"/>
              </a:lnSpc>
            </a:pPr>
            <a:r>
              <a:rPr lang="es-ES" sz="1800" dirty="0" smtClean="0"/>
              <a:t>Como parte de cualquier expresión.</a:t>
            </a:r>
          </a:p>
          <a:p>
            <a:pPr marL="446088" indent="-273050">
              <a:lnSpc>
                <a:spcPct val="110000"/>
              </a:lnSpc>
            </a:pPr>
            <a:r>
              <a:rPr lang="es-ES" sz="1800" dirty="0" smtClean="0"/>
              <a:t>En la cláusula SELECT de una instrucción SELECT.</a:t>
            </a:r>
          </a:p>
          <a:p>
            <a:pPr marL="446088" indent="-273050">
              <a:lnSpc>
                <a:spcPct val="110000"/>
              </a:lnSpc>
            </a:pPr>
            <a:r>
              <a:rPr lang="es-ES" sz="1800" dirty="0" smtClean="0"/>
              <a:t>En la cláusula SET de una instrucción UPDATE.</a:t>
            </a:r>
          </a:p>
          <a:p>
            <a:pPr marL="446088" indent="-273050">
              <a:lnSpc>
                <a:spcPct val="110000"/>
              </a:lnSpc>
            </a:pPr>
            <a:r>
              <a:rPr lang="es-ES" sz="1800" dirty="0" smtClean="0"/>
              <a:t>En la cláusula FROM de una instrucción SELECT como tabla derivada con una sola columna y una sola fila.</a:t>
            </a:r>
          </a:p>
          <a:p>
            <a:pPr marL="446088" indent="-273050">
              <a:lnSpc>
                <a:spcPct val="110000"/>
              </a:lnSpc>
            </a:pPr>
            <a:r>
              <a:rPr lang="es-ES" sz="1800" dirty="0" smtClean="0"/>
              <a:t>En la cláusula WHERE, como valor para comparar con el valor de una columna, una constante, una variable o el resultado de otra </a:t>
            </a:r>
            <a:r>
              <a:rPr lang="es-ES" sz="1800" dirty="0" err="1" smtClean="0"/>
              <a:t>subconsulta</a:t>
            </a:r>
            <a:r>
              <a:rPr lang="es-ES" sz="1800" dirty="0" smtClean="0"/>
              <a:t> escalar.</a:t>
            </a:r>
          </a:p>
          <a:p>
            <a:pPr marL="446088" indent="-273050">
              <a:lnSpc>
                <a:spcPct val="110000"/>
              </a:lnSpc>
            </a:pPr>
            <a:r>
              <a:rPr lang="es-ES" sz="1800" dirty="0" smtClean="0"/>
              <a:t>En la cláusula HAVING, en los mismos casos que en la cláusula WHERE.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escalares - 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72816"/>
            <a:ext cx="7772400" cy="4104456"/>
          </a:xfrm>
        </p:spPr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1600" dirty="0" smtClean="0"/>
              <a:t>Saca el nombre, precio y precio medio de la categoría 2 por cada uno de los productos</a:t>
            </a:r>
          </a:p>
          <a:p>
            <a:pPr>
              <a:buNone/>
            </a:pPr>
            <a:r>
              <a:rPr lang="es-ES" sz="1600" dirty="0" smtClean="0"/>
              <a:t>   SELECT </a:t>
            </a:r>
            <a:r>
              <a:rPr lang="es-ES" sz="1600" dirty="0" err="1" smtClean="0"/>
              <a:t>ProductName</a:t>
            </a:r>
            <a:r>
              <a:rPr lang="es-ES" sz="1600" dirty="0" smtClean="0"/>
              <a:t>, </a:t>
            </a:r>
            <a:r>
              <a:rPr lang="es-ES" sz="1600" dirty="0" err="1" smtClean="0"/>
              <a:t>UnitPrice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	        , (</a:t>
            </a:r>
          </a:p>
          <a:p>
            <a:pPr>
              <a:buNone/>
            </a:pPr>
            <a:r>
              <a:rPr lang="es-ES" sz="1600" dirty="0" smtClean="0"/>
              <a:t>		SELECT AVG(</a:t>
            </a:r>
            <a:r>
              <a:rPr lang="es-ES" sz="1600" dirty="0" err="1" smtClean="0"/>
              <a:t>Unitprice</a:t>
            </a:r>
            <a:r>
              <a:rPr lang="es-ES" sz="1600" dirty="0" smtClean="0"/>
              <a:t>)</a:t>
            </a:r>
          </a:p>
          <a:p>
            <a:pPr>
              <a:buNone/>
            </a:pPr>
            <a:r>
              <a:rPr lang="es-ES" sz="1600" dirty="0" smtClean="0"/>
              <a:t>		FROM </a:t>
            </a:r>
            <a:r>
              <a:rPr lang="es-ES" sz="1600" dirty="0" err="1" smtClean="0"/>
              <a:t>Products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	          ) as </a:t>
            </a:r>
            <a:r>
              <a:rPr lang="es-ES" sz="1600" dirty="0" err="1" smtClean="0"/>
              <a:t>PrecioMedio</a:t>
            </a:r>
            <a:endParaRPr lang="es-ES" sz="1600" dirty="0" smtClean="0"/>
          </a:p>
          <a:p>
            <a:pPr>
              <a:spcBef>
                <a:spcPts val="1200"/>
              </a:spcBef>
              <a:buNone/>
            </a:pPr>
            <a:r>
              <a:rPr lang="es-ES" sz="1600" dirty="0" smtClean="0"/>
              <a:t>   FROM </a:t>
            </a:r>
            <a:r>
              <a:rPr lang="es-ES" sz="1600" dirty="0" err="1" smtClean="0"/>
              <a:t>Products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   WHERE </a:t>
            </a:r>
            <a:r>
              <a:rPr lang="es-ES" sz="1600" dirty="0" err="1" smtClean="0"/>
              <a:t>CategoryID</a:t>
            </a:r>
            <a:r>
              <a:rPr lang="es-ES" sz="1600" dirty="0" smtClean="0"/>
              <a:t> = 2</a:t>
            </a:r>
          </a:p>
          <a:p>
            <a:pPr>
              <a:buNone/>
            </a:pPr>
            <a:r>
              <a:rPr lang="es-ES" sz="1600" dirty="0" smtClean="0"/>
              <a:t>   GO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s-ES" sz="800" dirty="0" smtClean="0"/>
          </a:p>
          <a:p>
            <a:pPr marL="95250" indent="0">
              <a:spcBef>
                <a:spcPts val="0"/>
              </a:spcBef>
              <a:buNone/>
            </a:pPr>
            <a:r>
              <a:rPr lang="es-ES" sz="1600" dirty="0" smtClean="0"/>
              <a:t>Compara el precio unitario de cada producto con el precio medio, producido por una </a:t>
            </a:r>
            <a:r>
              <a:rPr lang="es-ES" sz="1600" dirty="0" err="1" smtClean="0"/>
              <a:t>subconsulta</a:t>
            </a:r>
            <a:endParaRPr lang="es-ES" sz="1600" dirty="0" smtClean="0"/>
          </a:p>
          <a:p>
            <a:pPr marL="0" indent="95250">
              <a:buNone/>
            </a:pPr>
            <a:r>
              <a:rPr lang="es-ES" sz="1600" dirty="0" smtClean="0"/>
              <a:t>SELECT </a:t>
            </a:r>
            <a:r>
              <a:rPr lang="es-ES" sz="1600" dirty="0" err="1" smtClean="0"/>
              <a:t>ProductName</a:t>
            </a:r>
            <a:r>
              <a:rPr lang="es-ES" sz="1600" dirty="0" smtClean="0"/>
              <a:t>, </a:t>
            </a:r>
            <a:r>
              <a:rPr lang="es-ES" sz="1600" dirty="0" err="1" smtClean="0"/>
              <a:t>UnitPrice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	, (</a:t>
            </a:r>
          </a:p>
          <a:p>
            <a:pPr>
              <a:buNone/>
            </a:pPr>
            <a:r>
              <a:rPr lang="es-ES" sz="1600" dirty="0" smtClean="0"/>
              <a:t>		SELECT AVG(</a:t>
            </a:r>
            <a:r>
              <a:rPr lang="es-ES" sz="1600" dirty="0" err="1" smtClean="0"/>
              <a:t>Unitprice</a:t>
            </a:r>
            <a:r>
              <a:rPr lang="es-ES" sz="1600" dirty="0" smtClean="0"/>
              <a:t>)</a:t>
            </a:r>
          </a:p>
          <a:p>
            <a:pPr>
              <a:buNone/>
            </a:pPr>
            <a:r>
              <a:rPr lang="es-ES" sz="1600" dirty="0" smtClean="0"/>
              <a:t>		FROM </a:t>
            </a:r>
            <a:r>
              <a:rPr lang="es-ES" sz="1600" dirty="0" err="1" smtClean="0"/>
              <a:t>Products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	) as </a:t>
            </a:r>
            <a:r>
              <a:rPr lang="es-ES" sz="1600" dirty="0" err="1" smtClean="0"/>
              <a:t>PrecioMedio</a:t>
            </a:r>
            <a:r>
              <a:rPr lang="es-ES" sz="1600" dirty="0" smtClean="0"/>
              <a:t>,</a:t>
            </a:r>
          </a:p>
          <a:p>
            <a:pPr>
              <a:buNone/>
            </a:pPr>
            <a:r>
              <a:rPr lang="es-ES" sz="1600" dirty="0" smtClean="0"/>
              <a:t>	</a:t>
            </a:r>
            <a:r>
              <a:rPr lang="es-ES" sz="1600" dirty="0" err="1" smtClean="0"/>
              <a:t>unitprice</a:t>
            </a:r>
            <a:r>
              <a:rPr lang="es-ES" sz="1600" dirty="0" smtClean="0"/>
              <a:t> - (</a:t>
            </a:r>
            <a:r>
              <a:rPr lang="es-ES" sz="1600" dirty="0" err="1" smtClean="0"/>
              <a:t>select</a:t>
            </a:r>
            <a:r>
              <a:rPr lang="es-ES" sz="1600" dirty="0" smtClean="0"/>
              <a:t> </a:t>
            </a:r>
            <a:r>
              <a:rPr lang="es-ES" sz="1600" dirty="0" err="1" smtClean="0"/>
              <a:t>avg</a:t>
            </a:r>
            <a:r>
              <a:rPr lang="es-ES" sz="1600" dirty="0" smtClean="0"/>
              <a:t>(</a:t>
            </a:r>
            <a:r>
              <a:rPr lang="es-ES" sz="1600" dirty="0" err="1" smtClean="0"/>
              <a:t>unitprice</a:t>
            </a:r>
            <a:r>
              <a:rPr lang="es-ES" sz="1600" dirty="0" smtClean="0"/>
              <a:t>)</a:t>
            </a:r>
          </a:p>
          <a:p>
            <a:pPr>
              <a:buNone/>
            </a:pPr>
            <a:r>
              <a:rPr lang="es-ES" sz="1600" dirty="0" smtClean="0"/>
              <a:t>	             FROM </a:t>
            </a:r>
            <a:r>
              <a:rPr lang="es-ES" sz="1600" dirty="0" err="1" smtClean="0"/>
              <a:t>Products</a:t>
            </a:r>
            <a:r>
              <a:rPr lang="es-ES" sz="1600" dirty="0" smtClean="0"/>
              <a:t>) as diferencia</a:t>
            </a:r>
          </a:p>
          <a:p>
            <a:pPr marL="177800" indent="0">
              <a:buNone/>
            </a:pPr>
            <a:r>
              <a:rPr lang="es-ES" sz="1600" dirty="0" smtClean="0"/>
              <a:t>FROM </a:t>
            </a:r>
            <a:r>
              <a:rPr lang="es-ES" sz="1600" dirty="0" err="1" smtClean="0"/>
              <a:t>Products</a:t>
            </a:r>
            <a:endParaRPr lang="es-ES" sz="1600" dirty="0" smtClean="0"/>
          </a:p>
          <a:p>
            <a:pPr marL="177800" indent="0">
              <a:buNone/>
            </a:pPr>
            <a:r>
              <a:rPr lang="es-ES" sz="1600" dirty="0" smtClean="0"/>
              <a:t>WHERE </a:t>
            </a:r>
            <a:r>
              <a:rPr lang="es-ES" sz="1600" dirty="0" err="1" smtClean="0"/>
              <a:t>CategoryID</a:t>
            </a:r>
            <a:r>
              <a:rPr lang="es-ES" sz="1600" dirty="0" smtClean="0"/>
              <a:t> = 2</a:t>
            </a:r>
          </a:p>
          <a:p>
            <a:pPr marL="177800" indent="0">
              <a:buNone/>
            </a:pPr>
            <a:r>
              <a:rPr lang="es-ES" sz="1600" dirty="0" smtClean="0"/>
              <a:t>GO</a:t>
            </a:r>
            <a:endParaRPr lang="es-ES" sz="1600" dirty="0"/>
          </a:p>
        </p:txBody>
      </p:sp>
      <p:sp>
        <p:nvSpPr>
          <p:cNvPr id="5" name="4 Rectángulo redondeado"/>
          <p:cNvSpPr/>
          <p:nvPr/>
        </p:nvSpPr>
        <p:spPr>
          <a:xfrm>
            <a:off x="1331640" y="2636912"/>
            <a:ext cx="2520280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899592" y="2300622"/>
            <a:ext cx="3168352" cy="288032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867104" y="5224652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Por cada producto de la categoría 2 </a:t>
            </a:r>
            <a:r>
              <a:rPr lang="es-ES" dirty="0" smtClean="0">
                <a:solidFill>
                  <a:schemeClr val="accent1"/>
                </a:solidFill>
              </a:rPr>
              <a:t>se realizará el calculo de la media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8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cxnSp>
        <p:nvCxnSpPr>
          <p:cNvPr id="10" name="9 Conector recto"/>
          <p:cNvCxnSpPr>
            <a:stCxn id="3" idx="0"/>
            <a:endCxn id="3" idx="2"/>
          </p:cNvCxnSpPr>
          <p:nvPr/>
        </p:nvCxnSpPr>
        <p:spPr>
          <a:xfrm rot="16200000" flipH="1">
            <a:off x="2733564" y="3825044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Subconsultas</a:t>
            </a:r>
            <a:r>
              <a:rPr lang="es-ES" dirty="0" smtClean="0"/>
              <a:t> escalares - 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749066"/>
            <a:ext cx="7772400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sz="2000" dirty="0" smtClean="0"/>
              <a:t>Recuperamos las Categorías cuyo precio medio sea mayor que el precio medio general</a:t>
            </a:r>
          </a:p>
          <a:p>
            <a:pPr marL="354013" indent="4763">
              <a:buNone/>
            </a:pPr>
            <a:r>
              <a:rPr lang="en-US" sz="1800" dirty="0" smtClean="0"/>
              <a:t>SELECT </a:t>
            </a:r>
            <a:r>
              <a:rPr lang="en-US" sz="1800" dirty="0" err="1" smtClean="0"/>
              <a:t>CategoryID</a:t>
            </a:r>
            <a:r>
              <a:rPr lang="en-US" sz="1800" dirty="0" smtClean="0"/>
              <a:t>, AVG(</a:t>
            </a:r>
            <a:r>
              <a:rPr lang="en-US" sz="1800" dirty="0" err="1" smtClean="0"/>
              <a:t>UnitPrice</a:t>
            </a:r>
            <a:r>
              <a:rPr lang="en-US" sz="1800" dirty="0" smtClean="0"/>
              <a:t>) AS ‘</a:t>
            </a:r>
            <a:r>
              <a:rPr lang="en-US" sz="1800" dirty="0" err="1" smtClean="0"/>
              <a:t>Precio</a:t>
            </a:r>
            <a:r>
              <a:rPr lang="en-US" sz="1800" dirty="0" smtClean="0"/>
              <a:t> </a:t>
            </a:r>
            <a:r>
              <a:rPr lang="en-US" sz="1800" dirty="0" err="1" smtClean="0"/>
              <a:t>Medio</a:t>
            </a:r>
            <a:r>
              <a:rPr lang="en-US" sz="1800" dirty="0" smtClean="0"/>
              <a:t>'</a:t>
            </a:r>
          </a:p>
          <a:p>
            <a:pPr marL="354013" indent="4763">
              <a:buNone/>
            </a:pPr>
            <a:r>
              <a:rPr lang="es-ES" sz="1800" dirty="0" smtClean="0"/>
              <a:t>FROM </a:t>
            </a:r>
            <a:r>
              <a:rPr lang="es-ES" sz="1800" dirty="0" err="1" smtClean="0"/>
              <a:t>Products</a:t>
            </a:r>
            <a:r>
              <a:rPr lang="es-ES" sz="1800" dirty="0" smtClean="0"/>
              <a:t> P</a:t>
            </a:r>
          </a:p>
          <a:p>
            <a:pPr marL="354013" indent="4763">
              <a:buNone/>
            </a:pPr>
            <a:r>
              <a:rPr lang="es-ES" sz="1800" dirty="0" smtClean="0"/>
              <a:t>GROUP BY </a:t>
            </a:r>
            <a:r>
              <a:rPr lang="es-ES" sz="1800" dirty="0" err="1" smtClean="0"/>
              <a:t>CategoryID</a:t>
            </a:r>
            <a:endParaRPr lang="es-ES" sz="1800" dirty="0" smtClean="0"/>
          </a:p>
          <a:p>
            <a:pPr marL="354013" indent="4763">
              <a:buNone/>
            </a:pPr>
            <a:r>
              <a:rPr lang="es-ES" sz="1800" dirty="0" smtClean="0"/>
              <a:t>HAVING AVG (</a:t>
            </a:r>
            <a:r>
              <a:rPr lang="es-ES" sz="1800" dirty="0" err="1" smtClean="0"/>
              <a:t>UnitPrice</a:t>
            </a:r>
            <a:r>
              <a:rPr lang="es-ES" sz="1800" dirty="0" smtClean="0"/>
              <a:t>) &gt;</a:t>
            </a:r>
            <a:endParaRPr lang="es-ES" sz="2000" dirty="0" smtClean="0"/>
          </a:p>
          <a:p>
            <a:pPr marL="354013" indent="4763">
              <a:buNone/>
            </a:pPr>
            <a:r>
              <a:rPr lang="es-ES" sz="2000" dirty="0" smtClean="0"/>
              <a:t>		</a:t>
            </a:r>
            <a:r>
              <a:rPr lang="es-ES" sz="1800" dirty="0" smtClean="0"/>
              <a:t>(</a:t>
            </a:r>
          </a:p>
          <a:p>
            <a:pPr marL="354013" indent="4763">
              <a:buNone/>
            </a:pPr>
            <a:r>
              <a:rPr lang="es-ES" sz="1800" dirty="0" smtClean="0"/>
              <a:t>		    SELECT AVG (</a:t>
            </a:r>
            <a:r>
              <a:rPr lang="es-ES" sz="1800" dirty="0" err="1" smtClean="0"/>
              <a:t>UnitPrice</a:t>
            </a:r>
            <a:r>
              <a:rPr lang="es-ES" sz="1800" dirty="0" smtClean="0"/>
              <a:t>) </a:t>
            </a:r>
            <a:r>
              <a:rPr lang="es-ES" sz="1800" dirty="0" err="1" smtClean="0"/>
              <a:t>MPrice</a:t>
            </a:r>
            <a:endParaRPr lang="es-ES" sz="1800" dirty="0" smtClean="0"/>
          </a:p>
          <a:p>
            <a:pPr marL="354013" indent="4763">
              <a:buNone/>
            </a:pPr>
            <a:r>
              <a:rPr lang="es-ES" sz="1800" dirty="0" smtClean="0"/>
              <a:t>		    FROM </a:t>
            </a:r>
            <a:r>
              <a:rPr lang="es-ES" sz="1800" dirty="0" err="1" smtClean="0"/>
              <a:t>Products</a:t>
            </a:r>
            <a:r>
              <a:rPr lang="es-ES" sz="1800" dirty="0" smtClean="0"/>
              <a:t> </a:t>
            </a:r>
          </a:p>
          <a:p>
            <a:pPr marL="354013" indent="4763">
              <a:buNone/>
            </a:pPr>
            <a:r>
              <a:rPr lang="es-ES" sz="1800" dirty="0" smtClean="0"/>
              <a:t>                              )</a:t>
            </a:r>
          </a:p>
          <a:p>
            <a:pPr marL="354013" indent="4763">
              <a:buNone/>
            </a:pPr>
            <a:endParaRPr lang="es-ES" sz="2000" dirty="0" smtClean="0"/>
          </a:p>
          <a:p>
            <a:endParaRPr lang="es-ES" dirty="0"/>
          </a:p>
        </p:txBody>
      </p:sp>
      <p:pic>
        <p:nvPicPr>
          <p:cNvPr id="5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6" name="5 Rectángulo redondeado"/>
          <p:cNvSpPr/>
          <p:nvPr/>
        </p:nvSpPr>
        <p:spPr>
          <a:xfrm>
            <a:off x="899592" y="2332444"/>
            <a:ext cx="5832648" cy="151216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971600" y="5373216"/>
            <a:ext cx="6983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Agrupamos por categoría y calculamos el precio medio de los productos de la categoría. </a:t>
            </a:r>
            <a:r>
              <a:rPr lang="es-ES" dirty="0" smtClean="0">
                <a:solidFill>
                  <a:srgbClr val="FF0000"/>
                </a:solidFill>
              </a:rPr>
              <a:t>Si este es mayor que el precio medio de todos los productos lo seleccionaremos.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2627784" y="3854492"/>
            <a:ext cx="3384376" cy="1446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Otra manera de hacerlas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2114016"/>
            <a:ext cx="7772400" cy="3816424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 smtClean="0"/>
              <a:t>Siempre existen alternativas al uso de </a:t>
            </a:r>
            <a:r>
              <a:rPr lang="es-ES" sz="2000" dirty="0" err="1" smtClean="0"/>
              <a:t>subconsultas</a:t>
            </a:r>
            <a:r>
              <a:rPr lang="es-ES" sz="2000" dirty="0" smtClean="0"/>
              <a:t>. </a:t>
            </a:r>
          </a:p>
          <a:p>
            <a:r>
              <a:rPr lang="es-ES" sz="1800" i="1" dirty="0" err="1" smtClean="0"/>
              <a:t>Subconsultas</a:t>
            </a:r>
            <a:r>
              <a:rPr lang="es-ES" sz="1800" i="1" dirty="0" smtClean="0"/>
              <a:t> escalares - NO.sql</a:t>
            </a:r>
            <a:endParaRPr lang="es-ES" sz="1800" i="1" dirty="0"/>
          </a:p>
        </p:txBody>
      </p:sp>
      <p:pic>
        <p:nvPicPr>
          <p:cNvPr id="5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consultas - Ejemplo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5375" t="46483" r="8829" b="17458"/>
          <a:stretch>
            <a:fillRect/>
          </a:stretch>
        </p:blipFill>
        <p:spPr bwMode="auto">
          <a:xfrm>
            <a:off x="179512" y="1772816"/>
            <a:ext cx="774971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6 Marcador de contenido" descr="Presentación1.gif"/>
          <p:cNvPicPr>
            <a:picLocks noChangeAspect="1"/>
          </p:cNvPicPr>
          <p:nvPr/>
        </p:nvPicPr>
        <p:blipFill>
          <a:blip r:embed="rId3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25459" t="45880" r="22308" b="18001"/>
          <a:stretch>
            <a:fillRect/>
          </a:stretch>
        </p:blipFill>
        <p:spPr bwMode="auto">
          <a:xfrm>
            <a:off x="1907704" y="3717032"/>
            <a:ext cx="6840760" cy="295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600</TotalTime>
  <Words>1419</Words>
  <Application>Microsoft Office PowerPoint</Application>
  <PresentationFormat>Presentación en pantalla (4:3)</PresentationFormat>
  <Paragraphs>225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Equidad</vt:lpstr>
      <vt:lpstr>TSQL</vt:lpstr>
      <vt:lpstr>Índice</vt:lpstr>
      <vt:lpstr>Subconsultas - Concepto</vt:lpstr>
      <vt:lpstr>Subconsultas - Tipos</vt:lpstr>
      <vt:lpstr>Subconsultas escalares</vt:lpstr>
      <vt:lpstr>Subconsultas escalares - Ejemplo</vt:lpstr>
      <vt:lpstr>Subconsultas escalares - Ejemplo</vt:lpstr>
      <vt:lpstr>Otra manera de hacerlas</vt:lpstr>
      <vt:lpstr>Análisis de consultas - Ejemplo</vt:lpstr>
      <vt:lpstr>Comparación escalares Sí / No</vt:lpstr>
      <vt:lpstr>Subconsultas de listas</vt:lpstr>
      <vt:lpstr>Subconsultas de listas</vt:lpstr>
      <vt:lpstr>Subconsultas de listas</vt:lpstr>
      <vt:lpstr>Subconsultas de listas</vt:lpstr>
      <vt:lpstr>Subconsultas de listas</vt:lpstr>
      <vt:lpstr>Subconsultas de listas</vt:lpstr>
      <vt:lpstr>Subconsultas de listas</vt:lpstr>
      <vt:lpstr>Subconsultas matriciales</vt:lpstr>
      <vt:lpstr>Subconsultas matriciales como tablas derivadas</vt:lpstr>
      <vt:lpstr>Subconsultas matricial como tabla derivada</vt:lpstr>
      <vt:lpstr>Operador UNION</vt:lpstr>
      <vt:lpstr>Subconsultas matricial utilizando el Operador UNION</vt:lpstr>
      <vt:lpstr>Subconsultas - Observaciones </vt:lpstr>
      <vt:lpstr>Subconsultas - Observaciones </vt:lpstr>
      <vt:lpstr>Subconsultas - Observaciones </vt:lpstr>
      <vt:lpstr>Subconsultas correlacionadas</vt:lpstr>
      <vt:lpstr>Subconsultas correlacionadas</vt:lpstr>
      <vt:lpstr>Subconsultas correlacionadas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TSQL</dc:title>
  <dc:creator>Administrador</dc:creator>
  <cp:lastModifiedBy>Administrador</cp:lastModifiedBy>
  <cp:revision>74</cp:revision>
  <dcterms:created xsi:type="dcterms:W3CDTF">2011-04-07T13:43:30Z</dcterms:created>
  <dcterms:modified xsi:type="dcterms:W3CDTF">2012-03-04T18:21:30Z</dcterms:modified>
</cp:coreProperties>
</file>